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60" r:id="rId3"/>
    <p:sldId id="269" r:id="rId4"/>
    <p:sldId id="270" r:id="rId5"/>
    <p:sldId id="267" r:id="rId6"/>
    <p:sldId id="27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6D841-A225-451E-4920-61CBAB46E4C7}" v="187" dt="2026-02-21T13:44:06.389"/>
    <p1510:client id="{904F3791-FE18-179B-3033-81D7C39C9AE4}" v="601" dt="2026-02-20T23:23:11.476"/>
    <p1510:client id="{C8132E1C-6ABF-CB24-E11B-B51019DB4344}" v="202" dt="2026-02-21T22:16:00.337"/>
    <p1510:client id="{E4BFCD93-DBC9-7BDD-C14B-A091769E542F}" v="6" dt="2026-02-21T23:31:48.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ra Shahzad (2219997)" userId="S::2219997@student.uwtsd.ac.uk::5b50059f-2bd4-4f3e-804c-735324d9b323" providerId="AD" clId="Web-{A0B79538-302F-985C-B2AD-8CFCFDEAB465}"/>
    <pc:docChg chg="addSld delSld modSld">
      <pc:chgData name="Hira Shahzad (2219997)" userId="S::2219997@student.uwtsd.ac.uk::5b50059f-2bd4-4f3e-804c-735324d9b323" providerId="AD" clId="Web-{A0B79538-302F-985C-B2AD-8CFCFDEAB465}" dt="2026-02-18T21:21:29.230" v="208" actId="20577"/>
      <pc:docMkLst>
        <pc:docMk/>
      </pc:docMkLst>
      <pc:sldChg chg="modSp mod setBg">
        <pc:chgData name="Hira Shahzad (2219997)" userId="S::2219997@student.uwtsd.ac.uk::5b50059f-2bd4-4f3e-804c-735324d9b323" providerId="AD" clId="Web-{A0B79538-302F-985C-B2AD-8CFCFDEAB465}" dt="2026-02-18T21:18:52.181" v="172" actId="20577"/>
        <pc:sldMkLst>
          <pc:docMk/>
          <pc:sldMk cId="2272502157" sldId="256"/>
        </pc:sldMkLst>
        <pc:spChg chg="mod">
          <ac:chgData name="Hira Shahzad (2219997)" userId="S::2219997@student.uwtsd.ac.uk::5b50059f-2bd4-4f3e-804c-735324d9b323" providerId="AD" clId="Web-{A0B79538-302F-985C-B2AD-8CFCFDEAB465}" dt="2026-02-18T21:18:52.181" v="172" actId="20577"/>
          <ac:spMkLst>
            <pc:docMk/>
            <pc:sldMk cId="2272502157" sldId="256"/>
            <ac:spMk id="5" creationId="{2EFA68C5-9AB2-0D93-63E5-499674521A29}"/>
          </ac:spMkLst>
        </pc:spChg>
      </pc:sldChg>
      <pc:sldChg chg="modSp">
        <pc:chgData name="Hira Shahzad (2219997)" userId="S::2219997@student.uwtsd.ac.uk::5b50059f-2bd4-4f3e-804c-735324d9b323" providerId="AD" clId="Web-{A0B79538-302F-985C-B2AD-8CFCFDEAB465}" dt="2026-02-18T21:21:29.230" v="208" actId="20577"/>
        <pc:sldMkLst>
          <pc:docMk/>
          <pc:sldMk cId="1727834245" sldId="260"/>
        </pc:sldMkLst>
        <pc:spChg chg="mod">
          <ac:chgData name="Hira Shahzad (2219997)" userId="S::2219997@student.uwtsd.ac.uk::5b50059f-2bd4-4f3e-804c-735324d9b323" providerId="AD" clId="Web-{A0B79538-302F-985C-B2AD-8CFCFDEAB465}" dt="2026-02-18T21:21:29.230" v="208" actId="20577"/>
          <ac:spMkLst>
            <pc:docMk/>
            <pc:sldMk cId="1727834245" sldId="260"/>
            <ac:spMk id="4" creationId="{629A389C-9FEA-F62C-7ADF-048037DCFAAE}"/>
          </ac:spMkLst>
        </pc:spChg>
        <pc:spChg chg="mod">
          <ac:chgData name="Hira Shahzad (2219997)" userId="S::2219997@student.uwtsd.ac.uk::5b50059f-2bd4-4f3e-804c-735324d9b323" providerId="AD" clId="Web-{A0B79538-302F-985C-B2AD-8CFCFDEAB465}" dt="2026-02-18T21:21:07.964" v="205" actId="20577"/>
          <ac:spMkLst>
            <pc:docMk/>
            <pc:sldMk cId="1727834245" sldId="260"/>
            <ac:spMk id="6" creationId="{09E61484-87CC-8174-D99E-05C449EBF9BA}"/>
          </ac:spMkLst>
        </pc:spChg>
      </pc:sldChg>
      <pc:sldChg chg="modSp">
        <pc:chgData name="Hira Shahzad (2219997)" userId="S::2219997@student.uwtsd.ac.uk::5b50059f-2bd4-4f3e-804c-735324d9b323" providerId="AD" clId="Web-{A0B79538-302F-985C-B2AD-8CFCFDEAB465}" dt="2026-02-18T21:15:20.771" v="143" actId="20577"/>
        <pc:sldMkLst>
          <pc:docMk/>
          <pc:sldMk cId="1968543260" sldId="262"/>
        </pc:sldMkLst>
        <pc:spChg chg="mod">
          <ac:chgData name="Hira Shahzad (2219997)" userId="S::2219997@student.uwtsd.ac.uk::5b50059f-2bd4-4f3e-804c-735324d9b323" providerId="AD" clId="Web-{A0B79538-302F-985C-B2AD-8CFCFDEAB465}" dt="2026-02-18T21:12:01.609" v="120" actId="20577"/>
          <ac:spMkLst>
            <pc:docMk/>
            <pc:sldMk cId="1968543260" sldId="262"/>
            <ac:spMk id="3" creationId="{612DD3E7-B931-022B-69B4-1A08F5F145F4}"/>
          </ac:spMkLst>
        </pc:spChg>
        <pc:spChg chg="mod">
          <ac:chgData name="Hira Shahzad (2219997)" userId="S::2219997@student.uwtsd.ac.uk::5b50059f-2bd4-4f3e-804c-735324d9b323" providerId="AD" clId="Web-{A0B79538-302F-985C-B2AD-8CFCFDEAB465}" dt="2026-02-18T21:15:20.771" v="143" actId="20577"/>
          <ac:spMkLst>
            <pc:docMk/>
            <pc:sldMk cId="1968543260" sldId="262"/>
            <ac:spMk id="5" creationId="{720E1BF5-54BE-C125-7743-6D75ACCED241}"/>
          </ac:spMkLst>
        </pc:spChg>
      </pc:sldChg>
      <pc:sldChg chg="modSp new">
        <pc:chgData name="Hira Shahzad (2219997)" userId="S::2219997@student.uwtsd.ac.uk::5b50059f-2bd4-4f3e-804c-735324d9b323" providerId="AD" clId="Web-{A0B79538-302F-985C-B2AD-8CFCFDEAB465}" dt="2026-02-18T21:09:47.665" v="102" actId="20577"/>
        <pc:sldMkLst>
          <pc:docMk/>
          <pc:sldMk cId="2116611396" sldId="267"/>
        </pc:sldMkLst>
      </pc:sldChg>
    </pc:docChg>
  </pc:docChgLst>
  <pc:docChgLst>
    <pc:chgData name="Hira Shahzad (2219997)" userId="S::2219997@student.uwtsd.ac.uk::5b50059f-2bd4-4f3e-804c-735324d9b323" providerId="AD" clId="Web-{1214245D-ABDE-5ABC-DA5A-159E2695C1C9}"/>
    <pc:docChg chg="mod modSld addMainMaster delMainMaster">
      <pc:chgData name="Hira Shahzad (2219997)" userId="S::2219997@student.uwtsd.ac.uk::5b50059f-2bd4-4f3e-804c-735324d9b323" providerId="AD" clId="Web-{1214245D-ABDE-5ABC-DA5A-159E2695C1C9}" dt="2026-02-18T21:34:00.007" v="36"/>
      <pc:docMkLst>
        <pc:docMk/>
      </pc:docMkLst>
      <pc:sldChg chg="modSp mod setBg modClrScheme chgLayout">
        <pc:chgData name="Hira Shahzad (2219997)" userId="S::2219997@student.uwtsd.ac.uk::5b50059f-2bd4-4f3e-804c-735324d9b323" providerId="AD" clId="Web-{1214245D-ABDE-5ABC-DA5A-159E2695C1C9}" dt="2026-02-18T21:34:00.007" v="36"/>
        <pc:sldMkLst>
          <pc:docMk/>
          <pc:sldMk cId="2272502157" sldId="256"/>
        </pc:sldMkLst>
        <pc:spChg chg="mod">
          <ac:chgData name="Hira Shahzad (2219997)" userId="S::2219997@student.uwtsd.ac.uk::5b50059f-2bd4-4f3e-804c-735324d9b323" providerId="AD" clId="Web-{1214245D-ABDE-5ABC-DA5A-159E2695C1C9}" dt="2026-02-18T21:33:35.162" v="35" actId="20577"/>
          <ac:spMkLst>
            <pc:docMk/>
            <pc:sldMk cId="2272502157" sldId="256"/>
            <ac:spMk id="5" creationId="{2EFA68C5-9AB2-0D93-63E5-499674521A29}"/>
          </ac:spMkLst>
        </pc:spChg>
      </pc:sldChg>
      <pc:sldChg chg="modSp mod modClrScheme chgLayout">
        <pc:chgData name="Hira Shahzad (2219997)" userId="S::2219997@student.uwtsd.ac.uk::5b50059f-2bd4-4f3e-804c-735324d9b323" providerId="AD" clId="Web-{1214245D-ABDE-5ABC-DA5A-159E2695C1C9}" dt="2026-02-18T21:33:22.303" v="33"/>
        <pc:sldMkLst>
          <pc:docMk/>
          <pc:sldMk cId="1727834245" sldId="260"/>
        </pc:sldMkLst>
        <pc:spChg chg="mod">
          <ac:chgData name="Hira Shahzad (2219997)" userId="S::2219997@student.uwtsd.ac.uk::5b50059f-2bd4-4f3e-804c-735324d9b323" providerId="AD" clId="Web-{1214245D-ABDE-5ABC-DA5A-159E2695C1C9}" dt="2026-02-18T21:26:42.474" v="26" actId="20577"/>
          <ac:spMkLst>
            <pc:docMk/>
            <pc:sldMk cId="1727834245" sldId="260"/>
            <ac:spMk id="6" creationId="{09E61484-87CC-8174-D99E-05C449EBF9BA}"/>
          </ac:spMkLst>
        </pc:spChg>
      </pc:sldChg>
      <pc:sldChg chg="mod modClrScheme chgLayout">
        <pc:chgData name="Hira Shahzad (2219997)" userId="S::2219997@student.uwtsd.ac.uk::5b50059f-2bd4-4f3e-804c-735324d9b323" providerId="AD" clId="Web-{1214245D-ABDE-5ABC-DA5A-159E2695C1C9}" dt="2026-02-18T21:33:22.303" v="33"/>
        <pc:sldMkLst>
          <pc:docMk/>
          <pc:sldMk cId="1968543260" sldId="262"/>
        </pc:sldMkLst>
      </pc:sldChg>
      <pc:sldChg chg="modSp mod modClrScheme chgLayout">
        <pc:chgData name="Hira Shahzad (2219997)" userId="S::2219997@student.uwtsd.ac.uk::5b50059f-2bd4-4f3e-804c-735324d9b323" providerId="AD" clId="Web-{1214245D-ABDE-5ABC-DA5A-159E2695C1C9}" dt="2026-02-18T21:33:22.303" v="33"/>
        <pc:sldMkLst>
          <pc:docMk/>
          <pc:sldMk cId="2116611396" sldId="267"/>
        </pc:sldMkLst>
        <pc:spChg chg="mod ord">
          <ac:chgData name="Hira Shahzad (2219997)" userId="S::2219997@student.uwtsd.ac.uk::5b50059f-2bd4-4f3e-804c-735324d9b323" providerId="AD" clId="Web-{1214245D-ABDE-5ABC-DA5A-159E2695C1C9}" dt="2026-02-18T21:33:22.303" v="33"/>
          <ac:spMkLst>
            <pc:docMk/>
            <pc:sldMk cId="2116611396" sldId="267"/>
            <ac:spMk id="3" creationId="{C7713F78-2C3C-196D-DCBA-825CB81E5D4A}"/>
          </ac:spMkLst>
        </pc:spChg>
      </pc:sldChg>
      <pc:sldMasterChg chg="add del addSldLayout delSldLayout">
        <pc:chgData name="Hira Shahzad (2219997)" userId="S::2219997@student.uwtsd.ac.uk::5b50059f-2bd4-4f3e-804c-735324d9b323" providerId="AD" clId="Web-{1214245D-ABDE-5ABC-DA5A-159E2695C1C9}" dt="2026-02-18T21:33:22.303" v="33"/>
        <pc:sldMasterMkLst>
          <pc:docMk/>
          <pc:sldMasterMk cId="0" sldId="2147483648"/>
        </pc:sldMasterMkLst>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49"/>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0"/>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1"/>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2"/>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3"/>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4"/>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5"/>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6"/>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7"/>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8"/>
          </pc:sldLayoutMkLst>
        </pc:sldLayoutChg>
        <pc:sldLayoutChg chg="add del">
          <pc:chgData name="Hira Shahzad (2219997)" userId="S::2219997@student.uwtsd.ac.uk::5b50059f-2bd4-4f3e-804c-735324d9b323" providerId="AD" clId="Web-{1214245D-ABDE-5ABC-DA5A-159E2695C1C9}" dt="2026-02-18T21:33:22.303" v="33"/>
          <pc:sldLayoutMkLst>
            <pc:docMk/>
            <pc:sldMasterMk cId="0" sldId="2147483648"/>
            <pc:sldLayoutMk cId="0" sldId="2147483659"/>
          </pc:sldLayoutMkLst>
        </pc:sldLayoutChg>
      </pc:sldMasterChg>
    </pc:docChg>
  </pc:docChgLst>
  <pc:docChgLst>
    <pc:chgData name="Hira Shahzad (2219997)" userId="S::2219997@student.uwtsd.ac.uk::5b50059f-2bd4-4f3e-804c-735324d9b323" providerId="AD" clId="Web-{C8132E1C-6ABF-CB24-E11B-B51019DB4344}"/>
    <pc:docChg chg="addSld delSld modSld">
      <pc:chgData name="Hira Shahzad (2219997)" userId="S::2219997@student.uwtsd.ac.uk::5b50059f-2bd4-4f3e-804c-735324d9b323" providerId="AD" clId="Web-{C8132E1C-6ABF-CB24-E11B-B51019DB4344}" dt="2026-02-21T22:15:40.899" v="143" actId="20577"/>
      <pc:docMkLst>
        <pc:docMk/>
      </pc:docMkLst>
      <pc:sldChg chg="modSp">
        <pc:chgData name="Hira Shahzad (2219997)" userId="S::2219997@student.uwtsd.ac.uk::5b50059f-2bd4-4f3e-804c-735324d9b323" providerId="AD" clId="Web-{C8132E1C-6ABF-CB24-E11B-B51019DB4344}" dt="2026-02-21T22:12:21.767" v="123" actId="20577"/>
        <pc:sldMkLst>
          <pc:docMk/>
          <pc:sldMk cId="2116611396" sldId="267"/>
        </pc:sldMkLst>
        <pc:spChg chg="mod">
          <ac:chgData name="Hira Shahzad (2219997)" userId="S::2219997@student.uwtsd.ac.uk::5b50059f-2bd4-4f3e-804c-735324d9b323" providerId="AD" clId="Web-{C8132E1C-6ABF-CB24-E11B-B51019DB4344}" dt="2026-02-21T22:12:21.767" v="123" actId="20577"/>
          <ac:spMkLst>
            <pc:docMk/>
            <pc:sldMk cId="2116611396" sldId="267"/>
            <ac:spMk id="3" creationId="{C7713F78-2C3C-196D-DCBA-825CB81E5D4A}"/>
          </ac:spMkLst>
        </pc:spChg>
      </pc:sldChg>
      <pc:sldChg chg="modSp add del">
        <pc:chgData name="Hira Shahzad (2219997)" userId="S::2219997@student.uwtsd.ac.uk::5b50059f-2bd4-4f3e-804c-735324d9b323" providerId="AD" clId="Web-{C8132E1C-6ABF-CB24-E11B-B51019DB4344}" dt="2026-02-21T22:14:13.521" v="137"/>
        <pc:sldMkLst>
          <pc:docMk/>
          <pc:sldMk cId="1520237840" sldId="269"/>
        </pc:sldMkLst>
        <pc:spChg chg="mod">
          <ac:chgData name="Hira Shahzad (2219997)" userId="S::2219997@student.uwtsd.ac.uk::5b50059f-2bd4-4f3e-804c-735324d9b323" providerId="AD" clId="Web-{C8132E1C-6ABF-CB24-E11B-B51019DB4344}" dt="2026-02-21T22:00:04.700" v="33" actId="20577"/>
          <ac:spMkLst>
            <pc:docMk/>
            <pc:sldMk cId="1520237840" sldId="269"/>
            <ac:spMk id="3" creationId="{3803A1A6-B8EB-C976-8E9D-68336D50AC43}"/>
          </ac:spMkLst>
        </pc:spChg>
      </pc:sldChg>
      <pc:sldChg chg="modSp add del">
        <pc:chgData name="Hira Shahzad (2219997)" userId="S::2219997@student.uwtsd.ac.uk::5b50059f-2bd4-4f3e-804c-735324d9b323" providerId="AD" clId="Web-{C8132E1C-6ABF-CB24-E11B-B51019DB4344}" dt="2026-02-21T22:14:43.022" v="139"/>
        <pc:sldMkLst>
          <pc:docMk/>
          <pc:sldMk cId="1307034761" sldId="270"/>
        </pc:sldMkLst>
        <pc:spChg chg="mod">
          <ac:chgData name="Hira Shahzad (2219997)" userId="S::2219997@student.uwtsd.ac.uk::5b50059f-2bd4-4f3e-804c-735324d9b323" providerId="AD" clId="Web-{C8132E1C-6ABF-CB24-E11B-B51019DB4344}" dt="2026-02-21T22:07:24.488" v="104" actId="20577"/>
          <ac:spMkLst>
            <pc:docMk/>
            <pc:sldMk cId="1307034761" sldId="270"/>
            <ac:spMk id="2" creationId="{44359EE9-68D9-C1A6-3ACC-B781643710BD}"/>
          </ac:spMkLst>
        </pc:spChg>
      </pc:sldChg>
      <pc:sldChg chg="modSp">
        <pc:chgData name="Hira Shahzad (2219997)" userId="S::2219997@student.uwtsd.ac.uk::5b50059f-2bd4-4f3e-804c-735324d9b323" providerId="AD" clId="Web-{C8132E1C-6ABF-CB24-E11B-B51019DB4344}" dt="2026-02-21T22:15:40.899" v="143" actId="20577"/>
        <pc:sldMkLst>
          <pc:docMk/>
          <pc:sldMk cId="30610208" sldId="271"/>
        </pc:sldMkLst>
        <pc:spChg chg="mod">
          <ac:chgData name="Hira Shahzad (2219997)" userId="S::2219997@student.uwtsd.ac.uk::5b50059f-2bd4-4f3e-804c-735324d9b323" providerId="AD" clId="Web-{C8132E1C-6ABF-CB24-E11B-B51019DB4344}" dt="2026-02-21T22:15:40.899" v="143" actId="20577"/>
          <ac:spMkLst>
            <pc:docMk/>
            <pc:sldMk cId="30610208" sldId="271"/>
            <ac:spMk id="2" creationId="{3310AC27-F534-0578-C1A8-86E90370FFE5}"/>
          </ac:spMkLst>
        </pc:spChg>
      </pc:sldChg>
    </pc:docChg>
  </pc:docChgLst>
  <pc:docChgLst>
    <pc:chgData name="Hira Shahzad (2219997)" userId="S::2219997@student.uwtsd.ac.uk::5b50059f-2bd4-4f3e-804c-735324d9b323" providerId="AD" clId="Web-{53CF92A7-3E67-4DCE-99B4-E652E705081F}"/>
    <pc:docChg chg="addSld">
      <pc:chgData name="Hira Shahzad (2219997)" userId="S::2219997@student.uwtsd.ac.uk::5b50059f-2bd4-4f3e-804c-735324d9b323" providerId="AD" clId="Web-{53CF92A7-3E67-4DCE-99B4-E652E705081F}" dt="2026-02-18T20:57:42.097" v="0"/>
      <pc:docMkLst>
        <pc:docMk/>
      </pc:docMkLst>
    </pc:docChg>
  </pc:docChgLst>
  <pc:docChgLst>
    <pc:chgData name="Hira Shahzad (2219997)" userId="S::2219997@student.uwtsd.ac.uk::5b50059f-2bd4-4f3e-804c-735324d9b323" providerId="AD" clId="Web-{5AD6D841-A225-451E-4920-61CBAB46E4C7}"/>
    <pc:docChg chg="addSld modSld">
      <pc:chgData name="Hira Shahzad (2219997)" userId="S::2219997@student.uwtsd.ac.uk::5b50059f-2bd4-4f3e-804c-735324d9b323" providerId="AD" clId="Web-{5AD6D841-A225-451E-4920-61CBAB46E4C7}" dt="2026-02-21T13:43:52.451" v="139" actId="20577"/>
      <pc:docMkLst>
        <pc:docMk/>
      </pc:docMkLst>
      <pc:sldChg chg="modSp">
        <pc:chgData name="Hira Shahzad (2219997)" userId="S::2219997@student.uwtsd.ac.uk::5b50059f-2bd4-4f3e-804c-735324d9b323" providerId="AD" clId="Web-{5AD6D841-A225-451E-4920-61CBAB46E4C7}" dt="2026-02-21T13:41:30.412" v="130" actId="14100"/>
        <pc:sldMkLst>
          <pc:docMk/>
          <pc:sldMk cId="2116611396" sldId="267"/>
        </pc:sldMkLst>
        <pc:spChg chg="mod">
          <ac:chgData name="Hira Shahzad (2219997)" userId="S::2219997@student.uwtsd.ac.uk::5b50059f-2bd4-4f3e-804c-735324d9b323" providerId="AD" clId="Web-{5AD6D841-A225-451E-4920-61CBAB46E4C7}" dt="2026-02-21T13:41:30.412" v="130" actId="14100"/>
          <ac:spMkLst>
            <pc:docMk/>
            <pc:sldMk cId="2116611396" sldId="267"/>
            <ac:spMk id="3" creationId="{C7713F78-2C3C-196D-DCBA-825CB81E5D4A}"/>
          </ac:spMkLst>
        </pc:spChg>
      </pc:sldChg>
      <pc:sldChg chg="modSp">
        <pc:chgData name="Hira Shahzad (2219997)" userId="S::2219997@student.uwtsd.ac.uk::5b50059f-2bd4-4f3e-804c-735324d9b323" providerId="AD" clId="Web-{5AD6D841-A225-451E-4920-61CBAB46E4C7}" dt="2026-02-21T13:33:01.885" v="79" actId="20577"/>
        <pc:sldMkLst>
          <pc:docMk/>
          <pc:sldMk cId="1520237840" sldId="269"/>
        </pc:sldMkLst>
        <pc:spChg chg="mod">
          <ac:chgData name="Hira Shahzad (2219997)" userId="S::2219997@student.uwtsd.ac.uk::5b50059f-2bd4-4f3e-804c-735324d9b323" providerId="AD" clId="Web-{5AD6D841-A225-451E-4920-61CBAB46E4C7}" dt="2026-02-21T13:33:01.885" v="79" actId="20577"/>
          <ac:spMkLst>
            <pc:docMk/>
            <pc:sldMk cId="1520237840" sldId="269"/>
            <ac:spMk id="3" creationId="{3803A1A6-B8EB-C976-8E9D-68336D50AC43}"/>
          </ac:spMkLst>
        </pc:spChg>
      </pc:sldChg>
      <pc:sldChg chg="modSp">
        <pc:chgData name="Hira Shahzad (2219997)" userId="S::2219997@student.uwtsd.ac.uk::5b50059f-2bd4-4f3e-804c-735324d9b323" providerId="AD" clId="Web-{5AD6D841-A225-451E-4920-61CBAB46E4C7}" dt="2026-02-21T13:31:10.767" v="56" actId="1076"/>
        <pc:sldMkLst>
          <pc:docMk/>
          <pc:sldMk cId="1307034761" sldId="270"/>
        </pc:sldMkLst>
        <pc:spChg chg="mod">
          <ac:chgData name="Hira Shahzad (2219997)" userId="S::2219997@student.uwtsd.ac.uk::5b50059f-2bd4-4f3e-804c-735324d9b323" providerId="AD" clId="Web-{5AD6D841-A225-451E-4920-61CBAB46E4C7}" dt="2026-02-21T13:31:10.767" v="56" actId="1076"/>
          <ac:spMkLst>
            <pc:docMk/>
            <pc:sldMk cId="1307034761" sldId="270"/>
            <ac:spMk id="2" creationId="{44359EE9-68D9-C1A6-3ACC-B781643710BD}"/>
          </ac:spMkLst>
        </pc:spChg>
      </pc:sldChg>
      <pc:sldChg chg="addSp modSp new">
        <pc:chgData name="Hira Shahzad (2219997)" userId="S::2219997@student.uwtsd.ac.uk::5b50059f-2bd4-4f3e-804c-735324d9b323" providerId="AD" clId="Web-{5AD6D841-A225-451E-4920-61CBAB46E4C7}" dt="2026-02-21T13:43:52.451" v="139" actId="20577"/>
        <pc:sldMkLst>
          <pc:docMk/>
          <pc:sldMk cId="30610208" sldId="271"/>
        </pc:sldMkLst>
        <pc:spChg chg="add mod">
          <ac:chgData name="Hira Shahzad (2219997)" userId="S::2219997@student.uwtsd.ac.uk::5b50059f-2bd4-4f3e-804c-735324d9b323" providerId="AD" clId="Web-{5AD6D841-A225-451E-4920-61CBAB46E4C7}" dt="2026-02-21T13:43:52.451" v="139" actId="20577"/>
          <ac:spMkLst>
            <pc:docMk/>
            <pc:sldMk cId="30610208" sldId="271"/>
            <ac:spMk id="2" creationId="{3310AC27-F534-0578-C1A8-86E90370FFE5}"/>
          </ac:spMkLst>
        </pc:spChg>
      </pc:sldChg>
    </pc:docChg>
  </pc:docChgLst>
  <pc:docChgLst>
    <pc:chgData name="Hira Shahzad (2219997)" userId="S::2219997@student.uwtsd.ac.uk::5b50059f-2bd4-4f3e-804c-735324d9b323" providerId="AD" clId="Web-{E4BFCD93-DBC9-7BDD-C14B-A091769E542F}"/>
    <pc:docChg chg="modSld">
      <pc:chgData name="Hira Shahzad (2219997)" userId="S::2219997@student.uwtsd.ac.uk::5b50059f-2bd4-4f3e-804c-735324d9b323" providerId="AD" clId="Web-{E4BFCD93-DBC9-7BDD-C14B-A091769E542F}" dt="2026-02-21T23:31:48.212" v="2" actId="20577"/>
      <pc:docMkLst>
        <pc:docMk/>
      </pc:docMkLst>
      <pc:sldChg chg="modSp">
        <pc:chgData name="Hira Shahzad (2219997)" userId="S::2219997@student.uwtsd.ac.uk::5b50059f-2bd4-4f3e-804c-735324d9b323" providerId="AD" clId="Web-{E4BFCD93-DBC9-7BDD-C14B-A091769E542F}" dt="2026-02-21T23:31:48.212" v="2" actId="20577"/>
        <pc:sldMkLst>
          <pc:docMk/>
          <pc:sldMk cId="1968543260" sldId="262"/>
        </pc:sldMkLst>
        <pc:spChg chg="mod">
          <ac:chgData name="Hira Shahzad (2219997)" userId="S::2219997@student.uwtsd.ac.uk::5b50059f-2bd4-4f3e-804c-735324d9b323" providerId="AD" clId="Web-{E4BFCD93-DBC9-7BDD-C14B-A091769E542F}" dt="2026-02-21T23:31:48.212" v="2" actId="20577"/>
          <ac:spMkLst>
            <pc:docMk/>
            <pc:sldMk cId="1968543260" sldId="262"/>
            <ac:spMk id="5" creationId="{720E1BF5-54BE-C125-7743-6D75ACCED241}"/>
          </ac:spMkLst>
        </pc:spChg>
      </pc:sldChg>
    </pc:docChg>
  </pc:docChgLst>
  <pc:docChgLst>
    <pc:chgData name="Hira Shahzad (2219997)" userId="S::2219997@student.uwtsd.ac.uk::5b50059f-2bd4-4f3e-804c-735324d9b323" providerId="AD" clId="Web-{904F3791-FE18-179B-3033-81D7C39C9AE4}"/>
    <pc:docChg chg="addSld delSld modSld">
      <pc:chgData name="Hira Shahzad (2219997)" userId="S::2219997@student.uwtsd.ac.uk::5b50059f-2bd4-4f3e-804c-735324d9b323" providerId="AD" clId="Web-{904F3791-FE18-179B-3033-81D7C39C9AE4}" dt="2026-02-20T23:22:59.757" v="426" actId="20577"/>
      <pc:docMkLst>
        <pc:docMk/>
      </pc:docMkLst>
      <pc:sldChg chg="modSp">
        <pc:chgData name="Hira Shahzad (2219997)" userId="S::2219997@student.uwtsd.ac.uk::5b50059f-2bd4-4f3e-804c-735324d9b323" providerId="AD" clId="Web-{904F3791-FE18-179B-3033-81D7C39C9AE4}" dt="2026-02-20T23:21:29.752" v="411" actId="20577"/>
        <pc:sldMkLst>
          <pc:docMk/>
          <pc:sldMk cId="1968543260" sldId="262"/>
        </pc:sldMkLst>
        <pc:spChg chg="mod">
          <ac:chgData name="Hira Shahzad (2219997)" userId="S::2219997@student.uwtsd.ac.uk::5b50059f-2bd4-4f3e-804c-735324d9b323" providerId="AD" clId="Web-{904F3791-FE18-179B-3033-81D7C39C9AE4}" dt="2026-02-20T23:21:29.752" v="411" actId="20577"/>
          <ac:spMkLst>
            <pc:docMk/>
            <pc:sldMk cId="1968543260" sldId="262"/>
            <ac:spMk id="5" creationId="{720E1BF5-54BE-C125-7743-6D75ACCED241}"/>
          </ac:spMkLst>
        </pc:spChg>
      </pc:sldChg>
      <pc:sldChg chg="addSp delSp modSp mod modClrScheme chgLayout">
        <pc:chgData name="Hira Shahzad (2219997)" userId="S::2219997@student.uwtsd.ac.uk::5b50059f-2bd4-4f3e-804c-735324d9b323" providerId="AD" clId="Web-{904F3791-FE18-179B-3033-81D7C39C9AE4}" dt="2026-02-20T22:54:46.403" v="182" actId="20577"/>
        <pc:sldMkLst>
          <pc:docMk/>
          <pc:sldMk cId="2116611396" sldId="267"/>
        </pc:sldMkLst>
        <pc:spChg chg="del mod ord">
          <ac:chgData name="Hira Shahzad (2219997)" userId="S::2219997@student.uwtsd.ac.uk::5b50059f-2bd4-4f3e-804c-735324d9b323" providerId="AD" clId="Web-{904F3791-FE18-179B-3033-81D7C39C9AE4}" dt="2026-02-20T22:51:14.749" v="160"/>
          <ac:spMkLst>
            <pc:docMk/>
            <pc:sldMk cId="2116611396" sldId="267"/>
            <ac:spMk id="2" creationId="{9343626D-3C96-B454-A1FA-CCAFDFA780E9}"/>
          </ac:spMkLst>
        </pc:spChg>
        <pc:spChg chg="mod ord">
          <ac:chgData name="Hira Shahzad (2219997)" userId="S::2219997@student.uwtsd.ac.uk::5b50059f-2bd4-4f3e-804c-735324d9b323" providerId="AD" clId="Web-{904F3791-FE18-179B-3033-81D7C39C9AE4}" dt="2026-02-20T22:54:46.403" v="182" actId="20577"/>
          <ac:spMkLst>
            <pc:docMk/>
            <pc:sldMk cId="2116611396" sldId="267"/>
            <ac:spMk id="3" creationId="{C7713F78-2C3C-196D-DCBA-825CB81E5D4A}"/>
          </ac:spMkLst>
        </pc:spChg>
        <pc:spChg chg="add del mod">
          <ac:chgData name="Hira Shahzad (2219997)" userId="S::2219997@student.uwtsd.ac.uk::5b50059f-2bd4-4f3e-804c-735324d9b323" providerId="AD" clId="Web-{904F3791-FE18-179B-3033-81D7C39C9AE4}" dt="2026-02-20T22:51:36.796" v="162"/>
          <ac:spMkLst>
            <pc:docMk/>
            <pc:sldMk cId="2116611396" sldId="267"/>
            <ac:spMk id="5" creationId="{7D7E9F8F-C629-4097-D400-6C4F0ECD6592}"/>
          </ac:spMkLst>
        </pc:spChg>
        <pc:spChg chg="add del mod ord">
          <ac:chgData name="Hira Shahzad (2219997)" userId="S::2219997@student.uwtsd.ac.uk::5b50059f-2bd4-4f3e-804c-735324d9b323" providerId="AD" clId="Web-{904F3791-FE18-179B-3033-81D7C39C9AE4}" dt="2026-02-20T22:52:18.380" v="166"/>
          <ac:spMkLst>
            <pc:docMk/>
            <pc:sldMk cId="2116611396" sldId="267"/>
            <ac:spMk id="6" creationId="{734006FB-2F0D-BFA5-7B23-4A9F49CB902E}"/>
          </ac:spMkLst>
        </pc:spChg>
        <pc:spChg chg="add del mod ord">
          <ac:chgData name="Hira Shahzad (2219997)" userId="S::2219997@student.uwtsd.ac.uk::5b50059f-2bd4-4f3e-804c-735324d9b323" providerId="AD" clId="Web-{904F3791-FE18-179B-3033-81D7C39C9AE4}" dt="2026-02-20T22:52:18.380" v="166"/>
          <ac:spMkLst>
            <pc:docMk/>
            <pc:sldMk cId="2116611396" sldId="267"/>
            <ac:spMk id="7" creationId="{0B6B4C5E-5F3F-A6A0-D6EA-0B1DC0056E5F}"/>
          </ac:spMkLst>
        </pc:spChg>
        <pc:spChg chg="add del mod ord">
          <ac:chgData name="Hira Shahzad (2219997)" userId="S::2219997@student.uwtsd.ac.uk::5b50059f-2bd4-4f3e-804c-735324d9b323" providerId="AD" clId="Web-{904F3791-FE18-179B-3033-81D7C39C9AE4}" dt="2026-02-20T22:52:18.380" v="166"/>
          <ac:spMkLst>
            <pc:docMk/>
            <pc:sldMk cId="2116611396" sldId="267"/>
            <ac:spMk id="8" creationId="{95C471D7-9F31-12F9-0F38-10CC1BC93E05}"/>
          </ac:spMkLst>
        </pc:spChg>
        <pc:spChg chg="add del mod ord">
          <ac:chgData name="Hira Shahzad (2219997)" userId="S::2219997@student.uwtsd.ac.uk::5b50059f-2bd4-4f3e-804c-735324d9b323" providerId="AD" clId="Web-{904F3791-FE18-179B-3033-81D7C39C9AE4}" dt="2026-02-20T22:52:18.380" v="166"/>
          <ac:spMkLst>
            <pc:docMk/>
            <pc:sldMk cId="2116611396" sldId="267"/>
            <ac:spMk id="9" creationId="{A1E3E0C1-95C9-E17C-67D3-8A462A94282A}"/>
          </ac:spMkLst>
        </pc:spChg>
      </pc:sldChg>
      <pc:sldChg chg="modSp del">
        <pc:chgData name="Hira Shahzad (2219997)" userId="S::2219997@student.uwtsd.ac.uk::5b50059f-2bd4-4f3e-804c-735324d9b323" providerId="AD" clId="Web-{904F3791-FE18-179B-3033-81D7C39C9AE4}" dt="2026-02-20T23:01:54.378" v="194"/>
        <pc:sldMkLst>
          <pc:docMk/>
          <pc:sldMk cId="333320584" sldId="268"/>
        </pc:sldMkLst>
        <pc:spChg chg="mod">
          <ac:chgData name="Hira Shahzad (2219997)" userId="S::2219997@student.uwtsd.ac.uk::5b50059f-2bd4-4f3e-804c-735324d9b323" providerId="AD" clId="Web-{904F3791-FE18-179B-3033-81D7C39C9AE4}" dt="2026-02-20T22:57:51.875" v="192" actId="20577"/>
          <ac:spMkLst>
            <pc:docMk/>
            <pc:sldMk cId="333320584" sldId="268"/>
            <ac:spMk id="2" creationId="{FD4D9A66-4495-7E58-4B65-1C1FEF68F7EE}"/>
          </ac:spMkLst>
        </pc:spChg>
      </pc:sldChg>
      <pc:sldChg chg="new del">
        <pc:chgData name="Hira Shahzad (2219997)" userId="S::2219997@student.uwtsd.ac.uk::5b50059f-2bd4-4f3e-804c-735324d9b323" providerId="AD" clId="Web-{904F3791-FE18-179B-3033-81D7C39C9AE4}" dt="2026-02-20T22:51:53.391" v="164"/>
        <pc:sldMkLst>
          <pc:docMk/>
          <pc:sldMk cId="810212464" sldId="269"/>
        </pc:sldMkLst>
      </pc:sldChg>
      <pc:sldChg chg="addSp delSp modSp new">
        <pc:chgData name="Hira Shahzad (2219997)" userId="S::2219997@student.uwtsd.ac.uk::5b50059f-2bd4-4f3e-804c-735324d9b323" providerId="AD" clId="Web-{904F3791-FE18-179B-3033-81D7C39C9AE4}" dt="2026-02-20T23:22:32.959" v="422" actId="20577"/>
        <pc:sldMkLst>
          <pc:docMk/>
          <pc:sldMk cId="1520237840" sldId="269"/>
        </pc:sldMkLst>
        <pc:spChg chg="add del mod">
          <ac:chgData name="Hira Shahzad (2219997)" userId="S::2219997@student.uwtsd.ac.uk::5b50059f-2bd4-4f3e-804c-735324d9b323" providerId="AD" clId="Web-{904F3791-FE18-179B-3033-81D7C39C9AE4}" dt="2026-02-20T23:02:28.177" v="197"/>
          <ac:spMkLst>
            <pc:docMk/>
            <pc:sldMk cId="1520237840" sldId="269"/>
            <ac:spMk id="2" creationId="{D40CA10A-5D07-632F-27C7-5E15D3F9046A}"/>
          </ac:spMkLst>
        </pc:spChg>
        <pc:spChg chg="add mod">
          <ac:chgData name="Hira Shahzad (2219997)" userId="S::2219997@student.uwtsd.ac.uk::5b50059f-2bd4-4f3e-804c-735324d9b323" providerId="AD" clId="Web-{904F3791-FE18-179B-3033-81D7C39C9AE4}" dt="2026-02-20T23:22:32.959" v="422" actId="20577"/>
          <ac:spMkLst>
            <pc:docMk/>
            <pc:sldMk cId="1520237840" sldId="269"/>
            <ac:spMk id="3" creationId="{3803A1A6-B8EB-C976-8E9D-68336D50AC43}"/>
          </ac:spMkLst>
        </pc:spChg>
      </pc:sldChg>
      <pc:sldChg chg="addSp modSp new">
        <pc:chgData name="Hira Shahzad (2219997)" userId="S::2219997@student.uwtsd.ac.uk::5b50059f-2bd4-4f3e-804c-735324d9b323" providerId="AD" clId="Web-{904F3791-FE18-179B-3033-81D7C39C9AE4}" dt="2026-02-20T23:22:59.757" v="426" actId="20577"/>
        <pc:sldMkLst>
          <pc:docMk/>
          <pc:sldMk cId="1307034761" sldId="270"/>
        </pc:sldMkLst>
        <pc:spChg chg="add mod">
          <ac:chgData name="Hira Shahzad (2219997)" userId="S::2219997@student.uwtsd.ac.uk::5b50059f-2bd4-4f3e-804c-735324d9b323" providerId="AD" clId="Web-{904F3791-FE18-179B-3033-81D7C39C9AE4}" dt="2026-02-20T23:22:59.757" v="426" actId="20577"/>
          <ac:spMkLst>
            <pc:docMk/>
            <pc:sldMk cId="1307034761" sldId="270"/>
            <ac:spMk id="2" creationId="{44359EE9-68D9-C1A6-3ACC-B781643710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78859-5873-42EA-B314-24D5DDCD9AA8}" type="datetimeFigureOut">
              <a:rPr lang="en-US" smtClean="0"/>
              <a:t>2/21/2026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6783F1-C2E7-4F3D-B483-A6B3703879D7}" type="slidenum">
              <a:rPr lang="en-US" smtClean="0"/>
              <a:t>‹#›</a:t>
            </a:fld>
            <a:endParaRPr lang="en-US"/>
          </a:p>
        </p:txBody>
      </p:sp>
    </p:spTree>
    <p:extLst>
      <p:ext uri="{BB962C8B-B14F-4D97-AF65-F5344CB8AC3E}">
        <p14:creationId xmlns:p14="http://schemas.microsoft.com/office/powerpoint/2010/main" val="2704642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Job Description: Innovation Support Officer</a:t>
            </a:r>
          </a:p>
          <a:p>
            <a:r>
              <a:rPr lang="en-US" sz="1200" b="1" i="1" kern="1200">
                <a:solidFill>
                  <a:schemeClr val="tx1"/>
                </a:solidFill>
                <a:effectLst/>
                <a:latin typeface="+mn-lt"/>
                <a:ea typeface="+mn-ea"/>
                <a:cs typeface="+mn-cs"/>
              </a:rPr>
              <a:t>Purpose of the Role</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Innovation Support Officer Job Description is well developed to make digital transformation in the UWTSD Student Union easy.</a:t>
            </a:r>
          </a:p>
          <a:p>
            <a:r>
              <a:rPr lang="en-US" sz="1200" b="1" i="1" kern="1200">
                <a:solidFill>
                  <a:schemeClr val="tx1"/>
                </a:solidFill>
                <a:effectLst/>
                <a:latin typeface="+mn-lt"/>
                <a:ea typeface="+mn-ea"/>
                <a:cs typeface="+mn-cs"/>
              </a:rPr>
              <a:t>Key Responsibilities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most crucial actions are to seek the opportunity to enhance the student services using technology, make use of digital platforms, manipulate the data on student feedback, and </a:t>
            </a:r>
            <a:r>
              <a:rPr lang="en-US" sz="1200" kern="1200" err="1">
                <a:solidFill>
                  <a:schemeClr val="tx1"/>
                </a:solidFill>
                <a:effectLst/>
                <a:latin typeface="+mn-lt"/>
                <a:ea typeface="+mn-ea"/>
                <a:cs typeface="+mn-cs"/>
              </a:rPr>
              <a:t>organise</a:t>
            </a:r>
            <a:r>
              <a:rPr lang="en-US" sz="1200" kern="1200">
                <a:solidFill>
                  <a:schemeClr val="tx1"/>
                </a:solidFill>
                <a:effectLst/>
                <a:latin typeface="+mn-lt"/>
                <a:ea typeface="+mn-ea"/>
                <a:cs typeface="+mn-cs"/>
              </a:rPr>
              <a:t> the projects that are oriented towards innovations. The functions are directly involved in the improvement of continuous improvement and </a:t>
            </a:r>
            <a:r>
              <a:rPr lang="en-US" sz="1200" kern="1200" err="1">
                <a:solidFill>
                  <a:schemeClr val="tx1"/>
                </a:solidFill>
                <a:effectLst/>
                <a:latin typeface="+mn-lt"/>
                <a:ea typeface="+mn-ea"/>
                <a:cs typeface="+mn-cs"/>
              </a:rPr>
              <a:t>organisational</a:t>
            </a:r>
            <a:r>
              <a:rPr lang="en-US" sz="1200" kern="1200">
                <a:solidFill>
                  <a:schemeClr val="tx1"/>
                </a:solidFill>
                <a:effectLst/>
                <a:latin typeface="+mn-lt"/>
                <a:ea typeface="+mn-ea"/>
                <a:cs typeface="+mn-cs"/>
              </a:rPr>
              <a:t> flexibility in the increasingly technologically-driven environment.</a:t>
            </a:r>
          </a:p>
          <a:p>
            <a:r>
              <a:rPr lang="en-US" sz="1200" b="1" i="1" kern="1200">
                <a:solidFill>
                  <a:schemeClr val="tx1"/>
                </a:solidFill>
                <a:effectLst/>
                <a:latin typeface="+mn-lt"/>
                <a:ea typeface="+mn-ea"/>
                <a:cs typeface="+mn-cs"/>
              </a:rPr>
              <a:t>Collaboration and Continuous Improvement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academic units, IT teams and student representatives are also needed in the job with an aim of transforming innovative solutions to be viable and user-friendly. The emphasis on monitoring the latest trends in the digital world, including the recommendations regarding the need to enhance the processes and evaluation of the outcomes of the project. This is </a:t>
            </a:r>
            <a:r>
              <a:rPr lang="en-US" sz="1200" kern="1200" err="1">
                <a:solidFill>
                  <a:schemeClr val="tx1"/>
                </a:solidFill>
                <a:effectLst/>
                <a:latin typeface="+mn-lt"/>
                <a:ea typeface="+mn-ea"/>
                <a:cs typeface="+mn-cs"/>
              </a:rPr>
              <a:t>emphasised</a:t>
            </a:r>
            <a:r>
              <a:rPr lang="en-US" sz="1200" kern="1200">
                <a:solidFill>
                  <a:schemeClr val="tx1"/>
                </a:solidFill>
                <a:effectLst/>
                <a:latin typeface="+mn-lt"/>
                <a:ea typeface="+mn-ea"/>
                <a:cs typeface="+mn-cs"/>
              </a:rPr>
              <a:t> to offer the impact, which can be measured. The incorporation of the aspects of creativity, flexibility and information-driven decision-making into the job description contributes to the overlap of the HR recruitment </a:t>
            </a:r>
            <a:r>
              <a:rPr lang="en-US" sz="1200" kern="1200" err="1">
                <a:solidFill>
                  <a:schemeClr val="tx1"/>
                </a:solidFill>
                <a:effectLst/>
                <a:latin typeface="+mn-lt"/>
                <a:ea typeface="+mn-ea"/>
                <a:cs typeface="+mn-cs"/>
              </a:rPr>
              <a:t>endeavours</a:t>
            </a:r>
            <a:r>
              <a:rPr lang="en-US" sz="1200" kern="1200">
                <a:solidFill>
                  <a:schemeClr val="tx1"/>
                </a:solidFill>
                <a:effectLst/>
                <a:latin typeface="+mn-lt"/>
                <a:ea typeface="+mn-ea"/>
                <a:cs typeface="+mn-cs"/>
              </a:rPr>
              <a:t>. This is in the achievement of the strategic objective of offering efficient, accessible and digitally improved services to the students.</a:t>
            </a:r>
          </a:p>
          <a:p>
            <a:endParaRPr lang="en-US"/>
          </a:p>
        </p:txBody>
      </p:sp>
      <p:sp>
        <p:nvSpPr>
          <p:cNvPr id="4" name="Slide Number Placeholder 3"/>
          <p:cNvSpPr>
            <a:spLocks noGrp="1"/>
          </p:cNvSpPr>
          <p:nvPr>
            <p:ph type="sldNum" sz="quarter" idx="5"/>
          </p:nvPr>
        </p:nvSpPr>
        <p:spPr/>
        <p:txBody>
          <a:bodyPr/>
          <a:lstStyle/>
          <a:p>
            <a:fld id="{B86783F1-C2E7-4F3D-B483-A6B3703879D7}" type="slidenum">
              <a:rPr lang="en-US" smtClean="0"/>
              <a:t>2</a:t>
            </a:fld>
            <a:endParaRPr lang="en-US"/>
          </a:p>
        </p:txBody>
      </p:sp>
    </p:spTree>
    <p:extLst>
      <p:ext uri="{BB962C8B-B14F-4D97-AF65-F5344CB8AC3E}">
        <p14:creationId xmlns:p14="http://schemas.microsoft.com/office/powerpoint/2010/main" val="3715450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Interview Planning &amp; Questions</a:t>
            </a:r>
          </a:p>
          <a:p>
            <a:r>
              <a:rPr lang="en-IN" sz="1200" kern="1200">
                <a:solidFill>
                  <a:schemeClr val="tx1"/>
                </a:solidFill>
                <a:effectLst/>
                <a:latin typeface="+mn-lt"/>
                <a:ea typeface="+mn-ea"/>
                <a:cs typeface="+mn-cs"/>
              </a:rPr>
              <a:t>The 10-minute interview would be conducted to assess the innovative thinking of the candidate in a methodical manner. Rapid relationship building and role positioning for the job of the Innovation Support Officer within the Student Union will be done within the first two minutes. The next six minutes will focus on the competency, behavioural questions, and the situational questions which are related to the Job Description (JD) and Person Specification (PS). </a:t>
            </a:r>
          </a:p>
          <a:p>
            <a:r>
              <a:rPr lang="en-IN" sz="1200" kern="1200">
                <a:solidFill>
                  <a:schemeClr val="tx1"/>
                </a:solidFill>
                <a:effectLst/>
                <a:latin typeface="+mn-lt"/>
                <a:ea typeface="+mn-ea"/>
                <a:cs typeface="+mn-cs"/>
              </a:rPr>
              <a:t>Example questions included,</a:t>
            </a:r>
          </a:p>
          <a:p>
            <a:r>
              <a:rPr lang="en-IN" sz="1200" kern="1200">
                <a:solidFill>
                  <a:schemeClr val="tx1"/>
                </a:solidFill>
                <a:effectLst/>
                <a:latin typeface="+mn-lt"/>
                <a:ea typeface="+mn-ea"/>
                <a:cs typeface="+mn-cs"/>
              </a:rPr>
              <a:t>Share a case in which you suggested an idea that improved a process?</a:t>
            </a:r>
          </a:p>
          <a:p>
            <a:r>
              <a:rPr lang="en-IN" sz="1200" kern="1200">
                <a:solidFill>
                  <a:schemeClr val="tx1"/>
                </a:solidFill>
                <a:effectLst/>
                <a:latin typeface="+mn-lt"/>
                <a:ea typeface="+mn-ea"/>
                <a:cs typeface="+mn-cs"/>
              </a:rPr>
              <a:t>How would a new digital initiative be encouraged to students? </a:t>
            </a:r>
          </a:p>
          <a:p>
            <a:r>
              <a:rPr lang="en-IN" sz="1200" kern="1200">
                <a:solidFill>
                  <a:schemeClr val="tx1"/>
                </a:solidFill>
                <a:effectLst/>
                <a:latin typeface="+mn-lt"/>
                <a:ea typeface="+mn-ea"/>
                <a:cs typeface="+mn-cs"/>
              </a:rPr>
              <a:t>Write about a situation where you faced a poor change experience. What was your response? </a:t>
            </a:r>
          </a:p>
          <a:p>
            <a:r>
              <a:rPr lang="en-IN" sz="1200" kern="1200">
                <a:solidFill>
                  <a:schemeClr val="tx1"/>
                </a:solidFill>
                <a:effectLst/>
                <a:latin typeface="+mn-lt"/>
                <a:ea typeface="+mn-ea"/>
                <a:cs typeface="+mn-cs"/>
              </a:rPr>
              <a:t>What is your learning orientation? How do you keep abreast of the latest technologies or trends?</a:t>
            </a:r>
          </a:p>
          <a:p>
            <a:r>
              <a:rPr lang="en-IN" sz="1200" kern="1200">
                <a:solidFill>
                  <a:schemeClr val="tx1"/>
                </a:solidFill>
                <a:effectLst/>
                <a:latin typeface="+mn-lt"/>
                <a:ea typeface="+mn-ea"/>
                <a:cs typeface="+mn-cs"/>
              </a:rPr>
              <a:t>The questions are directly related to some criteria, as they comprise being creative, solving problems, being aware of the digital world, and being able to adjust. Evidence of past experiences can be determined through behavioural questions, while future-based conduct can be determined through situational questions. It is a systematic approach and assists in alignment with competency-based recruitment approaches, and makes objective-based decisions.</a:t>
            </a:r>
          </a:p>
          <a:p>
            <a:r>
              <a:rPr lang="en-IN" sz="1200" kern="1200">
                <a:solidFill>
                  <a:schemeClr val="tx1"/>
                </a:solidFill>
                <a:effectLst/>
                <a:latin typeface="+mn-lt"/>
                <a:ea typeface="+mn-ea"/>
                <a:cs typeface="+mn-cs"/>
              </a:rPr>
              <a:t> </a:t>
            </a:r>
          </a:p>
          <a:p>
            <a:br>
              <a:rPr lang="en-IN" sz="1200" kern="1200">
                <a:solidFill>
                  <a:schemeClr val="tx1"/>
                </a:solidFill>
                <a:effectLst/>
                <a:latin typeface="+mn-lt"/>
                <a:ea typeface="+mn-ea"/>
                <a:cs typeface="+mn-cs"/>
              </a:rPr>
            </a:br>
            <a:endParaRPr lang="en-IN">
              <a:effectLst/>
            </a:endParaRPr>
          </a:p>
          <a:p>
            <a:r>
              <a:rPr lang="en-IN" sz="1200" kern="1200">
                <a:solidFill>
                  <a:schemeClr val="tx1"/>
                </a:solidFill>
                <a:effectLst/>
                <a:latin typeface="+mn-lt"/>
                <a:ea typeface="+mn-ea"/>
                <a:cs typeface="+mn-cs"/>
              </a:rPr>
              <a:t> </a:t>
            </a:r>
          </a:p>
          <a:p>
            <a:endParaRPr lang="en-IN"/>
          </a:p>
        </p:txBody>
      </p:sp>
      <p:sp>
        <p:nvSpPr>
          <p:cNvPr id="4" name="Slide Number Placeholder 3"/>
          <p:cNvSpPr>
            <a:spLocks noGrp="1"/>
          </p:cNvSpPr>
          <p:nvPr>
            <p:ph type="sldNum" sz="quarter" idx="5"/>
          </p:nvPr>
        </p:nvSpPr>
        <p:spPr/>
        <p:txBody>
          <a:bodyPr/>
          <a:lstStyle/>
          <a:p>
            <a:fld id="{B86783F1-C2E7-4F3D-B483-A6B3703879D7}" type="slidenum">
              <a:rPr lang="en-US" smtClean="0"/>
              <a:t>7</a:t>
            </a:fld>
            <a:endParaRPr lang="en-US"/>
          </a:p>
        </p:txBody>
      </p:sp>
    </p:spTree>
    <p:extLst>
      <p:ext uri="{BB962C8B-B14F-4D97-AF65-F5344CB8AC3E}">
        <p14:creationId xmlns:p14="http://schemas.microsoft.com/office/powerpoint/2010/main" val="519444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2/21/2026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2/21/2026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2/21/2026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2/21/2026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matchr.com/hris-software/hrm/"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20000"/>
            <a:lum/>
            <a:extLst>
              <a:ext uri="{28A0092B-C50C-407E-A947-70E740481C1C}">
                <a14:useLocalDpi xmlns:a14="http://schemas.microsoft.com/office/drawing/2010/main"/>
              </a:ext>
              <a:ext uri="{837473B0-CC2E-450A-ABE3-18F120FF3D39}">
                <a1611:picAttrSrcUrl xmlns:a1611="http://schemas.microsoft.com/office/drawing/2016/11/main" r:id="rId1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2/21/2026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FA68C5-9AB2-0D93-63E5-499674521A29}"/>
              </a:ext>
            </a:extLst>
          </p:cNvPr>
          <p:cNvSpPr txBox="1"/>
          <p:nvPr/>
        </p:nvSpPr>
        <p:spPr>
          <a:xfrm>
            <a:off x="2556386" y="940483"/>
            <a:ext cx="7669161" cy="4904228"/>
          </a:xfrm>
          <a:prstGeom prst="rect">
            <a:avLst/>
          </a:prstGeom>
          <a:noFill/>
        </p:spPr>
        <p:txBody>
          <a:bodyPr wrap="square" lIns="91440" tIns="45720" rIns="91440" bIns="45720" anchor="t">
            <a:spAutoFit/>
          </a:bodyPr>
          <a:lstStyle/>
          <a:p>
            <a:pPr marL="0" marR="0" algn="ctr">
              <a:lnSpc>
                <a:spcPct val="200000"/>
              </a:lnSpc>
              <a:buNone/>
            </a:pPr>
            <a:endParaRPr lang="en-US" sz="160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US" sz="2400" b="1" dirty="0">
                <a:effectLst/>
                <a:latin typeface="Calibri"/>
                <a:ea typeface="Calibri"/>
                <a:cs typeface="Calibri"/>
              </a:rPr>
              <a:t>Module: Principles of Human </a:t>
            </a:r>
            <a:r>
              <a:rPr lang="en-US" sz="2400" b="1" dirty="0">
                <a:latin typeface="Calibri"/>
                <a:ea typeface="Calibri"/>
                <a:cs typeface="Calibri"/>
              </a:rPr>
              <a:t>Resource Management</a:t>
            </a:r>
            <a:endParaRPr lang="en-US" sz="2400" dirty="0" err="1">
              <a:effectLst/>
              <a:latin typeface="Calibri"/>
              <a:ea typeface="Calibri"/>
              <a:cs typeface="Calibri"/>
            </a:endParaRPr>
          </a:p>
          <a:p>
            <a:pPr marL="0" marR="0" algn="ctr">
              <a:lnSpc>
                <a:spcPct val="200000"/>
              </a:lnSpc>
              <a:buNone/>
            </a:pPr>
            <a:r>
              <a:rPr lang="en-US" sz="2400" b="1" dirty="0">
                <a:effectLst/>
                <a:latin typeface="Calibri"/>
                <a:ea typeface="Calibri"/>
                <a:cs typeface="Calibri"/>
              </a:rPr>
              <a:t>Module code: LCBB5012</a:t>
            </a:r>
            <a:endParaRPr lang="en-US" sz="2400" dirty="0">
              <a:effectLst/>
              <a:latin typeface="Calibri"/>
              <a:ea typeface="Calibri"/>
              <a:cs typeface="Calibri"/>
            </a:endParaRPr>
          </a:p>
          <a:p>
            <a:pPr algn="ctr">
              <a:lnSpc>
                <a:spcPct val="200000"/>
              </a:lnSpc>
            </a:pPr>
            <a:r>
              <a:rPr lang="en-US" sz="1800" b="1" dirty="0">
                <a:solidFill>
                  <a:schemeClr val="bg1"/>
                </a:solidFill>
                <a:effectLst/>
                <a:latin typeface="Times New Roman"/>
                <a:ea typeface="Arial" panose="020B0604020202020204" pitchFamily="34" charset="0"/>
                <a:cs typeface="Times New Roman"/>
              </a:rPr>
              <a:t>Assignment Title:</a:t>
            </a:r>
            <a:r>
              <a:rPr lang="en-US" b="1" dirty="0">
                <a:solidFill>
                  <a:schemeClr val="bg1"/>
                </a:solidFill>
                <a:latin typeface="Times New Roman"/>
                <a:ea typeface="Arial" panose="020B0604020202020204" pitchFamily="34" charset="0"/>
                <a:cs typeface="Times New Roman"/>
              </a:rPr>
              <a:t> </a:t>
            </a:r>
            <a:r>
              <a:rPr lang="en-US" sz="1800" b="1" dirty="0">
                <a:solidFill>
                  <a:schemeClr val="bg1"/>
                </a:solidFill>
                <a:effectLst/>
                <a:latin typeface="Times New Roman"/>
                <a:ea typeface="Arial" panose="020B0604020202020204" pitchFamily="34" charset="0"/>
                <a:cs typeface="Times New Roman"/>
              </a:rPr>
              <a:t>Component</a:t>
            </a:r>
            <a:r>
              <a:rPr lang="en-US" b="1" dirty="0">
                <a:solidFill>
                  <a:schemeClr val="bg1"/>
                </a:solidFill>
                <a:latin typeface="Times New Roman"/>
                <a:ea typeface="Arial" panose="020B0604020202020204" pitchFamily="34" charset="0"/>
                <a:cs typeface="Times New Roman"/>
              </a:rPr>
              <a:t> </a:t>
            </a:r>
            <a:r>
              <a:rPr lang="en-US" sz="1800" b="1" dirty="0">
                <a:solidFill>
                  <a:schemeClr val="bg1"/>
                </a:solidFill>
                <a:effectLst/>
                <a:latin typeface="Times New Roman"/>
                <a:ea typeface="Arial" panose="020B0604020202020204" pitchFamily="34" charset="0"/>
                <a:cs typeface="Times New Roman"/>
              </a:rPr>
              <a:t>1: Practical: Academic Interview for </a:t>
            </a:r>
            <a:r>
              <a:rPr lang="en-US" b="1" dirty="0">
                <a:solidFill>
                  <a:schemeClr val="bg1"/>
                </a:solidFill>
                <a:latin typeface="Times New Roman"/>
                <a:ea typeface="Arial" panose="020B0604020202020204" pitchFamily="34" charset="0"/>
                <a:cs typeface="Times New Roman"/>
              </a:rPr>
              <a:t>HR Processes</a:t>
            </a:r>
            <a:endParaRPr lang="en-US" dirty="0" err="1">
              <a:solidFill>
                <a:schemeClr val="bg1"/>
              </a:solidFill>
              <a:effectLst/>
              <a:latin typeface="Times New Roman"/>
              <a:ea typeface="Arial" panose="020B0604020202020204" pitchFamily="34" charset="0"/>
              <a:cs typeface="Times New Roman"/>
            </a:endParaRPr>
          </a:p>
          <a:p>
            <a:pPr algn="ctr">
              <a:lnSpc>
                <a:spcPct val="200000"/>
              </a:lnSpc>
            </a:pPr>
            <a:r>
              <a:rPr lang="en-US" sz="1800" b="1" dirty="0">
                <a:solidFill>
                  <a:schemeClr val="bg1"/>
                </a:solidFill>
                <a:effectLst/>
                <a:latin typeface="Calibri"/>
                <a:ea typeface="Calibri"/>
                <a:cs typeface="Calibri"/>
              </a:rPr>
              <a:t>Student Name:</a:t>
            </a:r>
            <a:r>
              <a:rPr lang="en-US" b="1" dirty="0">
                <a:solidFill>
                  <a:schemeClr val="bg1"/>
                </a:solidFill>
                <a:latin typeface="Calibri"/>
                <a:ea typeface="Calibri"/>
                <a:cs typeface="Calibri"/>
              </a:rPr>
              <a:t> Hira Shehzaad</a:t>
            </a:r>
            <a:endParaRPr lang="en-US" dirty="0">
              <a:solidFill>
                <a:schemeClr val="bg1"/>
              </a:solidFill>
              <a:effectLst/>
              <a:latin typeface="Calibri"/>
              <a:ea typeface="Calibri"/>
              <a:cs typeface="Calibri"/>
            </a:endParaRPr>
          </a:p>
          <a:p>
            <a:pPr algn="ctr">
              <a:lnSpc>
                <a:spcPct val="200000"/>
              </a:lnSpc>
            </a:pPr>
            <a:r>
              <a:rPr lang="en-US" sz="1800" b="1" dirty="0">
                <a:solidFill>
                  <a:schemeClr val="bg1"/>
                </a:solidFill>
                <a:effectLst/>
                <a:latin typeface="Calibri"/>
                <a:ea typeface="Calibri"/>
                <a:cs typeface="Calibri"/>
              </a:rPr>
              <a:t>Student ID:</a:t>
            </a:r>
            <a:r>
              <a:rPr lang="en-US" b="1" dirty="0">
                <a:solidFill>
                  <a:schemeClr val="bg1"/>
                </a:solidFill>
                <a:latin typeface="Calibri"/>
                <a:ea typeface="Calibri"/>
                <a:cs typeface="Calibri"/>
              </a:rPr>
              <a:t> 2219997</a:t>
            </a:r>
            <a:endParaRPr lang="en-US" dirty="0">
              <a:solidFill>
                <a:schemeClr val="bg1"/>
              </a:solidFill>
              <a:latin typeface="Calibri"/>
              <a:ea typeface="Calibri"/>
              <a:cs typeface="Calibri"/>
            </a:endParaRPr>
          </a:p>
          <a:p>
            <a:pPr marL="0" marR="0" algn="ctr">
              <a:lnSpc>
                <a:spcPct val="200000"/>
              </a:lnSpc>
              <a:buNone/>
            </a:pPr>
            <a:endParaRPr lang="en-US" sz="2400" b="1">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2502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9A389C-9FEA-F62C-7ADF-048037DCFAAE}"/>
              </a:ext>
            </a:extLst>
          </p:cNvPr>
          <p:cNvSpPr txBox="1"/>
          <p:nvPr/>
        </p:nvSpPr>
        <p:spPr>
          <a:xfrm>
            <a:off x="3460954" y="613761"/>
            <a:ext cx="6096000" cy="718466"/>
          </a:xfrm>
          <a:prstGeom prst="rect">
            <a:avLst/>
          </a:prstGeom>
          <a:noFill/>
        </p:spPr>
        <p:txBody>
          <a:bodyPr wrap="square" lIns="91440" tIns="45720" rIns="91440" bIns="45720" anchor="t">
            <a:spAutoFit/>
          </a:bodyPr>
          <a:lstStyle/>
          <a:p>
            <a:pPr algn="just">
              <a:lnSpc>
                <a:spcPct val="200000"/>
              </a:lnSpc>
              <a:spcBef>
                <a:spcPts val="1400"/>
              </a:spcBef>
            </a:pPr>
            <a:r>
              <a:rPr lang="en-US" sz="2400" b="1" kern="100">
                <a:solidFill>
                  <a:schemeClr val="bg1"/>
                </a:solidFill>
                <a:latin typeface="Times New Roman"/>
                <a:cs typeface="Times New Roman"/>
              </a:rPr>
              <a:t>Innovation</a:t>
            </a:r>
            <a:r>
              <a:rPr lang="en-US" sz="2400" b="1" kern="100">
                <a:solidFill>
                  <a:schemeClr val="bg1"/>
                </a:solidFill>
                <a:effectLst/>
                <a:latin typeface="Times New Roman"/>
                <a:cs typeface="Times New Roman"/>
              </a:rPr>
              <a:t> Support Officer</a:t>
            </a:r>
            <a:r>
              <a:rPr lang="en-US" sz="2400" b="1" kern="100">
                <a:solidFill>
                  <a:schemeClr val="bg1"/>
                </a:solidFill>
                <a:latin typeface="Times New Roman"/>
                <a:cs typeface="Times New Roman"/>
              </a:rPr>
              <a:t> of UWTSD</a:t>
            </a:r>
            <a:endParaRPr lang="en-US" sz="2400" b="1" kern="100">
              <a:solidFill>
                <a:schemeClr val="bg1"/>
              </a:solidFill>
              <a:effectLst/>
              <a:latin typeface="Times New Roman"/>
              <a:cs typeface="Times New Roman"/>
            </a:endParaRPr>
          </a:p>
        </p:txBody>
      </p:sp>
      <p:sp>
        <p:nvSpPr>
          <p:cNvPr id="6" name="TextBox 5">
            <a:extLst>
              <a:ext uri="{FF2B5EF4-FFF2-40B4-BE49-F238E27FC236}">
                <a16:creationId xmlns:a16="http://schemas.microsoft.com/office/drawing/2014/main" id="{09E61484-87CC-8174-D99E-05C449EBF9BA}"/>
              </a:ext>
            </a:extLst>
          </p:cNvPr>
          <p:cNvSpPr txBox="1"/>
          <p:nvPr/>
        </p:nvSpPr>
        <p:spPr>
          <a:xfrm>
            <a:off x="412954" y="2105259"/>
            <a:ext cx="6096000" cy="3473836"/>
          </a:xfrm>
          <a:prstGeom prst="rect">
            <a:avLst/>
          </a:prstGeom>
          <a:noFill/>
        </p:spPr>
        <p:txBody>
          <a:bodyPr wrap="square" lIns="91440" tIns="45720" rIns="91440" bIns="45720" anchor="t">
            <a:spAutoFit/>
          </a:bodyPr>
          <a:lstStyle/>
          <a:p>
            <a:pPr algn="just">
              <a:lnSpc>
                <a:spcPct val="200000"/>
              </a:lnSpc>
            </a:pPr>
            <a:r>
              <a:rPr lang="en-US" sz="1400">
                <a:effectLst/>
                <a:latin typeface="Times New Roman"/>
                <a:ea typeface="Arial" panose="020B0604020202020204" pitchFamily="34" charset="0"/>
                <a:cs typeface="Arial"/>
              </a:rPr>
              <a:t>The Innovation Support Officer </a:t>
            </a:r>
            <a:r>
              <a:rPr lang="en-US" sz="1400">
                <a:latin typeface="Times New Roman"/>
                <a:ea typeface="Arial" panose="020B0604020202020204" pitchFamily="34" charset="0"/>
                <a:cs typeface="Arial"/>
              </a:rPr>
              <a:t>job role is to be able develop and </a:t>
            </a:r>
            <a:r>
              <a:rPr lang="en-US" sz="1400">
                <a:effectLst/>
                <a:latin typeface="Times New Roman"/>
                <a:ea typeface="Arial" panose="020B0604020202020204" pitchFamily="34" charset="0"/>
                <a:cs typeface="Arial"/>
              </a:rPr>
              <a:t> make digital transformation in the UWTSD Student Union easy.</a:t>
            </a:r>
            <a:endParaRPr lang="en-US" sz="1400"/>
          </a:p>
          <a:p>
            <a:pPr marR="0" algn="just">
              <a:lnSpc>
                <a:spcPct val="200000"/>
              </a:lnSpc>
            </a:pPr>
            <a:r>
              <a:rPr lang="en-US" sz="1400">
                <a:effectLst/>
                <a:latin typeface="Times New Roman"/>
                <a:ea typeface="Arial" panose="020B0604020202020204" pitchFamily="34" charset="0"/>
                <a:cs typeface="Arial"/>
              </a:rPr>
              <a:t>The functions are directly involved in the improvement of continuous improvement and </a:t>
            </a:r>
            <a:r>
              <a:rPr lang="en-GB" sz="1400">
                <a:effectLst/>
                <a:latin typeface="Times New Roman"/>
                <a:ea typeface="Arial" panose="020B0604020202020204" pitchFamily="34" charset="0"/>
                <a:cs typeface="Arial"/>
              </a:rPr>
              <a:t>organisational </a:t>
            </a:r>
            <a:r>
              <a:rPr lang="en-US" sz="1400">
                <a:effectLst/>
                <a:latin typeface="Times New Roman"/>
                <a:ea typeface="Arial" panose="020B0604020202020204" pitchFamily="34" charset="0"/>
                <a:cs typeface="Arial"/>
              </a:rPr>
              <a:t>flexibility in the increasingly technologically-driven environment.</a:t>
            </a:r>
            <a:endParaRPr lang="en-GB" sz="1400">
              <a:effectLst/>
              <a:latin typeface="Times New Roman"/>
              <a:ea typeface="Arial" panose="020B0604020202020204" pitchFamily="34" charset="0"/>
              <a:cs typeface="Arial"/>
            </a:endParaRPr>
          </a:p>
          <a:p>
            <a:pPr algn="just">
              <a:lnSpc>
                <a:spcPct val="200000"/>
              </a:lnSpc>
            </a:pPr>
            <a:r>
              <a:rPr lang="en-US" sz="1400" dirty="0">
                <a:effectLst/>
                <a:latin typeface="Times New Roman"/>
                <a:ea typeface="Arial" panose="020B0604020202020204" pitchFamily="34" charset="0"/>
                <a:cs typeface="Arial"/>
              </a:rPr>
              <a:t>The emphasis on monitoring the latest trends in the digital world, including the recommendations regarding the need to enhance the processes and evaluation of the outcomes of the project.</a:t>
            </a:r>
            <a:r>
              <a:rPr lang="en-US" sz="1400" dirty="0">
                <a:latin typeface="Times New Roman"/>
                <a:ea typeface="Arial" panose="020B0604020202020204" pitchFamily="34" charset="0"/>
                <a:cs typeface="Arial"/>
              </a:rPr>
              <a:t>  (you  can change or extend this if you want to)</a:t>
            </a:r>
            <a:endParaRPr lang="en-US" sz="1400" dirty="0">
              <a:effectLst/>
              <a:latin typeface="Times New Roman"/>
              <a:ea typeface="Arial" panose="020B0604020202020204" pitchFamily="34" charset="0"/>
              <a:cs typeface="Arial"/>
            </a:endParaRPr>
          </a:p>
        </p:txBody>
      </p:sp>
      <p:pic>
        <p:nvPicPr>
          <p:cNvPr id="3074" name="Picture 2" descr="UWTSD Students' Union - YouTube">
            <a:extLst>
              <a:ext uri="{FF2B5EF4-FFF2-40B4-BE49-F238E27FC236}">
                <a16:creationId xmlns:a16="http://schemas.microsoft.com/office/drawing/2014/main" id="{D1F0F7D8-72CE-8F76-726A-30401443D5E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854573" y="2083172"/>
            <a:ext cx="4924473" cy="416106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83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03A1A6-B8EB-C976-8E9D-68336D50AC43}"/>
              </a:ext>
            </a:extLst>
          </p:cNvPr>
          <p:cNvSpPr txBox="1"/>
          <p:nvPr/>
        </p:nvSpPr>
        <p:spPr>
          <a:xfrm>
            <a:off x="161395" y="640720"/>
            <a:ext cx="10268108"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ptos"/>
              </a:rPr>
              <a:t>Job Description</a:t>
            </a:r>
            <a:endParaRPr lang="en-US" sz="1600" b="1"/>
          </a:p>
          <a:p>
            <a:r>
              <a:rPr lang="en-GB" sz="1600">
                <a:latin typeface="Aptos"/>
              </a:rPr>
              <a:t>Job Title: Innovation Support Officer</a:t>
            </a:r>
            <a:endParaRPr lang="en-GB" sz="1600"/>
          </a:p>
          <a:p>
            <a:r>
              <a:rPr lang="en-GB" sz="1600">
                <a:latin typeface="Aptos"/>
              </a:rPr>
              <a:t>Organisation: University of Wales Trinity Saint David (UWTSD) Student Union</a:t>
            </a:r>
            <a:endParaRPr lang="en-GB" sz="1600"/>
          </a:p>
          <a:p>
            <a:r>
              <a:rPr lang="en-GB" sz="1600">
                <a:latin typeface="Aptos"/>
              </a:rPr>
              <a:t>Location: Campus Based</a:t>
            </a:r>
            <a:endParaRPr lang="en-GB" sz="1600"/>
          </a:p>
          <a:p>
            <a:r>
              <a:rPr lang="en-GB" sz="1600" dirty="0">
                <a:latin typeface="Aptos"/>
              </a:rPr>
              <a:t>Contract Type: Full-time / Part-time (as required)</a:t>
            </a:r>
            <a:endParaRPr lang="en-GB" sz="1600"/>
          </a:p>
          <a:p>
            <a:r>
              <a:rPr lang="en-GB" sz="1600">
                <a:latin typeface="Aptos"/>
              </a:rPr>
              <a:t>Innovation Support Officer: about £27,000 – £33,000 per year</a:t>
            </a:r>
            <a:endParaRPr lang="en-GB" sz="1600"/>
          </a:p>
          <a:p>
            <a:endParaRPr lang="en-GB" sz="1600" dirty="0">
              <a:latin typeface="Aptos"/>
            </a:endParaRPr>
          </a:p>
          <a:p>
            <a:r>
              <a:rPr lang="en-GB" sz="1600" b="1">
                <a:latin typeface="Aptos"/>
              </a:rPr>
              <a:t>Job Purpose</a:t>
            </a:r>
            <a:endParaRPr lang="en-GB" sz="1600" b="1"/>
          </a:p>
          <a:p>
            <a:r>
              <a:rPr lang="en-GB" sz="1600">
                <a:latin typeface="Aptos"/>
              </a:rPr>
              <a:t>The Innovation Support Officer will play a key role in supporting the development, implementation, and promotion of innovative ideas, projects, and services within the UWTSD Student Union. The role focuses on improving student engagement, enhancing service delivery, and encouraging a culture of creativity, collaboration, and continuous improvement across the organisation.</a:t>
            </a:r>
            <a:endParaRPr lang="en-GB" sz="1600"/>
          </a:p>
          <a:p>
            <a:endParaRPr lang="en-GB" sz="1600" dirty="0">
              <a:latin typeface="Aptos"/>
            </a:endParaRPr>
          </a:p>
          <a:p>
            <a:r>
              <a:rPr lang="en-GB" sz="1600" b="1">
                <a:latin typeface="Aptos"/>
              </a:rPr>
              <a:t>Key Responsibilities</a:t>
            </a:r>
            <a:endParaRPr lang="en-GB" sz="1600" b="1"/>
          </a:p>
          <a:p>
            <a:r>
              <a:rPr lang="en-GB" sz="1600">
                <a:latin typeface="Aptos"/>
              </a:rPr>
              <a:t>Innovation and Project Support</a:t>
            </a:r>
            <a:endParaRPr lang="en-GB" sz="1600"/>
          </a:p>
          <a:p>
            <a:r>
              <a:rPr lang="en-GB" sz="1600" dirty="0">
                <a:latin typeface="Aptos"/>
              </a:rPr>
              <a:t>Assist in planning, coordinating, and delivering innovation projects and initiatives.</a:t>
            </a:r>
            <a:endParaRPr lang="en-GB" sz="1600"/>
          </a:p>
          <a:p>
            <a:r>
              <a:rPr lang="en-GB" sz="1600">
                <a:latin typeface="Aptos"/>
              </a:rPr>
              <a:t>Support pilot programmes designed to improve student services and experiences.</a:t>
            </a:r>
            <a:endParaRPr lang="en-GB" sz="1600"/>
          </a:p>
          <a:p>
            <a:r>
              <a:rPr lang="en-GB" sz="1600">
                <a:latin typeface="Aptos"/>
              </a:rPr>
              <a:t>Contribute ideas to improve organisational processes and student engagement.</a:t>
            </a:r>
            <a:endParaRPr lang="en-GB" sz="1600"/>
          </a:p>
          <a:p>
            <a:endParaRPr lang="en-GB" sz="1600" dirty="0">
              <a:latin typeface="Aptos"/>
            </a:endParaRPr>
          </a:p>
          <a:p>
            <a:r>
              <a:rPr lang="en-GB" sz="1600" b="1">
                <a:latin typeface="Aptos"/>
              </a:rPr>
              <a:t>Collaboration and Engagement</a:t>
            </a:r>
            <a:endParaRPr lang="en-GB" sz="1600" b="1"/>
          </a:p>
          <a:p>
            <a:r>
              <a:rPr lang="en-GB" sz="1600" dirty="0">
                <a:latin typeface="Aptos"/>
              </a:rPr>
              <a:t>Work closely with students, staff, and stakeholders to gather feedback and identify opportunities for innovation.</a:t>
            </a:r>
            <a:endParaRPr lang="en-GB" sz="1600"/>
          </a:p>
          <a:p>
            <a:r>
              <a:rPr lang="en-GB" sz="1600">
                <a:latin typeface="Aptos"/>
              </a:rPr>
              <a:t>Encourage participation in innovation activities such as workshops, events, and idea-generation sessions.</a:t>
            </a:r>
            <a:endParaRPr lang="en-GB" sz="1600"/>
          </a:p>
          <a:p>
            <a:r>
              <a:rPr lang="en-GB" sz="1600">
                <a:latin typeface="Aptos"/>
              </a:rPr>
              <a:t>Build positive working relationships across departments.</a:t>
            </a:r>
            <a:endParaRPr lang="en-GB" sz="1600"/>
          </a:p>
          <a:p>
            <a:endParaRPr lang="en-GB" dirty="0">
              <a:latin typeface="Gill Sans MT" panose="020B0502020104020203"/>
            </a:endParaRPr>
          </a:p>
        </p:txBody>
      </p:sp>
    </p:spTree>
    <p:extLst>
      <p:ext uri="{BB962C8B-B14F-4D97-AF65-F5344CB8AC3E}">
        <p14:creationId xmlns:p14="http://schemas.microsoft.com/office/powerpoint/2010/main" val="1520237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359EE9-68D9-C1A6-3ACC-B781643710BD}"/>
              </a:ext>
            </a:extLst>
          </p:cNvPr>
          <p:cNvSpPr txBox="1"/>
          <p:nvPr/>
        </p:nvSpPr>
        <p:spPr>
          <a:xfrm>
            <a:off x="-286" y="617478"/>
            <a:ext cx="10544133"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ptos"/>
              </a:rPr>
              <a:t>Research and Development</a:t>
            </a:r>
            <a:endParaRPr lang="en-GB" sz="1600" b="1" dirty="0">
              <a:latin typeface="Aptos"/>
            </a:endParaRPr>
          </a:p>
          <a:p>
            <a:r>
              <a:rPr lang="en-GB" sz="1600">
                <a:latin typeface="Aptos"/>
              </a:rPr>
              <a:t>Research emerging trends, technologies, and best practices relevant to higher education and student services.</a:t>
            </a:r>
            <a:endParaRPr lang="en-GB" sz="1600" dirty="0">
              <a:latin typeface="Aptos"/>
            </a:endParaRPr>
          </a:p>
          <a:p>
            <a:r>
              <a:rPr lang="en-GB" sz="1600" dirty="0">
                <a:latin typeface="Aptos"/>
              </a:rPr>
              <a:t>Analyse feedback and data to identify areas for improvement and innovation opportunities.</a:t>
            </a:r>
          </a:p>
          <a:p>
            <a:endParaRPr lang="en-GB" sz="1600" b="1" dirty="0">
              <a:latin typeface="Aptos"/>
            </a:endParaRPr>
          </a:p>
          <a:p>
            <a:r>
              <a:rPr lang="en-GB" sz="1600" b="1">
                <a:latin typeface="Aptos"/>
              </a:rPr>
              <a:t>Digital and Operational Support</a:t>
            </a:r>
            <a:endParaRPr lang="en-GB" sz="1600" b="1"/>
          </a:p>
          <a:p>
            <a:r>
              <a:rPr lang="en-GB" sz="1600" dirty="0">
                <a:latin typeface="Aptos"/>
              </a:rPr>
              <a:t>Assist in implementing digital tools and platforms to improve communication and efficiency.</a:t>
            </a:r>
          </a:p>
          <a:p>
            <a:r>
              <a:rPr lang="en-GB" sz="1600">
                <a:latin typeface="Aptos"/>
              </a:rPr>
              <a:t>Support the use of technology to enhance engagement and service delivery.</a:t>
            </a:r>
            <a:endParaRPr lang="en-GB" sz="1600" dirty="0">
              <a:latin typeface="Aptos"/>
            </a:endParaRPr>
          </a:p>
          <a:p>
            <a:endParaRPr lang="en-GB" sz="1600" dirty="0">
              <a:latin typeface="Aptos"/>
            </a:endParaRPr>
          </a:p>
          <a:p>
            <a:r>
              <a:rPr lang="en-GB" sz="1600" b="1">
                <a:latin typeface="Aptos"/>
              </a:rPr>
              <a:t>Monitoring and Evaluation</a:t>
            </a:r>
            <a:endParaRPr lang="en-GB" sz="1600" b="1"/>
          </a:p>
          <a:p>
            <a:r>
              <a:rPr lang="en-GB" sz="1600" dirty="0">
                <a:latin typeface="Aptos"/>
              </a:rPr>
              <a:t>Track project progress and measure outcomes against objectives.</a:t>
            </a:r>
          </a:p>
          <a:p>
            <a:r>
              <a:rPr lang="en-GB" sz="1600">
                <a:latin typeface="Aptos"/>
              </a:rPr>
              <a:t>Prepare reports, updates, and recommendations for improvements.</a:t>
            </a:r>
            <a:endParaRPr lang="en-GB" sz="1600" dirty="0">
              <a:latin typeface="Aptos"/>
            </a:endParaRPr>
          </a:p>
          <a:p>
            <a:endParaRPr lang="en-GB" sz="1600" dirty="0">
              <a:latin typeface="Aptos"/>
            </a:endParaRPr>
          </a:p>
          <a:p>
            <a:r>
              <a:rPr lang="en-GB" sz="1600" b="1">
                <a:latin typeface="Aptos"/>
              </a:rPr>
              <a:t>Innovation Focus of the Role</a:t>
            </a:r>
            <a:endParaRPr lang="en-GB" sz="1600" b="1" dirty="0">
              <a:latin typeface="Aptos"/>
            </a:endParaRPr>
          </a:p>
          <a:p>
            <a:r>
              <a:rPr lang="en-GB" sz="1600">
                <a:latin typeface="Aptos"/>
              </a:rPr>
              <a:t>Promote creative thinking and problem-solving within the Student Union.</a:t>
            </a:r>
            <a:endParaRPr lang="en-GB" sz="1600" dirty="0">
              <a:latin typeface="Aptos"/>
            </a:endParaRPr>
          </a:p>
          <a:p>
            <a:r>
              <a:rPr lang="en-GB" sz="1600" dirty="0">
                <a:latin typeface="Aptos"/>
              </a:rPr>
              <a:t>Identify opportunities to improve services using new approaches or technology.</a:t>
            </a:r>
          </a:p>
          <a:p>
            <a:r>
              <a:rPr lang="en-GB" sz="1600" dirty="0">
                <a:latin typeface="Aptos"/>
              </a:rPr>
              <a:t>Support experimentation, testing, and evaluation of new ideas.</a:t>
            </a:r>
          </a:p>
          <a:p>
            <a:r>
              <a:rPr lang="en-GB" sz="1600">
                <a:latin typeface="Aptos"/>
              </a:rPr>
              <a:t>Encourage a culture of continuous improvement and learning. </a:t>
            </a:r>
          </a:p>
          <a:p>
            <a:endParaRPr lang="en-GB" sz="1600" dirty="0">
              <a:latin typeface="Aptos"/>
            </a:endParaRPr>
          </a:p>
          <a:p>
            <a:r>
              <a:rPr lang="en-GB" sz="1600" b="1">
                <a:latin typeface="Aptos"/>
              </a:rPr>
              <a:t>What we offer</a:t>
            </a:r>
            <a:endParaRPr lang="en-GB" sz="1600" b="1" dirty="0">
              <a:latin typeface="Aptos"/>
            </a:endParaRPr>
          </a:p>
          <a:p>
            <a:r>
              <a:rPr lang="en-GB" sz="1600">
                <a:latin typeface="Aptos"/>
              </a:rPr>
              <a:t>Generous annual leave entitlement (paid holidays)</a:t>
            </a:r>
            <a:endParaRPr lang="en-US" sz="1600">
              <a:latin typeface="Aptos"/>
            </a:endParaRPr>
          </a:p>
          <a:p>
            <a:r>
              <a:rPr lang="en-GB" sz="1600">
                <a:latin typeface="Aptos"/>
              </a:rPr>
              <a:t>Pension scheme with employer contribution</a:t>
            </a:r>
            <a:endParaRPr lang="en-US" sz="1600">
              <a:latin typeface="Aptos"/>
            </a:endParaRPr>
          </a:p>
          <a:p>
            <a:r>
              <a:rPr lang="en-GB" sz="1600">
                <a:latin typeface="Aptos"/>
              </a:rPr>
              <a:t>Training and professional development opportunities</a:t>
            </a:r>
            <a:endParaRPr lang="en-US" sz="1600">
              <a:latin typeface="Aptos"/>
            </a:endParaRPr>
          </a:p>
          <a:p>
            <a:r>
              <a:rPr lang="en-GB" sz="1600">
                <a:latin typeface="Aptos"/>
              </a:rPr>
              <a:t>Flexible working arrangements to support work–life balance</a:t>
            </a:r>
            <a:endParaRPr lang="en-US" sz="1600">
              <a:latin typeface="Aptos"/>
            </a:endParaRPr>
          </a:p>
          <a:p>
            <a:r>
              <a:rPr lang="en-GB" sz="1600">
                <a:latin typeface="Aptos"/>
              </a:rPr>
              <a:t>Health and wellbeing support, including gym or wellness benefits</a:t>
            </a:r>
            <a:endParaRPr lang="en-US" sz="1600">
              <a:latin typeface="Aptos"/>
            </a:endParaRPr>
          </a:p>
          <a:p>
            <a:endParaRPr lang="en-GB" sz="1600" dirty="0">
              <a:latin typeface="Aptos"/>
            </a:endParaRPr>
          </a:p>
        </p:txBody>
      </p:sp>
    </p:spTree>
    <p:extLst>
      <p:ext uri="{BB962C8B-B14F-4D97-AF65-F5344CB8AC3E}">
        <p14:creationId xmlns:p14="http://schemas.microsoft.com/office/powerpoint/2010/main" val="1307034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13F78-2C3C-196D-DCBA-825CB81E5D4A}"/>
              </a:ext>
            </a:extLst>
          </p:cNvPr>
          <p:cNvSpPr>
            <a:spLocks noGrp="1"/>
          </p:cNvSpPr>
          <p:nvPr>
            <p:ph idx="4294967295"/>
          </p:nvPr>
        </p:nvSpPr>
        <p:spPr>
          <a:xfrm>
            <a:off x="216243" y="687902"/>
            <a:ext cx="10700437" cy="5820074"/>
          </a:xfrm>
        </p:spPr>
        <p:txBody>
          <a:bodyPr vert="horz" lIns="91440" tIns="45720" rIns="91440" bIns="45720" rtlCol="0" anchor="ctr">
            <a:noAutofit/>
          </a:bodyPr>
          <a:lstStyle/>
          <a:p>
            <a:pPr marL="0" indent="0">
              <a:buNone/>
            </a:pPr>
            <a:endParaRPr lang="en-GB" sz="1600" b="1" dirty="0">
              <a:solidFill>
                <a:srgbClr val="000000"/>
              </a:solidFill>
              <a:latin typeface="Aptos"/>
            </a:endParaRPr>
          </a:p>
          <a:p>
            <a:pPr marL="0" indent="0">
              <a:buNone/>
            </a:pPr>
            <a:endParaRPr lang="en-GB" sz="1600" b="1" dirty="0">
              <a:solidFill>
                <a:srgbClr val="000000"/>
              </a:solidFill>
              <a:latin typeface="Aptos"/>
            </a:endParaRPr>
          </a:p>
          <a:p>
            <a:pPr marL="0" indent="0">
              <a:buNone/>
            </a:pPr>
            <a:endParaRPr lang="en-GB" sz="1600" b="1" dirty="0">
              <a:solidFill>
                <a:srgbClr val="000000"/>
              </a:solidFill>
              <a:latin typeface="Aptos"/>
            </a:endParaRPr>
          </a:p>
          <a:p>
            <a:pPr marL="0" indent="0">
              <a:buNone/>
            </a:pPr>
            <a:endParaRPr lang="en-GB" sz="1600" b="1" dirty="0">
              <a:solidFill>
                <a:srgbClr val="000000"/>
              </a:solidFill>
              <a:latin typeface="Aptos"/>
            </a:endParaRPr>
          </a:p>
          <a:p>
            <a:pPr marL="0" indent="0">
              <a:buNone/>
            </a:pPr>
            <a:r>
              <a:rPr lang="en-GB" sz="1400" b="1">
                <a:solidFill>
                  <a:srgbClr val="000000"/>
                </a:solidFill>
                <a:latin typeface="Aptos"/>
              </a:rPr>
              <a:t>Person  Specification</a:t>
            </a:r>
            <a:endParaRPr lang="en-GB" sz="1400" b="1"/>
          </a:p>
          <a:p>
            <a:pPr marL="305435" indent="-305435">
              <a:buNone/>
            </a:pPr>
            <a:r>
              <a:rPr lang="en-GB" sz="1400">
                <a:solidFill>
                  <a:srgbClr val="000000"/>
                </a:solidFill>
                <a:latin typeface="Aptos"/>
              </a:rPr>
              <a:t>Job Title: Innovation Support Officer</a:t>
            </a:r>
            <a:endParaRPr lang="en-GB" sz="1400"/>
          </a:p>
          <a:p>
            <a:pPr marL="305435" indent="-305435">
              <a:buNone/>
            </a:pPr>
            <a:r>
              <a:rPr lang="en-GB" sz="1400">
                <a:solidFill>
                  <a:srgbClr val="000000"/>
                </a:solidFill>
                <a:latin typeface="Aptos"/>
              </a:rPr>
              <a:t>Organisation: UWTSD Student Union</a:t>
            </a:r>
            <a:endParaRPr lang="en-GB" sz="1400" dirty="0">
              <a:solidFill>
                <a:srgbClr val="000000"/>
              </a:solidFill>
              <a:latin typeface="Aptos"/>
            </a:endParaRPr>
          </a:p>
          <a:p>
            <a:pPr marL="305435" indent="-305435">
              <a:buNone/>
            </a:pPr>
            <a:r>
              <a:rPr lang="en-GB" sz="1400" b="1">
                <a:solidFill>
                  <a:srgbClr val="000000"/>
                </a:solidFill>
                <a:latin typeface="Aptos"/>
              </a:rPr>
              <a:t>Qualifications Essential</a:t>
            </a:r>
            <a:endParaRPr lang="en-GB" sz="1400" b="1"/>
          </a:p>
          <a:p>
            <a:pPr marL="305435" indent="-305435">
              <a:buNone/>
            </a:pPr>
            <a:r>
              <a:rPr lang="en-GB" sz="1400">
                <a:solidFill>
                  <a:srgbClr val="000000"/>
                </a:solidFill>
                <a:latin typeface="Aptos"/>
              </a:rPr>
              <a:t>Minimum Level 3 qualification (A-Level or equivalent)</a:t>
            </a:r>
            <a:endParaRPr lang="en-GB" sz="1400"/>
          </a:p>
          <a:p>
            <a:pPr marL="305435" indent="-305435">
              <a:buNone/>
            </a:pPr>
            <a:r>
              <a:rPr lang="en-GB" sz="1400">
                <a:solidFill>
                  <a:srgbClr val="000000"/>
                </a:solidFill>
                <a:latin typeface="Aptos"/>
              </a:rPr>
              <a:t>Good standard of English and IT skills</a:t>
            </a:r>
            <a:endParaRPr lang="en-GB" sz="1400" dirty="0">
              <a:solidFill>
                <a:srgbClr val="000000"/>
              </a:solidFill>
              <a:latin typeface="Aptos"/>
            </a:endParaRPr>
          </a:p>
          <a:p>
            <a:pPr marL="305435" indent="-305435">
              <a:buNone/>
            </a:pPr>
            <a:r>
              <a:rPr lang="en-GB" sz="1400" b="1">
                <a:solidFill>
                  <a:srgbClr val="000000"/>
                </a:solidFill>
                <a:latin typeface="Aptos"/>
              </a:rPr>
              <a:t>Knowledge</a:t>
            </a:r>
            <a:endParaRPr lang="en-GB" sz="1400" b="1"/>
          </a:p>
          <a:p>
            <a:pPr marL="305435" indent="-305435">
              <a:buNone/>
            </a:pPr>
            <a:r>
              <a:rPr lang="en-GB" sz="1400">
                <a:solidFill>
                  <a:srgbClr val="000000"/>
                </a:solidFill>
                <a:latin typeface="Aptos"/>
              </a:rPr>
              <a:t>Understanding of innovation and continuous improvement</a:t>
            </a:r>
            <a:endParaRPr lang="en-GB" sz="1400"/>
          </a:p>
          <a:p>
            <a:pPr marL="305435" indent="-305435">
              <a:buNone/>
            </a:pPr>
            <a:r>
              <a:rPr lang="en-GB" sz="1400">
                <a:solidFill>
                  <a:srgbClr val="000000"/>
                </a:solidFill>
                <a:latin typeface="Aptos"/>
              </a:rPr>
              <a:t>Awareness of organisational or student needs</a:t>
            </a:r>
            <a:endParaRPr lang="en-GB" sz="1400"/>
          </a:p>
          <a:p>
            <a:pPr marL="305435" indent="-305435">
              <a:buNone/>
            </a:pPr>
            <a:r>
              <a:rPr lang="en-GB" sz="1400">
                <a:solidFill>
                  <a:srgbClr val="000000"/>
                </a:solidFill>
                <a:latin typeface="Aptos"/>
              </a:rPr>
              <a:t>Basic knowledge of modern workplace technology</a:t>
            </a:r>
            <a:endParaRPr lang="en-GB" sz="1400"/>
          </a:p>
          <a:p>
            <a:pPr marL="305435" indent="-305435">
              <a:buNone/>
            </a:pPr>
            <a:r>
              <a:rPr lang="en-GB" sz="1400" b="1">
                <a:solidFill>
                  <a:srgbClr val="000000"/>
                </a:solidFill>
                <a:latin typeface="Aptos"/>
              </a:rPr>
              <a:t>Personal Qualities</a:t>
            </a:r>
            <a:endParaRPr lang="en-GB" sz="1400" b="1"/>
          </a:p>
          <a:p>
            <a:pPr marL="305435" indent="-305435">
              <a:buNone/>
            </a:pPr>
            <a:r>
              <a:rPr lang="en-GB" sz="1400" dirty="0">
                <a:solidFill>
                  <a:srgbClr val="000000"/>
                </a:solidFill>
                <a:latin typeface="Aptos"/>
              </a:rPr>
              <a:t>Innovative and open to new ideas</a:t>
            </a:r>
            <a:endParaRPr lang="en-GB" sz="1400"/>
          </a:p>
          <a:p>
            <a:pPr marL="305435" indent="-305435">
              <a:buNone/>
            </a:pPr>
            <a:r>
              <a:rPr lang="en-GB" sz="1400">
                <a:solidFill>
                  <a:srgbClr val="000000"/>
                </a:solidFill>
                <a:latin typeface="Aptos"/>
              </a:rPr>
              <a:t>Adaptable and willing to learn</a:t>
            </a:r>
            <a:endParaRPr lang="en-GB" sz="1400"/>
          </a:p>
          <a:p>
            <a:pPr marL="305435" indent="-305435">
              <a:buNone/>
            </a:pPr>
            <a:r>
              <a:rPr lang="en-GB" sz="1400">
                <a:solidFill>
                  <a:srgbClr val="000000"/>
                </a:solidFill>
                <a:latin typeface="Aptos"/>
              </a:rPr>
              <a:t>Motivated and proactive</a:t>
            </a:r>
            <a:endParaRPr lang="en-GB" sz="1400"/>
          </a:p>
          <a:p>
            <a:pPr marL="305435" indent="-305435">
              <a:buNone/>
            </a:pPr>
            <a:r>
              <a:rPr lang="en-GB" sz="1400">
                <a:solidFill>
                  <a:srgbClr val="000000"/>
                </a:solidFill>
                <a:latin typeface="Aptos"/>
              </a:rPr>
              <a:t>Positive attitude and professional behaviour</a:t>
            </a:r>
            <a:endParaRPr lang="en-GB" sz="1400"/>
          </a:p>
          <a:p>
            <a:pPr marL="305435" indent="-305435">
              <a:buNone/>
            </a:pPr>
            <a:r>
              <a:rPr lang="en-GB" sz="1400">
                <a:solidFill>
                  <a:srgbClr val="000000"/>
                </a:solidFill>
                <a:latin typeface="Aptos"/>
              </a:rPr>
              <a:t>Reliable and responsible</a:t>
            </a:r>
            <a:endParaRPr lang="en-GB" sz="1400"/>
          </a:p>
          <a:p>
            <a:pPr marL="305435" indent="-305435">
              <a:buNone/>
            </a:pPr>
            <a:r>
              <a:rPr lang="en-GB" sz="1400">
                <a:solidFill>
                  <a:srgbClr val="000000"/>
                </a:solidFill>
                <a:latin typeface="Aptos"/>
              </a:rPr>
              <a:t>Ability to work under pressure</a:t>
            </a:r>
            <a:endParaRPr lang="en-GB" sz="1400"/>
          </a:p>
          <a:p>
            <a:pPr>
              <a:buNone/>
            </a:pPr>
            <a:br>
              <a:rPr lang="en-US" dirty="0"/>
            </a:br>
            <a:endParaRPr lang="en-US" dirty="0"/>
          </a:p>
          <a:p>
            <a:pPr marL="305435" indent="-305435">
              <a:buNone/>
            </a:pPr>
            <a:endParaRPr lang="en-GB" sz="1600" dirty="0">
              <a:solidFill>
                <a:srgbClr val="000000"/>
              </a:solidFill>
              <a:latin typeface="Aptos"/>
            </a:endParaRPr>
          </a:p>
          <a:p>
            <a:pPr marL="305435" indent="-305435">
              <a:buNone/>
            </a:pPr>
            <a:endParaRPr lang="en-GB" sz="1600" dirty="0"/>
          </a:p>
        </p:txBody>
      </p:sp>
    </p:spTree>
    <p:extLst>
      <p:ext uri="{BB962C8B-B14F-4D97-AF65-F5344CB8AC3E}">
        <p14:creationId xmlns:p14="http://schemas.microsoft.com/office/powerpoint/2010/main" val="2116611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10AC27-F534-0578-C1A8-86E90370FFE5}"/>
              </a:ext>
            </a:extLst>
          </p:cNvPr>
          <p:cNvSpPr txBox="1"/>
          <p:nvPr/>
        </p:nvSpPr>
        <p:spPr>
          <a:xfrm>
            <a:off x="611185" y="857391"/>
            <a:ext cx="10723549" cy="51429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5435" indent="-305435">
              <a:spcBef>
                <a:spcPct val="20000"/>
              </a:spcBef>
              <a:spcAft>
                <a:spcPts val="600"/>
              </a:spcAft>
            </a:pPr>
            <a:r>
              <a:rPr lang="en-GB" sz="1600" b="1">
                <a:latin typeface="Aptos"/>
              </a:rPr>
              <a:t>Cont....</a:t>
            </a:r>
            <a:endParaRPr lang="en-GB" sz="1600" dirty="0">
              <a:latin typeface="Aptos"/>
            </a:endParaRPr>
          </a:p>
          <a:p>
            <a:pPr marL="305435" indent="-305435">
              <a:spcBef>
                <a:spcPct val="20000"/>
              </a:spcBef>
              <a:spcAft>
                <a:spcPts val="600"/>
              </a:spcAft>
            </a:pPr>
            <a:r>
              <a:rPr lang="en-GB" sz="1600" b="1">
                <a:latin typeface="Aptos"/>
              </a:rPr>
              <a:t>Desirable</a:t>
            </a:r>
            <a:endParaRPr lang="en-GB" sz="1600">
              <a:latin typeface="Aptos"/>
            </a:endParaRPr>
          </a:p>
          <a:p>
            <a:pPr marL="305435" indent="-305435">
              <a:spcBef>
                <a:spcPct val="20000"/>
              </a:spcBef>
              <a:spcAft>
                <a:spcPts val="600"/>
              </a:spcAft>
            </a:pPr>
            <a:r>
              <a:rPr lang="en-GB" sz="1600">
                <a:latin typeface="Aptos"/>
              </a:rPr>
              <a:t>Degree (or studying towards) in Business, Management, Innovation, Marketing, or related field</a:t>
            </a:r>
            <a:endParaRPr lang="en-GB" sz="1600" dirty="0">
              <a:latin typeface="Aptos"/>
            </a:endParaRPr>
          </a:p>
          <a:p>
            <a:pPr marL="305435" indent="-305435">
              <a:spcBef>
                <a:spcPct val="20000"/>
              </a:spcBef>
              <a:spcAft>
                <a:spcPts val="600"/>
              </a:spcAft>
            </a:pPr>
            <a:r>
              <a:rPr lang="en-GB" sz="1600" b="1">
                <a:latin typeface="Aptos"/>
              </a:rPr>
              <a:t>Skills</a:t>
            </a:r>
            <a:endParaRPr lang="en-GB" sz="1600" dirty="0">
              <a:latin typeface="Aptos"/>
            </a:endParaRPr>
          </a:p>
          <a:p>
            <a:pPr marL="305435" indent="-305435">
              <a:spcBef>
                <a:spcPct val="20000"/>
              </a:spcBef>
              <a:spcAft>
                <a:spcPts val="600"/>
              </a:spcAft>
            </a:pPr>
            <a:r>
              <a:rPr lang="en-GB" sz="1600">
                <a:latin typeface="Aptos"/>
              </a:rPr>
              <a:t>Strong communicator</a:t>
            </a:r>
            <a:r>
              <a:rPr lang="en-GB" sz="1600" dirty="0">
                <a:latin typeface="Aptos"/>
              </a:rPr>
              <a:t> and interpersonal skills</a:t>
            </a:r>
          </a:p>
          <a:p>
            <a:pPr marL="305435" indent="-305435">
              <a:spcBef>
                <a:spcPct val="20000"/>
              </a:spcBef>
              <a:spcAft>
                <a:spcPts val="600"/>
              </a:spcAft>
            </a:pPr>
            <a:r>
              <a:rPr lang="en-GB" sz="1600">
                <a:latin typeface="Aptos"/>
              </a:rPr>
              <a:t>Creative thinking and problem-solving ability</a:t>
            </a:r>
            <a:endParaRPr lang="en-GB" sz="1600" dirty="0">
              <a:latin typeface="Aptos"/>
            </a:endParaRPr>
          </a:p>
          <a:p>
            <a:pPr marL="305435" indent="-305435">
              <a:spcBef>
                <a:spcPct val="20000"/>
              </a:spcBef>
              <a:spcAft>
                <a:spcPts val="600"/>
              </a:spcAft>
            </a:pPr>
            <a:r>
              <a:rPr lang="en-GB" sz="1600">
                <a:latin typeface="Aptos"/>
              </a:rPr>
              <a:t>Organisation and</a:t>
            </a:r>
            <a:r>
              <a:rPr lang="en-GB" sz="1600" dirty="0">
                <a:latin typeface="Aptos"/>
              </a:rPr>
              <a:t> time-management skills</a:t>
            </a:r>
          </a:p>
          <a:p>
            <a:pPr marL="305435" indent="-305435">
              <a:spcBef>
                <a:spcPct val="20000"/>
              </a:spcBef>
              <a:spcAft>
                <a:spcPts val="600"/>
              </a:spcAft>
            </a:pPr>
            <a:r>
              <a:rPr lang="en-GB" sz="1600">
                <a:latin typeface="Aptos"/>
              </a:rPr>
              <a:t>Ability to work independently and in a team</a:t>
            </a:r>
            <a:endParaRPr lang="en-GB" sz="1600" dirty="0">
              <a:latin typeface="Aptos"/>
            </a:endParaRPr>
          </a:p>
          <a:p>
            <a:pPr marL="305435" indent="-305435">
              <a:spcBef>
                <a:spcPct val="20000"/>
              </a:spcBef>
              <a:spcAft>
                <a:spcPts val="600"/>
              </a:spcAft>
            </a:pPr>
            <a:r>
              <a:rPr lang="en-GB" sz="1600">
                <a:latin typeface="Aptos"/>
              </a:rPr>
              <a:t>Digital literacy (Microsoft Office, online tools, social media)</a:t>
            </a:r>
            <a:endParaRPr lang="en-GB" sz="1600" dirty="0">
              <a:latin typeface="Aptos"/>
            </a:endParaRPr>
          </a:p>
          <a:p>
            <a:pPr marL="305435" indent="-305435">
              <a:spcBef>
                <a:spcPct val="20000"/>
              </a:spcBef>
              <a:spcAft>
                <a:spcPts val="600"/>
              </a:spcAft>
            </a:pPr>
            <a:r>
              <a:rPr lang="en-GB" sz="1600" b="1">
                <a:latin typeface="Aptos"/>
              </a:rPr>
              <a:t>Essential Experience</a:t>
            </a:r>
            <a:endParaRPr lang="en-GB" sz="1600" dirty="0">
              <a:latin typeface="Aptos"/>
            </a:endParaRPr>
          </a:p>
          <a:p>
            <a:pPr marL="305435" indent="-305435">
              <a:spcBef>
                <a:spcPct val="20000"/>
              </a:spcBef>
              <a:spcAft>
                <a:spcPts val="600"/>
              </a:spcAft>
            </a:pPr>
            <a:r>
              <a:rPr lang="en-GB" sz="1600">
                <a:latin typeface="Aptos"/>
              </a:rPr>
              <a:t>Experience working in a team environment</a:t>
            </a:r>
            <a:endParaRPr lang="en-GB" sz="1600" dirty="0">
              <a:latin typeface="Aptos"/>
            </a:endParaRPr>
          </a:p>
          <a:p>
            <a:pPr marL="305435" indent="-305435">
              <a:spcBef>
                <a:spcPct val="20000"/>
              </a:spcBef>
              <a:spcAft>
                <a:spcPts val="600"/>
              </a:spcAft>
            </a:pPr>
            <a:r>
              <a:rPr lang="en-GB" sz="1600">
                <a:latin typeface="Aptos"/>
              </a:rPr>
              <a:t>Experience supporting projects, activities, or events</a:t>
            </a:r>
            <a:endParaRPr lang="en-GB" sz="1600" dirty="0">
              <a:latin typeface="Aptos"/>
            </a:endParaRPr>
          </a:p>
          <a:p>
            <a:pPr marL="305435" indent="-305435">
              <a:spcBef>
                <a:spcPct val="20000"/>
              </a:spcBef>
              <a:spcAft>
                <a:spcPts val="600"/>
              </a:spcAft>
            </a:pPr>
            <a:r>
              <a:rPr lang="en-GB" sz="1600">
                <a:latin typeface="Aptos"/>
              </a:rPr>
              <a:t>Experience communicating with diverse groups</a:t>
            </a:r>
            <a:endParaRPr lang="en-GB" sz="1600" dirty="0">
              <a:latin typeface="Aptos"/>
            </a:endParaRPr>
          </a:p>
          <a:p>
            <a:pPr marL="305435" indent="-305435">
              <a:spcBef>
                <a:spcPct val="20000"/>
              </a:spcBef>
              <a:spcAft>
                <a:spcPts val="600"/>
              </a:spcAft>
            </a:pPr>
            <a:endParaRPr lang="en-GB" sz="1400" dirty="0">
              <a:latin typeface="Gill Sans MT"/>
            </a:endParaRPr>
          </a:p>
        </p:txBody>
      </p:sp>
    </p:spTree>
    <p:extLst>
      <p:ext uri="{BB962C8B-B14F-4D97-AF65-F5344CB8AC3E}">
        <p14:creationId xmlns:p14="http://schemas.microsoft.com/office/powerpoint/2010/main" val="3061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66E0C-4751-6BD5-5BF6-0ACAD39F7A4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12DD3E7-B931-022B-69B4-1A08F5F145F4}"/>
              </a:ext>
            </a:extLst>
          </p:cNvPr>
          <p:cNvSpPr txBox="1"/>
          <p:nvPr/>
        </p:nvSpPr>
        <p:spPr>
          <a:xfrm>
            <a:off x="854652" y="685381"/>
            <a:ext cx="6094268" cy="718466"/>
          </a:xfrm>
          <a:prstGeom prst="rect">
            <a:avLst/>
          </a:prstGeom>
          <a:noFill/>
        </p:spPr>
        <p:txBody>
          <a:bodyPr wrap="square" lIns="91440" tIns="45720" rIns="91440" bIns="45720" anchor="t">
            <a:spAutoFit/>
          </a:bodyPr>
          <a:lstStyle/>
          <a:p>
            <a:pPr algn="just">
              <a:lnSpc>
                <a:spcPct val="200000"/>
              </a:lnSpc>
              <a:spcBef>
                <a:spcPts val="1400"/>
              </a:spcBef>
              <a:buNone/>
            </a:pPr>
            <a:r>
              <a:rPr lang="en-IN" sz="2400" b="1" kern="100">
                <a:solidFill>
                  <a:schemeClr val="bg1"/>
                </a:solidFill>
                <a:effectLst/>
                <a:latin typeface="Times New Roman"/>
                <a:cs typeface="Times New Roman"/>
              </a:rPr>
              <a:t>Interview Questions</a:t>
            </a:r>
          </a:p>
        </p:txBody>
      </p:sp>
      <p:sp>
        <p:nvSpPr>
          <p:cNvPr id="5" name="TextBox 4">
            <a:extLst>
              <a:ext uri="{FF2B5EF4-FFF2-40B4-BE49-F238E27FC236}">
                <a16:creationId xmlns:a16="http://schemas.microsoft.com/office/drawing/2014/main" id="{720E1BF5-54BE-C125-7743-6D75ACCED241}"/>
              </a:ext>
            </a:extLst>
          </p:cNvPr>
          <p:cNvSpPr txBox="1"/>
          <p:nvPr/>
        </p:nvSpPr>
        <p:spPr>
          <a:xfrm>
            <a:off x="557212" y="2354686"/>
            <a:ext cx="6689148" cy="3905236"/>
          </a:xfrm>
          <a:prstGeom prst="rect">
            <a:avLst/>
          </a:prstGeom>
          <a:noFill/>
        </p:spPr>
        <p:txBody>
          <a:bodyPr wrap="square" lIns="91440" tIns="45720" rIns="91440" bIns="45720" anchor="t">
            <a:spAutoFit/>
          </a:bodyPr>
          <a:lstStyle/>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Tell me about yourself?</a:t>
            </a:r>
            <a:endParaRPr lang="en-GB"/>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What do you know about our organisation</a:t>
            </a:r>
            <a:endParaRPr lang="en-GB">
              <a:latin typeface="Gill Sans MT" panose="020B0502020104020203"/>
              <a:ea typeface="Arial" panose="020B0604020202020204" pitchFamily="34" charset="0"/>
              <a:cs typeface="Arial"/>
            </a:endParaRPr>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What does innovation mean to you?</a:t>
            </a:r>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How would you encourage innovation within a team?</a:t>
            </a:r>
          </a:p>
          <a:p>
            <a:pPr marL="285750" indent="-285750" algn="just">
              <a:lnSpc>
                <a:spcPct val="200000"/>
              </a:lnSpc>
              <a:buFont typeface="Wingdings" panose="05000000000000000000" pitchFamily="2" charset="2"/>
              <a:buChar char="ü"/>
            </a:pPr>
            <a:r>
              <a:rPr lang="en-GB" sz="1400" dirty="0">
                <a:latin typeface="Times New Roman"/>
                <a:ea typeface="Arial" panose="020B0604020202020204" pitchFamily="34" charset="0"/>
                <a:cs typeface="Arial"/>
              </a:rPr>
              <a:t>How would you improve student engagement using new ideas or technologhy?</a:t>
            </a:r>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Share</a:t>
            </a:r>
            <a:r>
              <a:rPr lang="en-GB" sz="1400">
                <a:effectLst/>
                <a:latin typeface="Times New Roman"/>
                <a:ea typeface="Arial" panose="020B0604020202020204" pitchFamily="34" charset="0"/>
                <a:cs typeface="Arial"/>
              </a:rPr>
              <a:t> a case in which you suggested an idea that improved a process?</a:t>
            </a:r>
            <a:endParaRPr lang="en-GB">
              <a:latin typeface="Gill Sans MT" panose="020B0502020104020203"/>
              <a:ea typeface="Arial" panose="020B0604020202020204" pitchFamily="34" charset="0"/>
              <a:cs typeface="Arial"/>
            </a:endParaRPr>
          </a:p>
          <a:p>
            <a:pPr marL="285750" indent="-285750" algn="just">
              <a:lnSpc>
                <a:spcPct val="200000"/>
              </a:lnSpc>
              <a:buFont typeface="Wingdings" panose="05000000000000000000" pitchFamily="2" charset="2"/>
              <a:buChar char="ü"/>
            </a:pPr>
            <a:r>
              <a:rPr lang="en-GB" sz="1400">
                <a:effectLst/>
                <a:latin typeface="Times New Roman"/>
                <a:ea typeface="Arial" panose="020B0604020202020204" pitchFamily="34" charset="0"/>
                <a:cs typeface="Arial"/>
              </a:rPr>
              <a:t>How would a new digital initiative be encouraged to students?</a:t>
            </a:r>
            <a:r>
              <a:rPr lang="en-GB" sz="1400">
                <a:latin typeface="Times New Roman"/>
                <a:ea typeface="Arial" panose="020B0604020202020204" pitchFamily="34" charset="0"/>
                <a:cs typeface="Arial"/>
              </a:rPr>
              <a:t>  </a:t>
            </a:r>
            <a:endParaRPr lang="en-GB">
              <a:latin typeface="Gill Sans MT" panose="020B0502020104020203"/>
              <a:ea typeface="Arial" panose="020B0604020202020204" pitchFamily="34" charset="0"/>
              <a:cs typeface="Arial"/>
            </a:endParaRPr>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Tell</a:t>
            </a:r>
            <a:r>
              <a:rPr lang="en-GB" sz="1400">
                <a:effectLst/>
                <a:latin typeface="Times New Roman"/>
                <a:ea typeface="Arial" panose="020B0604020202020204" pitchFamily="34" charset="0"/>
                <a:cs typeface="Arial"/>
              </a:rPr>
              <a:t> </a:t>
            </a:r>
            <a:r>
              <a:rPr lang="en-GB" sz="1400">
                <a:latin typeface="Times New Roman"/>
                <a:ea typeface="Arial" panose="020B0604020202020204" pitchFamily="34" charset="0"/>
                <a:cs typeface="Arial"/>
              </a:rPr>
              <a:t>me about</a:t>
            </a:r>
            <a:r>
              <a:rPr lang="en-GB" sz="1400">
                <a:effectLst/>
                <a:latin typeface="Times New Roman"/>
                <a:ea typeface="Arial" panose="020B0604020202020204" pitchFamily="34" charset="0"/>
                <a:cs typeface="Arial"/>
              </a:rPr>
              <a:t> a situation where you faced a poor change </a:t>
            </a:r>
            <a:r>
              <a:rPr lang="en-GB" sz="1400">
                <a:latin typeface="Times New Roman"/>
                <a:ea typeface="Arial" panose="020B0604020202020204" pitchFamily="34" charset="0"/>
                <a:cs typeface="Arial"/>
              </a:rPr>
              <a:t>experience?</a:t>
            </a:r>
            <a:endParaRPr lang="en-GB">
              <a:latin typeface="Gill Sans MT" panose="020B0502020104020203"/>
              <a:ea typeface="Arial" panose="020B0604020202020204" pitchFamily="34" charset="0"/>
              <a:cs typeface="Arial"/>
            </a:endParaRPr>
          </a:p>
          <a:p>
            <a:pPr marL="285750" indent="-285750" algn="just">
              <a:lnSpc>
                <a:spcPct val="200000"/>
              </a:lnSpc>
              <a:buFont typeface="Wingdings" panose="05000000000000000000" pitchFamily="2" charset="2"/>
              <a:buChar char="ü"/>
            </a:pPr>
            <a:r>
              <a:rPr lang="en-GB" sz="1400">
                <a:latin typeface="Times New Roman"/>
                <a:ea typeface="Arial" panose="020B0604020202020204" pitchFamily="34" charset="0"/>
                <a:cs typeface="Arial"/>
              </a:rPr>
              <a:t>What</a:t>
            </a:r>
            <a:r>
              <a:rPr lang="en-GB" sz="1400">
                <a:effectLst/>
                <a:latin typeface="Times New Roman"/>
                <a:ea typeface="Arial" panose="020B0604020202020204" pitchFamily="34" charset="0"/>
                <a:cs typeface="Arial"/>
              </a:rPr>
              <a:t> was your response? </a:t>
            </a:r>
            <a:endParaRPr lang="en-GB">
              <a:effectLst/>
              <a:latin typeface="Gill Sans MT" panose="020B0502020104020203"/>
              <a:ea typeface="Arial" panose="020B0604020202020204" pitchFamily="34" charset="0"/>
              <a:cs typeface="Arial"/>
            </a:endParaRPr>
          </a:p>
        </p:txBody>
      </p:sp>
      <p:pic>
        <p:nvPicPr>
          <p:cNvPr id="1026" name="Picture 2" descr="Planning for Job Interview Success: Part 2 - Researching the Job &amp; Getting  to the Interview successfully - Professional Services Plus">
            <a:extLst>
              <a:ext uri="{FF2B5EF4-FFF2-40B4-BE49-F238E27FC236}">
                <a16:creationId xmlns:a16="http://schemas.microsoft.com/office/drawing/2014/main" id="{9AFED094-2EBB-1613-335D-980EDA15F2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5862" y="2033588"/>
            <a:ext cx="4111337" cy="43983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6854326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{78D60744-D20E-4615-99BC-953094BA1800}TF319cfb39-eeba-4af5-a5a2-03d53d0375160e3309b2-0adf682d390f</Template>
  <Application>Microsoft Office PowerPoint</Application>
  <PresentationFormat>Widescreen</PresentationFormat>
  <Slides>7</Slides>
  <Notes>2</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351</cp:revision>
  <dcterms:created xsi:type="dcterms:W3CDTF">2026-02-16T18:51:26Z</dcterms:created>
  <dcterms:modified xsi:type="dcterms:W3CDTF">2026-02-21T23:31:48Z</dcterms:modified>
</cp:coreProperties>
</file>