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7" r:id="rId3"/>
    <p:sldId id="26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E1A06-8754-4870-9E44-E39BADAD98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27F020-BBC3-49BB-91C2-5B2CBD64B3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7C0C22-EBDA-4130-87AE-CB28BC19B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3/4/2021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A419A8-07CA-4A4C-AEC2-C40D4D50A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A7B86-E610-42EA-B4DC-C2F44778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A7BA06D-B3FF-4E91-8639-B4569AE3AA23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Arc 7">
            <a:extLst>
              <a:ext uri="{FF2B5EF4-FFF2-40B4-BE49-F238E27FC236}">
                <a16:creationId xmlns:a16="http://schemas.microsoft.com/office/drawing/2014/main" id="{2B30C86D-5A07-48BC-9C9D-6F9A2DB1E9E1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9242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597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3/4/2021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3DA7759-3209-4FE2-96D1-4EEDD81E9EA0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1460DAD-8769-4C9F-9C8C-BB0443909D76}"/>
              </a:ext>
            </a:extLst>
          </p:cNvPr>
          <p:cNvSpPr/>
          <p:nvPr/>
        </p:nvSpPr>
        <p:spPr>
          <a:xfrm flipH="1">
            <a:off x="12353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880543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C0001-5D76-45A0-A9F4-7172BDDD5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5F313-1240-47AE-A026-7F349292B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3/4/2021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448158-6132-4335-B8E1-F6A896383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94C5B6-1598-48B4-9B3A-3078FDBE9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EDBDD32-D3EE-4848-A112-BA814D4631CD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61350361-843C-49D0-BD6A-ECDBA3842BA0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49787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BFD05-2CB2-4A7E-89E7-57615BA82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532B8-D460-476D-816F-725E8D96C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7120F-70AF-4ED5-B364-3AA55C6B44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D8B65F-F709-469F-9961-4D01896CA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3/4/2021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81C6BC-B23D-48BC-AD44-654DDB8D0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00D60B-86A1-479D-BCE8-06D2C3DBC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4EC5136-99DA-40B5-8F79-5C3A56D38BA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F8FB775-26C4-41BA-837C-4478D48D215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399741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8A5018-8A77-40E8-B159-4894ECF22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3/4/2021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098282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3/4/2021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C13EF9C-0B5A-4364-91AA-E5DD5B536E54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F674475-6327-490A-BD7F-084F5C07F2E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919173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024287-C9B9-48AC-8E4D-A282DE2F4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3/4/2021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995762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FC812-4DB6-4F98-9404-29C191D3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0855E-0CD6-47DD-B648-4C84C783D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50082B-17D7-4D61-8AEB-81517D85D2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70783-FF31-4C4E-9196-EB169B209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3/4/2021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2E260-747D-40FD-A062-9DD5E6835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E50A0-1E05-49C5-88C9-462677512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C155C63-9F58-4422-B669-F9748628067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85DBA62-0EDB-47AA-86C7-90463BC9B308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67861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D7521-E43D-41D1-B458-26B20DC6D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472CF2-2653-4B98-A416-D7A0A860EC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EF87F5-0B10-4AC7-9599-F088C5E796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A07CB7-0520-4D64-B76C-C31AC5578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3/4/2021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EEB226-AD45-45DF-AAB5-5513AE732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E96AEB-9481-4CCE-B110-FEDD33483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BA9707F-7BCE-464F-BF45-E216527084EE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C589723-2CC8-49D1-B4E1-36FECED6A2D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667233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6E5D1-6D19-4E7F-9B4E-42326B771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D2A06C-F91A-4ADC-9CD2-61F0A4D7EE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43AA9A-2280-4F63-8B3D-20742AE69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3/4/2021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0D986B-E58E-43B6-8A80-FFA9D8F74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40D36-2E71-4F27-967F-7A3E4C6EE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1609904-5327-4D2C-A445-B270A00F3B5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0FC7BEC-08C5-4D95-9C84-B48BC8AD1C9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715578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FEA3D-0C7F-45CD-B6A0-942F707B36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8B8A12-BCE6-4D03-A637-1DEC8924BE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9755-9FF4-428A-AEB7-1A6477466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3/4/2021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141836-11E2-49FD-877D-53B74514A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D24C42-4B05-4EEF-BE14-29041EC9C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5BADDEB1-F604-408B-B02A-A2814606E6A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F7987-332F-4D6C-81C3-990F39C76C96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968991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EC5685-19F1-49DA-ADE5-D5D32F165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FC0A4D-22A1-4554-B5DE-887974F4DF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D5CDC-F2CE-410E-AD13-DDC235C71C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82EDB8D0-98ED-4B86-9D5F-E61ADC70144D}" type="datetimeFigureOut">
              <a:rPr lang="en-US" smtClean="0"/>
              <a:pPr/>
              <a:t>3/4/2021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40CD45-794A-4BB0-A427-0CE61AEAF4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B3AB91-9588-4071-92D2-364F4A6ED0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52892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7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rcn.org.uk/" TargetMode="Externa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://www.wateraid.org.uk/" TargetMode="External"/><Relationship Id="rId12" Type="http://schemas.openxmlformats.org/officeDocument/2006/relationships/hyperlink" Target="http://www.powerdms.com/" TargetMode="Externa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hyperlink" Target="http://www.publichealthengland.co.uk/" TargetMode="External"/><Relationship Id="rId11" Type="http://schemas.openxmlformats.org/officeDocument/2006/relationships/hyperlink" Target="http://www.uchealth.org/" TargetMode="External"/><Relationship Id="rId5" Type="http://schemas.openxmlformats.org/officeDocument/2006/relationships/hyperlink" Target="http://www.medlineplus.co.uk/" TargetMode="External"/><Relationship Id="rId10" Type="http://schemas.openxmlformats.org/officeDocument/2006/relationships/hyperlink" Target="http://www.bmj.com/" TargetMode="External"/><Relationship Id="rId4" Type="http://schemas.openxmlformats.org/officeDocument/2006/relationships/hyperlink" Target="http://www.johnhopkinsmedicine.org/" TargetMode="External"/><Relationship Id="rId9" Type="http://schemas.openxmlformats.org/officeDocument/2006/relationships/hyperlink" Target="http://www.gov.wales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8" name="Rectangle 70">
            <a:extLst>
              <a:ext uri="{FF2B5EF4-FFF2-40B4-BE49-F238E27FC236}">
                <a16:creationId xmlns:a16="http://schemas.microsoft.com/office/drawing/2014/main" id="{A1D7EC86-7CB9-431D-8AC3-8AAF0440B1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29" name="Rectangle 72">
            <a:extLst>
              <a:ext uri="{FF2B5EF4-FFF2-40B4-BE49-F238E27FC236}">
                <a16:creationId xmlns:a16="http://schemas.microsoft.com/office/drawing/2014/main" id="{D4B9777F-B610-419B-9193-80306388F3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30" name="Arc 74">
            <a:extLst>
              <a:ext uri="{FF2B5EF4-FFF2-40B4-BE49-F238E27FC236}">
                <a16:creationId xmlns:a16="http://schemas.microsoft.com/office/drawing/2014/main" id="{311F016A-A753-449B-9EA6-322199B71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7715">
            <a:off x="1108520" y="775849"/>
            <a:ext cx="2987899" cy="2987899"/>
          </a:xfrm>
          <a:prstGeom prst="arc">
            <a:avLst>
              <a:gd name="adj1" fmla="val 16200000"/>
              <a:gd name="adj2" fmla="val 2287352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4F3DD1-259B-4ACC-9B35-23F842D7BE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0742" y="1124988"/>
            <a:ext cx="4425962" cy="2387600"/>
          </a:xfrm>
        </p:spPr>
        <p:txBody>
          <a:bodyPr>
            <a:normAutofit/>
          </a:bodyPr>
          <a:lstStyle/>
          <a:p>
            <a:pPr algn="l"/>
            <a:r>
              <a:rPr lang="en-GB"/>
              <a:t>Rhian Morgan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7E9CCA-8448-4A30-BB8C-F2CC9EE883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0742" y="3633691"/>
            <a:ext cx="4425962" cy="1655762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The Importance of wearing PPE during coronavirus pandemic.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5A353E95-BF8D-4D13-9E93-F1861D16EA3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15" r="9598"/>
          <a:stretch/>
        </p:blipFill>
        <p:spPr bwMode="auto">
          <a:xfrm>
            <a:off x="5733768" y="-1"/>
            <a:ext cx="6458232" cy="6858001"/>
          </a:xfrm>
          <a:custGeom>
            <a:avLst/>
            <a:gdLst/>
            <a:ahLst/>
            <a:cxnLst/>
            <a:rect l="l" t="t" r="r" b="b"/>
            <a:pathLst>
              <a:path w="6458232" h="6858001">
                <a:moveTo>
                  <a:pt x="2209000" y="0"/>
                </a:moveTo>
                <a:lnTo>
                  <a:pt x="6458232" y="0"/>
                </a:lnTo>
                <a:lnTo>
                  <a:pt x="6458232" y="6858001"/>
                </a:lnTo>
                <a:lnTo>
                  <a:pt x="651045" y="6858001"/>
                </a:lnTo>
                <a:lnTo>
                  <a:pt x="635146" y="6830200"/>
                </a:lnTo>
                <a:cubicBezTo>
                  <a:pt x="230085" y="6080469"/>
                  <a:pt x="0" y="5221296"/>
                  <a:pt x="0" y="4308089"/>
                </a:cubicBezTo>
                <a:cubicBezTo>
                  <a:pt x="0" y="2572997"/>
                  <a:pt x="830606" y="1032965"/>
                  <a:pt x="2113832" y="6804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1" name="Rectangle 76">
            <a:extLst>
              <a:ext uri="{FF2B5EF4-FFF2-40B4-BE49-F238E27FC236}">
                <a16:creationId xmlns:a16="http://schemas.microsoft.com/office/drawing/2014/main" id="{95106A28-883A-4993-BF9E-C403B81A8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94269" y="4274457"/>
            <a:ext cx="825256" cy="825256"/>
          </a:xfrm>
          <a:prstGeom prst="rect">
            <a:avLst/>
          </a:prstGeom>
          <a:noFill/>
          <a:ln w="127000">
            <a:solidFill>
              <a:schemeClr val="accent6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9" name="Oval 78">
            <a:extLst>
              <a:ext uri="{FF2B5EF4-FFF2-40B4-BE49-F238E27FC236}">
                <a16:creationId xmlns:a16="http://schemas.microsoft.com/office/drawing/2014/main" id="{F5AE4E4F-9F4C-43ED-8299-9BD63B74E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742" y="5649686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1AB7939-4EF4-4074-9237-195A5EFAE8B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6537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09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478D43-79E3-41BD-92EE-1E96D9A356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Introduction.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8852EF-BE0E-4F20-84E6-0C0744F33A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 fontScale="85000" lnSpcReduction="10000"/>
          </a:bodyPr>
          <a:lstStyle/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Today in my presentation I am going to discuss…..</a:t>
            </a:r>
          </a:p>
          <a:p>
            <a:endParaRPr lang="en-GB" dirty="0"/>
          </a:p>
          <a:p>
            <a:r>
              <a:rPr lang="en-GB" dirty="0"/>
              <a:t>The different types of PPE ( personal protective equipment) worn by Health Professionals during the Covid-19 pandemic.</a:t>
            </a:r>
          </a:p>
          <a:p>
            <a:endParaRPr lang="en-GB" dirty="0"/>
          </a:p>
          <a:p>
            <a:r>
              <a:rPr lang="en-GB" dirty="0"/>
              <a:t>When PPE was first introduced.</a:t>
            </a:r>
          </a:p>
          <a:p>
            <a:endParaRPr lang="en-GB" dirty="0"/>
          </a:p>
          <a:p>
            <a:r>
              <a:rPr lang="en-GB" dirty="0"/>
              <a:t>Importance of Handwashing and hand sanitising.</a:t>
            </a:r>
          </a:p>
          <a:p>
            <a:endParaRPr lang="en-GB" dirty="0"/>
          </a:p>
          <a:p>
            <a:r>
              <a:rPr lang="en-GB" dirty="0"/>
              <a:t>NHS Donning and doffing.</a:t>
            </a:r>
          </a:p>
          <a:p>
            <a:endParaRPr lang="en-GB" dirty="0"/>
          </a:p>
          <a:p>
            <a:r>
              <a:rPr lang="en-GB" dirty="0"/>
              <a:t>Protocols, guidance, posters and advertisements.</a:t>
            </a:r>
          </a:p>
          <a:p>
            <a:endParaRPr lang="en-GB" dirty="0"/>
          </a:p>
          <a:p>
            <a:r>
              <a:rPr lang="en-GB" dirty="0"/>
              <a:t>Is there any evidence PPE actually protects staff.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FC37F4B-8873-414B-AC48-7BD9DC84A7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3646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13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41A6A-A885-4D9A-9C5E-1EBFA33B9E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54DC1B-592E-4307-BDBA-65DEBCC474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9348" y="803274"/>
            <a:ext cx="6172200" cy="5526405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PPE was first introduced in 1568 , it was then body armour, boots and gloves. Masks were thick material covered in wax to make them water resistant. Sometimes they were filled with flowers to stop the spread miasma a belief of bad smells which spread disease through air.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It was worn by the plague doctors in the sixteenth centaury.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We are now currently wearing PPE more updated through the current pandemic.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CC6B4DF-E57E-4386-9F71-F4E866936D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04156" y="2250440"/>
            <a:ext cx="3932237" cy="3811588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A594EA0-609A-48A6-A3BE-7425BC3E7AF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4155" y="10477"/>
            <a:ext cx="3803502" cy="68580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B33770B-5FA2-48A4-B959-FA90DA647E8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2855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48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23DA7759-3209-4FE2-96D1-4EEDD81E9E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94433" y="2"/>
            <a:ext cx="849328" cy="357668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41460DAD-8769-4C9F-9C8C-BB0443909D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23536" y="5717905"/>
            <a:ext cx="1771609" cy="1140095"/>
          </a:xfrm>
          <a:custGeom>
            <a:avLst/>
            <a:gdLst/>
            <a:ahLst/>
            <a:cxnLst/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E9F2A28-69A3-4945-B6B6-C2E4A6C55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CE807C-ABD5-4BA1-977E-D4CF7AB21E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561" y="365125"/>
            <a:ext cx="539336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kern="1200" dirty="0">
                <a:solidFill>
                  <a:schemeClr val="accent2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NHS Staff PPE consists of……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AABE04-A762-4563-B070-2EC7C154D0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3560" y="1825625"/>
            <a:ext cx="5393361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/>
              <a:t>Facial masks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/>
              <a:t>Plastic aprons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/>
              <a:t>Gloves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/>
              <a:t>Shoe covers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/>
              <a:t>Hair coverings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0000"/>
                </a:solidFill>
              </a:rPr>
              <a:t>In Places like intensive care more protection is provided</a:t>
            </a:r>
            <a:r>
              <a:rPr lang="en-US" sz="2000" dirty="0"/>
              <a:t>….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/>
              <a:t>Extra gloves to be worn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/>
              <a:t>Hoods providing a fan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/>
              <a:t>Body suits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4559091-F7E6-4CFB-913A-ABB97E000D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43876" y="1171510"/>
            <a:ext cx="1735394" cy="2533423"/>
          </a:xfrm>
          <a:custGeom>
            <a:avLst/>
            <a:gdLst/>
            <a:ahLst/>
            <a:cxnLst/>
            <a:rect l="l" t="t" r="r" b="b"/>
            <a:pathLst>
              <a:path w="1999274" h="2247255">
                <a:moveTo>
                  <a:pt x="108501" y="0"/>
                </a:moveTo>
                <a:lnTo>
                  <a:pt x="1890773" y="0"/>
                </a:lnTo>
                <a:cubicBezTo>
                  <a:pt x="1950696" y="0"/>
                  <a:pt x="1999274" y="48578"/>
                  <a:pt x="1999274" y="108501"/>
                </a:cubicBezTo>
                <a:lnTo>
                  <a:pt x="1999274" y="2138754"/>
                </a:lnTo>
                <a:cubicBezTo>
                  <a:pt x="1999274" y="2198677"/>
                  <a:pt x="1950696" y="2247255"/>
                  <a:pt x="1890773" y="2247255"/>
                </a:cubicBezTo>
                <a:lnTo>
                  <a:pt x="108501" y="2247255"/>
                </a:lnTo>
                <a:cubicBezTo>
                  <a:pt x="48578" y="2247255"/>
                  <a:pt x="0" y="2198677"/>
                  <a:pt x="0" y="2138754"/>
                </a:cubicBezTo>
                <a:lnTo>
                  <a:pt x="0" y="108501"/>
                </a:lnTo>
                <a:cubicBezTo>
                  <a:pt x="0" y="48578"/>
                  <a:pt x="48578" y="0"/>
                  <a:pt x="108501" y="0"/>
                </a:cubicBezTo>
                <a:close/>
              </a:path>
            </a:pathLst>
          </a:cu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CDA6590-6DB3-496E-955B-BAC058B61E3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63476" y="833282"/>
            <a:ext cx="2533422" cy="2192993"/>
          </a:xfrm>
          <a:custGeom>
            <a:avLst/>
            <a:gdLst/>
            <a:ahLst/>
            <a:cxnLst/>
            <a:rect l="l" t="t" r="r" b="b"/>
            <a:pathLst>
              <a:path w="1999274" h="2247255">
                <a:moveTo>
                  <a:pt x="108501" y="0"/>
                </a:moveTo>
                <a:lnTo>
                  <a:pt x="1890773" y="0"/>
                </a:lnTo>
                <a:cubicBezTo>
                  <a:pt x="1950696" y="0"/>
                  <a:pt x="1999274" y="48578"/>
                  <a:pt x="1999274" y="108501"/>
                </a:cubicBezTo>
                <a:lnTo>
                  <a:pt x="1999274" y="2138754"/>
                </a:lnTo>
                <a:cubicBezTo>
                  <a:pt x="1999274" y="2198677"/>
                  <a:pt x="1950696" y="2247255"/>
                  <a:pt x="1890773" y="2247255"/>
                </a:cubicBezTo>
                <a:lnTo>
                  <a:pt x="108501" y="2247255"/>
                </a:lnTo>
                <a:cubicBezTo>
                  <a:pt x="48578" y="2247255"/>
                  <a:pt x="0" y="2198677"/>
                  <a:pt x="0" y="2138754"/>
                </a:cubicBezTo>
                <a:lnTo>
                  <a:pt x="0" y="108501"/>
                </a:lnTo>
                <a:cubicBezTo>
                  <a:pt x="0" y="48578"/>
                  <a:pt x="48578" y="0"/>
                  <a:pt x="108501" y="0"/>
                </a:cubicBezTo>
                <a:close/>
              </a:path>
            </a:pathLst>
          </a:custGeom>
        </p:spPr>
      </p:pic>
      <p:sp>
        <p:nvSpPr>
          <p:cNvPr id="25" name="Oval 24">
            <a:extLst>
              <a:ext uri="{FF2B5EF4-FFF2-40B4-BE49-F238E27FC236}">
                <a16:creationId xmlns:a16="http://schemas.microsoft.com/office/drawing/2014/main" id="{C601C005-844A-4FB7-8001-BC0DB9D7C6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86684" y="183491"/>
            <a:ext cx="947488" cy="92178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37BD91B-5E5C-4474-9D97-E06D84BB80B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5848" y="5163004"/>
            <a:ext cx="2536470" cy="1426764"/>
          </a:xfrm>
          <a:custGeom>
            <a:avLst/>
            <a:gdLst/>
            <a:ahLst/>
            <a:cxnLst/>
            <a:rect l="l" t="t" r="r" b="b"/>
            <a:pathLst>
              <a:path w="2536470" h="2533423">
                <a:moveTo>
                  <a:pt x="145013" y="0"/>
                </a:moveTo>
                <a:lnTo>
                  <a:pt x="2391457" y="0"/>
                </a:lnTo>
                <a:cubicBezTo>
                  <a:pt x="2471545" y="0"/>
                  <a:pt x="2536470" y="64925"/>
                  <a:pt x="2536470" y="145013"/>
                </a:cubicBezTo>
                <a:lnTo>
                  <a:pt x="2536470" y="2388410"/>
                </a:lnTo>
                <a:cubicBezTo>
                  <a:pt x="2536470" y="2468498"/>
                  <a:pt x="2471545" y="2533423"/>
                  <a:pt x="2391457" y="2533423"/>
                </a:cubicBezTo>
                <a:lnTo>
                  <a:pt x="145013" y="2533423"/>
                </a:lnTo>
                <a:cubicBezTo>
                  <a:pt x="64925" y="2533423"/>
                  <a:pt x="0" y="2468498"/>
                  <a:pt x="0" y="2388410"/>
                </a:cubicBezTo>
                <a:lnTo>
                  <a:pt x="0" y="145013"/>
                </a:lnTo>
                <a:cubicBezTo>
                  <a:pt x="0" y="64925"/>
                  <a:pt x="64925" y="0"/>
                  <a:pt x="145013" y="0"/>
                </a:cubicBezTo>
                <a:close/>
              </a:path>
            </a:pathLst>
          </a:custGeom>
        </p:spPr>
      </p:pic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982CE291-F400-4275-A82C-AF6DC8AD3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19137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Content Placeholder 5" descr="A person wearing a mask&#10;&#10;Description automatically generated with low confidence">
            <a:extLst>
              <a:ext uri="{FF2B5EF4-FFF2-40B4-BE49-F238E27FC236}">
                <a16:creationId xmlns:a16="http://schemas.microsoft.com/office/drawing/2014/main" id="{F1007D4D-D707-4FA7-9B94-B1357CDF4C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/>
          <a:stretch>
            <a:fillRect/>
          </a:stretch>
        </p:blipFill>
        <p:spPr>
          <a:xfrm>
            <a:off x="9063475" y="4379034"/>
            <a:ext cx="2533423" cy="1583389"/>
          </a:xfrm>
          <a:custGeom>
            <a:avLst/>
            <a:gdLst/>
            <a:ahLst/>
            <a:cxnLst/>
            <a:rect l="l" t="t" r="r" b="b"/>
            <a:pathLst>
              <a:path w="2536470" h="2533423">
                <a:moveTo>
                  <a:pt x="145013" y="0"/>
                </a:moveTo>
                <a:lnTo>
                  <a:pt x="2391457" y="0"/>
                </a:lnTo>
                <a:cubicBezTo>
                  <a:pt x="2471545" y="0"/>
                  <a:pt x="2536470" y="64925"/>
                  <a:pt x="2536470" y="145013"/>
                </a:cubicBezTo>
                <a:lnTo>
                  <a:pt x="2536470" y="2388410"/>
                </a:lnTo>
                <a:cubicBezTo>
                  <a:pt x="2536470" y="2468498"/>
                  <a:pt x="2471545" y="2533423"/>
                  <a:pt x="2391457" y="2533423"/>
                </a:cubicBezTo>
                <a:lnTo>
                  <a:pt x="145013" y="2533423"/>
                </a:lnTo>
                <a:cubicBezTo>
                  <a:pt x="64925" y="2533423"/>
                  <a:pt x="0" y="2468498"/>
                  <a:pt x="0" y="2388410"/>
                </a:cubicBezTo>
                <a:lnTo>
                  <a:pt x="0" y="145013"/>
                </a:lnTo>
                <a:cubicBezTo>
                  <a:pt x="0" y="64925"/>
                  <a:pt x="64925" y="0"/>
                  <a:pt x="145013" y="0"/>
                </a:cubicBezTo>
                <a:close/>
              </a:path>
            </a:pathLst>
          </a:custGeom>
        </p:spPr>
      </p:pic>
      <p:sp>
        <p:nvSpPr>
          <p:cNvPr id="29" name="Arc 28">
            <a:extLst>
              <a:ext uri="{FF2B5EF4-FFF2-40B4-BE49-F238E27FC236}">
                <a16:creationId xmlns:a16="http://schemas.microsoft.com/office/drawing/2014/main" id="{AA8705F2-9B61-4D36-8093-4E61C7EC52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778504" flipH="1">
            <a:off x="6023634" y="342387"/>
            <a:ext cx="4083433" cy="4083433"/>
          </a:xfrm>
          <a:prstGeom prst="arc">
            <a:avLst>
              <a:gd name="adj1" fmla="val 17445962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774F9A3-688B-46A4-AC39-9AF1136DA02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0207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16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855D9-EA4C-4C78-940D-F07268408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320" y="42386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Importance of Hand washing/sanitising</a:t>
            </a:r>
            <a:r>
              <a:rPr lang="en-GB" dirty="0"/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72BCF7-AA0B-415C-B101-C9D85809CF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2320" y="1499129"/>
            <a:ext cx="7970520" cy="3859742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Water aid (2020) states.. HANDWASHING is a vital part because..</a:t>
            </a:r>
          </a:p>
          <a:p>
            <a:r>
              <a:rPr lang="en-GB" dirty="0"/>
              <a:t>To kill any germs living on hands that could be possibly be transferred. </a:t>
            </a:r>
          </a:p>
          <a:p>
            <a:r>
              <a:rPr lang="en-GB" dirty="0"/>
              <a:t>Wash with warm water.</a:t>
            </a:r>
          </a:p>
          <a:p>
            <a:r>
              <a:rPr lang="en-GB" dirty="0"/>
              <a:t>Apply enough soap to cover all of hands and wrist.</a:t>
            </a:r>
          </a:p>
          <a:p>
            <a:r>
              <a:rPr lang="en-GB" dirty="0"/>
              <a:t>Wash for at least  20 seconds.</a:t>
            </a:r>
          </a:p>
          <a:p>
            <a:r>
              <a:rPr lang="en-GB" dirty="0"/>
              <a:t> Rinse and dry thoroughly.</a:t>
            </a:r>
          </a:p>
          <a:p>
            <a:r>
              <a:rPr lang="en-GB" dirty="0"/>
              <a:t>Always use alcohol gel in between.</a:t>
            </a:r>
          </a:p>
          <a:p>
            <a:endParaRPr lang="en-GB" dirty="0"/>
          </a:p>
          <a:p>
            <a:r>
              <a:rPr lang="en-GB" dirty="0"/>
              <a:t>This has been extremely Important during the pandemic as the virus was so rapidly spread by people touching or been within a close distance.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34DD81D-C6F0-4740-8BEA-3E5F9AF293B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95410" y="1113155"/>
            <a:ext cx="2857500" cy="428625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ABAE8BA-D19B-4849-9142-C3243F172D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5526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62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301E07F-4F79-4B58-8698-EF24DC1EC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E58B2195-5055-402F-A3E7-53FF0E498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91583" y="775849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8AB01F-FF9B-4413-9FCB-25541AE7D2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7593"/>
            <a:ext cx="4467792" cy="306054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NHS way of putting On/Off PPE … Also known as Donning &amp; Doffing.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9EE6F773-742A-491A-9A00-A2A150DF50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9419" y="366810"/>
            <a:ext cx="6124381" cy="612438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F4E7E87-C68E-49F9-9D2D-E8B9971FC5B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6690954" y="1374798"/>
            <a:ext cx="3173742" cy="4108404"/>
          </a:xfrm>
          <a:custGeom>
            <a:avLst/>
            <a:gdLst/>
            <a:ahLst/>
            <a:cxnLst/>
            <a:rect l="l" t="t" r="r" b="b"/>
            <a:pathLst>
              <a:path w="4273177" h="4470400">
                <a:moveTo>
                  <a:pt x="75080" y="0"/>
                </a:moveTo>
                <a:lnTo>
                  <a:pt x="4198097" y="0"/>
                </a:lnTo>
                <a:cubicBezTo>
                  <a:pt x="4239563" y="0"/>
                  <a:pt x="4273177" y="33614"/>
                  <a:pt x="4273177" y="75080"/>
                </a:cubicBezTo>
                <a:lnTo>
                  <a:pt x="4273177" y="4395320"/>
                </a:lnTo>
                <a:cubicBezTo>
                  <a:pt x="4273177" y="4436786"/>
                  <a:pt x="4239563" y="4470400"/>
                  <a:pt x="4198097" y="4470400"/>
                </a:cubicBezTo>
                <a:lnTo>
                  <a:pt x="75080" y="4470400"/>
                </a:lnTo>
                <a:cubicBezTo>
                  <a:pt x="33614" y="4470400"/>
                  <a:pt x="0" y="4436786"/>
                  <a:pt x="0" y="4395320"/>
                </a:cubicBezTo>
                <a:lnTo>
                  <a:pt x="0" y="75080"/>
                </a:lnTo>
                <a:cubicBezTo>
                  <a:pt x="0" y="33614"/>
                  <a:pt x="33614" y="0"/>
                  <a:pt x="75080" y="0"/>
                </a:cubicBezTo>
                <a:close/>
              </a:path>
            </a:pathLst>
          </a:cu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A087E47-BFFD-400C-947F-52C0F5364EB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4905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22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DB304A14-32D0-4873-B914-423ED7B8D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212003-B9EA-4720-B945-B8BD1B525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87502" cy="1325563"/>
          </a:xfrm>
        </p:spPr>
        <p:txBody>
          <a:bodyPr>
            <a:normAutofit/>
          </a:bodyPr>
          <a:lstStyle/>
          <a:p>
            <a:r>
              <a:rPr lang="en-GB" sz="3000" dirty="0">
                <a:solidFill>
                  <a:schemeClr val="accent2">
                    <a:lumMod val="50000"/>
                  </a:schemeClr>
                </a:solidFill>
              </a:rPr>
              <a:t>Policies/ procedures/posters &amp; advertising</a:t>
            </a:r>
            <a:r>
              <a:rPr lang="en-GB" sz="3000" dirty="0"/>
              <a:t>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FEEDB8-F2F4-4FEB-8308-CBC9A2DFF5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87502" cy="4351338"/>
          </a:xfrm>
        </p:spPr>
        <p:txBody>
          <a:bodyPr>
            <a:normAutofit lnSpcReduction="10000"/>
          </a:bodyPr>
          <a:lstStyle/>
          <a:p>
            <a:r>
              <a:rPr lang="en-GB" sz="2000" dirty="0" err="1"/>
              <a:t>Powerdms</a:t>
            </a:r>
            <a:r>
              <a:rPr lang="en-GB" sz="2000" dirty="0"/>
              <a:t> (2020) states…</a:t>
            </a:r>
          </a:p>
          <a:p>
            <a:r>
              <a:rPr lang="en-GB" sz="2000" dirty="0"/>
              <a:t>Organisations must have effective procedures in place for employees to feel safe and raise any concerns.</a:t>
            </a:r>
          </a:p>
          <a:p>
            <a:r>
              <a:rPr lang="en-GB" sz="2000" dirty="0"/>
              <a:t>All members of staff/patients or visitors are aware of what is expected.</a:t>
            </a:r>
          </a:p>
          <a:p>
            <a:r>
              <a:rPr lang="en-GB" sz="2000" dirty="0"/>
              <a:t>Every person is treated the same.</a:t>
            </a:r>
          </a:p>
          <a:p>
            <a:r>
              <a:rPr lang="en-GB" sz="2000" dirty="0"/>
              <a:t>If there are any problems or repercussion’s organisation would be confident things had been followed correctly.</a:t>
            </a:r>
          </a:p>
          <a:p>
            <a:r>
              <a:rPr lang="en-GB" sz="2000" dirty="0"/>
              <a:t>Everyone understands various ways of communicating covers all avenues of people abilities.</a:t>
            </a:r>
          </a:p>
          <a:p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C2B7B2C-5A21-4457-9DDA-DAAFC1ED2BA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46" r="2" b="2"/>
          <a:stretch/>
        </p:blipFill>
        <p:spPr>
          <a:xfrm>
            <a:off x="6621294" y="1295416"/>
            <a:ext cx="5570706" cy="5562584"/>
          </a:xfrm>
          <a:custGeom>
            <a:avLst/>
            <a:gdLst/>
            <a:ahLst/>
            <a:cxnLst/>
            <a:rect l="l" t="t" r="r" b="b"/>
            <a:pathLst>
              <a:path w="5570706" h="5562584">
                <a:moveTo>
                  <a:pt x="3374687" y="0"/>
                </a:moveTo>
                <a:cubicBezTo>
                  <a:pt x="4190094" y="0"/>
                  <a:pt x="4937956" y="289196"/>
                  <a:pt x="5521301" y="770615"/>
                </a:cubicBezTo>
                <a:lnTo>
                  <a:pt x="5570706" y="815517"/>
                </a:lnTo>
                <a:lnTo>
                  <a:pt x="5570706" y="5562584"/>
                </a:lnTo>
                <a:lnTo>
                  <a:pt x="808135" y="5562584"/>
                </a:lnTo>
                <a:lnTo>
                  <a:pt x="770615" y="5521302"/>
                </a:lnTo>
                <a:cubicBezTo>
                  <a:pt x="289196" y="4937957"/>
                  <a:pt x="0" y="4190095"/>
                  <a:pt x="0" y="3374687"/>
                </a:cubicBezTo>
                <a:cubicBezTo>
                  <a:pt x="0" y="1510899"/>
                  <a:pt x="1510899" y="0"/>
                  <a:pt x="3374687" y="0"/>
                </a:cubicBezTo>
                <a:close/>
              </a:path>
            </a:pathLst>
          </a:custGeom>
        </p:spPr>
      </p:pic>
      <p:sp>
        <p:nvSpPr>
          <p:cNvPr id="28" name="Oval 27">
            <a:extLst>
              <a:ext uri="{FF2B5EF4-FFF2-40B4-BE49-F238E27FC236}">
                <a16:creationId xmlns:a16="http://schemas.microsoft.com/office/drawing/2014/main" id="{1D460C86-854F-4FB3-ABC2-E823D8FEB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3451" y="1656147"/>
            <a:ext cx="546100" cy="5461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Arc 29">
            <a:extLst>
              <a:ext uri="{FF2B5EF4-FFF2-40B4-BE49-F238E27FC236}">
                <a16:creationId xmlns:a16="http://schemas.microsoft.com/office/drawing/2014/main" id="{BB48116A-278A-4CC5-89D3-9DE8E8FF1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4739" y="587516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C8BAB7D-25BA-4500-875A-52D0E8B3B16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276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74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FF4227-45FA-454B-8711-DDAF68C413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Does wearing PPE work?</a:t>
            </a:r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FF595C-8792-4009-A4DA-3174198E4F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Public Health England (2020)</a:t>
            </a:r>
          </a:p>
          <a:p>
            <a:r>
              <a:rPr lang="en-GB" dirty="0"/>
              <a:t>Wearing PPE has been proven to work by US national library of medicine (2020)</a:t>
            </a:r>
          </a:p>
          <a:p>
            <a:r>
              <a:rPr lang="en-GB" dirty="0"/>
              <a:t>This stops germs being spread by producing a barrier.</a:t>
            </a:r>
          </a:p>
          <a:p>
            <a:r>
              <a:rPr lang="en-GB" dirty="0"/>
              <a:t>Wearing a mask stops airborne germs spreading.</a:t>
            </a:r>
          </a:p>
          <a:p>
            <a:r>
              <a:rPr lang="en-GB" dirty="0"/>
              <a:t>Gloves to stop any germs living on hands and then spreading with touch.</a:t>
            </a:r>
          </a:p>
          <a:p>
            <a:r>
              <a:rPr lang="en-GB" dirty="0"/>
              <a:t>Aprons stop germs living on clothing.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0596EBB-0062-4244-88CB-DD9F15F2CFB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2638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17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7F187B-2442-4219-B835-AEC0D0716C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What is expected of staff/patients and visitors going forward…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13A6B-2783-473D-9440-FC8A9959FC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As we move out of the pandemic individuals are well educated through Welsh government, Employers and various establishments..</a:t>
            </a:r>
          </a:p>
          <a:p>
            <a:r>
              <a:rPr lang="en-GB" dirty="0"/>
              <a:t>We are constantly reminded through, Tv, Radio, posters and peers that we are to still follow social distancing, hand hygiene and wearing facial coverings.</a:t>
            </a:r>
          </a:p>
          <a:p>
            <a:r>
              <a:rPr lang="en-GB" dirty="0"/>
              <a:t>If every individual plays their part following the roadmaps put in place and the vaccination programme, we will hope fully have some sort of normality shortly…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5BC6F5F-5A08-4FEE-BAF9-19967017E56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1780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54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A5ED585-FEBB-4DAD-84C0-97BEE6C36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388933" y="4841194"/>
            <a:ext cx="1737401" cy="959536"/>
          </a:xfrm>
          <a:custGeom>
            <a:avLst/>
            <a:gdLst/>
            <a:ahLst/>
            <a:cxnLst/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F6AC352-A720-4DB3-87CA-A33B0607CA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94433" y="2"/>
            <a:ext cx="849328" cy="357668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CEEEAA2-4E1D-4CB3-88FF-B503F7457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3D146823-4E43-4344-8BBA-F267A7E918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09916" y="832686"/>
            <a:ext cx="1104943" cy="1074969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C3E4F95-D4D5-4EC8-A00D-F78B4BA8FA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r="2" b="2"/>
          <a:stretch/>
        </p:blipFill>
        <p:spPr>
          <a:xfrm>
            <a:off x="3050047" y="383047"/>
            <a:ext cx="6091906" cy="6091907"/>
          </a:xfrm>
          <a:custGeom>
            <a:avLst/>
            <a:gdLst/>
            <a:ahLst/>
            <a:cxnLst/>
            <a:rect l="l" t="t" r="r" b="b"/>
            <a:pathLst>
              <a:path w="6315571" h="6315572">
                <a:moveTo>
                  <a:pt x="3157785" y="0"/>
                </a:moveTo>
                <a:cubicBezTo>
                  <a:pt x="4901782" y="0"/>
                  <a:pt x="6315571" y="1413789"/>
                  <a:pt x="6315571" y="3157786"/>
                </a:cubicBezTo>
                <a:cubicBezTo>
                  <a:pt x="6315571" y="4901783"/>
                  <a:pt x="4901782" y="6315572"/>
                  <a:pt x="3157785" y="6315572"/>
                </a:cubicBezTo>
                <a:cubicBezTo>
                  <a:pt x="1413788" y="6315572"/>
                  <a:pt x="0" y="4901783"/>
                  <a:pt x="0" y="3157786"/>
                </a:cubicBezTo>
                <a:cubicBezTo>
                  <a:pt x="0" y="1413789"/>
                  <a:pt x="1413788" y="0"/>
                  <a:pt x="3157785" y="0"/>
                </a:cubicBezTo>
                <a:close/>
              </a:path>
            </a:pathLst>
          </a:cu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21F16121-7EEB-4D00-BAC4-DCB0C2109D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0047" y="4925384"/>
            <a:ext cx="876704" cy="876704"/>
          </a:xfrm>
          <a:prstGeom prst="rect">
            <a:avLst/>
          </a:prstGeom>
          <a:noFill/>
          <a:ln w="127000">
            <a:solidFill>
              <a:schemeClr val="accent4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5BB85B1-667E-4F70-A585-113C659C180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163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2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B19075-4AC9-443A-A441-89223AA6CD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REFERENCES……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84A385-7D20-4A8C-83F3-50A0AA12E3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9320" y="1690687"/>
            <a:ext cx="10515600" cy="4802187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6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</a:t>
            </a:r>
            <a:r>
              <a:rPr lang="en-GB" sz="6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Sauer,Lauren</a:t>
            </a:r>
            <a:r>
              <a:rPr lang="en-GB" sz="6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M. “</a:t>
            </a:r>
            <a:r>
              <a:rPr lang="en-GB" sz="6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is coronavirus?”. </a:t>
            </a:r>
            <a:r>
              <a:rPr lang="en-GB" sz="6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www.Johnhopkinsmedicine.org</a:t>
            </a:r>
            <a:r>
              <a:rPr lang="en-GB" sz="6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.Accessed19/2/21.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5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U.S National library of medicine. (2021) “</a:t>
            </a:r>
            <a:r>
              <a:rPr lang="en-GB" sz="5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Personal Protective equipment”</a:t>
            </a:r>
            <a:r>
              <a:rPr lang="en-GB" sz="5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56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www.medlineplus.co.uk</a:t>
            </a:r>
            <a:r>
              <a:rPr lang="en-GB" sz="5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Accessed: 19/2/21.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5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Public Health England (2020) “</a:t>
            </a:r>
            <a:r>
              <a:rPr lang="en-GB" sz="56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Covid</a:t>
            </a:r>
            <a:r>
              <a:rPr lang="en-GB" sz="5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-19: Guidance for maintaining services within health and care settings”. </a:t>
            </a:r>
            <a:r>
              <a:rPr lang="en-GB" sz="5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Infection prevention and control recommendation. </a:t>
            </a:r>
            <a:r>
              <a:rPr lang="en-GB" sz="56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www.publichealthengland.co.uk</a:t>
            </a:r>
            <a:r>
              <a:rPr lang="en-GB" sz="5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. Accessed : 23/2/21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56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Wateraid</a:t>
            </a:r>
            <a:r>
              <a:rPr lang="en-GB" sz="5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5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“Hand washing is key to preventing coronavirus</a:t>
            </a:r>
            <a:r>
              <a:rPr lang="en-GB" sz="5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” </a:t>
            </a:r>
            <a:r>
              <a:rPr lang="en-GB" sz="56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www.wateraid.org.uk</a:t>
            </a:r>
            <a:r>
              <a:rPr lang="en-GB" sz="5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. Accessed: 19/2/21.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5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Royal collage of Nursing, (2020). “</a:t>
            </a:r>
            <a:r>
              <a:rPr lang="en-GB" sz="5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Personal protective equipment- Are you safe?</a:t>
            </a:r>
            <a:r>
              <a:rPr lang="en-GB" sz="5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”. </a:t>
            </a:r>
            <a:r>
              <a:rPr lang="en-GB" sz="56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www.rcn.org.uk</a:t>
            </a:r>
            <a:r>
              <a:rPr lang="en-GB" sz="5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Accessed 19/2/21.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5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Welsh Government, (2020). “</a:t>
            </a:r>
            <a:r>
              <a:rPr lang="en-GB" sz="5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Face coverings- guidance for public</a:t>
            </a:r>
            <a:r>
              <a:rPr lang="en-GB" sz="5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”. What is the legal requirement.?. </a:t>
            </a:r>
            <a:r>
              <a:rPr lang="en-GB" sz="56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www.gov.wales.uk</a:t>
            </a:r>
            <a:r>
              <a:rPr lang="en-GB" sz="5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Accessed 19/2/</a:t>
            </a:r>
            <a:r>
              <a:rPr lang="en-GB" sz="56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21</a:t>
            </a:r>
            <a:r>
              <a:rPr lang="en-GB" sz="5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5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BMJ, (2020). “</a:t>
            </a:r>
            <a:r>
              <a:rPr lang="en-GB" sz="5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Complete protection from </a:t>
            </a:r>
            <a:r>
              <a:rPr lang="en-GB" sz="56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covid</a:t>
            </a:r>
            <a:r>
              <a:rPr lang="en-GB" sz="5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-19 is possible for health workers</a:t>
            </a:r>
            <a:r>
              <a:rPr lang="en-GB" sz="5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”. </a:t>
            </a:r>
            <a:r>
              <a:rPr lang="en-GB" sz="56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www.bmj.com</a:t>
            </a:r>
            <a:r>
              <a:rPr lang="en-GB" sz="5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Accessed 19/2/21.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5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UC Health, (2020) “</a:t>
            </a:r>
            <a:r>
              <a:rPr lang="en-GB" sz="5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Why soap and water work better than hand sanitizer to remove coronavirus</a:t>
            </a:r>
            <a:r>
              <a:rPr lang="en-GB" sz="5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”. </a:t>
            </a:r>
            <a:r>
              <a:rPr lang="en-GB" sz="56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1"/>
              </a:rPr>
              <a:t>www.uchealth.org</a:t>
            </a:r>
            <a:r>
              <a:rPr lang="en-GB" sz="5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Accessed 19/2/21.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56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Powerdms</a:t>
            </a:r>
            <a:r>
              <a:rPr lang="en-GB" sz="5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(2019). “</a:t>
            </a:r>
            <a:r>
              <a:rPr lang="en-GB" sz="5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Importance of policies and procedures for hospitals</a:t>
            </a:r>
            <a:r>
              <a:rPr lang="en-GB" sz="5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”. Why are hospital policies and procedures important? </a:t>
            </a:r>
            <a:r>
              <a:rPr lang="en-GB" sz="56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2"/>
              </a:rPr>
              <a:t>www.powerdms.com</a:t>
            </a:r>
            <a:r>
              <a:rPr lang="en-GB" sz="5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. Accessed: 23/2/21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.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63D9A5E-4431-4091-84C9-D8641F5B7CB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8474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5" dur="1245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6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ShapesVTI">
  <a:themeElements>
    <a:clrScheme name="Shapes">
      <a:dk1>
        <a:sysClr val="windowText" lastClr="000000"/>
      </a:dk1>
      <a:lt1>
        <a:sysClr val="window" lastClr="FFFFFF"/>
      </a:lt1>
      <a:dk2>
        <a:srgbClr val="281B10"/>
      </a:dk2>
      <a:lt2>
        <a:srgbClr val="FFF9F5"/>
      </a:lt2>
      <a:accent1>
        <a:srgbClr val="EE7661"/>
      </a:accent1>
      <a:accent2>
        <a:srgbClr val="4E91F0"/>
      </a:accent2>
      <a:accent3>
        <a:srgbClr val="5B5260"/>
      </a:accent3>
      <a:accent4>
        <a:srgbClr val="2CC3B4"/>
      </a:accent4>
      <a:accent5>
        <a:srgbClr val="C097F8"/>
      </a:accent5>
      <a:accent6>
        <a:srgbClr val="FF9514"/>
      </a:accent6>
      <a:hlink>
        <a:srgbClr val="E50CBC"/>
      </a:hlink>
      <a:folHlink>
        <a:srgbClr val="6257FF"/>
      </a:folHlink>
    </a:clrScheme>
    <a:fontScheme name="Festival">
      <a:majorFont>
        <a:latin typeface="Century Gothic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apesVTI" id="{C78D20FD-A872-4243-8597-B534C62538FF}" vid="{7CAFCCF9-7834-41D6-B6AB-7D225A18A4E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800</Words>
  <Application>Microsoft Office PowerPoint</Application>
  <PresentationFormat>Widescreen</PresentationFormat>
  <Paragraphs>73</Paragraphs>
  <Slides>11</Slides>
  <Notes>0</Notes>
  <HiddenSlides>0</HiddenSlides>
  <MMClips>11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Century Gothic</vt:lpstr>
      <vt:lpstr>ShapesVTI</vt:lpstr>
      <vt:lpstr>Rhian Morgan</vt:lpstr>
      <vt:lpstr>Introduction.</vt:lpstr>
      <vt:lpstr>PowerPoint Presentation</vt:lpstr>
      <vt:lpstr>NHS Staff PPE consists of……</vt:lpstr>
      <vt:lpstr>Importance of Hand washing/sanitising.</vt:lpstr>
      <vt:lpstr>NHS way of putting On/Off PPE … Also known as Donning &amp; Doffing.</vt:lpstr>
      <vt:lpstr>Policies/ procedures/posters &amp; advertising. </vt:lpstr>
      <vt:lpstr>Does wearing PPE work? </vt:lpstr>
      <vt:lpstr>What is expected of staff/patients and visitors going forward…</vt:lpstr>
      <vt:lpstr>PowerPoint Presentation</vt:lpstr>
      <vt:lpstr>REFERENCES……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Rhian Morgan</dc:title>
  <dc:creator>Rhian</dc:creator>
  <cp:lastModifiedBy>Rhian</cp:lastModifiedBy>
  <cp:revision>10</cp:revision>
  <dcterms:created xsi:type="dcterms:W3CDTF">2021-02-23T18:17:19Z</dcterms:created>
  <dcterms:modified xsi:type="dcterms:W3CDTF">2021-03-04T14:14:43Z</dcterms:modified>
</cp:coreProperties>
</file>