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66" r:id="rId3"/>
    <p:sldId id="259" r:id="rId4"/>
    <p:sldId id="260" r:id="rId5"/>
    <p:sldId id="262" r:id="rId6"/>
    <p:sldId id="264"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312BF6-90C4-4213-AC0B-18A337304B78}" v="41" dt="2022-03-17T23:07:53.0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41" autoAdjust="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FCB88-2A10-42F4-B411-041F7A2201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93DF40-A8AF-4217-AD2B-F16C28011F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BD110F-7C43-438D-909D-AFF0C8C5DE8F}"/>
              </a:ext>
            </a:extLst>
          </p:cNvPr>
          <p:cNvSpPr>
            <a:spLocks noGrp="1"/>
          </p:cNvSpPr>
          <p:nvPr>
            <p:ph type="dt" sz="half" idx="10"/>
          </p:nvPr>
        </p:nvSpPr>
        <p:spPr/>
        <p:txBody>
          <a:bodyPr/>
          <a:lstStyle/>
          <a:p>
            <a:fld id="{A617EC22-5894-416E-AD64-422FF7F1026F}" type="datetimeFigureOut">
              <a:rPr lang="en-GB" smtClean="0"/>
              <a:t>17/03/2022</a:t>
            </a:fld>
            <a:endParaRPr lang="en-GB"/>
          </a:p>
        </p:txBody>
      </p:sp>
      <p:sp>
        <p:nvSpPr>
          <p:cNvPr id="5" name="Footer Placeholder 4">
            <a:extLst>
              <a:ext uri="{FF2B5EF4-FFF2-40B4-BE49-F238E27FC236}">
                <a16:creationId xmlns:a16="http://schemas.microsoft.com/office/drawing/2014/main" id="{A4CE8CA7-56A6-4C89-B884-448549AF06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EDD33F-82E2-4BBE-B35E-4A0438CDEAF4}"/>
              </a:ext>
            </a:extLst>
          </p:cNvPr>
          <p:cNvSpPr>
            <a:spLocks noGrp="1"/>
          </p:cNvSpPr>
          <p:nvPr>
            <p:ph type="sldNum" sz="quarter" idx="12"/>
          </p:nvPr>
        </p:nvSpPr>
        <p:spPr/>
        <p:txBody>
          <a:bodyPr/>
          <a:lstStyle/>
          <a:p>
            <a:fld id="{7E35888F-4798-420D-816B-1EB1D8DC0D2E}" type="slidenum">
              <a:rPr lang="en-GB" smtClean="0"/>
              <a:t>‹#›</a:t>
            </a:fld>
            <a:endParaRPr lang="en-GB"/>
          </a:p>
        </p:txBody>
      </p:sp>
    </p:spTree>
    <p:extLst>
      <p:ext uri="{BB962C8B-B14F-4D97-AF65-F5344CB8AC3E}">
        <p14:creationId xmlns:p14="http://schemas.microsoft.com/office/powerpoint/2010/main" val="775955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DF099-1696-4DF0-9F2E-027A3FD4FE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97562A-42FC-43C9-98F9-E4B1960BC3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DD8C31-B0AD-4599-B980-22015907B8E8}"/>
              </a:ext>
            </a:extLst>
          </p:cNvPr>
          <p:cNvSpPr>
            <a:spLocks noGrp="1"/>
          </p:cNvSpPr>
          <p:nvPr>
            <p:ph type="dt" sz="half" idx="10"/>
          </p:nvPr>
        </p:nvSpPr>
        <p:spPr/>
        <p:txBody>
          <a:bodyPr/>
          <a:lstStyle/>
          <a:p>
            <a:fld id="{A617EC22-5894-416E-AD64-422FF7F1026F}" type="datetimeFigureOut">
              <a:rPr lang="en-GB" smtClean="0"/>
              <a:t>17/03/2022</a:t>
            </a:fld>
            <a:endParaRPr lang="en-GB"/>
          </a:p>
        </p:txBody>
      </p:sp>
      <p:sp>
        <p:nvSpPr>
          <p:cNvPr id="5" name="Footer Placeholder 4">
            <a:extLst>
              <a:ext uri="{FF2B5EF4-FFF2-40B4-BE49-F238E27FC236}">
                <a16:creationId xmlns:a16="http://schemas.microsoft.com/office/drawing/2014/main" id="{6289224D-972F-4748-AAA1-D59DAA33D8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B2FD6D-2049-4F97-AC5F-1DCE3539C865}"/>
              </a:ext>
            </a:extLst>
          </p:cNvPr>
          <p:cNvSpPr>
            <a:spLocks noGrp="1"/>
          </p:cNvSpPr>
          <p:nvPr>
            <p:ph type="sldNum" sz="quarter" idx="12"/>
          </p:nvPr>
        </p:nvSpPr>
        <p:spPr/>
        <p:txBody>
          <a:bodyPr/>
          <a:lstStyle/>
          <a:p>
            <a:fld id="{7E35888F-4798-420D-816B-1EB1D8DC0D2E}" type="slidenum">
              <a:rPr lang="en-GB" smtClean="0"/>
              <a:t>‹#›</a:t>
            </a:fld>
            <a:endParaRPr lang="en-GB"/>
          </a:p>
        </p:txBody>
      </p:sp>
    </p:spTree>
    <p:extLst>
      <p:ext uri="{BB962C8B-B14F-4D97-AF65-F5344CB8AC3E}">
        <p14:creationId xmlns:p14="http://schemas.microsoft.com/office/powerpoint/2010/main" val="421299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6FFC7-0799-4C00-A3F7-20AEED167F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F2CEE6F-CAB7-4B6D-951D-CAA7821972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A55761-3ABB-4EC7-B38B-E102FA01772F}"/>
              </a:ext>
            </a:extLst>
          </p:cNvPr>
          <p:cNvSpPr>
            <a:spLocks noGrp="1"/>
          </p:cNvSpPr>
          <p:nvPr>
            <p:ph type="dt" sz="half" idx="10"/>
          </p:nvPr>
        </p:nvSpPr>
        <p:spPr/>
        <p:txBody>
          <a:bodyPr/>
          <a:lstStyle/>
          <a:p>
            <a:fld id="{A617EC22-5894-416E-AD64-422FF7F1026F}" type="datetimeFigureOut">
              <a:rPr lang="en-GB" smtClean="0"/>
              <a:t>17/03/2022</a:t>
            </a:fld>
            <a:endParaRPr lang="en-GB"/>
          </a:p>
        </p:txBody>
      </p:sp>
      <p:sp>
        <p:nvSpPr>
          <p:cNvPr id="5" name="Footer Placeholder 4">
            <a:extLst>
              <a:ext uri="{FF2B5EF4-FFF2-40B4-BE49-F238E27FC236}">
                <a16:creationId xmlns:a16="http://schemas.microsoft.com/office/drawing/2014/main" id="{5461822C-034C-436D-8801-25C27DAF96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DBF131-C0BB-4C52-A74F-B7F5DF28929D}"/>
              </a:ext>
            </a:extLst>
          </p:cNvPr>
          <p:cNvSpPr>
            <a:spLocks noGrp="1"/>
          </p:cNvSpPr>
          <p:nvPr>
            <p:ph type="sldNum" sz="quarter" idx="12"/>
          </p:nvPr>
        </p:nvSpPr>
        <p:spPr/>
        <p:txBody>
          <a:bodyPr/>
          <a:lstStyle/>
          <a:p>
            <a:fld id="{7E35888F-4798-420D-816B-1EB1D8DC0D2E}" type="slidenum">
              <a:rPr lang="en-GB" smtClean="0"/>
              <a:t>‹#›</a:t>
            </a:fld>
            <a:endParaRPr lang="en-GB"/>
          </a:p>
        </p:txBody>
      </p:sp>
    </p:spTree>
    <p:extLst>
      <p:ext uri="{BB962C8B-B14F-4D97-AF65-F5344CB8AC3E}">
        <p14:creationId xmlns:p14="http://schemas.microsoft.com/office/powerpoint/2010/main" val="3384533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E98DE-D3FB-425A-BA1D-73DFF14221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30D2E0-9700-417E-8807-844B040FA8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114650-1FEC-4677-9020-0A3A8378EFE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D256522-DA1F-45F8-ADE2-4F9544998738}"/>
              </a:ext>
            </a:extLst>
          </p:cNvPr>
          <p:cNvSpPr>
            <a:spLocks noGrp="1"/>
          </p:cNvSpPr>
          <p:nvPr>
            <p:ph type="dt" sz="half" idx="10"/>
          </p:nvPr>
        </p:nvSpPr>
        <p:spPr/>
        <p:txBody>
          <a:bodyPr/>
          <a:lstStyle/>
          <a:p>
            <a:fld id="{A617EC22-5894-416E-AD64-422FF7F1026F}" type="datetimeFigureOut">
              <a:rPr lang="en-GB" smtClean="0"/>
              <a:t>17/03/2022</a:t>
            </a:fld>
            <a:endParaRPr lang="en-GB"/>
          </a:p>
        </p:txBody>
      </p:sp>
      <p:sp>
        <p:nvSpPr>
          <p:cNvPr id="6" name="Footer Placeholder 5">
            <a:extLst>
              <a:ext uri="{FF2B5EF4-FFF2-40B4-BE49-F238E27FC236}">
                <a16:creationId xmlns:a16="http://schemas.microsoft.com/office/drawing/2014/main" id="{8485FC57-F20A-4845-B7EC-D12C0E879B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A3E9D3-1E6B-45DF-87DE-C26EFBFC52EF}"/>
              </a:ext>
            </a:extLst>
          </p:cNvPr>
          <p:cNvSpPr>
            <a:spLocks noGrp="1"/>
          </p:cNvSpPr>
          <p:nvPr>
            <p:ph type="sldNum" sz="quarter" idx="12"/>
          </p:nvPr>
        </p:nvSpPr>
        <p:spPr/>
        <p:txBody>
          <a:bodyPr/>
          <a:lstStyle/>
          <a:p>
            <a:fld id="{7E35888F-4798-420D-816B-1EB1D8DC0D2E}" type="slidenum">
              <a:rPr lang="en-GB" smtClean="0"/>
              <a:t>‹#›</a:t>
            </a:fld>
            <a:endParaRPr lang="en-GB"/>
          </a:p>
        </p:txBody>
      </p:sp>
    </p:spTree>
    <p:extLst>
      <p:ext uri="{BB962C8B-B14F-4D97-AF65-F5344CB8AC3E}">
        <p14:creationId xmlns:p14="http://schemas.microsoft.com/office/powerpoint/2010/main" val="2609229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534D2-FEFA-4DFE-9CCF-B92FF958E9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1BDC81-D003-4078-B5B3-22155C85C1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1DBCC1-3CAC-4C99-BCC9-D9ED18AA1F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A36B9F-6CBB-480A-A8D0-ED95292D1E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E7753B-F475-4C65-ABDD-81619038A5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4B5835-8AB3-4344-A6E5-EBB50F3C35B3}"/>
              </a:ext>
            </a:extLst>
          </p:cNvPr>
          <p:cNvSpPr>
            <a:spLocks noGrp="1"/>
          </p:cNvSpPr>
          <p:nvPr>
            <p:ph type="dt" sz="half" idx="10"/>
          </p:nvPr>
        </p:nvSpPr>
        <p:spPr/>
        <p:txBody>
          <a:bodyPr/>
          <a:lstStyle/>
          <a:p>
            <a:fld id="{A617EC22-5894-416E-AD64-422FF7F1026F}" type="datetimeFigureOut">
              <a:rPr lang="en-GB" smtClean="0"/>
              <a:t>17/03/2022</a:t>
            </a:fld>
            <a:endParaRPr lang="en-GB"/>
          </a:p>
        </p:txBody>
      </p:sp>
      <p:sp>
        <p:nvSpPr>
          <p:cNvPr id="8" name="Footer Placeholder 7">
            <a:extLst>
              <a:ext uri="{FF2B5EF4-FFF2-40B4-BE49-F238E27FC236}">
                <a16:creationId xmlns:a16="http://schemas.microsoft.com/office/drawing/2014/main" id="{DE464120-2964-49D0-8165-98993603E1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1E6BEF7-3D07-4D3F-BD77-6A72B5606929}"/>
              </a:ext>
            </a:extLst>
          </p:cNvPr>
          <p:cNvSpPr>
            <a:spLocks noGrp="1"/>
          </p:cNvSpPr>
          <p:nvPr>
            <p:ph type="sldNum" sz="quarter" idx="12"/>
          </p:nvPr>
        </p:nvSpPr>
        <p:spPr/>
        <p:txBody>
          <a:bodyPr/>
          <a:lstStyle/>
          <a:p>
            <a:fld id="{7E35888F-4798-420D-816B-1EB1D8DC0D2E}" type="slidenum">
              <a:rPr lang="en-GB" smtClean="0"/>
              <a:t>‹#›</a:t>
            </a:fld>
            <a:endParaRPr lang="en-GB"/>
          </a:p>
        </p:txBody>
      </p:sp>
    </p:spTree>
    <p:extLst>
      <p:ext uri="{BB962C8B-B14F-4D97-AF65-F5344CB8AC3E}">
        <p14:creationId xmlns:p14="http://schemas.microsoft.com/office/powerpoint/2010/main" val="3456306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3A2A4-7E5C-451B-B38D-B5C80A872F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581CA8-D1C6-48A9-9F88-3CB5FBB5D810}"/>
              </a:ext>
            </a:extLst>
          </p:cNvPr>
          <p:cNvSpPr>
            <a:spLocks noGrp="1"/>
          </p:cNvSpPr>
          <p:nvPr>
            <p:ph type="dt" sz="half" idx="10"/>
          </p:nvPr>
        </p:nvSpPr>
        <p:spPr/>
        <p:txBody>
          <a:bodyPr/>
          <a:lstStyle/>
          <a:p>
            <a:fld id="{A617EC22-5894-416E-AD64-422FF7F1026F}" type="datetimeFigureOut">
              <a:rPr lang="en-GB" smtClean="0"/>
              <a:t>17/03/2022</a:t>
            </a:fld>
            <a:endParaRPr lang="en-GB"/>
          </a:p>
        </p:txBody>
      </p:sp>
      <p:sp>
        <p:nvSpPr>
          <p:cNvPr id="4" name="Footer Placeholder 3">
            <a:extLst>
              <a:ext uri="{FF2B5EF4-FFF2-40B4-BE49-F238E27FC236}">
                <a16:creationId xmlns:a16="http://schemas.microsoft.com/office/drawing/2014/main" id="{8D40C373-9BBE-4A53-ACC6-80B7D6B1B0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4F4A39-81BE-4678-ADD8-23219E1E95EB}"/>
              </a:ext>
            </a:extLst>
          </p:cNvPr>
          <p:cNvSpPr>
            <a:spLocks noGrp="1"/>
          </p:cNvSpPr>
          <p:nvPr>
            <p:ph type="sldNum" sz="quarter" idx="12"/>
          </p:nvPr>
        </p:nvSpPr>
        <p:spPr/>
        <p:txBody>
          <a:bodyPr/>
          <a:lstStyle/>
          <a:p>
            <a:fld id="{7E35888F-4798-420D-816B-1EB1D8DC0D2E}" type="slidenum">
              <a:rPr lang="en-GB" smtClean="0"/>
              <a:t>‹#›</a:t>
            </a:fld>
            <a:endParaRPr lang="en-GB"/>
          </a:p>
        </p:txBody>
      </p:sp>
    </p:spTree>
    <p:extLst>
      <p:ext uri="{BB962C8B-B14F-4D97-AF65-F5344CB8AC3E}">
        <p14:creationId xmlns:p14="http://schemas.microsoft.com/office/powerpoint/2010/main" val="36807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B734FD-8412-4F54-8B21-2CC9943156C7}"/>
              </a:ext>
            </a:extLst>
          </p:cNvPr>
          <p:cNvSpPr>
            <a:spLocks noGrp="1"/>
          </p:cNvSpPr>
          <p:nvPr>
            <p:ph type="dt" sz="half" idx="10"/>
          </p:nvPr>
        </p:nvSpPr>
        <p:spPr/>
        <p:txBody>
          <a:bodyPr/>
          <a:lstStyle/>
          <a:p>
            <a:fld id="{A617EC22-5894-416E-AD64-422FF7F1026F}" type="datetimeFigureOut">
              <a:rPr lang="en-GB" smtClean="0"/>
              <a:t>17/03/2022</a:t>
            </a:fld>
            <a:endParaRPr lang="en-GB"/>
          </a:p>
        </p:txBody>
      </p:sp>
      <p:sp>
        <p:nvSpPr>
          <p:cNvPr id="3" name="Footer Placeholder 2">
            <a:extLst>
              <a:ext uri="{FF2B5EF4-FFF2-40B4-BE49-F238E27FC236}">
                <a16:creationId xmlns:a16="http://schemas.microsoft.com/office/drawing/2014/main" id="{CF21387C-FF25-4AB1-B1DB-09DED0F33E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E610D8-2A1E-4557-A66F-5DC59C3DE5DE}"/>
              </a:ext>
            </a:extLst>
          </p:cNvPr>
          <p:cNvSpPr>
            <a:spLocks noGrp="1"/>
          </p:cNvSpPr>
          <p:nvPr>
            <p:ph type="sldNum" sz="quarter" idx="12"/>
          </p:nvPr>
        </p:nvSpPr>
        <p:spPr/>
        <p:txBody>
          <a:bodyPr/>
          <a:lstStyle/>
          <a:p>
            <a:fld id="{7E35888F-4798-420D-816B-1EB1D8DC0D2E}" type="slidenum">
              <a:rPr lang="en-GB" smtClean="0"/>
              <a:t>‹#›</a:t>
            </a:fld>
            <a:endParaRPr lang="en-GB"/>
          </a:p>
        </p:txBody>
      </p:sp>
    </p:spTree>
    <p:extLst>
      <p:ext uri="{BB962C8B-B14F-4D97-AF65-F5344CB8AC3E}">
        <p14:creationId xmlns:p14="http://schemas.microsoft.com/office/powerpoint/2010/main" val="873467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1B56F-3953-4CAE-9548-7D3F224303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27B9B3-F678-4C7C-93BC-12607E9334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AEC9FD-D8F5-43F2-A9BC-C7B4EE07E6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9AB3B8-7BC4-4079-BC3D-75FB7D305B27}"/>
              </a:ext>
            </a:extLst>
          </p:cNvPr>
          <p:cNvSpPr>
            <a:spLocks noGrp="1"/>
          </p:cNvSpPr>
          <p:nvPr>
            <p:ph type="dt" sz="half" idx="10"/>
          </p:nvPr>
        </p:nvSpPr>
        <p:spPr/>
        <p:txBody>
          <a:bodyPr/>
          <a:lstStyle/>
          <a:p>
            <a:fld id="{A617EC22-5894-416E-AD64-422FF7F1026F}" type="datetimeFigureOut">
              <a:rPr lang="en-GB" smtClean="0"/>
              <a:t>17/03/2022</a:t>
            </a:fld>
            <a:endParaRPr lang="en-GB"/>
          </a:p>
        </p:txBody>
      </p:sp>
      <p:sp>
        <p:nvSpPr>
          <p:cNvPr id="6" name="Footer Placeholder 5">
            <a:extLst>
              <a:ext uri="{FF2B5EF4-FFF2-40B4-BE49-F238E27FC236}">
                <a16:creationId xmlns:a16="http://schemas.microsoft.com/office/drawing/2014/main" id="{DF681A0B-1796-4BEA-AD60-B3ED3E6F72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21750C-DAB8-48E8-8ECF-870DDFDD6AF7}"/>
              </a:ext>
            </a:extLst>
          </p:cNvPr>
          <p:cNvSpPr>
            <a:spLocks noGrp="1"/>
          </p:cNvSpPr>
          <p:nvPr>
            <p:ph type="sldNum" sz="quarter" idx="12"/>
          </p:nvPr>
        </p:nvSpPr>
        <p:spPr/>
        <p:txBody>
          <a:bodyPr/>
          <a:lstStyle/>
          <a:p>
            <a:fld id="{7E35888F-4798-420D-816B-1EB1D8DC0D2E}" type="slidenum">
              <a:rPr lang="en-GB" smtClean="0"/>
              <a:t>‹#›</a:t>
            </a:fld>
            <a:endParaRPr lang="en-GB"/>
          </a:p>
        </p:txBody>
      </p:sp>
    </p:spTree>
    <p:extLst>
      <p:ext uri="{BB962C8B-B14F-4D97-AF65-F5344CB8AC3E}">
        <p14:creationId xmlns:p14="http://schemas.microsoft.com/office/powerpoint/2010/main" val="3170248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EB381-7C8B-4AD1-98BA-7542D6E806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8A771B-D5C8-4B49-BB14-7B113DEC5F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DA94EF-88C4-4EA4-980E-64F4274156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2ACC9E-2059-48BB-A419-6C5EBB171D04}"/>
              </a:ext>
            </a:extLst>
          </p:cNvPr>
          <p:cNvSpPr>
            <a:spLocks noGrp="1"/>
          </p:cNvSpPr>
          <p:nvPr>
            <p:ph type="dt" sz="half" idx="10"/>
          </p:nvPr>
        </p:nvSpPr>
        <p:spPr/>
        <p:txBody>
          <a:bodyPr/>
          <a:lstStyle/>
          <a:p>
            <a:fld id="{A617EC22-5894-416E-AD64-422FF7F1026F}" type="datetimeFigureOut">
              <a:rPr lang="en-GB" smtClean="0"/>
              <a:t>17/03/2022</a:t>
            </a:fld>
            <a:endParaRPr lang="en-GB"/>
          </a:p>
        </p:txBody>
      </p:sp>
      <p:sp>
        <p:nvSpPr>
          <p:cNvPr id="6" name="Footer Placeholder 5">
            <a:extLst>
              <a:ext uri="{FF2B5EF4-FFF2-40B4-BE49-F238E27FC236}">
                <a16:creationId xmlns:a16="http://schemas.microsoft.com/office/drawing/2014/main" id="{8612E888-85EB-48B2-979A-84DD8241A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917373-D741-46FA-9EFF-E1389975B749}"/>
              </a:ext>
            </a:extLst>
          </p:cNvPr>
          <p:cNvSpPr>
            <a:spLocks noGrp="1"/>
          </p:cNvSpPr>
          <p:nvPr>
            <p:ph type="sldNum" sz="quarter" idx="12"/>
          </p:nvPr>
        </p:nvSpPr>
        <p:spPr/>
        <p:txBody>
          <a:bodyPr/>
          <a:lstStyle/>
          <a:p>
            <a:fld id="{7E35888F-4798-420D-816B-1EB1D8DC0D2E}" type="slidenum">
              <a:rPr lang="en-GB" smtClean="0"/>
              <a:t>‹#›</a:t>
            </a:fld>
            <a:endParaRPr lang="en-GB"/>
          </a:p>
        </p:txBody>
      </p:sp>
    </p:spTree>
    <p:extLst>
      <p:ext uri="{BB962C8B-B14F-4D97-AF65-F5344CB8AC3E}">
        <p14:creationId xmlns:p14="http://schemas.microsoft.com/office/powerpoint/2010/main" val="2945712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CEE5D-4424-4002-B5DF-B8D77DA944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1E8243-26A6-4C47-A82C-0B2F4DC5A4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19F6A5-43D2-4BFA-BC91-6D6A8E654823}"/>
              </a:ext>
            </a:extLst>
          </p:cNvPr>
          <p:cNvSpPr>
            <a:spLocks noGrp="1"/>
          </p:cNvSpPr>
          <p:nvPr>
            <p:ph type="dt" sz="half" idx="10"/>
          </p:nvPr>
        </p:nvSpPr>
        <p:spPr/>
        <p:txBody>
          <a:bodyPr/>
          <a:lstStyle/>
          <a:p>
            <a:fld id="{A617EC22-5894-416E-AD64-422FF7F1026F}" type="datetimeFigureOut">
              <a:rPr lang="en-GB" smtClean="0"/>
              <a:t>17/03/2022</a:t>
            </a:fld>
            <a:endParaRPr lang="en-GB"/>
          </a:p>
        </p:txBody>
      </p:sp>
      <p:sp>
        <p:nvSpPr>
          <p:cNvPr id="5" name="Footer Placeholder 4">
            <a:extLst>
              <a:ext uri="{FF2B5EF4-FFF2-40B4-BE49-F238E27FC236}">
                <a16:creationId xmlns:a16="http://schemas.microsoft.com/office/drawing/2014/main" id="{5938118B-970F-46A6-8C6C-04D7209883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08F1DB-9B51-4C51-939F-22CDB4BF2955}"/>
              </a:ext>
            </a:extLst>
          </p:cNvPr>
          <p:cNvSpPr>
            <a:spLocks noGrp="1"/>
          </p:cNvSpPr>
          <p:nvPr>
            <p:ph type="sldNum" sz="quarter" idx="12"/>
          </p:nvPr>
        </p:nvSpPr>
        <p:spPr/>
        <p:txBody>
          <a:bodyPr/>
          <a:lstStyle/>
          <a:p>
            <a:fld id="{7E35888F-4798-420D-816B-1EB1D8DC0D2E}" type="slidenum">
              <a:rPr lang="en-GB" smtClean="0"/>
              <a:t>‹#›</a:t>
            </a:fld>
            <a:endParaRPr lang="en-GB"/>
          </a:p>
        </p:txBody>
      </p:sp>
    </p:spTree>
    <p:extLst>
      <p:ext uri="{BB962C8B-B14F-4D97-AF65-F5344CB8AC3E}">
        <p14:creationId xmlns:p14="http://schemas.microsoft.com/office/powerpoint/2010/main" val="1390238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CB76CF-1DBD-40DB-AF32-9353DE8D8D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BCA4FA-8C1A-499A-883A-A97CC34CF9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9F232F-66FC-44B3-B9B1-0FB07775D2A0}"/>
              </a:ext>
            </a:extLst>
          </p:cNvPr>
          <p:cNvSpPr>
            <a:spLocks noGrp="1"/>
          </p:cNvSpPr>
          <p:nvPr>
            <p:ph type="dt" sz="half" idx="10"/>
          </p:nvPr>
        </p:nvSpPr>
        <p:spPr/>
        <p:txBody>
          <a:bodyPr/>
          <a:lstStyle/>
          <a:p>
            <a:fld id="{A617EC22-5894-416E-AD64-422FF7F1026F}" type="datetimeFigureOut">
              <a:rPr lang="en-GB" smtClean="0"/>
              <a:t>17/03/2022</a:t>
            </a:fld>
            <a:endParaRPr lang="en-GB"/>
          </a:p>
        </p:txBody>
      </p:sp>
      <p:sp>
        <p:nvSpPr>
          <p:cNvPr id="5" name="Footer Placeholder 4">
            <a:extLst>
              <a:ext uri="{FF2B5EF4-FFF2-40B4-BE49-F238E27FC236}">
                <a16:creationId xmlns:a16="http://schemas.microsoft.com/office/drawing/2014/main" id="{5013E1B7-43DA-4D42-ABD0-4D6FF53124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47E5D4-98A8-466A-BD37-12099BF20E34}"/>
              </a:ext>
            </a:extLst>
          </p:cNvPr>
          <p:cNvSpPr>
            <a:spLocks noGrp="1"/>
          </p:cNvSpPr>
          <p:nvPr>
            <p:ph type="sldNum" sz="quarter" idx="12"/>
          </p:nvPr>
        </p:nvSpPr>
        <p:spPr/>
        <p:txBody>
          <a:bodyPr/>
          <a:lstStyle/>
          <a:p>
            <a:fld id="{7E35888F-4798-420D-816B-1EB1D8DC0D2E}" type="slidenum">
              <a:rPr lang="en-GB" smtClean="0"/>
              <a:t>‹#›</a:t>
            </a:fld>
            <a:endParaRPr lang="en-GB"/>
          </a:p>
        </p:txBody>
      </p:sp>
    </p:spTree>
    <p:extLst>
      <p:ext uri="{BB962C8B-B14F-4D97-AF65-F5344CB8AC3E}">
        <p14:creationId xmlns:p14="http://schemas.microsoft.com/office/powerpoint/2010/main" val="3998606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7143B7-8D78-42DC-9077-4FAFCF9319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AF262A-96E0-47EC-AF56-9BD9D28324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1E5AC9-8C56-41CD-90E4-020901643D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17EC22-5894-416E-AD64-422FF7F1026F}" type="datetimeFigureOut">
              <a:rPr lang="en-GB" smtClean="0"/>
              <a:t>17/03/2022</a:t>
            </a:fld>
            <a:endParaRPr lang="en-GB"/>
          </a:p>
        </p:txBody>
      </p:sp>
      <p:sp>
        <p:nvSpPr>
          <p:cNvPr id="5" name="Footer Placeholder 4">
            <a:extLst>
              <a:ext uri="{FF2B5EF4-FFF2-40B4-BE49-F238E27FC236}">
                <a16:creationId xmlns:a16="http://schemas.microsoft.com/office/drawing/2014/main" id="{4DE79435-84FE-47A2-A041-1257AB6D43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4A3B84B-EBC0-4F75-86F6-DFA287BC01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35888F-4798-420D-816B-1EB1D8DC0D2E}" type="slidenum">
              <a:rPr lang="en-GB" smtClean="0"/>
              <a:t>‹#›</a:t>
            </a:fld>
            <a:endParaRPr lang="en-GB"/>
          </a:p>
        </p:txBody>
      </p:sp>
    </p:spTree>
    <p:extLst>
      <p:ext uri="{BB962C8B-B14F-4D97-AF65-F5344CB8AC3E}">
        <p14:creationId xmlns:p14="http://schemas.microsoft.com/office/powerpoint/2010/main" val="4626514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bupa.co.uk/health-information/muscles-bones-joints/fractures" TargetMode="External"/><Relationship Id="rId7" Type="http://schemas.openxmlformats.org/officeDocument/2006/relationships/hyperlink" Target="https://www.innerbody.com/image/skelfov.html" TargetMode="External"/><Relationship Id="rId2" Type="http://schemas.openxmlformats.org/officeDocument/2006/relationships/hyperlink" Target="https://www.bbc.co.uk/bitesize/guides/zq3sbk7/revision/1" TargetMode="External"/><Relationship Id="rId1" Type="http://schemas.openxmlformats.org/officeDocument/2006/relationships/slideLayout" Target="../slideLayouts/slideLayout7.xml"/><Relationship Id="rId6" Type="http://schemas.openxmlformats.org/officeDocument/2006/relationships/hyperlink" Target="https://eur01.safelinks.protection.outlook.com/?url=https%3A%2F%2Fopenstax.org%2Fbooks%2Fanatomy-and-physiology%2Fpages%2F1-1-overview-of-anatomy-and-physiology&amp;data=02%7C01%7C%7Cd663279a3d8540d554fd08d8707628a3%7C4e0f11f9046e45059cb8db2152311e21%7C0%7C0%7C637383000069699047&amp;sdata=MvlYTzS%2FC1IUFn0Jap6ga5OxnZIoY8B5fT9HVLMPDZs%3D&amp;reserved=0" TargetMode="External"/><Relationship Id="rId5" Type="http://schemas.openxmlformats.org/officeDocument/2006/relationships/hyperlink" Target="https://www.nhs.uk/common-health-questions/accidents-first-aid-and-treatments/how-do-i-know-if-i-have-broken-a-bone/" TargetMode="External"/><Relationship Id="rId4" Type="http://schemas.openxmlformats.org/officeDocument/2006/relationships/hyperlink" Target="https://www.getbodysmart.com/skeletal-syst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06E950-D44E-4611-B46E-A243E12B06F5}"/>
              </a:ext>
            </a:extLst>
          </p:cNvPr>
          <p:cNvSpPr txBox="1"/>
          <p:nvPr/>
        </p:nvSpPr>
        <p:spPr>
          <a:xfrm>
            <a:off x="1130709" y="723191"/>
            <a:ext cx="6096000" cy="2956450"/>
          </a:xfrm>
          <a:prstGeom prst="rect">
            <a:avLst/>
          </a:prstGeom>
          <a:noFill/>
        </p:spPr>
        <p:txBody>
          <a:bodyPr wrap="square">
            <a:spAutoFit/>
          </a:bodyPr>
          <a:lstStyle/>
          <a:p>
            <a:pPr>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Rahim Ali Saddeque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1715434</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BMHP5003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Introduction to Physiology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Individual Academic Poster</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Mumtaz </a:t>
            </a:r>
            <a:r>
              <a:rPr lang="en-GB" sz="2400" dirty="0" err="1">
                <a:effectLst/>
                <a:latin typeface="Arial" panose="020B0604020202020204" pitchFamily="34" charset="0"/>
                <a:ea typeface="Calibri" panose="020F0502020204030204" pitchFamily="34" charset="0"/>
                <a:cs typeface="Times New Roman" panose="02020603050405020304" pitchFamily="18" charset="0"/>
              </a:rPr>
              <a:t>Goolam</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69557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able, drawing&#10;&#10;Description automatically generated">
            <a:extLst>
              <a:ext uri="{FF2B5EF4-FFF2-40B4-BE49-F238E27FC236}">
                <a16:creationId xmlns:a16="http://schemas.microsoft.com/office/drawing/2014/main" id="{5B237954-645B-497B-BCD9-E3221FD840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4829" y="214575"/>
            <a:ext cx="3441762" cy="6210806"/>
          </a:xfrm>
          <a:prstGeom prst="rect">
            <a:avLst/>
          </a:prstGeom>
          <a:ln>
            <a:noFill/>
          </a:ln>
          <a:effectLst>
            <a:softEdge rad="112500"/>
          </a:effectLst>
        </p:spPr>
      </p:pic>
      <p:cxnSp>
        <p:nvCxnSpPr>
          <p:cNvPr id="4" name="Straight Connector 3">
            <a:extLst>
              <a:ext uri="{FF2B5EF4-FFF2-40B4-BE49-F238E27FC236}">
                <a16:creationId xmlns:a16="http://schemas.microsoft.com/office/drawing/2014/main" id="{59BF249F-97F4-4F26-B554-E29A3F39A5A3}"/>
              </a:ext>
            </a:extLst>
          </p:cNvPr>
          <p:cNvCxnSpPr/>
          <p:nvPr/>
        </p:nvCxnSpPr>
        <p:spPr>
          <a:xfrm flipH="1">
            <a:off x="6695768" y="1012723"/>
            <a:ext cx="1789471"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6E7CD96B-1923-441C-BBEA-95FB274C095E}"/>
              </a:ext>
            </a:extLst>
          </p:cNvPr>
          <p:cNvCxnSpPr>
            <a:cxnSpLocks/>
          </p:cNvCxnSpPr>
          <p:nvPr/>
        </p:nvCxnSpPr>
        <p:spPr>
          <a:xfrm flipH="1">
            <a:off x="2398600" y="727587"/>
            <a:ext cx="5231232" cy="0"/>
          </a:xfrm>
          <a:prstGeom prst="line">
            <a:avLst/>
          </a:prstGeom>
        </p:spPr>
        <p:style>
          <a:lnRef idx="1">
            <a:schemeClr val="dk1"/>
          </a:lnRef>
          <a:fillRef idx="0">
            <a:schemeClr val="dk1"/>
          </a:fillRef>
          <a:effectRef idx="0">
            <a:schemeClr val="dk1"/>
          </a:effectRef>
          <a:fontRef idx="minor">
            <a:schemeClr val="tx1"/>
          </a:fontRef>
        </p:style>
      </p:cxnSp>
      <p:sp>
        <p:nvSpPr>
          <p:cNvPr id="5" name="TextBox 4">
            <a:extLst>
              <a:ext uri="{FF2B5EF4-FFF2-40B4-BE49-F238E27FC236}">
                <a16:creationId xmlns:a16="http://schemas.microsoft.com/office/drawing/2014/main" id="{36094685-A85F-468F-AB64-32B023CBAA70}"/>
              </a:ext>
            </a:extLst>
          </p:cNvPr>
          <p:cNvSpPr txBox="1"/>
          <p:nvPr/>
        </p:nvSpPr>
        <p:spPr>
          <a:xfrm>
            <a:off x="983226" y="540774"/>
            <a:ext cx="1356852" cy="369332"/>
          </a:xfrm>
          <a:prstGeom prst="rect">
            <a:avLst/>
          </a:prstGeom>
          <a:noFill/>
        </p:spPr>
        <p:txBody>
          <a:bodyPr wrap="square" rtlCol="0">
            <a:spAutoFit/>
          </a:bodyPr>
          <a:lstStyle/>
          <a:p>
            <a:r>
              <a:rPr lang="en-GB" dirty="0"/>
              <a:t>Cranium</a:t>
            </a:r>
          </a:p>
        </p:txBody>
      </p:sp>
      <p:sp>
        <p:nvSpPr>
          <p:cNvPr id="8" name="TextBox 7">
            <a:extLst>
              <a:ext uri="{FF2B5EF4-FFF2-40B4-BE49-F238E27FC236}">
                <a16:creationId xmlns:a16="http://schemas.microsoft.com/office/drawing/2014/main" id="{9B7405EE-DFBF-4A3D-B091-43F282D119ED}"/>
              </a:ext>
            </a:extLst>
          </p:cNvPr>
          <p:cNvSpPr txBox="1"/>
          <p:nvPr/>
        </p:nvSpPr>
        <p:spPr>
          <a:xfrm>
            <a:off x="5948516" y="825910"/>
            <a:ext cx="1641987" cy="369332"/>
          </a:xfrm>
          <a:prstGeom prst="rect">
            <a:avLst/>
          </a:prstGeom>
          <a:noFill/>
        </p:spPr>
        <p:txBody>
          <a:bodyPr wrap="square" rtlCol="0">
            <a:spAutoFit/>
          </a:bodyPr>
          <a:lstStyle/>
          <a:p>
            <a:r>
              <a:rPr lang="en-GB" dirty="0"/>
              <a:t>Face</a:t>
            </a:r>
          </a:p>
        </p:txBody>
      </p:sp>
      <p:cxnSp>
        <p:nvCxnSpPr>
          <p:cNvPr id="10" name="Straight Connector 9">
            <a:extLst>
              <a:ext uri="{FF2B5EF4-FFF2-40B4-BE49-F238E27FC236}">
                <a16:creationId xmlns:a16="http://schemas.microsoft.com/office/drawing/2014/main" id="{248BD294-E8D5-4108-BEF0-DEDCD367B656}"/>
              </a:ext>
            </a:extLst>
          </p:cNvPr>
          <p:cNvCxnSpPr/>
          <p:nvPr/>
        </p:nvCxnSpPr>
        <p:spPr>
          <a:xfrm flipH="1">
            <a:off x="2398600" y="1195242"/>
            <a:ext cx="4975594" cy="0"/>
          </a:xfrm>
          <a:prstGeom prst="line">
            <a:avLst/>
          </a:prstGeom>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54A660B4-B63A-4D24-B961-9AE2DC257087}"/>
              </a:ext>
            </a:extLst>
          </p:cNvPr>
          <p:cNvSpPr txBox="1"/>
          <p:nvPr/>
        </p:nvSpPr>
        <p:spPr>
          <a:xfrm>
            <a:off x="983226" y="1012723"/>
            <a:ext cx="1101213" cy="369332"/>
          </a:xfrm>
          <a:prstGeom prst="rect">
            <a:avLst/>
          </a:prstGeom>
          <a:noFill/>
        </p:spPr>
        <p:txBody>
          <a:bodyPr wrap="square" rtlCol="0">
            <a:spAutoFit/>
          </a:bodyPr>
          <a:lstStyle/>
          <a:p>
            <a:r>
              <a:rPr lang="en-GB" dirty="0"/>
              <a:t>Clavicle</a:t>
            </a:r>
          </a:p>
        </p:txBody>
      </p:sp>
      <p:cxnSp>
        <p:nvCxnSpPr>
          <p:cNvPr id="13" name="Straight Connector 12">
            <a:extLst>
              <a:ext uri="{FF2B5EF4-FFF2-40B4-BE49-F238E27FC236}">
                <a16:creationId xmlns:a16="http://schemas.microsoft.com/office/drawing/2014/main" id="{1BFB4912-6D9E-40FE-928A-871BD07AEB95}"/>
              </a:ext>
            </a:extLst>
          </p:cNvPr>
          <p:cNvCxnSpPr/>
          <p:nvPr/>
        </p:nvCxnSpPr>
        <p:spPr>
          <a:xfrm>
            <a:off x="7374194" y="1651819"/>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C782DF-5B92-4F72-AAE0-E453EE175D11}"/>
              </a:ext>
            </a:extLst>
          </p:cNvPr>
          <p:cNvCxnSpPr/>
          <p:nvPr/>
        </p:nvCxnSpPr>
        <p:spPr>
          <a:xfrm flipH="1" flipV="1">
            <a:off x="2398600" y="1573161"/>
            <a:ext cx="4975594" cy="88491"/>
          </a:xfrm>
          <a:prstGeom prst="line">
            <a:avLst/>
          </a:prstGeom>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131E1150-35A0-4A84-85A4-0C77D7917B1E}"/>
              </a:ext>
            </a:extLst>
          </p:cNvPr>
          <p:cNvSpPr txBox="1"/>
          <p:nvPr/>
        </p:nvSpPr>
        <p:spPr>
          <a:xfrm>
            <a:off x="983226" y="1484672"/>
            <a:ext cx="963561" cy="369332"/>
          </a:xfrm>
          <a:prstGeom prst="rect">
            <a:avLst/>
          </a:prstGeom>
          <a:noFill/>
        </p:spPr>
        <p:txBody>
          <a:bodyPr wrap="square" rtlCol="0">
            <a:spAutoFit/>
          </a:bodyPr>
          <a:lstStyle/>
          <a:p>
            <a:r>
              <a:rPr lang="en-GB" dirty="0"/>
              <a:t>Scapula</a:t>
            </a:r>
          </a:p>
        </p:txBody>
      </p:sp>
      <p:cxnSp>
        <p:nvCxnSpPr>
          <p:cNvPr id="18" name="Straight Connector 17">
            <a:extLst>
              <a:ext uri="{FF2B5EF4-FFF2-40B4-BE49-F238E27FC236}">
                <a16:creationId xmlns:a16="http://schemas.microsoft.com/office/drawing/2014/main" id="{1D82038A-8407-44FC-A433-08F52B8EDB61}"/>
              </a:ext>
            </a:extLst>
          </p:cNvPr>
          <p:cNvCxnSpPr/>
          <p:nvPr/>
        </p:nvCxnSpPr>
        <p:spPr>
          <a:xfrm flipH="1">
            <a:off x="7374194" y="1854004"/>
            <a:ext cx="11798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B3300DE-3400-4A27-B2DF-145C0458DFC2}"/>
              </a:ext>
            </a:extLst>
          </p:cNvPr>
          <p:cNvCxnSpPr>
            <a:cxnSpLocks/>
          </p:cNvCxnSpPr>
          <p:nvPr/>
        </p:nvCxnSpPr>
        <p:spPr>
          <a:xfrm flipH="1">
            <a:off x="2398600" y="1854003"/>
            <a:ext cx="5231232" cy="132113"/>
          </a:xfrm>
          <a:prstGeom prst="line">
            <a:avLst/>
          </a:prstGeom>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A496AB11-9E85-4BBD-BE0C-DF8316AC660A}"/>
              </a:ext>
            </a:extLst>
          </p:cNvPr>
          <p:cNvSpPr txBox="1"/>
          <p:nvPr/>
        </p:nvSpPr>
        <p:spPr>
          <a:xfrm>
            <a:off x="983226" y="1854003"/>
            <a:ext cx="1101213" cy="369332"/>
          </a:xfrm>
          <a:prstGeom prst="rect">
            <a:avLst/>
          </a:prstGeom>
          <a:noFill/>
        </p:spPr>
        <p:txBody>
          <a:bodyPr wrap="square" rtlCol="0">
            <a:spAutoFit/>
          </a:bodyPr>
          <a:lstStyle/>
          <a:p>
            <a:r>
              <a:rPr lang="en-GB" dirty="0"/>
              <a:t>Sternum</a:t>
            </a:r>
          </a:p>
        </p:txBody>
      </p:sp>
      <p:cxnSp>
        <p:nvCxnSpPr>
          <p:cNvPr id="25" name="Straight Connector 24">
            <a:extLst>
              <a:ext uri="{FF2B5EF4-FFF2-40B4-BE49-F238E27FC236}">
                <a16:creationId xmlns:a16="http://schemas.microsoft.com/office/drawing/2014/main" id="{788AB02F-6CBE-4B59-AB60-FD6A813306F5}"/>
              </a:ext>
            </a:extLst>
          </p:cNvPr>
          <p:cNvCxnSpPr>
            <a:cxnSpLocks/>
          </p:cNvCxnSpPr>
          <p:nvPr/>
        </p:nvCxnSpPr>
        <p:spPr>
          <a:xfrm>
            <a:off x="6853084" y="2038669"/>
            <a:ext cx="58010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B0726C9-CB22-47F4-8CBE-A18D2E1059A7}"/>
              </a:ext>
            </a:extLst>
          </p:cNvPr>
          <p:cNvCxnSpPr/>
          <p:nvPr/>
        </p:nvCxnSpPr>
        <p:spPr>
          <a:xfrm flipH="1">
            <a:off x="2487561" y="2038669"/>
            <a:ext cx="5004620" cy="301408"/>
          </a:xfrm>
          <a:prstGeom prst="line">
            <a:avLst/>
          </a:prstGeom>
        </p:spPr>
        <p:style>
          <a:lnRef idx="1">
            <a:schemeClr val="dk1"/>
          </a:lnRef>
          <a:fillRef idx="0">
            <a:schemeClr val="dk1"/>
          </a:fillRef>
          <a:effectRef idx="0">
            <a:schemeClr val="dk1"/>
          </a:effectRef>
          <a:fontRef idx="minor">
            <a:schemeClr val="tx1"/>
          </a:fontRef>
        </p:style>
      </p:cxnSp>
      <p:sp>
        <p:nvSpPr>
          <p:cNvPr id="29" name="TextBox 28">
            <a:extLst>
              <a:ext uri="{FF2B5EF4-FFF2-40B4-BE49-F238E27FC236}">
                <a16:creationId xmlns:a16="http://schemas.microsoft.com/office/drawing/2014/main" id="{8C7618D6-66FA-45D4-AAD7-E17AF9D57E0F}"/>
              </a:ext>
            </a:extLst>
          </p:cNvPr>
          <p:cNvSpPr txBox="1"/>
          <p:nvPr/>
        </p:nvSpPr>
        <p:spPr>
          <a:xfrm>
            <a:off x="993058" y="2223335"/>
            <a:ext cx="1101213" cy="369332"/>
          </a:xfrm>
          <a:prstGeom prst="rect">
            <a:avLst/>
          </a:prstGeom>
          <a:noFill/>
        </p:spPr>
        <p:txBody>
          <a:bodyPr wrap="square" rtlCol="0">
            <a:spAutoFit/>
          </a:bodyPr>
          <a:lstStyle/>
          <a:p>
            <a:r>
              <a:rPr lang="en-GB" dirty="0"/>
              <a:t>Humerus</a:t>
            </a:r>
          </a:p>
        </p:txBody>
      </p:sp>
      <p:cxnSp>
        <p:nvCxnSpPr>
          <p:cNvPr id="31" name="Straight Connector 30">
            <a:extLst>
              <a:ext uri="{FF2B5EF4-FFF2-40B4-BE49-F238E27FC236}">
                <a16:creationId xmlns:a16="http://schemas.microsoft.com/office/drawing/2014/main" id="{6495DC1E-B00F-4980-A582-24878B9AD56E}"/>
              </a:ext>
            </a:extLst>
          </p:cNvPr>
          <p:cNvCxnSpPr/>
          <p:nvPr/>
        </p:nvCxnSpPr>
        <p:spPr>
          <a:xfrm flipH="1">
            <a:off x="6853084" y="2223335"/>
            <a:ext cx="580103" cy="116742"/>
          </a:xfrm>
          <a:prstGeom prst="line">
            <a:avLst/>
          </a:prstGeom>
        </p:spPr>
        <p:style>
          <a:lnRef idx="1">
            <a:schemeClr val="dk1"/>
          </a:lnRef>
          <a:fillRef idx="0">
            <a:schemeClr val="dk1"/>
          </a:fillRef>
          <a:effectRef idx="0">
            <a:schemeClr val="dk1"/>
          </a:effectRef>
          <a:fontRef idx="minor">
            <a:schemeClr val="tx1"/>
          </a:fontRef>
        </p:style>
      </p:cxnSp>
      <p:cxnSp>
        <p:nvCxnSpPr>
          <p:cNvPr id="33" name="Straight Connector 32">
            <a:extLst>
              <a:ext uri="{FF2B5EF4-FFF2-40B4-BE49-F238E27FC236}">
                <a16:creationId xmlns:a16="http://schemas.microsoft.com/office/drawing/2014/main" id="{CD462C2B-45ED-4A60-9E37-7294A1564F90}"/>
              </a:ext>
            </a:extLst>
          </p:cNvPr>
          <p:cNvCxnSpPr/>
          <p:nvPr/>
        </p:nvCxnSpPr>
        <p:spPr>
          <a:xfrm flipH="1">
            <a:off x="6459794" y="2340077"/>
            <a:ext cx="973393" cy="0"/>
          </a:xfrm>
          <a:prstGeom prst="line">
            <a:avLst/>
          </a:prstGeom>
        </p:spPr>
        <p:style>
          <a:lnRef idx="1">
            <a:schemeClr val="dk1"/>
          </a:lnRef>
          <a:fillRef idx="0">
            <a:schemeClr val="dk1"/>
          </a:fillRef>
          <a:effectRef idx="0">
            <a:schemeClr val="dk1"/>
          </a:effectRef>
          <a:fontRef idx="minor">
            <a:schemeClr val="tx1"/>
          </a:fontRef>
        </p:style>
      </p:cxnSp>
      <p:sp>
        <p:nvSpPr>
          <p:cNvPr id="34" name="TextBox 33">
            <a:extLst>
              <a:ext uri="{FF2B5EF4-FFF2-40B4-BE49-F238E27FC236}">
                <a16:creationId xmlns:a16="http://schemas.microsoft.com/office/drawing/2014/main" id="{318B07F7-D7E4-48FC-8099-7DFDD9E7EBD5}"/>
              </a:ext>
            </a:extLst>
          </p:cNvPr>
          <p:cNvSpPr txBox="1"/>
          <p:nvPr/>
        </p:nvSpPr>
        <p:spPr>
          <a:xfrm>
            <a:off x="5801032" y="2178467"/>
            <a:ext cx="613809" cy="369332"/>
          </a:xfrm>
          <a:prstGeom prst="rect">
            <a:avLst/>
          </a:prstGeom>
          <a:noFill/>
        </p:spPr>
        <p:txBody>
          <a:bodyPr wrap="square" rtlCol="0">
            <a:spAutoFit/>
          </a:bodyPr>
          <a:lstStyle/>
          <a:p>
            <a:r>
              <a:rPr lang="en-GB" dirty="0"/>
              <a:t>Ribs</a:t>
            </a:r>
          </a:p>
        </p:txBody>
      </p:sp>
      <p:cxnSp>
        <p:nvCxnSpPr>
          <p:cNvPr id="36" name="Straight Connector 35">
            <a:extLst>
              <a:ext uri="{FF2B5EF4-FFF2-40B4-BE49-F238E27FC236}">
                <a16:creationId xmlns:a16="http://schemas.microsoft.com/office/drawing/2014/main" id="{73DA23F9-053E-40ED-87ED-42B39085C49C}"/>
              </a:ext>
            </a:extLst>
          </p:cNvPr>
          <p:cNvCxnSpPr/>
          <p:nvPr/>
        </p:nvCxnSpPr>
        <p:spPr>
          <a:xfrm flipH="1">
            <a:off x="5358581" y="2592667"/>
            <a:ext cx="3342967" cy="0"/>
          </a:xfrm>
          <a:prstGeom prst="line">
            <a:avLst/>
          </a:prstGeom>
        </p:spPr>
        <p:style>
          <a:lnRef idx="1">
            <a:schemeClr val="dk1"/>
          </a:lnRef>
          <a:fillRef idx="0">
            <a:schemeClr val="dk1"/>
          </a:fillRef>
          <a:effectRef idx="0">
            <a:schemeClr val="dk1"/>
          </a:effectRef>
          <a:fontRef idx="minor">
            <a:schemeClr val="tx1"/>
          </a:fontRef>
        </p:style>
      </p:cxnSp>
      <p:sp>
        <p:nvSpPr>
          <p:cNvPr id="37" name="TextBox 36">
            <a:extLst>
              <a:ext uri="{FF2B5EF4-FFF2-40B4-BE49-F238E27FC236}">
                <a16:creationId xmlns:a16="http://schemas.microsoft.com/office/drawing/2014/main" id="{A3A7ED25-8806-426A-9B55-7A7E9532CA47}"/>
              </a:ext>
            </a:extLst>
          </p:cNvPr>
          <p:cNvSpPr txBox="1"/>
          <p:nvPr/>
        </p:nvSpPr>
        <p:spPr>
          <a:xfrm>
            <a:off x="4331109" y="2404952"/>
            <a:ext cx="1248697" cy="369332"/>
          </a:xfrm>
          <a:prstGeom prst="rect">
            <a:avLst/>
          </a:prstGeom>
          <a:noFill/>
        </p:spPr>
        <p:txBody>
          <a:bodyPr wrap="square" rtlCol="0">
            <a:spAutoFit/>
          </a:bodyPr>
          <a:lstStyle/>
          <a:p>
            <a:r>
              <a:rPr lang="en-GB" dirty="0"/>
              <a:t>Vertebrae</a:t>
            </a:r>
          </a:p>
        </p:txBody>
      </p:sp>
      <p:cxnSp>
        <p:nvCxnSpPr>
          <p:cNvPr id="39" name="Straight Connector 38">
            <a:extLst>
              <a:ext uri="{FF2B5EF4-FFF2-40B4-BE49-F238E27FC236}">
                <a16:creationId xmlns:a16="http://schemas.microsoft.com/office/drawing/2014/main" id="{2700E82A-AFE6-444A-8D95-82349FA78101}"/>
              </a:ext>
            </a:extLst>
          </p:cNvPr>
          <p:cNvCxnSpPr/>
          <p:nvPr/>
        </p:nvCxnSpPr>
        <p:spPr>
          <a:xfrm flipH="1">
            <a:off x="2487561" y="2774284"/>
            <a:ext cx="5142271" cy="0"/>
          </a:xfrm>
          <a:prstGeom prst="line">
            <a:avLst/>
          </a:prstGeom>
        </p:spPr>
        <p:style>
          <a:lnRef idx="1">
            <a:schemeClr val="dk1"/>
          </a:lnRef>
          <a:fillRef idx="0">
            <a:schemeClr val="dk1"/>
          </a:fillRef>
          <a:effectRef idx="0">
            <a:schemeClr val="dk1"/>
          </a:effectRef>
          <a:fontRef idx="minor">
            <a:schemeClr val="tx1"/>
          </a:fontRef>
        </p:style>
      </p:cxnSp>
      <p:cxnSp>
        <p:nvCxnSpPr>
          <p:cNvPr id="41" name="Straight Connector 40">
            <a:extLst>
              <a:ext uri="{FF2B5EF4-FFF2-40B4-BE49-F238E27FC236}">
                <a16:creationId xmlns:a16="http://schemas.microsoft.com/office/drawing/2014/main" id="{BC1F601D-618F-4173-81B8-F380C90F9B8B}"/>
              </a:ext>
            </a:extLst>
          </p:cNvPr>
          <p:cNvCxnSpPr/>
          <p:nvPr/>
        </p:nvCxnSpPr>
        <p:spPr>
          <a:xfrm flipH="1">
            <a:off x="2487561" y="2979174"/>
            <a:ext cx="5102942" cy="157316"/>
          </a:xfrm>
          <a:prstGeom prst="line">
            <a:avLst/>
          </a:prstGeom>
        </p:spPr>
        <p:style>
          <a:lnRef idx="1">
            <a:schemeClr val="dk1"/>
          </a:lnRef>
          <a:fillRef idx="0">
            <a:schemeClr val="dk1"/>
          </a:fillRef>
          <a:effectRef idx="0">
            <a:schemeClr val="dk1"/>
          </a:effectRef>
          <a:fontRef idx="minor">
            <a:schemeClr val="tx1"/>
          </a:fontRef>
        </p:style>
      </p:cxnSp>
      <p:sp>
        <p:nvSpPr>
          <p:cNvPr id="42" name="TextBox 41">
            <a:extLst>
              <a:ext uri="{FF2B5EF4-FFF2-40B4-BE49-F238E27FC236}">
                <a16:creationId xmlns:a16="http://schemas.microsoft.com/office/drawing/2014/main" id="{9C429321-69A9-49C0-9658-97DEF7EB5C96}"/>
              </a:ext>
            </a:extLst>
          </p:cNvPr>
          <p:cNvSpPr txBox="1"/>
          <p:nvPr/>
        </p:nvSpPr>
        <p:spPr>
          <a:xfrm>
            <a:off x="983226" y="2561927"/>
            <a:ext cx="1504335" cy="369332"/>
          </a:xfrm>
          <a:prstGeom prst="rect">
            <a:avLst/>
          </a:prstGeom>
          <a:noFill/>
        </p:spPr>
        <p:txBody>
          <a:bodyPr wrap="square" rtlCol="0">
            <a:spAutoFit/>
          </a:bodyPr>
          <a:lstStyle/>
          <a:p>
            <a:r>
              <a:rPr lang="en-GB" dirty="0"/>
              <a:t>Radius</a:t>
            </a:r>
          </a:p>
        </p:txBody>
      </p:sp>
      <p:sp>
        <p:nvSpPr>
          <p:cNvPr id="43" name="TextBox 42">
            <a:extLst>
              <a:ext uri="{FF2B5EF4-FFF2-40B4-BE49-F238E27FC236}">
                <a16:creationId xmlns:a16="http://schemas.microsoft.com/office/drawing/2014/main" id="{3A1B43C4-9820-404A-A557-C46680C95D01}"/>
              </a:ext>
            </a:extLst>
          </p:cNvPr>
          <p:cNvSpPr txBox="1"/>
          <p:nvPr/>
        </p:nvSpPr>
        <p:spPr>
          <a:xfrm>
            <a:off x="1730477" y="3048000"/>
            <a:ext cx="757084" cy="369332"/>
          </a:xfrm>
          <a:prstGeom prst="rect">
            <a:avLst/>
          </a:prstGeom>
          <a:noFill/>
        </p:spPr>
        <p:txBody>
          <a:bodyPr wrap="square" rtlCol="0">
            <a:spAutoFit/>
          </a:bodyPr>
          <a:lstStyle/>
          <a:p>
            <a:r>
              <a:rPr lang="en-GB" dirty="0"/>
              <a:t>Ulna</a:t>
            </a:r>
          </a:p>
        </p:txBody>
      </p:sp>
      <p:cxnSp>
        <p:nvCxnSpPr>
          <p:cNvPr id="45" name="Straight Connector 44">
            <a:extLst>
              <a:ext uri="{FF2B5EF4-FFF2-40B4-BE49-F238E27FC236}">
                <a16:creationId xmlns:a16="http://schemas.microsoft.com/office/drawing/2014/main" id="{9E8B5A87-71AE-4A75-A119-278D71528122}"/>
              </a:ext>
            </a:extLst>
          </p:cNvPr>
          <p:cNvCxnSpPr/>
          <p:nvPr/>
        </p:nvCxnSpPr>
        <p:spPr>
          <a:xfrm flipH="1">
            <a:off x="1868129" y="3136490"/>
            <a:ext cx="5761703" cy="383458"/>
          </a:xfrm>
          <a:prstGeom prst="line">
            <a:avLst/>
          </a:prstGeom>
        </p:spPr>
        <p:style>
          <a:lnRef idx="1">
            <a:schemeClr val="dk1"/>
          </a:lnRef>
          <a:fillRef idx="0">
            <a:schemeClr val="dk1"/>
          </a:fillRef>
          <a:effectRef idx="0">
            <a:schemeClr val="dk1"/>
          </a:effectRef>
          <a:fontRef idx="minor">
            <a:schemeClr val="tx1"/>
          </a:fontRef>
        </p:style>
      </p:cxnSp>
      <p:sp>
        <p:nvSpPr>
          <p:cNvPr id="46" name="TextBox 45">
            <a:extLst>
              <a:ext uri="{FF2B5EF4-FFF2-40B4-BE49-F238E27FC236}">
                <a16:creationId xmlns:a16="http://schemas.microsoft.com/office/drawing/2014/main" id="{1A16CB9E-0404-4E39-9680-3D54ACE449C1}"/>
              </a:ext>
            </a:extLst>
          </p:cNvPr>
          <p:cNvSpPr txBox="1"/>
          <p:nvPr/>
        </p:nvSpPr>
        <p:spPr>
          <a:xfrm>
            <a:off x="983225" y="3440669"/>
            <a:ext cx="747251" cy="369332"/>
          </a:xfrm>
          <a:prstGeom prst="rect">
            <a:avLst/>
          </a:prstGeom>
          <a:noFill/>
        </p:spPr>
        <p:txBody>
          <a:bodyPr wrap="square" rtlCol="0">
            <a:spAutoFit/>
          </a:bodyPr>
          <a:lstStyle/>
          <a:p>
            <a:r>
              <a:rPr lang="en-GB" dirty="0"/>
              <a:t>Pelvis</a:t>
            </a:r>
          </a:p>
        </p:txBody>
      </p:sp>
      <p:cxnSp>
        <p:nvCxnSpPr>
          <p:cNvPr id="48" name="Straight Connector 47">
            <a:extLst>
              <a:ext uri="{FF2B5EF4-FFF2-40B4-BE49-F238E27FC236}">
                <a16:creationId xmlns:a16="http://schemas.microsoft.com/office/drawing/2014/main" id="{8DF05990-1A8B-4D8A-A368-CDE66088079C}"/>
              </a:ext>
            </a:extLst>
          </p:cNvPr>
          <p:cNvCxnSpPr/>
          <p:nvPr/>
        </p:nvCxnSpPr>
        <p:spPr>
          <a:xfrm flipH="1">
            <a:off x="6414841" y="3417332"/>
            <a:ext cx="1077340" cy="0"/>
          </a:xfrm>
          <a:prstGeom prst="line">
            <a:avLst/>
          </a:prstGeom>
        </p:spPr>
        <p:style>
          <a:lnRef idx="1">
            <a:schemeClr val="dk1"/>
          </a:lnRef>
          <a:fillRef idx="0">
            <a:schemeClr val="dk1"/>
          </a:fillRef>
          <a:effectRef idx="0">
            <a:schemeClr val="dk1"/>
          </a:effectRef>
          <a:fontRef idx="minor">
            <a:schemeClr val="tx1"/>
          </a:fontRef>
        </p:style>
      </p:cxnSp>
      <p:sp>
        <p:nvSpPr>
          <p:cNvPr id="49" name="TextBox 48">
            <a:extLst>
              <a:ext uri="{FF2B5EF4-FFF2-40B4-BE49-F238E27FC236}">
                <a16:creationId xmlns:a16="http://schemas.microsoft.com/office/drawing/2014/main" id="{01EB7C54-155B-4083-89AD-8F7DBE5EE4DC}"/>
              </a:ext>
            </a:extLst>
          </p:cNvPr>
          <p:cNvSpPr txBox="1"/>
          <p:nvPr/>
        </p:nvSpPr>
        <p:spPr>
          <a:xfrm>
            <a:off x="5112775" y="3380836"/>
            <a:ext cx="1582993" cy="369332"/>
          </a:xfrm>
          <a:prstGeom prst="rect">
            <a:avLst/>
          </a:prstGeom>
          <a:noFill/>
        </p:spPr>
        <p:txBody>
          <a:bodyPr wrap="square" rtlCol="0">
            <a:spAutoFit/>
          </a:bodyPr>
          <a:lstStyle/>
          <a:p>
            <a:r>
              <a:rPr lang="en-GB" dirty="0"/>
              <a:t>Carpal bones</a:t>
            </a:r>
          </a:p>
        </p:txBody>
      </p:sp>
      <p:cxnSp>
        <p:nvCxnSpPr>
          <p:cNvPr id="51" name="Straight Connector 50">
            <a:extLst>
              <a:ext uri="{FF2B5EF4-FFF2-40B4-BE49-F238E27FC236}">
                <a16:creationId xmlns:a16="http://schemas.microsoft.com/office/drawing/2014/main" id="{C253F6F3-39F5-40F8-A15F-82DCEA828598}"/>
              </a:ext>
            </a:extLst>
          </p:cNvPr>
          <p:cNvCxnSpPr/>
          <p:nvPr/>
        </p:nvCxnSpPr>
        <p:spPr>
          <a:xfrm flipH="1">
            <a:off x="3490452" y="3588774"/>
            <a:ext cx="4001729" cy="324465"/>
          </a:xfrm>
          <a:prstGeom prst="line">
            <a:avLst/>
          </a:prstGeom>
        </p:spPr>
        <p:style>
          <a:lnRef idx="1">
            <a:schemeClr val="dk1"/>
          </a:lnRef>
          <a:fillRef idx="0">
            <a:schemeClr val="dk1"/>
          </a:fillRef>
          <a:effectRef idx="0">
            <a:schemeClr val="dk1"/>
          </a:effectRef>
          <a:fontRef idx="minor">
            <a:schemeClr val="tx1"/>
          </a:fontRef>
        </p:style>
      </p:cxnSp>
      <p:sp>
        <p:nvSpPr>
          <p:cNvPr id="52" name="TextBox 51">
            <a:extLst>
              <a:ext uri="{FF2B5EF4-FFF2-40B4-BE49-F238E27FC236}">
                <a16:creationId xmlns:a16="http://schemas.microsoft.com/office/drawing/2014/main" id="{8C58B834-A0F4-41DA-B73A-02599767C529}"/>
              </a:ext>
            </a:extLst>
          </p:cNvPr>
          <p:cNvSpPr txBox="1"/>
          <p:nvPr/>
        </p:nvSpPr>
        <p:spPr>
          <a:xfrm>
            <a:off x="1651819" y="3779537"/>
            <a:ext cx="1866047" cy="369332"/>
          </a:xfrm>
          <a:prstGeom prst="rect">
            <a:avLst/>
          </a:prstGeom>
          <a:noFill/>
        </p:spPr>
        <p:txBody>
          <a:bodyPr wrap="square" rtlCol="0">
            <a:spAutoFit/>
          </a:bodyPr>
          <a:lstStyle/>
          <a:p>
            <a:r>
              <a:rPr lang="en-GB" dirty="0"/>
              <a:t>Metacarpal bones</a:t>
            </a:r>
          </a:p>
        </p:txBody>
      </p:sp>
      <p:cxnSp>
        <p:nvCxnSpPr>
          <p:cNvPr id="54" name="Straight Connector 53">
            <a:extLst>
              <a:ext uri="{FF2B5EF4-FFF2-40B4-BE49-F238E27FC236}">
                <a16:creationId xmlns:a16="http://schemas.microsoft.com/office/drawing/2014/main" id="{E2DA0E21-A310-4893-BD46-5BEB51A42748}"/>
              </a:ext>
            </a:extLst>
          </p:cNvPr>
          <p:cNvCxnSpPr/>
          <p:nvPr/>
        </p:nvCxnSpPr>
        <p:spPr>
          <a:xfrm flipH="1">
            <a:off x="6414841" y="3913239"/>
            <a:ext cx="959353" cy="78658"/>
          </a:xfrm>
          <a:prstGeom prst="line">
            <a:avLst/>
          </a:prstGeom>
        </p:spPr>
        <p:style>
          <a:lnRef idx="1">
            <a:schemeClr val="dk1"/>
          </a:lnRef>
          <a:fillRef idx="0">
            <a:schemeClr val="dk1"/>
          </a:fillRef>
          <a:effectRef idx="0">
            <a:schemeClr val="dk1"/>
          </a:effectRef>
          <a:fontRef idx="minor">
            <a:schemeClr val="tx1"/>
          </a:fontRef>
        </p:style>
      </p:cxnSp>
      <p:sp>
        <p:nvSpPr>
          <p:cNvPr id="55" name="TextBox 54">
            <a:extLst>
              <a:ext uri="{FF2B5EF4-FFF2-40B4-BE49-F238E27FC236}">
                <a16:creationId xmlns:a16="http://schemas.microsoft.com/office/drawing/2014/main" id="{5F033702-DFAD-4ECA-8F9F-AEB4335783DE}"/>
              </a:ext>
            </a:extLst>
          </p:cNvPr>
          <p:cNvSpPr txBox="1"/>
          <p:nvPr/>
        </p:nvSpPr>
        <p:spPr>
          <a:xfrm>
            <a:off x="5232889" y="3991897"/>
            <a:ext cx="1211450" cy="369332"/>
          </a:xfrm>
          <a:prstGeom prst="rect">
            <a:avLst/>
          </a:prstGeom>
          <a:noFill/>
        </p:spPr>
        <p:txBody>
          <a:bodyPr wrap="square" rtlCol="0">
            <a:spAutoFit/>
          </a:bodyPr>
          <a:lstStyle/>
          <a:p>
            <a:r>
              <a:rPr lang="en-GB" dirty="0"/>
              <a:t>Phalanges</a:t>
            </a:r>
          </a:p>
        </p:txBody>
      </p:sp>
      <p:cxnSp>
        <p:nvCxnSpPr>
          <p:cNvPr id="57" name="Straight Connector 56">
            <a:extLst>
              <a:ext uri="{FF2B5EF4-FFF2-40B4-BE49-F238E27FC236}">
                <a16:creationId xmlns:a16="http://schemas.microsoft.com/office/drawing/2014/main" id="{29BB9275-9548-4BEE-A6D5-9721FC780C19}"/>
              </a:ext>
            </a:extLst>
          </p:cNvPr>
          <p:cNvCxnSpPr/>
          <p:nvPr/>
        </p:nvCxnSpPr>
        <p:spPr>
          <a:xfrm flipH="1">
            <a:off x="6017342" y="3991897"/>
            <a:ext cx="442452" cy="78658"/>
          </a:xfrm>
          <a:prstGeom prst="line">
            <a:avLst/>
          </a:prstGeom>
        </p:spPr>
        <p:style>
          <a:lnRef idx="1">
            <a:schemeClr val="dk1"/>
          </a:lnRef>
          <a:fillRef idx="0">
            <a:schemeClr val="dk1"/>
          </a:fillRef>
          <a:effectRef idx="0">
            <a:schemeClr val="dk1"/>
          </a:effectRef>
          <a:fontRef idx="minor">
            <a:schemeClr val="tx1"/>
          </a:fontRef>
        </p:style>
      </p:cxnSp>
      <p:cxnSp>
        <p:nvCxnSpPr>
          <p:cNvPr id="59" name="Straight Connector 58">
            <a:extLst>
              <a:ext uri="{FF2B5EF4-FFF2-40B4-BE49-F238E27FC236}">
                <a16:creationId xmlns:a16="http://schemas.microsoft.com/office/drawing/2014/main" id="{83E1FD26-20AD-41C3-966E-98B270413D1A}"/>
              </a:ext>
            </a:extLst>
          </p:cNvPr>
          <p:cNvCxnSpPr/>
          <p:nvPr/>
        </p:nvCxnSpPr>
        <p:spPr>
          <a:xfrm flipH="1">
            <a:off x="2809237" y="4331666"/>
            <a:ext cx="4847303" cy="73119"/>
          </a:xfrm>
          <a:prstGeom prst="line">
            <a:avLst/>
          </a:prstGeom>
        </p:spPr>
        <p:style>
          <a:lnRef idx="1">
            <a:schemeClr val="dk1"/>
          </a:lnRef>
          <a:fillRef idx="0">
            <a:schemeClr val="dk1"/>
          </a:fillRef>
          <a:effectRef idx="0">
            <a:schemeClr val="dk1"/>
          </a:effectRef>
          <a:fontRef idx="minor">
            <a:schemeClr val="tx1"/>
          </a:fontRef>
        </p:style>
      </p:cxnSp>
      <p:sp>
        <p:nvSpPr>
          <p:cNvPr id="60" name="TextBox 59">
            <a:extLst>
              <a:ext uri="{FF2B5EF4-FFF2-40B4-BE49-F238E27FC236}">
                <a16:creationId xmlns:a16="http://schemas.microsoft.com/office/drawing/2014/main" id="{CF08AE24-1A73-4D48-BE2F-F4B963AE516F}"/>
              </a:ext>
            </a:extLst>
          </p:cNvPr>
          <p:cNvSpPr txBox="1"/>
          <p:nvPr/>
        </p:nvSpPr>
        <p:spPr>
          <a:xfrm>
            <a:off x="1455409" y="4299958"/>
            <a:ext cx="1338373" cy="369332"/>
          </a:xfrm>
          <a:prstGeom prst="rect">
            <a:avLst/>
          </a:prstGeom>
          <a:noFill/>
        </p:spPr>
        <p:txBody>
          <a:bodyPr wrap="square" rtlCol="0">
            <a:spAutoFit/>
          </a:bodyPr>
          <a:lstStyle/>
          <a:p>
            <a:r>
              <a:rPr lang="en-GB" dirty="0"/>
              <a:t>Femur</a:t>
            </a:r>
          </a:p>
        </p:txBody>
      </p:sp>
      <p:cxnSp>
        <p:nvCxnSpPr>
          <p:cNvPr id="62" name="Straight Connector 61">
            <a:extLst>
              <a:ext uri="{FF2B5EF4-FFF2-40B4-BE49-F238E27FC236}">
                <a16:creationId xmlns:a16="http://schemas.microsoft.com/office/drawing/2014/main" id="{D5EB6167-90E5-4C8C-B1C5-8FB53E0AB21D}"/>
              </a:ext>
            </a:extLst>
          </p:cNvPr>
          <p:cNvCxnSpPr/>
          <p:nvPr/>
        </p:nvCxnSpPr>
        <p:spPr>
          <a:xfrm flipH="1">
            <a:off x="2930013" y="4669290"/>
            <a:ext cx="4660490" cy="69858"/>
          </a:xfrm>
          <a:prstGeom prst="line">
            <a:avLst/>
          </a:prstGeom>
        </p:spPr>
        <p:style>
          <a:lnRef idx="1">
            <a:schemeClr val="dk1"/>
          </a:lnRef>
          <a:fillRef idx="0">
            <a:schemeClr val="dk1"/>
          </a:fillRef>
          <a:effectRef idx="0">
            <a:schemeClr val="dk1"/>
          </a:effectRef>
          <a:fontRef idx="minor">
            <a:schemeClr val="tx1"/>
          </a:fontRef>
        </p:style>
      </p:cxnSp>
      <p:sp>
        <p:nvSpPr>
          <p:cNvPr id="63" name="TextBox 62">
            <a:extLst>
              <a:ext uri="{FF2B5EF4-FFF2-40B4-BE49-F238E27FC236}">
                <a16:creationId xmlns:a16="http://schemas.microsoft.com/office/drawing/2014/main" id="{25B2417B-B3DD-490D-8E6E-4655D2758D57}"/>
              </a:ext>
            </a:extLst>
          </p:cNvPr>
          <p:cNvSpPr txBox="1"/>
          <p:nvPr/>
        </p:nvSpPr>
        <p:spPr>
          <a:xfrm>
            <a:off x="1730475" y="4733937"/>
            <a:ext cx="1199537" cy="369332"/>
          </a:xfrm>
          <a:prstGeom prst="rect">
            <a:avLst/>
          </a:prstGeom>
          <a:noFill/>
        </p:spPr>
        <p:txBody>
          <a:bodyPr wrap="square" rtlCol="0">
            <a:spAutoFit/>
          </a:bodyPr>
          <a:lstStyle/>
          <a:p>
            <a:r>
              <a:rPr lang="en-GB" dirty="0"/>
              <a:t>Patella</a:t>
            </a:r>
          </a:p>
        </p:txBody>
      </p:sp>
      <p:cxnSp>
        <p:nvCxnSpPr>
          <p:cNvPr id="65" name="Straight Connector 64">
            <a:extLst>
              <a:ext uri="{FF2B5EF4-FFF2-40B4-BE49-F238E27FC236}">
                <a16:creationId xmlns:a16="http://schemas.microsoft.com/office/drawing/2014/main" id="{3A9D5F7B-9329-42E6-80C8-01089086553B}"/>
              </a:ext>
            </a:extLst>
          </p:cNvPr>
          <p:cNvCxnSpPr/>
          <p:nvPr/>
        </p:nvCxnSpPr>
        <p:spPr>
          <a:xfrm>
            <a:off x="7462684" y="5103269"/>
            <a:ext cx="12781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2581AE53-EADC-4A12-B202-417EBA7C8208}"/>
              </a:ext>
            </a:extLst>
          </p:cNvPr>
          <p:cNvCxnSpPr>
            <a:cxnSpLocks/>
          </p:cNvCxnSpPr>
          <p:nvPr/>
        </p:nvCxnSpPr>
        <p:spPr>
          <a:xfrm flipH="1">
            <a:off x="4414684" y="5142271"/>
            <a:ext cx="3126658" cy="30856"/>
          </a:xfrm>
          <a:prstGeom prst="line">
            <a:avLst/>
          </a:prstGeom>
        </p:spPr>
        <p:style>
          <a:lnRef idx="1">
            <a:schemeClr val="dk1"/>
          </a:lnRef>
          <a:fillRef idx="0">
            <a:schemeClr val="dk1"/>
          </a:fillRef>
          <a:effectRef idx="0">
            <a:schemeClr val="dk1"/>
          </a:effectRef>
          <a:fontRef idx="minor">
            <a:schemeClr val="tx1"/>
          </a:fontRef>
        </p:style>
      </p:cxnSp>
      <p:sp>
        <p:nvSpPr>
          <p:cNvPr id="71" name="TextBox 70">
            <a:extLst>
              <a:ext uri="{FF2B5EF4-FFF2-40B4-BE49-F238E27FC236}">
                <a16:creationId xmlns:a16="http://schemas.microsoft.com/office/drawing/2014/main" id="{57EF159A-1BB9-42D1-95E6-B77A226A36FD}"/>
              </a:ext>
            </a:extLst>
          </p:cNvPr>
          <p:cNvSpPr txBox="1"/>
          <p:nvPr/>
        </p:nvSpPr>
        <p:spPr>
          <a:xfrm>
            <a:off x="3529073" y="5035688"/>
            <a:ext cx="914400" cy="369332"/>
          </a:xfrm>
          <a:prstGeom prst="rect">
            <a:avLst/>
          </a:prstGeom>
          <a:noFill/>
        </p:spPr>
        <p:txBody>
          <a:bodyPr wrap="square" rtlCol="0">
            <a:spAutoFit/>
          </a:bodyPr>
          <a:lstStyle/>
          <a:p>
            <a:r>
              <a:rPr lang="en-GB" dirty="0"/>
              <a:t>Tibia</a:t>
            </a:r>
          </a:p>
        </p:txBody>
      </p:sp>
      <p:cxnSp>
        <p:nvCxnSpPr>
          <p:cNvPr id="73" name="Straight Connector 72">
            <a:extLst>
              <a:ext uri="{FF2B5EF4-FFF2-40B4-BE49-F238E27FC236}">
                <a16:creationId xmlns:a16="http://schemas.microsoft.com/office/drawing/2014/main" id="{F234BED7-8F9E-4FF0-8355-6E700175C0BF}"/>
              </a:ext>
            </a:extLst>
          </p:cNvPr>
          <p:cNvCxnSpPr>
            <a:cxnSpLocks/>
            <a:endCxn id="74" idx="3"/>
          </p:cNvCxnSpPr>
          <p:nvPr/>
        </p:nvCxnSpPr>
        <p:spPr>
          <a:xfrm flipH="1">
            <a:off x="3126658" y="5405020"/>
            <a:ext cx="4306529" cy="184666"/>
          </a:xfrm>
          <a:prstGeom prst="line">
            <a:avLst/>
          </a:prstGeom>
        </p:spPr>
        <p:style>
          <a:lnRef idx="1">
            <a:schemeClr val="dk1"/>
          </a:lnRef>
          <a:fillRef idx="0">
            <a:schemeClr val="dk1"/>
          </a:fillRef>
          <a:effectRef idx="0">
            <a:schemeClr val="dk1"/>
          </a:effectRef>
          <a:fontRef idx="minor">
            <a:schemeClr val="tx1"/>
          </a:fontRef>
        </p:style>
      </p:cxnSp>
      <p:sp>
        <p:nvSpPr>
          <p:cNvPr id="74" name="TextBox 73">
            <a:extLst>
              <a:ext uri="{FF2B5EF4-FFF2-40B4-BE49-F238E27FC236}">
                <a16:creationId xmlns:a16="http://schemas.microsoft.com/office/drawing/2014/main" id="{86D896B9-B9E1-4473-8210-0EEBDE335427}"/>
              </a:ext>
            </a:extLst>
          </p:cNvPr>
          <p:cNvSpPr txBox="1"/>
          <p:nvPr/>
        </p:nvSpPr>
        <p:spPr>
          <a:xfrm>
            <a:off x="2340078" y="5405020"/>
            <a:ext cx="786580" cy="369332"/>
          </a:xfrm>
          <a:prstGeom prst="rect">
            <a:avLst/>
          </a:prstGeom>
          <a:noFill/>
        </p:spPr>
        <p:txBody>
          <a:bodyPr wrap="square" rtlCol="0">
            <a:spAutoFit/>
          </a:bodyPr>
          <a:lstStyle/>
          <a:p>
            <a:r>
              <a:rPr lang="en-GB" dirty="0"/>
              <a:t>Fibula</a:t>
            </a:r>
          </a:p>
        </p:txBody>
      </p:sp>
      <p:cxnSp>
        <p:nvCxnSpPr>
          <p:cNvPr id="77" name="Straight Connector 76">
            <a:extLst>
              <a:ext uri="{FF2B5EF4-FFF2-40B4-BE49-F238E27FC236}">
                <a16:creationId xmlns:a16="http://schemas.microsoft.com/office/drawing/2014/main" id="{F4DDDD12-A7E3-4D54-AA30-7FE48C02BD6D}"/>
              </a:ext>
            </a:extLst>
          </p:cNvPr>
          <p:cNvCxnSpPr/>
          <p:nvPr/>
        </p:nvCxnSpPr>
        <p:spPr>
          <a:xfrm flipH="1">
            <a:off x="6459794" y="6322142"/>
            <a:ext cx="1081548" cy="0"/>
          </a:xfrm>
          <a:prstGeom prst="line">
            <a:avLst/>
          </a:prstGeom>
        </p:spPr>
        <p:style>
          <a:lnRef idx="1">
            <a:schemeClr val="dk1"/>
          </a:lnRef>
          <a:fillRef idx="0">
            <a:schemeClr val="dk1"/>
          </a:fillRef>
          <a:effectRef idx="0">
            <a:schemeClr val="dk1"/>
          </a:effectRef>
          <a:fontRef idx="minor">
            <a:schemeClr val="tx1"/>
          </a:fontRef>
        </p:style>
      </p:cxnSp>
      <p:sp>
        <p:nvSpPr>
          <p:cNvPr id="78" name="TextBox 77">
            <a:extLst>
              <a:ext uri="{FF2B5EF4-FFF2-40B4-BE49-F238E27FC236}">
                <a16:creationId xmlns:a16="http://schemas.microsoft.com/office/drawing/2014/main" id="{678C1815-EC4E-4E06-BDD3-056455BD625E}"/>
              </a:ext>
            </a:extLst>
          </p:cNvPr>
          <p:cNvSpPr txBox="1"/>
          <p:nvPr/>
        </p:nvSpPr>
        <p:spPr>
          <a:xfrm>
            <a:off x="5338916" y="6100227"/>
            <a:ext cx="1219200" cy="369319"/>
          </a:xfrm>
          <a:prstGeom prst="rect">
            <a:avLst/>
          </a:prstGeom>
          <a:noFill/>
        </p:spPr>
        <p:txBody>
          <a:bodyPr wrap="square" rtlCol="0">
            <a:spAutoFit/>
          </a:bodyPr>
          <a:lstStyle/>
          <a:p>
            <a:r>
              <a:rPr lang="en-GB" dirty="0"/>
              <a:t>Phalanges</a:t>
            </a:r>
          </a:p>
        </p:txBody>
      </p:sp>
      <p:cxnSp>
        <p:nvCxnSpPr>
          <p:cNvPr id="80" name="Straight Connector 79">
            <a:extLst>
              <a:ext uri="{FF2B5EF4-FFF2-40B4-BE49-F238E27FC236}">
                <a16:creationId xmlns:a16="http://schemas.microsoft.com/office/drawing/2014/main" id="{A541F646-B57E-4192-87CD-419CF4E0F7EE}"/>
              </a:ext>
            </a:extLst>
          </p:cNvPr>
          <p:cNvCxnSpPr>
            <a:cxnSpLocks/>
            <a:endCxn id="81" idx="3"/>
          </p:cNvCxnSpPr>
          <p:nvPr/>
        </p:nvCxnSpPr>
        <p:spPr>
          <a:xfrm flipH="1">
            <a:off x="6558117" y="5880765"/>
            <a:ext cx="953022" cy="29544"/>
          </a:xfrm>
          <a:prstGeom prst="line">
            <a:avLst/>
          </a:prstGeom>
        </p:spPr>
        <p:style>
          <a:lnRef idx="1">
            <a:schemeClr val="dk1"/>
          </a:lnRef>
          <a:fillRef idx="0">
            <a:schemeClr val="dk1"/>
          </a:fillRef>
          <a:effectRef idx="0">
            <a:schemeClr val="dk1"/>
          </a:effectRef>
          <a:fontRef idx="minor">
            <a:schemeClr val="tx1"/>
          </a:fontRef>
        </p:style>
      </p:cxnSp>
      <p:sp>
        <p:nvSpPr>
          <p:cNvPr id="81" name="TextBox 80">
            <a:extLst>
              <a:ext uri="{FF2B5EF4-FFF2-40B4-BE49-F238E27FC236}">
                <a16:creationId xmlns:a16="http://schemas.microsoft.com/office/drawing/2014/main" id="{96836564-0FE6-4D46-BCE8-15C973F90632}"/>
              </a:ext>
            </a:extLst>
          </p:cNvPr>
          <p:cNvSpPr txBox="1"/>
          <p:nvPr/>
        </p:nvSpPr>
        <p:spPr>
          <a:xfrm>
            <a:off x="5057991" y="5725643"/>
            <a:ext cx="1500126" cy="369332"/>
          </a:xfrm>
          <a:prstGeom prst="rect">
            <a:avLst/>
          </a:prstGeom>
          <a:noFill/>
        </p:spPr>
        <p:txBody>
          <a:bodyPr wrap="square" rtlCol="0">
            <a:spAutoFit/>
          </a:bodyPr>
          <a:lstStyle/>
          <a:p>
            <a:r>
              <a:rPr lang="en-GB" dirty="0"/>
              <a:t>Tarsal bones</a:t>
            </a:r>
          </a:p>
        </p:txBody>
      </p:sp>
      <p:cxnSp>
        <p:nvCxnSpPr>
          <p:cNvPr id="84" name="Straight Connector 83">
            <a:extLst>
              <a:ext uri="{FF2B5EF4-FFF2-40B4-BE49-F238E27FC236}">
                <a16:creationId xmlns:a16="http://schemas.microsoft.com/office/drawing/2014/main" id="{0456484E-7C9A-47DA-A45C-1F9559533089}"/>
              </a:ext>
            </a:extLst>
          </p:cNvPr>
          <p:cNvCxnSpPr>
            <a:cxnSpLocks/>
          </p:cNvCxnSpPr>
          <p:nvPr/>
        </p:nvCxnSpPr>
        <p:spPr>
          <a:xfrm flipH="1">
            <a:off x="4041868" y="6090046"/>
            <a:ext cx="3643559" cy="115851"/>
          </a:xfrm>
          <a:prstGeom prst="line">
            <a:avLst/>
          </a:prstGeom>
        </p:spPr>
        <p:style>
          <a:lnRef idx="1">
            <a:schemeClr val="dk1"/>
          </a:lnRef>
          <a:fillRef idx="0">
            <a:schemeClr val="dk1"/>
          </a:fillRef>
          <a:effectRef idx="0">
            <a:schemeClr val="dk1"/>
          </a:effectRef>
          <a:fontRef idx="minor">
            <a:schemeClr val="tx1"/>
          </a:fontRef>
        </p:style>
      </p:cxnSp>
      <p:sp>
        <p:nvSpPr>
          <p:cNvPr id="86" name="TextBox 85">
            <a:extLst>
              <a:ext uri="{FF2B5EF4-FFF2-40B4-BE49-F238E27FC236}">
                <a16:creationId xmlns:a16="http://schemas.microsoft.com/office/drawing/2014/main" id="{83240505-E6A0-4A6F-BE73-A2236D58E515}"/>
              </a:ext>
            </a:extLst>
          </p:cNvPr>
          <p:cNvSpPr txBox="1"/>
          <p:nvPr/>
        </p:nvSpPr>
        <p:spPr>
          <a:xfrm>
            <a:off x="2143666" y="5959018"/>
            <a:ext cx="1898201" cy="369332"/>
          </a:xfrm>
          <a:prstGeom prst="rect">
            <a:avLst/>
          </a:prstGeom>
          <a:noFill/>
        </p:spPr>
        <p:txBody>
          <a:bodyPr wrap="square" rtlCol="0">
            <a:spAutoFit/>
          </a:bodyPr>
          <a:lstStyle/>
          <a:p>
            <a:r>
              <a:rPr lang="en-GB" dirty="0"/>
              <a:t>Metatarsal bones</a:t>
            </a:r>
          </a:p>
        </p:txBody>
      </p:sp>
    </p:spTree>
    <p:extLst>
      <p:ext uri="{BB962C8B-B14F-4D97-AF65-F5344CB8AC3E}">
        <p14:creationId xmlns:p14="http://schemas.microsoft.com/office/powerpoint/2010/main" val="1153768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DBEB00-18AE-4DAB-945E-DE3ECA8AEB79}"/>
              </a:ext>
            </a:extLst>
          </p:cNvPr>
          <p:cNvSpPr txBox="1"/>
          <p:nvPr/>
        </p:nvSpPr>
        <p:spPr>
          <a:xfrm>
            <a:off x="619433" y="599767"/>
            <a:ext cx="11356258" cy="5754268"/>
          </a:xfrm>
          <a:prstGeom prst="rect">
            <a:avLst/>
          </a:prstGeom>
          <a:noFill/>
        </p:spPr>
        <p:txBody>
          <a:bodyPr wrap="square">
            <a:spAutoFit/>
          </a:bodyPr>
          <a:lstStyle/>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 </a:t>
            </a:r>
          </a:p>
          <a:p>
            <a:r>
              <a:rPr lang="en-GB" dirty="0">
                <a:effectLst/>
                <a:latin typeface="Arial" panose="020B0604020202020204" pitchFamily="34" charset="0"/>
                <a:ea typeface="Calibri" panose="020F0502020204030204" pitchFamily="34" charset="0"/>
              </a:rPr>
              <a:t>The human skeletal system is the bony framework of the human body and it provides structure to the rest of the body and facilitates movement. The other main function of the skeletal system is to provide protection to other internal organs, production of blood cells and it stores minerals. All the bones and joints in the human body are part of the skeletal system (Waugh and Grant 2018). The skeletal system gives support and protection for the soft tissues that make up the rest body, and it also provides attachment points for the muscles to allow movement at the joints. The red bone marrow inside the bones produce new blood cells. From childhood to adulthood, the skeleton grows and provides the framework for the rest of the body to grow with it. The skeletal system in an adult body is made of up to 206 individual bones after some bones get fused together (Visible body 2022). The bones in the skeletal system are arranged in two divisions, which are axial skeleton and the appendicular skeleton. The axial runs along the body’s midline axis and is made up of 80 bones and is formed by the vertebral column, the rib cage, the skull and other associated bones. The appendicular skeleton, which is attached to the axial skeleton is made up of 126 bones, is formed by the shoulder girdle, the pelvic girdle and by the bones of the upper and lower limbs (Waugh and Grant 2018). The female skeletal elements generally tend to be smaller than the male skeletal elements and the female pelvis is also different to the male pelvis in order to facilitate childbirth. The upright posture of the human body is maintained by the axial skeleton and supports the weight from the head to the hip joints. The human skull is made of 22 bones that are fused together apart for the mandible. These 21 bones are not fused in children as this allows the skull and brain to grow but get fused once an adult to give extra strength and protection. The mandible is a </a:t>
            </a:r>
            <a:endParaRPr lang="en-GB" dirty="0"/>
          </a:p>
        </p:txBody>
      </p:sp>
    </p:spTree>
    <p:extLst>
      <p:ext uri="{BB962C8B-B14F-4D97-AF65-F5344CB8AC3E}">
        <p14:creationId xmlns:p14="http://schemas.microsoft.com/office/powerpoint/2010/main" val="1763034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63518E-3C81-49D8-A267-CBDF3907F0D6}"/>
              </a:ext>
            </a:extLst>
          </p:cNvPr>
          <p:cNvSpPr txBox="1"/>
          <p:nvPr/>
        </p:nvSpPr>
        <p:spPr>
          <a:xfrm>
            <a:off x="796413" y="629265"/>
            <a:ext cx="11080955" cy="5632311"/>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movable jaw bone and is the only movable bone in the skull (</a:t>
            </a:r>
            <a:r>
              <a:rPr lang="en-GB" sz="1800" dirty="0" err="1">
                <a:effectLst/>
                <a:latin typeface="Arial" panose="020B0604020202020204" pitchFamily="34" charset="0"/>
                <a:ea typeface="Calibri" panose="020F0502020204030204" pitchFamily="34" charset="0"/>
              </a:rPr>
              <a:t>openstax</a:t>
            </a:r>
            <a:r>
              <a:rPr lang="en-GB" sz="1800" dirty="0">
                <a:effectLst/>
                <a:latin typeface="Arial" panose="020B0604020202020204" pitchFamily="34" charset="0"/>
                <a:ea typeface="Calibri" panose="020F0502020204030204" pitchFamily="34" charset="0"/>
              </a:rPr>
              <a:t> 2022). The vertebral column of the human body is made of 26 bones and they protect the spinal cord. They are named by regions, there are 7 Cervical vertebrae in the neck, there are 12 Thoracic vertebrae in the chest, there are 5 Lumbar vertebrae in the lower back, and there is 1 Sacrum vertebra and 1 Coccyx vertebra (BBC 2022). There are 12 pairs of ribs in the human body that together with the sternum form the ribcage. The upper limb bones of the arms are connected to the axial skeleton by the pectoral girdle and consist of clavicles and the scapulae. The humerus which is the upper arm bone forms the ball and socket joint in the shoulder with the scapula and forms the elbow joint with the lower arm bones. The ulna forms a hinge joint with the humerus at the elbow. The carpals are a group of 8 small bones which give movements to the wrist. The 5 metacarpals are the bones of the hand which connect to the fingers and each finger has 3 phalanges bones except for the thumb which has 2 phalanges bones. The pelvic girdle is made by the hip bones and it connects the legs which are the lower limbs to the axial skeleton. The largest bone in the human body is the femur and it is the only bone in the thigh. The femur connects with the hip bone with a ball and socket hip joint and forms a knee joint with the tibia and patella bones. The patella bone is also called the kneecap and it is not present when a child is born. It forms to support the knee as the child stars movement. The 2 bones of the lower leg are the tibia and fibula. Most of the weight of the body is supported by the tibia and it is larger than the fibula which mostly has muscle attached and is used for balance. These 2 bones connect with the talus and form the ankle joint. The foot has 7 tarsal bones which provide posterior and form joints with 5 long metatarsals of the foot. The metatarsals form joints with the phalanges in the toes. The big toe has 2 phalanges and all the other toes have 3 phalanges (Taylor 2022). </a:t>
            </a:r>
            <a:endParaRPr lang="en-GB" dirty="0"/>
          </a:p>
        </p:txBody>
      </p:sp>
    </p:spTree>
    <p:extLst>
      <p:ext uri="{BB962C8B-B14F-4D97-AF65-F5344CB8AC3E}">
        <p14:creationId xmlns:p14="http://schemas.microsoft.com/office/powerpoint/2010/main" val="3964650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9B3C9B-9E9C-4147-807B-363AD28F2ED8}"/>
              </a:ext>
            </a:extLst>
          </p:cNvPr>
          <p:cNvSpPr txBox="1"/>
          <p:nvPr/>
        </p:nvSpPr>
        <p:spPr>
          <a:xfrm>
            <a:off x="639097" y="390498"/>
            <a:ext cx="11061290" cy="3041025"/>
          </a:xfrm>
          <a:prstGeom prst="rect">
            <a:avLst/>
          </a:prstGeom>
          <a:noFill/>
        </p:spPr>
        <p:txBody>
          <a:bodyPr wrap="square">
            <a:spAutoFit/>
          </a:bodyPr>
          <a:lstStyle/>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skeletal system has 5 types of bones, which are long, short, flat, irregular, and sesamoid. There are many types of joints in the human body for the bones. The ball and socket joints in the shoulder and hip, the hinge joints in the fingers, knees, elbows and toes. Pivot joints in the neck and ellipsoidal joints in the wrist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Getbodysmart</a:t>
            </a:r>
            <a:r>
              <a:rPr lang="en-GB" sz="1800" dirty="0">
                <a:effectLst/>
                <a:latin typeface="Arial" panose="020B0604020202020204" pitchFamily="34" charset="0"/>
                <a:ea typeface="Calibri" panose="020F0502020204030204" pitchFamily="34" charset="0"/>
                <a:cs typeface="Times New Roman" panose="02020603050405020304" pitchFamily="18" charset="0"/>
              </a:rPr>
              <a:t> (2022). One of the main injuries to the bones are fractures which is a broken bone. This can happen from a fall or by being hit by something with great force. If a bone is fractured, there will be pain, swelling and deformity, but if there is a small break or a small crack then there may not be much pain or swelling. The doctors will do an x-ray to determine whether it is fractured (NHS 2022). The bones can repair by itself after a fracture, but a person would need treatment to manage the pain and help the bone stay in right place to recover. The treatment for a fracture is a cast to immobilise the bone, and surgery for more severe fracture. There are physical therapies as treatment (Bupa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3063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9064D1-EE6D-48A7-BED2-A40FCC760BFA}"/>
              </a:ext>
            </a:extLst>
          </p:cNvPr>
          <p:cNvSpPr txBox="1"/>
          <p:nvPr/>
        </p:nvSpPr>
        <p:spPr>
          <a:xfrm>
            <a:off x="157316" y="263502"/>
            <a:ext cx="11670890" cy="5969391"/>
          </a:xfrm>
          <a:prstGeom prst="rect">
            <a:avLst/>
          </a:prstGeom>
          <a:noFill/>
        </p:spPr>
        <p:txBody>
          <a:bodyPr wrap="square">
            <a:sp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2800" dirty="0">
                <a:effectLst/>
                <a:latin typeface="Arial" panose="020B0604020202020204" pitchFamily="34" charset="0"/>
                <a:ea typeface="Calibri" panose="020F0502020204030204" pitchFamily="34" charset="0"/>
                <a:cs typeface="Times New Roman" panose="02020603050405020304" pitchFamily="18" charset="0"/>
              </a:rPr>
              <a:t>Reference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3A3A3A"/>
                </a:solidFill>
                <a:effectLst/>
                <a:latin typeface="Arial" panose="020B0604020202020204" pitchFamily="34" charset="0"/>
                <a:ea typeface="Calibri" panose="020F0502020204030204" pitchFamily="34" charset="0"/>
                <a:cs typeface="Times New Roman" panose="02020603050405020304" pitchFamily="18" charset="0"/>
              </a:rPr>
              <a:t>BBC (2022) </a:t>
            </a:r>
            <a:r>
              <a:rPr lang="en-GB" sz="1800" i="1" dirty="0">
                <a:solidFill>
                  <a:srgbClr val="3A3A3A"/>
                </a:solidFill>
                <a:effectLst/>
                <a:latin typeface="Arial" panose="020B0604020202020204" pitchFamily="34" charset="0"/>
                <a:ea typeface="Calibri" panose="020F0502020204030204" pitchFamily="34" charset="0"/>
                <a:cs typeface="Times New Roman" panose="02020603050405020304" pitchFamily="18" charset="0"/>
              </a:rPr>
              <a:t>Skeletal system. </a:t>
            </a:r>
            <a:r>
              <a:rPr lang="en-GB" sz="1800" dirty="0">
                <a:solidFill>
                  <a:srgbClr val="3A3A3A"/>
                </a:solidFill>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https://www.bbc.co.uk/bitesize/guides/zq3sbk7/revision/1</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13 March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Bupa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Fractures (broken bones)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https://www.bupa.co.uk/health-information/muscles-bones-joints/fractures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13 March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GetBodySmart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Skeletal system.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https://www.getbodysmart.com/skeletal-system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12 March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NHS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How do I know if I’ve broken a bone?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https://www.nhs.uk/common-health-questions/accidents-first-aid-and-treatments/how-do-i-know-if-i-have-broken-a-bone/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12 March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Openstax</a:t>
            </a:r>
            <a:r>
              <a:rPr lang="en-GB" sz="1800" dirty="0">
                <a:effectLst/>
                <a:latin typeface="Arial" panose="020B0604020202020204" pitchFamily="34" charset="0"/>
                <a:ea typeface="Calibri" panose="020F0502020204030204" pitchFamily="34" charset="0"/>
                <a:cs typeface="Times New Roman" panose="02020603050405020304" pitchFamily="18" charset="0"/>
              </a:rPr>
              <a:t>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Anatomy and Physiology</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at:</a:t>
            </a:r>
            <a:r>
              <a:rPr lang="en-GB" sz="2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2000" u="sng"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hlinkClick r:id="rId6"/>
              </a:rPr>
              <a:t>https://openstax.org/books/anatomy-and-physiology/pages/1-1-overview-of-anatomy-and-physiology</a:t>
            </a:r>
            <a:r>
              <a:rPr lang="en-GB" sz="2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Accessed 12 March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Taylor, T. (2022)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Skeletal system.</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https://www.innerbody.com/image/skelfov.html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r>
              <a:rPr lang="en-GB" sz="2000" dirty="0">
                <a:effectLst/>
                <a:latin typeface="Arial" panose="020B0604020202020204" pitchFamily="34" charset="0"/>
                <a:ea typeface="Calibri" panose="020F0502020204030204" pitchFamily="34" charset="0"/>
                <a:cs typeface="Times New Roman" panose="02020603050405020304" pitchFamily="18" charset="0"/>
              </a:rPr>
              <a:t>Accessed: 12 March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3A3A3A"/>
                </a:solidFill>
                <a:effectLst/>
                <a:latin typeface="Arial" panose="020B0604020202020204" pitchFamily="34" charset="0"/>
                <a:ea typeface="Calibri" panose="020F0502020204030204" pitchFamily="34" charset="0"/>
                <a:cs typeface="Times New Roman" panose="02020603050405020304" pitchFamily="18" charset="0"/>
              </a:rPr>
              <a:t>Waugh, A. and Grant, A. (2018)</a:t>
            </a:r>
            <a:r>
              <a:rPr lang="en-GB" sz="20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a:t>
            </a:r>
            <a:r>
              <a:rPr lang="en-GB" sz="1800" i="1" dirty="0">
                <a:solidFill>
                  <a:srgbClr val="3A3A3A"/>
                </a:solidFill>
                <a:effectLst/>
                <a:latin typeface="Arial" panose="020B0604020202020204" pitchFamily="34" charset="0"/>
                <a:ea typeface="Calibri" panose="020F0502020204030204" pitchFamily="34" charset="0"/>
                <a:cs typeface="Times New Roman" panose="02020603050405020304" pitchFamily="18" charset="0"/>
              </a:rPr>
              <a:t>Ross &amp; Wilson Anatomy and physiology in health and</a:t>
            </a:r>
            <a:r>
              <a:rPr lang="en-GB" sz="20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a:t>
            </a:r>
            <a:r>
              <a:rPr lang="en-GB" sz="1800" i="1" dirty="0">
                <a:solidFill>
                  <a:srgbClr val="3A3A3A"/>
                </a:solidFill>
                <a:effectLst/>
                <a:latin typeface="Arial" panose="020B0604020202020204" pitchFamily="34" charset="0"/>
                <a:ea typeface="Calibri" panose="020F0502020204030204" pitchFamily="34" charset="0"/>
                <a:cs typeface="Times New Roman" panose="02020603050405020304" pitchFamily="18" charset="0"/>
              </a:rPr>
              <a:t>illness.</a:t>
            </a:r>
            <a:r>
              <a:rPr lang="en-GB" sz="1800" dirty="0">
                <a:solidFill>
                  <a:srgbClr val="3A3A3A"/>
                </a:solidFill>
                <a:effectLst/>
                <a:latin typeface="Arial" panose="020B0604020202020204" pitchFamily="34" charset="0"/>
                <a:ea typeface="Calibri" panose="020F0502020204030204" pitchFamily="34" charset="0"/>
                <a:cs typeface="Times New Roman" panose="02020603050405020304" pitchFamily="18" charset="0"/>
              </a:rPr>
              <a:t> Thirteenth edition. Amsterdam: Elsevier.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977576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1284</Words>
  <Application>Microsoft Office PowerPoint</Application>
  <PresentationFormat>Widescreen</PresentationFormat>
  <Paragraphs>40</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Source Sans Pro</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rahim saddeque</dc:creator>
  <cp:lastModifiedBy>rahim saddeque</cp:lastModifiedBy>
  <cp:revision>2</cp:revision>
  <dcterms:created xsi:type="dcterms:W3CDTF">2022-03-17T21:08:27Z</dcterms:created>
  <dcterms:modified xsi:type="dcterms:W3CDTF">2022-03-17T23:10:31Z</dcterms:modified>
</cp:coreProperties>
</file>