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4.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5.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 id="2147483696" r:id="rId5"/>
    <p:sldMasterId id="2147483705" r:id="rId6"/>
    <p:sldMasterId id="2147483714" r:id="rId7"/>
    <p:sldMasterId id="2147483718" r:id="rId8"/>
    <p:sldMasterId id="2147483722" r:id="rId9"/>
    <p:sldMasterId id="2147483727" r:id="rId10"/>
  </p:sldMasterIdLst>
  <p:notesMasterIdLst>
    <p:notesMasterId r:id="rId30"/>
  </p:notesMasterIdLst>
  <p:sldIdLst>
    <p:sldId id="256" r:id="rId11"/>
    <p:sldId id="454" r:id="rId12"/>
    <p:sldId id="378" r:id="rId13"/>
    <p:sldId id="448" r:id="rId14"/>
    <p:sldId id="379" r:id="rId15"/>
    <p:sldId id="380" r:id="rId16"/>
    <p:sldId id="381" r:id="rId17"/>
    <p:sldId id="382" r:id="rId18"/>
    <p:sldId id="450" r:id="rId19"/>
    <p:sldId id="383" r:id="rId20"/>
    <p:sldId id="384" r:id="rId21"/>
    <p:sldId id="385" r:id="rId22"/>
    <p:sldId id="386" r:id="rId23"/>
    <p:sldId id="387" r:id="rId24"/>
    <p:sldId id="388" r:id="rId25"/>
    <p:sldId id="389" r:id="rId26"/>
    <p:sldId id="390" r:id="rId27"/>
    <p:sldId id="391" r:id="rId28"/>
    <p:sldId id="377" r:id="rId2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CC"/>
    <a:srgbClr val="009900"/>
    <a:srgbClr val="FF0000"/>
    <a:srgbClr val="FF0066"/>
    <a:srgbClr val="660033"/>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454B794-9965-4A29-856B-25691130C8DD}" v="1" dt="2026-05-27T16:46:52.0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4572" autoAdjust="0"/>
  </p:normalViewPr>
  <p:slideViewPr>
    <p:cSldViewPr>
      <p:cViewPr varScale="1">
        <p:scale>
          <a:sx n="79" d="100"/>
          <a:sy n="79" d="100"/>
        </p:scale>
        <p:origin x="24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34" Type="http://schemas.openxmlformats.org/officeDocument/2006/relationships/tableStyles" Target="tableStyles.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slide" Target="slides/slide19.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Master" Target="slideMasters/slideMaster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39197E91-9ACA-49B4-A1B1-B4642D5CCFDC}" type="datetimeFigureOut">
              <a:rPr lang="en-GB" smtClean="0"/>
              <a:t>27/05/2026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FC6CB15D-7834-4590-98D7-9EFFC39372F4}" type="slidenum">
              <a:rPr lang="en-GB" smtClean="0"/>
              <a:t>‹#›</a:t>
            </a:fld>
            <a:endParaRPr lang="en-GB"/>
          </a:p>
        </p:txBody>
      </p:sp>
    </p:spTree>
    <p:extLst>
      <p:ext uri="{BB962C8B-B14F-4D97-AF65-F5344CB8AC3E}">
        <p14:creationId xmlns:p14="http://schemas.microsoft.com/office/powerpoint/2010/main" val="13453572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Contingency Theory </a:t>
            </a:r>
            <a:r>
              <a:rPr lang="en-GB" dirty="0"/>
              <a:t>- </a:t>
            </a:r>
            <a:r>
              <a:rPr lang="en-GB" b="0" i="0" dirty="0">
                <a:solidFill>
                  <a:srgbClr val="2D2D2D"/>
                </a:solidFill>
                <a:effectLst/>
                <a:latin typeface="Noto Sans" panose="020B0502040204020203" pitchFamily="34" charset="0"/>
              </a:rPr>
              <a:t>The contingency theory of leadership supposes that a leader’s effectiveness is contingent on whether or not their leadership style suits a particular situation.  According to this theory, an individual can be an effective leader in one circumstance and an ineffective leader in another one. To maximise your likelihood of being a productive leader, this theory posits that you should be able to examine each situation and decide if your leadership style is going to be effective or not. In most cases, this requires you to be </a:t>
            </a:r>
            <a:r>
              <a:rPr lang="en-GB" b="0" i="1" dirty="0">
                <a:solidFill>
                  <a:srgbClr val="2D2D2D"/>
                </a:solidFill>
                <a:effectLst/>
                <a:latin typeface="Noto Sans" panose="020B0502040204020203" pitchFamily="34" charset="0"/>
              </a:rPr>
              <a:t>self-aware, objective and adaptable</a:t>
            </a:r>
            <a:r>
              <a:rPr lang="en-GB" b="0" i="0" dirty="0">
                <a:solidFill>
                  <a:srgbClr val="2D2D2D"/>
                </a:solidFill>
                <a:effectLst/>
                <a:latin typeface="Noto Sans" panose="020B0502040204020203" pitchFamily="34" charset="0"/>
              </a:rPr>
              <a:t>.</a:t>
            </a:r>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6</a:t>
            </a:fld>
            <a:endParaRPr lang="en-GB"/>
          </a:p>
        </p:txBody>
      </p:sp>
    </p:spTree>
    <p:extLst>
      <p:ext uri="{BB962C8B-B14F-4D97-AF65-F5344CB8AC3E}">
        <p14:creationId xmlns:p14="http://schemas.microsoft.com/office/powerpoint/2010/main" val="30096724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7</a:t>
            </a:fld>
            <a:endParaRPr lang="en-GB"/>
          </a:p>
        </p:txBody>
      </p:sp>
    </p:spTree>
    <p:extLst>
      <p:ext uri="{BB962C8B-B14F-4D97-AF65-F5344CB8AC3E}">
        <p14:creationId xmlns:p14="http://schemas.microsoft.com/office/powerpoint/2010/main" val="3478349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11</a:t>
            </a:fld>
            <a:endParaRPr lang="en-GB"/>
          </a:p>
        </p:txBody>
      </p:sp>
    </p:spTree>
    <p:extLst>
      <p:ext uri="{BB962C8B-B14F-4D97-AF65-F5344CB8AC3E}">
        <p14:creationId xmlns:p14="http://schemas.microsoft.com/office/powerpoint/2010/main" val="24727723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And, maybe, the part of management that is about leadership changes dependent upon the management role?  Junior managers, e.g. Team Leader, Leading Hand, Supervisor, etc., the leadership element is relatively small, although still very important.  Senior managers, e.g. Executive Team members, Directors, CEO, CFO, COO, etc., would be focused much more on leadership, rather than management, although the management element is still very important.</a:t>
            </a:r>
          </a:p>
        </p:txBody>
      </p:sp>
      <p:sp>
        <p:nvSpPr>
          <p:cNvPr id="4" name="Slide Number Placeholder 3"/>
          <p:cNvSpPr>
            <a:spLocks noGrp="1"/>
          </p:cNvSpPr>
          <p:nvPr>
            <p:ph type="sldNum" sz="quarter" idx="5"/>
          </p:nvPr>
        </p:nvSpPr>
        <p:spPr/>
        <p:txBody>
          <a:bodyPr/>
          <a:lstStyle/>
          <a:p>
            <a:fld id="{FC6CB15D-7834-4590-98D7-9EFFC39372F4}" type="slidenum">
              <a:rPr lang="en-GB" smtClean="0"/>
              <a:t>13</a:t>
            </a:fld>
            <a:endParaRPr lang="en-GB"/>
          </a:p>
        </p:txBody>
      </p:sp>
    </p:spTree>
    <p:extLst>
      <p:ext uri="{BB962C8B-B14F-4D97-AF65-F5344CB8AC3E}">
        <p14:creationId xmlns:p14="http://schemas.microsoft.com/office/powerpoint/2010/main" val="1459953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Are these two concepts mutually exclusive?</a:t>
            </a:r>
          </a:p>
        </p:txBody>
      </p:sp>
      <p:sp>
        <p:nvSpPr>
          <p:cNvPr id="4" name="Slide Number Placeholder 3"/>
          <p:cNvSpPr>
            <a:spLocks noGrp="1"/>
          </p:cNvSpPr>
          <p:nvPr>
            <p:ph type="sldNum" sz="quarter" idx="5"/>
          </p:nvPr>
        </p:nvSpPr>
        <p:spPr/>
        <p:txBody>
          <a:bodyPr/>
          <a:lstStyle/>
          <a:p>
            <a:fld id="{FC6CB15D-7834-4590-98D7-9EFFC39372F4}" type="slidenum">
              <a:rPr lang="en-GB" smtClean="0"/>
              <a:t>14</a:t>
            </a:fld>
            <a:endParaRPr lang="en-GB"/>
          </a:p>
        </p:txBody>
      </p:sp>
    </p:spTree>
    <p:extLst>
      <p:ext uri="{BB962C8B-B14F-4D97-AF65-F5344CB8AC3E}">
        <p14:creationId xmlns:p14="http://schemas.microsoft.com/office/powerpoint/2010/main" val="1301980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508876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8145409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fld id="{B372AF6E-24CD-4B90-B7F2-E8D7DD0D03A5}" type="datetime1">
              <a:rPr lang="en-GB" smtClean="0"/>
              <a:t>27/05/2026</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9586645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fld id="{7FF90D1F-6AD4-4833-A781-58EF52D5EC8B}" type="datetime1">
              <a:rPr lang="en-GB" smtClean="0"/>
              <a:t>27/05/2026</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763363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4193329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fld id="{3377DA89-ED9D-44AA-BD95-5E705631C41D}" type="datetime1">
              <a:rPr lang="en-GB" smtClean="0"/>
              <a:t>27/05/2026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651538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fld id="{FE7ED35E-E954-40DD-895D-4405D05DBA4F}" type="datetime1">
              <a:rPr lang="en-GB" smtClean="0"/>
              <a:t>27/05/2026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1356005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fld id="{0CFE0FFB-BDF0-436A-8C43-6EE298C9F366}" type="datetime1">
              <a:rPr lang="en-GB" smtClean="0"/>
              <a:t>27/05/2026</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1331271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fld id="{7975A1BC-F4F6-4BE5-864D-24856EC73ECB}" type="datetime1">
              <a:rPr lang="en-GB" smtClean="0"/>
              <a:t>27/05/2026</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21319626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fld id="{FB753635-C00D-4B19-8E9B-244CE9048CF1}" type="datetime1">
              <a:rPr lang="en-GB" smtClean="0"/>
              <a:t>27/05/2026</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573510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fld id="{7D895083-90FD-4C2E-B5BA-0DD43CCF8CB7}" type="datetime1">
              <a:rPr lang="en-GB" smtClean="0"/>
              <a:t>27/05/2026</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937784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473108" y="1470582"/>
            <a:ext cx="3910357"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4029617437"/>
      </p:ext>
    </p:extLst>
  </p:cSld>
  <p:clrMapOvr>
    <a:masterClrMapping/>
  </p:clrMapOvr>
  <p:hf sldNum="0"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94449250"/>
      </p:ext>
    </p:extLst>
  </p:cSld>
  <p:clrMapOvr>
    <a:masterClrMapping/>
  </p:clrMapOvr>
  <p:hf sldNum="0"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p:nvPicPr>
        <p:blipFill>
          <a:blip r:embed="rId2"/>
          <a:stretch>
            <a:fillRect/>
          </a:stretch>
        </p:blipFill>
        <p:spPr>
          <a:xfrm>
            <a:off x="0" y="0"/>
            <a:ext cx="9144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473108"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5042623" y="1470582"/>
            <a:ext cx="3649147"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3196674983"/>
      </p:ext>
    </p:extLst>
  </p:cSld>
  <p:clrMapOvr>
    <a:masterClrMapping/>
  </p:clrMapOvr>
  <p:hf sldNum="0"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2"/>
            <a:ext cx="8102927"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950866895"/>
      </p:ext>
    </p:extLst>
  </p:cSld>
  <p:clrMapOvr>
    <a:masterClrMapping/>
  </p:clrMapOvr>
  <p:hf sldNum="0" hdr="0" dt="0"/>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473108" y="1470581"/>
            <a:ext cx="8102927"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064887277"/>
      </p:ext>
    </p:extLst>
  </p:cSld>
  <p:clrMapOvr>
    <a:masterClrMapping/>
  </p:clrMapOvr>
  <p:hf sldNum="0"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405854052"/>
      </p:ext>
    </p:extLst>
  </p:cSld>
  <p:clrMapOvr>
    <a:masterClrMapping/>
  </p:clrMapOvr>
  <p:hf sldNum="0" hd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5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363428959"/>
      </p:ext>
    </p:extLst>
  </p:cSld>
  <p:clrMapOvr>
    <a:masterClrMapping/>
  </p:clrMapOvr>
  <p:hf sldNum="0" hdr="0" dt="0"/>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5300399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5269584" y="1470582"/>
            <a:ext cx="340130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218545451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48964556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8514156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p:nvPicPr>
        <p:blipFill>
          <a:blip r:embed="rId2"/>
          <a:stretch>
            <a:fillRect/>
          </a:stretch>
        </p:blipFill>
        <p:spPr>
          <a:xfrm>
            <a:off x="0" y="0"/>
            <a:ext cx="9168848"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8608176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98538786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5691610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p:nvPicPr>
        <p:blipFill>
          <a:blip r:embed="rId2"/>
          <a:stretch>
            <a:fillRect/>
          </a:stretch>
        </p:blipFill>
        <p:spPr>
          <a:xfrm>
            <a:off x="0" y="0"/>
            <a:ext cx="9144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473108" y="1470582"/>
            <a:ext cx="340130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4232255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6307923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1454434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0271345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932644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fld id="{229FF2C5-B12F-48A9-836F-7A0063371E09}" type="datetime1">
              <a:rPr lang="en-GB" smtClean="0"/>
              <a:t>27/05/2026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r>
              <a:rPr lang="en-GB"/>
              <a:t>TSD60051013</a:t>
            </a:r>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36644587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fld id="{D4726F54-918A-4AC5-9654-D7F4C3F85898}" type="datetime1">
              <a:rPr lang="en-GB" smtClean="0"/>
              <a:t>27/05/2026</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7CB3D1F3-51ED-44EA-84DA-3B6A2B849620}" type="slidenum">
              <a:rPr lang="en-GB" smtClean="0"/>
              <a:t>‹#›</a:t>
            </a:fld>
            <a:endParaRPr lang="en-GB"/>
          </a:p>
        </p:txBody>
      </p:sp>
    </p:spTree>
    <p:extLst>
      <p:ext uri="{BB962C8B-B14F-4D97-AF65-F5344CB8AC3E}">
        <p14:creationId xmlns:p14="http://schemas.microsoft.com/office/powerpoint/2010/main" val="152408392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951120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49468399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235149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360743075"/>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2341242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p:nvPicPr>
        <p:blipFill>
          <a:blip r:embed="rId2"/>
          <a:stretch>
            <a:fillRect/>
          </a:stretch>
        </p:blipFill>
        <p:spPr>
          <a:xfrm>
            <a:off x="0" y="0"/>
            <a:ext cx="9144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18078259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2741036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4836829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9111248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p:nvPicPr>
        <p:blipFill>
          <a:blip r:embed="rId2"/>
          <a:stretch>
            <a:fillRect/>
          </a:stretch>
        </p:blipFill>
        <p:spPr>
          <a:xfrm>
            <a:off x="0" y="0"/>
            <a:ext cx="8991600" cy="6743700"/>
          </a:xfrm>
          <a:prstGeom prst="rect">
            <a:avLst/>
          </a:prstGeom>
        </p:spPr>
      </p:pic>
    </p:spTree>
    <p:extLst>
      <p:ext uri="{BB962C8B-B14F-4D97-AF65-F5344CB8AC3E}">
        <p14:creationId xmlns:p14="http://schemas.microsoft.com/office/powerpoint/2010/main" val="421969702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p:nvPicPr>
        <p:blipFill>
          <a:blip r:embed="rId2"/>
          <a:stretch>
            <a:fillRect/>
          </a:stretch>
        </p:blipFill>
        <p:spPr>
          <a:xfrm>
            <a:off x="0" y="0"/>
            <a:ext cx="8940800" cy="6705600"/>
          </a:xfrm>
          <a:prstGeom prst="rect">
            <a:avLst/>
          </a:prstGeom>
        </p:spPr>
      </p:pic>
    </p:spTree>
    <p:extLst>
      <p:ext uri="{BB962C8B-B14F-4D97-AF65-F5344CB8AC3E}">
        <p14:creationId xmlns:p14="http://schemas.microsoft.com/office/powerpoint/2010/main" val="84944061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p:nvPicPr>
        <p:blipFill>
          <a:blip r:embed="rId2"/>
          <a:stretch>
            <a:fillRect/>
          </a:stretch>
        </p:blipFill>
        <p:spPr>
          <a:xfrm>
            <a:off x="0" y="0"/>
            <a:ext cx="8851106" cy="6638330"/>
          </a:xfrm>
          <a:prstGeom prst="rect">
            <a:avLst/>
          </a:prstGeom>
        </p:spPr>
      </p:pic>
    </p:spTree>
    <p:extLst>
      <p:ext uri="{BB962C8B-B14F-4D97-AF65-F5344CB8AC3E}">
        <p14:creationId xmlns:p14="http://schemas.microsoft.com/office/powerpoint/2010/main" val="44451236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96100404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p:nvPicPr>
        <p:blipFill>
          <a:blip r:embed="rId2"/>
          <a:stretch>
            <a:fillRect/>
          </a:stretch>
        </p:blipFill>
        <p:spPr>
          <a:xfrm>
            <a:off x="0" y="0"/>
            <a:ext cx="9072563" cy="6804422"/>
          </a:xfrm>
          <a:prstGeom prst="rect">
            <a:avLst/>
          </a:prstGeom>
        </p:spPr>
      </p:pic>
    </p:spTree>
    <p:extLst>
      <p:ext uri="{BB962C8B-B14F-4D97-AF65-F5344CB8AC3E}">
        <p14:creationId xmlns:p14="http://schemas.microsoft.com/office/powerpoint/2010/main" val="38387523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9144000" cy="6858000"/>
          </a:xfrm>
          <a:prstGeom prst="rect">
            <a:avLst/>
          </a:prstGeom>
        </p:spPr>
        <p:txBody>
          <a:bodyPr/>
          <a:lstStyle/>
          <a:p>
            <a:r>
              <a:rPr lang="en-US"/>
              <a:t>Click icon to add picture</a:t>
            </a:r>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4827568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5" Type="http://schemas.openxmlformats.org/officeDocument/2006/relationships/slideLayout" Target="../slideLayouts/slideLayout16.xml"/><Relationship Id="rId10" Type="http://schemas.openxmlformats.org/officeDocument/2006/relationships/image" Target="../media/image3.png"/><Relationship Id="rId4" Type="http://schemas.openxmlformats.org/officeDocument/2006/relationships/slideLayout" Target="../slideLayouts/slideLayout15.xml"/><Relationship Id="rId9"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27.xml"/><Relationship Id="rId3" Type="http://schemas.openxmlformats.org/officeDocument/2006/relationships/slideLayout" Target="../slideLayouts/slideLayout22.xml"/><Relationship Id="rId7" Type="http://schemas.openxmlformats.org/officeDocument/2006/relationships/slideLayout" Target="../slideLayouts/slideLayout26.xml"/><Relationship Id="rId2" Type="http://schemas.openxmlformats.org/officeDocument/2006/relationships/slideLayout" Target="../slideLayouts/slideLayout21.xml"/><Relationship Id="rId1" Type="http://schemas.openxmlformats.org/officeDocument/2006/relationships/slideLayout" Target="../slideLayouts/slideLayout20.xml"/><Relationship Id="rId6" Type="http://schemas.openxmlformats.org/officeDocument/2006/relationships/slideLayout" Target="../slideLayouts/slideLayout25.xml"/><Relationship Id="rId5" Type="http://schemas.openxmlformats.org/officeDocument/2006/relationships/slideLayout" Target="../slideLayouts/slideLayout24.xml"/><Relationship Id="rId10" Type="http://schemas.openxmlformats.org/officeDocument/2006/relationships/image" Target="../media/image8.png"/><Relationship Id="rId4" Type="http://schemas.openxmlformats.org/officeDocument/2006/relationships/slideLayout" Target="../slideLayouts/slideLayout23.xml"/><Relationship Id="rId9" Type="http://schemas.openxmlformats.org/officeDocument/2006/relationships/theme" Target="../theme/theme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0.xml"/><Relationship Id="rId7" Type="http://schemas.openxmlformats.org/officeDocument/2006/relationships/image" Target="../media/image15.png"/><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theme" Target="../theme/theme4.xml"/><Relationship Id="rId5" Type="http://schemas.openxmlformats.org/officeDocument/2006/relationships/slideLayout" Target="../slideLayouts/slideLayout32.xml"/><Relationship Id="rId4" Type="http://schemas.openxmlformats.org/officeDocument/2006/relationships/slideLayout" Target="../slideLayouts/slideLayout31.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38.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image" Target="../media/image20.png"/><Relationship Id="rId5" Type="http://schemas.openxmlformats.org/officeDocument/2006/relationships/theme" Target="../theme/theme6.xml"/><Relationship Id="rId4" Type="http://schemas.openxmlformats.org/officeDocument/2006/relationships/slideLayout" Target="../slideLayouts/slideLayout39.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3" Type="http://schemas.openxmlformats.org/officeDocument/2006/relationships/slideLayout" Target="../slideLayouts/slideLayout42.xml"/><Relationship Id="rId7" Type="http://schemas.openxmlformats.org/officeDocument/2006/relationships/slideLayout" Target="../slideLayouts/slideLayout46.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5" Type="http://schemas.openxmlformats.org/officeDocument/2006/relationships/slideLayout" Target="../slideLayouts/slideLayout44.xml"/><Relationship Id="rId4" Type="http://schemas.openxmlformats.org/officeDocument/2006/relationships/slideLayout" Target="../slideLayouts/slideLayout43.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438180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97361456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Lst>
  <p:hf sldNum="0" hdr="0" dt="0"/>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473108" y="1470582"/>
            <a:ext cx="340130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p:nvPicPr>
        <p:blipFill>
          <a:blip r:embed="rId10"/>
          <a:stretch>
            <a:fillRect/>
          </a:stretch>
        </p:blipFill>
        <p:spPr>
          <a:xfrm>
            <a:off x="0" y="0"/>
            <a:ext cx="9144000" cy="6858000"/>
          </a:xfrm>
          <a:prstGeom prst="rect">
            <a:avLst/>
          </a:prstGeom>
        </p:spPr>
      </p:pic>
    </p:spTree>
    <p:extLst>
      <p:ext uri="{BB962C8B-B14F-4D97-AF65-F5344CB8AC3E}">
        <p14:creationId xmlns:p14="http://schemas.microsoft.com/office/powerpoint/2010/main" val="1562776086"/>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11" r:id="rId6"/>
    <p:sldLayoutId id="2147483712" r:id="rId7"/>
    <p:sldLayoutId id="2147483713"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268665" y="365126"/>
            <a:ext cx="8611385"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268665" y="1825625"/>
            <a:ext cx="8611385"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140116843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36" r:id="rId4"/>
    <p:sldLayoutId id="2147483737" r:id="rId5"/>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971010313"/>
      </p:ext>
    </p:extLst>
  </p:cSld>
  <p:clrMap bg1="lt1" tx1="dk1" bg2="lt2" tx2="dk2" accent1="accent1" accent2="accent2" accent3="accent3" accent4="accent4" accent5="accent5" accent6="accent6" hlink="hlink" folHlink="folHlink"/>
  <p:sldLayoutIdLst>
    <p:sldLayoutId id="2147483719" r:id="rId1"/>
    <p:sldLayoutId id="2147483720" r:id="rId2"/>
    <p:sldLayoutId id="2147483721" r:id="rId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p:nvPicPr>
        <p:blipFill>
          <a:blip r:embed="rId6"/>
          <a:stretch>
            <a:fillRect/>
          </a:stretch>
        </p:blipFill>
        <p:spPr>
          <a:xfrm>
            <a:off x="0" y="0"/>
            <a:ext cx="9144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2835111" y="365126"/>
            <a:ext cx="5967167"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2835111" y="1825625"/>
            <a:ext cx="5967167"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787445662"/>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25" r:id="rId3"/>
    <p:sldLayoutId id="2147483726"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156316060"/>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xml.rels><?xml version="1.0" encoding="UTF-8" standalone="yes"?>
<Relationships xmlns="http://schemas.openxmlformats.org/package/2006/relationships"><Relationship Id="rId3" Type="http://schemas.openxmlformats.org/officeDocument/2006/relationships/image" Target="../media/image31.jpg"/><Relationship Id="rId2" Type="http://schemas.openxmlformats.org/officeDocument/2006/relationships/image" Target="../media/image30.png"/><Relationship Id="rId1" Type="http://schemas.openxmlformats.org/officeDocument/2006/relationships/slideLayout" Target="../slideLayouts/slideLayout31.xml"/><Relationship Id="rId4" Type="http://schemas.openxmlformats.org/officeDocument/2006/relationships/hyperlink" Target="https://cat.xula.edu/food/brightspace-tip-29-training-recaps-and-help-resources/"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flickr.com/photos/agirregabiria/3499503013" TargetMode="External"/><Relationship Id="rId2" Type="http://schemas.openxmlformats.org/officeDocument/2006/relationships/image" Target="../media/image32.jpeg"/><Relationship Id="rId1" Type="http://schemas.openxmlformats.org/officeDocument/2006/relationships/slideLayout" Target="../slideLayouts/slideLayout31.xml"/><Relationship Id="rId5" Type="http://schemas.openxmlformats.org/officeDocument/2006/relationships/hyperlink" Target="https://www.publicdomainpictures.net/view-image.php?image=209152&amp;picture=agenda" TargetMode="External"/><Relationship Id="rId4" Type="http://schemas.openxmlformats.org/officeDocument/2006/relationships/image" Target="../media/image3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2.xml"/></Relationships>
</file>

<file path=ppt/slides/_rels/slide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1.xml"/></Relationships>
</file>

<file path=ppt/slides/_rels/slide7.xml.rels><?xml version="1.0" encoding="UTF-8" standalone="yes"?>
<Relationships xmlns="http://schemas.openxmlformats.org/package/2006/relationships"><Relationship Id="rId8" Type="http://schemas.openxmlformats.org/officeDocument/2006/relationships/image" Target="../media/image39.jpg"/><Relationship Id="rId13" Type="http://schemas.openxmlformats.org/officeDocument/2006/relationships/hyperlink" Target="https://en.wikipedia.org/wiki/Richard_Branson" TargetMode="External"/><Relationship Id="rId3" Type="http://schemas.openxmlformats.org/officeDocument/2006/relationships/image" Target="../media/image35.jpg"/><Relationship Id="rId7" Type="http://schemas.openxmlformats.org/officeDocument/2006/relationships/image" Target="../media/image38.png"/><Relationship Id="rId12" Type="http://schemas.openxmlformats.org/officeDocument/2006/relationships/image" Target="../media/image41.jpg"/><Relationship Id="rId2" Type="http://schemas.openxmlformats.org/officeDocument/2006/relationships/notesSlide" Target="../notesSlides/notesSlide2.xml"/><Relationship Id="rId1" Type="http://schemas.openxmlformats.org/officeDocument/2006/relationships/slideLayout" Target="../slideLayouts/slideLayout31.xml"/><Relationship Id="rId6" Type="http://schemas.openxmlformats.org/officeDocument/2006/relationships/hyperlink" Target="https://vridar.org/2020/05/11/why-i-became-a-maga-conservative/" TargetMode="External"/><Relationship Id="rId11" Type="http://schemas.openxmlformats.org/officeDocument/2006/relationships/hyperlink" Target="https://www.panarmenian.net/eng/news/267922/" TargetMode="External"/><Relationship Id="rId5" Type="http://schemas.openxmlformats.org/officeDocument/2006/relationships/image" Target="../media/image37.png"/><Relationship Id="rId15" Type="http://schemas.openxmlformats.org/officeDocument/2006/relationships/image" Target="../media/image43.png"/><Relationship Id="rId10" Type="http://schemas.openxmlformats.org/officeDocument/2006/relationships/image" Target="../media/image40.jpg"/><Relationship Id="rId4" Type="http://schemas.openxmlformats.org/officeDocument/2006/relationships/image" Target="../media/image36.png"/><Relationship Id="rId9" Type="http://schemas.openxmlformats.org/officeDocument/2006/relationships/hyperlink" Target="https://www.wallpaperflare.com/brown-horse-mountains-nature-wallpaper-putin-vladimir-putin-wallpaper-jvnr" TargetMode="External"/><Relationship Id="rId14" Type="http://schemas.openxmlformats.org/officeDocument/2006/relationships/image" Target="../media/image42.png"/></Relationships>
</file>

<file path=ppt/slides/_rels/slide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www.youtube.com/watch?v=Fe751kMBwms" TargetMode="External"/><Relationship Id="rId1" Type="http://schemas.openxmlformats.org/officeDocument/2006/relationships/slideLayout" Target="../slideLayouts/slideLayout31.xml"/></Relationships>
</file>

<file path=ppt/slides/_rels/slide9.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31.xml"/></Relationships>
</file>

<file path=ppt/slides/_rels/slide10.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3.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4.xml"/><Relationship Id="rId1" Type="http://schemas.openxmlformats.org/officeDocument/2006/relationships/slideLayout" Target="../slideLayouts/slideLayout31.xml"/><Relationship Id="rId4" Type="http://schemas.openxmlformats.org/officeDocument/2006/relationships/image" Target="../media/image47.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1.xml"/></Relationships>
</file>

<file path=ppt/slides/_rels/slide1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31.xml"/></Relationships>
</file>

<file path=ppt/slides/_rels/slide18.xml.rels><?xml version="1.0" encoding="UTF-8" standalone="yes"?>
<Relationships xmlns="http://schemas.openxmlformats.org/package/2006/relationships"><Relationship Id="rId3" Type="http://schemas.openxmlformats.org/officeDocument/2006/relationships/image" Target="../media/image49.gif"/><Relationship Id="rId2" Type="http://schemas.openxmlformats.org/officeDocument/2006/relationships/hyperlink" Target="https://www.youtube.com/watch?v=smEqnnklfYs&amp;feature=youtu.be" TargetMode="External"/><Relationship Id="rId1" Type="http://schemas.openxmlformats.org/officeDocument/2006/relationships/slideLayout" Target="../slideLayouts/slideLayout31.xml"/></Relationships>
</file>

<file path=ppt/slides/_rels/slide19.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50.jpg"/><Relationship Id="rId1" Type="http://schemas.openxmlformats.org/officeDocument/2006/relationships/slideLayout" Target="../slideLayouts/slideLayout3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16072" y="1299096"/>
            <a:ext cx="3212976" cy="2387600"/>
          </a:xfrm>
        </p:spPr>
        <p:txBody>
          <a:bodyPr>
            <a:normAutofit/>
          </a:bodyPr>
          <a:lstStyle/>
          <a:p>
            <a:r>
              <a:rPr lang="en-GB" sz="4000" dirty="0">
                <a:solidFill>
                  <a:schemeClr val="bg1"/>
                </a:solidFill>
              </a:rPr>
              <a:t>BMSK6010</a:t>
            </a:r>
            <a:br>
              <a:rPr lang="en-GB" sz="4000" dirty="0">
                <a:solidFill>
                  <a:schemeClr val="bg1"/>
                </a:solidFill>
              </a:rPr>
            </a:br>
            <a:r>
              <a:rPr lang="en-GB" sz="4000" dirty="0">
                <a:solidFill>
                  <a:schemeClr val="bg1"/>
                </a:solidFill>
              </a:rPr>
              <a:t> </a:t>
            </a:r>
            <a:br>
              <a:rPr lang="en-GB" sz="4000" dirty="0">
                <a:solidFill>
                  <a:schemeClr val="bg1"/>
                </a:solidFill>
              </a:rPr>
            </a:br>
            <a:r>
              <a:rPr lang="en-GB" sz="4000" dirty="0">
                <a:solidFill>
                  <a:schemeClr val="bg1"/>
                </a:solidFill>
              </a:rPr>
              <a:t>Inspiring Leadership</a:t>
            </a:r>
          </a:p>
        </p:txBody>
      </p:sp>
      <p:sp>
        <p:nvSpPr>
          <p:cNvPr id="3" name="Subtitle 2"/>
          <p:cNvSpPr>
            <a:spLocks noGrp="1"/>
          </p:cNvSpPr>
          <p:nvPr>
            <p:ph type="subTitle" idx="1"/>
          </p:nvPr>
        </p:nvSpPr>
        <p:spPr>
          <a:xfrm>
            <a:off x="289144" y="4293096"/>
            <a:ext cx="4066832" cy="907082"/>
          </a:xfrm>
        </p:spPr>
        <p:txBody>
          <a:bodyPr/>
          <a:lstStyle/>
          <a:p>
            <a:r>
              <a:rPr lang="en-GB" sz="4400" i="1" dirty="0">
                <a:solidFill>
                  <a:schemeClr val="bg1"/>
                </a:solidFill>
                <a:latin typeface="+mj-lt"/>
              </a:rPr>
              <a:t>Session</a:t>
            </a:r>
            <a:r>
              <a:rPr lang="en-GB" sz="4400" i="1" dirty="0">
                <a:solidFill>
                  <a:schemeClr val="bg1"/>
                </a:solidFill>
              </a:rPr>
              <a:t> 2</a:t>
            </a:r>
          </a:p>
        </p:txBody>
      </p:sp>
    </p:spTree>
    <p:extLst>
      <p:ext uri="{BB962C8B-B14F-4D97-AF65-F5344CB8AC3E}">
        <p14:creationId xmlns:p14="http://schemas.microsoft.com/office/powerpoint/2010/main" val="3169044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42D46-7725-4662-8DE1-868B2BB2EF50}"/>
              </a:ext>
            </a:extLst>
          </p:cNvPr>
          <p:cNvSpPr>
            <a:spLocks noGrp="1"/>
          </p:cNvSpPr>
          <p:nvPr>
            <p:ph type="title"/>
          </p:nvPr>
        </p:nvSpPr>
        <p:spPr>
          <a:xfrm>
            <a:off x="628650" y="188640"/>
            <a:ext cx="7886700" cy="831627"/>
          </a:xfrm>
        </p:spPr>
        <p:txBody>
          <a:bodyPr/>
          <a:lstStyle/>
          <a:p>
            <a:r>
              <a:rPr lang="en-GB" dirty="0"/>
              <a:t>Recap, so far…</a:t>
            </a:r>
          </a:p>
        </p:txBody>
      </p:sp>
      <p:sp>
        <p:nvSpPr>
          <p:cNvPr id="3" name="Content Placeholder 2">
            <a:extLst>
              <a:ext uri="{FF2B5EF4-FFF2-40B4-BE49-F238E27FC236}">
                <a16:creationId xmlns:a16="http://schemas.microsoft.com/office/drawing/2014/main" id="{55FBFA99-E51B-4E66-A535-D6EA4CE0F7DB}"/>
              </a:ext>
            </a:extLst>
          </p:cNvPr>
          <p:cNvSpPr>
            <a:spLocks noGrp="1"/>
          </p:cNvSpPr>
          <p:nvPr>
            <p:ph idx="1"/>
          </p:nvPr>
        </p:nvSpPr>
        <p:spPr>
          <a:xfrm>
            <a:off x="323528" y="1268761"/>
            <a:ext cx="5400600" cy="2160240"/>
          </a:xfrm>
        </p:spPr>
        <p:txBody>
          <a:bodyPr>
            <a:noAutofit/>
          </a:bodyPr>
          <a:lstStyle/>
          <a:p>
            <a:r>
              <a:rPr lang="en-GB" sz="2800" dirty="0">
                <a:solidFill>
                  <a:srgbClr val="0000CC"/>
                </a:solidFill>
              </a:rPr>
              <a:t>Module Aim and Objectives</a:t>
            </a:r>
          </a:p>
          <a:p>
            <a:r>
              <a:rPr lang="en-GB" sz="2800" dirty="0">
                <a:solidFill>
                  <a:srgbClr val="0000CC"/>
                </a:solidFill>
              </a:rPr>
              <a:t>The Assignment</a:t>
            </a:r>
          </a:p>
          <a:p>
            <a:r>
              <a:rPr lang="en-GB" sz="2800" dirty="0">
                <a:solidFill>
                  <a:srgbClr val="0000CC"/>
                </a:solidFill>
              </a:rPr>
              <a:t>The role of the leader</a:t>
            </a:r>
          </a:p>
          <a:p>
            <a:r>
              <a:rPr lang="en-GB" sz="2800" dirty="0">
                <a:solidFill>
                  <a:srgbClr val="0000CC"/>
                </a:solidFill>
              </a:rPr>
              <a:t>Difference between leadership and management</a:t>
            </a:r>
          </a:p>
          <a:p>
            <a:endParaRPr lang="en-GB" sz="2800" dirty="0"/>
          </a:p>
        </p:txBody>
      </p:sp>
      <p:pic>
        <p:nvPicPr>
          <p:cNvPr id="6" name="Picture 5">
            <a:extLst>
              <a:ext uri="{FF2B5EF4-FFF2-40B4-BE49-F238E27FC236}">
                <a16:creationId xmlns:a16="http://schemas.microsoft.com/office/drawing/2014/main" id="{74101C34-7FC2-4BA0-8E44-0CA6BE685F3A}"/>
              </a:ext>
            </a:extLst>
          </p:cNvPr>
          <p:cNvPicPr>
            <a:picLocks noChangeAspect="1"/>
          </p:cNvPicPr>
          <p:nvPr/>
        </p:nvPicPr>
        <p:blipFill>
          <a:blip r:embed="rId2"/>
          <a:stretch>
            <a:fillRect/>
          </a:stretch>
        </p:blipFill>
        <p:spPr>
          <a:xfrm>
            <a:off x="6244802" y="0"/>
            <a:ext cx="2896789" cy="1988840"/>
          </a:xfrm>
          <a:prstGeom prst="rect">
            <a:avLst/>
          </a:prstGeom>
        </p:spPr>
      </p:pic>
      <p:pic>
        <p:nvPicPr>
          <p:cNvPr id="5" name="Picture 4" descr="A black and red text&#10;&#10;Description automatically generated">
            <a:extLst>
              <a:ext uri="{FF2B5EF4-FFF2-40B4-BE49-F238E27FC236}">
                <a16:creationId xmlns:a16="http://schemas.microsoft.com/office/drawing/2014/main" id="{8D67E673-76B5-CA90-8EB3-1CD567B744E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03015" y="3626295"/>
            <a:ext cx="2648480" cy="1988840"/>
          </a:xfrm>
          <a:prstGeom prst="rect">
            <a:avLst/>
          </a:prstGeom>
        </p:spPr>
      </p:pic>
    </p:spTree>
    <p:extLst>
      <p:ext uri="{BB962C8B-B14F-4D97-AF65-F5344CB8AC3E}">
        <p14:creationId xmlns:p14="http://schemas.microsoft.com/office/powerpoint/2010/main" val="28706853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icture containing desk, computer, table, holding&#10;&#10;Description automatically generated">
            <a:extLst>
              <a:ext uri="{FF2B5EF4-FFF2-40B4-BE49-F238E27FC236}">
                <a16:creationId xmlns:a16="http://schemas.microsoft.com/office/drawing/2014/main" id="{BA53405D-648F-4DAB-AA1A-9FB8701DEDB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74427" y="4077072"/>
            <a:ext cx="2169573" cy="1609354"/>
          </a:xfrm>
          <a:prstGeom prst="rect">
            <a:avLst/>
          </a:prstGeom>
        </p:spPr>
      </p:pic>
      <p:sp>
        <p:nvSpPr>
          <p:cNvPr id="2" name="Title 1">
            <a:extLst>
              <a:ext uri="{FF2B5EF4-FFF2-40B4-BE49-F238E27FC236}">
                <a16:creationId xmlns:a16="http://schemas.microsoft.com/office/drawing/2014/main" id="{8F1CB7F4-6ACB-4E36-B298-77EECEC97A3E}"/>
              </a:ext>
            </a:extLst>
          </p:cNvPr>
          <p:cNvSpPr>
            <a:spLocks noGrp="1"/>
          </p:cNvSpPr>
          <p:nvPr>
            <p:ph type="title"/>
          </p:nvPr>
        </p:nvSpPr>
        <p:spPr>
          <a:xfrm>
            <a:off x="457200" y="274638"/>
            <a:ext cx="8229600" cy="778098"/>
          </a:xfrm>
        </p:spPr>
        <p:txBody>
          <a:bodyPr/>
          <a:lstStyle/>
          <a:p>
            <a:r>
              <a:rPr lang="en-GB" dirty="0"/>
              <a:t>Agenda</a:t>
            </a:r>
          </a:p>
        </p:txBody>
      </p:sp>
      <p:sp>
        <p:nvSpPr>
          <p:cNvPr id="3" name="Content Placeholder 2">
            <a:extLst>
              <a:ext uri="{FF2B5EF4-FFF2-40B4-BE49-F238E27FC236}">
                <a16:creationId xmlns:a16="http://schemas.microsoft.com/office/drawing/2014/main" id="{EE3D8672-192F-4675-B5CE-0E358DFBA391}"/>
              </a:ext>
            </a:extLst>
          </p:cNvPr>
          <p:cNvSpPr>
            <a:spLocks noGrp="1"/>
          </p:cNvSpPr>
          <p:nvPr>
            <p:ph idx="1"/>
          </p:nvPr>
        </p:nvSpPr>
        <p:spPr>
          <a:xfrm>
            <a:off x="13473" y="1470484"/>
            <a:ext cx="8229600" cy="3917032"/>
          </a:xfrm>
        </p:spPr>
        <p:txBody>
          <a:bodyPr/>
          <a:lstStyle/>
          <a:p>
            <a:r>
              <a:rPr lang="en-GB" dirty="0">
                <a:solidFill>
                  <a:srgbClr val="0000CC"/>
                </a:solidFill>
              </a:rPr>
              <a:t>What is leadership – </a:t>
            </a:r>
            <a:r>
              <a:rPr lang="en-GB" i="1" dirty="0">
                <a:solidFill>
                  <a:srgbClr val="0000CC"/>
                </a:solidFill>
              </a:rPr>
              <a:t>some more views</a:t>
            </a:r>
          </a:p>
          <a:p>
            <a:r>
              <a:rPr lang="en-GB" dirty="0">
                <a:solidFill>
                  <a:srgbClr val="009900"/>
                </a:solidFill>
              </a:rPr>
              <a:t>Leadership and management – </a:t>
            </a:r>
            <a:r>
              <a:rPr lang="en-GB" i="1" dirty="0">
                <a:solidFill>
                  <a:srgbClr val="009900"/>
                </a:solidFill>
              </a:rPr>
              <a:t>the relationship</a:t>
            </a:r>
          </a:p>
          <a:p>
            <a:r>
              <a:rPr lang="en-GB" dirty="0">
                <a:solidFill>
                  <a:srgbClr val="7030A0"/>
                </a:solidFill>
              </a:rPr>
              <a:t>Leadership theories</a:t>
            </a:r>
          </a:p>
          <a:p>
            <a:r>
              <a:rPr lang="en-GB" dirty="0">
                <a:solidFill>
                  <a:srgbClr val="002060"/>
                </a:solidFill>
              </a:rPr>
              <a:t>Review of any Research undertaken – </a:t>
            </a:r>
            <a:r>
              <a:rPr lang="en-GB" i="1" dirty="0">
                <a:solidFill>
                  <a:srgbClr val="002060"/>
                </a:solidFill>
              </a:rPr>
              <a:t>feedback, discussion and key learning points</a:t>
            </a:r>
          </a:p>
          <a:p>
            <a:endParaRPr lang="en-GB" dirty="0"/>
          </a:p>
        </p:txBody>
      </p:sp>
      <p:pic>
        <p:nvPicPr>
          <p:cNvPr id="5" name="Picture 4" descr="A pair of red glasses&#10;&#10;Description automatically generated with low confidence">
            <a:extLst>
              <a:ext uri="{FF2B5EF4-FFF2-40B4-BE49-F238E27FC236}">
                <a16:creationId xmlns:a16="http://schemas.microsoft.com/office/drawing/2014/main" id="{09B418BE-2062-6D2F-8660-2CB95B9B6E2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588224" y="0"/>
            <a:ext cx="2555776" cy="1363081"/>
          </a:xfrm>
          <a:prstGeom prst="rect">
            <a:avLst/>
          </a:prstGeom>
        </p:spPr>
      </p:pic>
    </p:spTree>
    <p:extLst>
      <p:ext uri="{BB962C8B-B14F-4D97-AF65-F5344CB8AC3E}">
        <p14:creationId xmlns:p14="http://schemas.microsoft.com/office/powerpoint/2010/main" val="16000930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a:xfrm>
            <a:off x="202172" y="30665"/>
            <a:ext cx="8941828" cy="802814"/>
          </a:xfrm>
        </p:spPr>
        <p:txBody>
          <a:bodyPr/>
          <a:lstStyle/>
          <a:p>
            <a:r>
              <a:rPr lang="en-GB" dirty="0"/>
              <a:t>Module Task Assessment - </a:t>
            </a:r>
            <a:r>
              <a:rPr lang="en-GB" i="1" dirty="0"/>
              <a:t>Discussion</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455454" y="833479"/>
            <a:ext cx="1112689" cy="639762"/>
          </a:xfrm>
        </p:spPr>
        <p:txBody>
          <a:bodyPr>
            <a:normAutofit/>
          </a:bodyPr>
          <a:lstStyle/>
          <a:p>
            <a:r>
              <a:rPr lang="en-GB" dirty="0">
                <a:solidFill>
                  <a:srgbClr val="0000CC"/>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50162" y="2856738"/>
            <a:ext cx="4540087" cy="1064775"/>
          </a:xfrm>
        </p:spPr>
        <p:txBody>
          <a:bodyPr>
            <a:noAutofit/>
          </a:bodyPr>
          <a:lstStyle/>
          <a:p>
            <a:pPr>
              <a:lnSpc>
                <a:spcPct val="100000"/>
              </a:lnSpc>
              <a:spcBef>
                <a:spcPts val="0"/>
              </a:spcBef>
            </a:pPr>
            <a:r>
              <a:rPr lang="en-GB" sz="2000" dirty="0">
                <a:solidFill>
                  <a:srgbClr val="0000CC"/>
                </a:solidFill>
              </a:rPr>
              <a:t>Evaluate own ability to use a range of leadership styles, in different situations and with different types of people, to fulfil the leadership role     </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900053" y="853784"/>
            <a:ext cx="4041775" cy="639762"/>
          </a:xfrm>
        </p:spPr>
        <p:txBody>
          <a:bodyPr>
            <a:normAutofit/>
          </a:bodyPr>
          <a:lstStyle/>
          <a:p>
            <a:r>
              <a:rPr lang="en-GB" dirty="0">
                <a:solidFill>
                  <a:srgbClr val="0000CC"/>
                </a:solidFill>
              </a:rPr>
              <a:t>Common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632956" y="1772816"/>
            <a:ext cx="4540087" cy="3657064"/>
          </a:xfrm>
        </p:spPr>
        <p:txBody>
          <a:bodyPr>
            <a:normAutofit/>
          </a:bodyPr>
          <a:lstStyle/>
          <a:p>
            <a:pPr marL="514350" indent="-514350">
              <a:buFont typeface="+mj-lt"/>
              <a:buAutoNum type="arabicPeriod"/>
            </a:pPr>
            <a:r>
              <a:rPr lang="en-GB" dirty="0">
                <a:solidFill>
                  <a:srgbClr val="0000CC"/>
                </a:solidFill>
              </a:rPr>
              <a:t>Engagement with Literature Skills.      (30)</a:t>
            </a:r>
          </a:p>
          <a:p>
            <a:pPr marL="514350" indent="-514350">
              <a:buFont typeface="+mj-lt"/>
              <a:buAutoNum type="arabicPeriod"/>
            </a:pPr>
            <a:r>
              <a:rPr lang="en-GB" dirty="0">
                <a:solidFill>
                  <a:srgbClr val="0000CC"/>
                </a:solidFill>
              </a:rPr>
              <a:t>Knowledge and Understanding Skills (25)</a:t>
            </a:r>
          </a:p>
          <a:p>
            <a:pPr marL="514350" indent="-514350">
              <a:buFont typeface="+mj-lt"/>
              <a:buAutoNum type="arabicPeriod"/>
            </a:pPr>
            <a:r>
              <a:rPr lang="en-GB" dirty="0">
                <a:solidFill>
                  <a:srgbClr val="0000CC"/>
                </a:solidFill>
              </a:rPr>
              <a:t>Cognitive and Intellectual Skills          (25)</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
        <p:nvSpPr>
          <p:cNvPr id="7" name="TextBox 6">
            <a:extLst>
              <a:ext uri="{FF2B5EF4-FFF2-40B4-BE49-F238E27FC236}">
                <a16:creationId xmlns:a16="http://schemas.microsoft.com/office/drawing/2014/main" id="{9D78CE41-8704-7A5F-1A0E-5DAEDBF17B64}"/>
              </a:ext>
            </a:extLst>
          </p:cNvPr>
          <p:cNvSpPr txBox="1"/>
          <p:nvPr/>
        </p:nvSpPr>
        <p:spPr>
          <a:xfrm>
            <a:off x="31913" y="1453524"/>
            <a:ext cx="4540086"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00CC"/>
                </a:solidFill>
              </a:rPr>
              <a:t>Critically assess a recognised leadership model or theory in relation to its ability to impact on individual workplace performance</a:t>
            </a:r>
          </a:p>
        </p:txBody>
      </p:sp>
      <p:sp>
        <p:nvSpPr>
          <p:cNvPr id="8" name="TextBox 7">
            <a:extLst>
              <a:ext uri="{FF2B5EF4-FFF2-40B4-BE49-F238E27FC236}">
                <a16:creationId xmlns:a16="http://schemas.microsoft.com/office/drawing/2014/main" id="{9AFB76E0-CE52-5A8E-5173-568813930119}"/>
              </a:ext>
            </a:extLst>
          </p:cNvPr>
          <p:cNvSpPr txBox="1"/>
          <p:nvPr/>
        </p:nvSpPr>
        <p:spPr>
          <a:xfrm>
            <a:off x="62941" y="4221088"/>
            <a:ext cx="4645024" cy="1323439"/>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rgbClr val="0000CC"/>
                </a:solidFill>
              </a:rPr>
              <a:t>Assess your own ability to set direction, motivate, delegate and empower others to bring about a workplace change</a:t>
            </a: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A89D5F4-E0F5-D037-37E7-E22CE6941C3E}"/>
              </a:ext>
            </a:extLst>
          </p:cNvPr>
          <p:cNvPicPr>
            <a:picLocks noChangeAspect="1"/>
          </p:cNvPicPr>
          <p:nvPr/>
        </p:nvPicPr>
        <p:blipFill>
          <a:blip r:embed="rId2"/>
          <a:stretch>
            <a:fillRect/>
          </a:stretch>
        </p:blipFill>
        <p:spPr>
          <a:xfrm>
            <a:off x="5615293" y="1"/>
            <a:ext cx="3525816" cy="1988840"/>
          </a:xfrm>
          <a:prstGeom prst="rect">
            <a:avLst/>
          </a:prstGeom>
        </p:spPr>
      </p:pic>
      <p:sp>
        <p:nvSpPr>
          <p:cNvPr id="2" name="Title 1">
            <a:extLst>
              <a:ext uri="{FF2B5EF4-FFF2-40B4-BE49-F238E27FC236}">
                <a16:creationId xmlns:a16="http://schemas.microsoft.com/office/drawing/2014/main" id="{88D0BC88-A01F-4937-8495-E6D72FA5EDB0}"/>
              </a:ext>
            </a:extLst>
          </p:cNvPr>
          <p:cNvSpPr>
            <a:spLocks noGrp="1"/>
          </p:cNvSpPr>
          <p:nvPr>
            <p:ph type="title"/>
          </p:nvPr>
        </p:nvSpPr>
        <p:spPr>
          <a:xfrm>
            <a:off x="16805" y="1"/>
            <a:ext cx="4843227" cy="836712"/>
          </a:xfrm>
        </p:spPr>
        <p:txBody>
          <a:bodyPr/>
          <a:lstStyle/>
          <a:p>
            <a:r>
              <a:rPr lang="en-GB" dirty="0"/>
              <a:t>What is leadership?</a:t>
            </a:r>
          </a:p>
        </p:txBody>
      </p:sp>
      <p:sp>
        <p:nvSpPr>
          <p:cNvPr id="3" name="Content Placeholder 2">
            <a:extLst>
              <a:ext uri="{FF2B5EF4-FFF2-40B4-BE49-F238E27FC236}">
                <a16:creationId xmlns:a16="http://schemas.microsoft.com/office/drawing/2014/main" id="{74C77869-5737-4F86-95A3-779FBE88C23E}"/>
              </a:ext>
            </a:extLst>
          </p:cNvPr>
          <p:cNvSpPr>
            <a:spLocks noGrp="1"/>
          </p:cNvSpPr>
          <p:nvPr>
            <p:ph idx="1"/>
          </p:nvPr>
        </p:nvSpPr>
        <p:spPr>
          <a:xfrm>
            <a:off x="19585" y="1484784"/>
            <a:ext cx="8275294" cy="4176464"/>
          </a:xfrm>
        </p:spPr>
        <p:txBody>
          <a:bodyPr>
            <a:normAutofit/>
          </a:bodyPr>
          <a:lstStyle/>
          <a:p>
            <a:pPr marL="0" indent="0">
              <a:buNone/>
            </a:pPr>
            <a:r>
              <a:rPr lang="en-GB" dirty="0"/>
              <a:t>According to Northouse (2013: p.5):</a:t>
            </a:r>
          </a:p>
          <a:p>
            <a:pPr marL="0" indent="0">
              <a:buNone/>
            </a:pPr>
            <a:endParaRPr lang="en-GB" dirty="0"/>
          </a:p>
          <a:p>
            <a:pPr marL="0" indent="0">
              <a:buNone/>
            </a:pPr>
            <a:r>
              <a:rPr lang="en-GB" i="1" dirty="0">
                <a:solidFill>
                  <a:srgbClr val="002060"/>
                </a:solidFill>
              </a:rPr>
              <a:t>“Leadership is a process whereby an individual influences a group of individuals to achieve a common goal”</a:t>
            </a:r>
          </a:p>
          <a:p>
            <a:pPr marL="0" indent="0">
              <a:buNone/>
            </a:pPr>
            <a:endParaRPr lang="en-GB" dirty="0"/>
          </a:p>
          <a:p>
            <a:r>
              <a:rPr lang="en-GB" dirty="0">
                <a:solidFill>
                  <a:srgbClr val="0000CC"/>
                </a:solidFill>
              </a:rPr>
              <a:t>Key words – Process, Influences, Group,  Goal</a:t>
            </a:r>
          </a:p>
          <a:p>
            <a:r>
              <a:rPr lang="en-GB" dirty="0">
                <a:solidFill>
                  <a:srgbClr val="0000CC"/>
                </a:solidFill>
              </a:rPr>
              <a:t>Process involves giving purpose or meaningful direction.</a:t>
            </a:r>
          </a:p>
          <a:p>
            <a:r>
              <a:rPr lang="en-GB" dirty="0">
                <a:solidFill>
                  <a:srgbClr val="0000CC"/>
                </a:solidFill>
              </a:rPr>
              <a:t>The group may be followers, subordinates, employees, peers. </a:t>
            </a:r>
          </a:p>
          <a:p>
            <a:endParaRPr lang="en-GB" dirty="0"/>
          </a:p>
        </p:txBody>
      </p:sp>
    </p:spTree>
    <p:extLst>
      <p:ext uri="{BB962C8B-B14F-4D97-AF65-F5344CB8AC3E}">
        <p14:creationId xmlns:p14="http://schemas.microsoft.com/office/powerpoint/2010/main" val="2916581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fade">
                                      <p:cBhvr>
                                        <p:cTn id="12" dur="500"/>
                                        <p:tgtEl>
                                          <p:spTgt spid="3">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animEffect transition="in" filter="fade">
                                      <p:cBhvr>
                                        <p:cTn id="17" dur="500"/>
                                        <p:tgtEl>
                                          <p:spTgt spid="3">
                                            <p:txEl>
                                              <p:pRg st="5" end="5"/>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D4B3D-4821-4346-99C0-76209C8348E9}"/>
              </a:ext>
            </a:extLst>
          </p:cNvPr>
          <p:cNvSpPr>
            <a:spLocks noGrp="1"/>
          </p:cNvSpPr>
          <p:nvPr>
            <p:ph type="title"/>
          </p:nvPr>
        </p:nvSpPr>
        <p:spPr>
          <a:xfrm>
            <a:off x="628650" y="188640"/>
            <a:ext cx="7886700" cy="615603"/>
          </a:xfrm>
        </p:spPr>
        <p:txBody>
          <a:bodyPr>
            <a:normAutofit/>
          </a:bodyPr>
          <a:lstStyle/>
          <a:p>
            <a:r>
              <a:rPr lang="en-GB" sz="3600" i="1" dirty="0"/>
              <a:t>Limitations</a:t>
            </a:r>
            <a:r>
              <a:rPr lang="en-GB" sz="3600" dirty="0"/>
              <a:t> of the Northouse definition?</a:t>
            </a:r>
          </a:p>
        </p:txBody>
      </p:sp>
      <p:sp>
        <p:nvSpPr>
          <p:cNvPr id="3" name="Content Placeholder 2">
            <a:extLst>
              <a:ext uri="{FF2B5EF4-FFF2-40B4-BE49-F238E27FC236}">
                <a16:creationId xmlns:a16="http://schemas.microsoft.com/office/drawing/2014/main" id="{58FBDD29-DCD3-4B47-BD2B-C8241827CFAB}"/>
              </a:ext>
            </a:extLst>
          </p:cNvPr>
          <p:cNvSpPr>
            <a:spLocks noGrp="1"/>
          </p:cNvSpPr>
          <p:nvPr>
            <p:ph idx="1"/>
          </p:nvPr>
        </p:nvSpPr>
        <p:spPr>
          <a:xfrm>
            <a:off x="645810" y="1124744"/>
            <a:ext cx="8174123" cy="4351338"/>
          </a:xfrm>
        </p:spPr>
        <p:txBody>
          <a:bodyPr>
            <a:normAutofit/>
          </a:bodyPr>
          <a:lstStyle/>
          <a:p>
            <a:r>
              <a:rPr lang="en-GB" dirty="0">
                <a:solidFill>
                  <a:srgbClr val="0000CC"/>
                </a:solidFill>
              </a:rPr>
              <a:t>Is it a process? </a:t>
            </a:r>
            <a:r>
              <a:rPr lang="en-GB" i="1" dirty="0">
                <a:solidFill>
                  <a:srgbClr val="0000CC"/>
                </a:solidFill>
              </a:rPr>
              <a:t>OR</a:t>
            </a:r>
            <a:r>
              <a:rPr lang="en-GB" dirty="0">
                <a:solidFill>
                  <a:srgbClr val="0000CC"/>
                </a:solidFill>
              </a:rPr>
              <a:t> is it a person, position, or is it about results? (Grint, 2005)</a:t>
            </a:r>
          </a:p>
          <a:p>
            <a:r>
              <a:rPr lang="en-GB" dirty="0">
                <a:solidFill>
                  <a:srgbClr val="0000CC"/>
                </a:solidFill>
              </a:rPr>
              <a:t>Person – Leadership attributes – Maybe transformational or charismatic</a:t>
            </a:r>
          </a:p>
          <a:p>
            <a:r>
              <a:rPr lang="en-GB" dirty="0">
                <a:solidFill>
                  <a:srgbClr val="0000CC"/>
                </a:solidFill>
              </a:rPr>
              <a:t>Position – Exercise of power i.e. top-down rather than distributed</a:t>
            </a:r>
          </a:p>
          <a:p>
            <a:pPr marL="0" indent="0">
              <a:buNone/>
            </a:pPr>
            <a:r>
              <a:rPr lang="en-GB" dirty="0">
                <a:solidFill>
                  <a:srgbClr val="0000CC"/>
                </a:solidFill>
              </a:rPr>
              <a:t>	‘</a:t>
            </a:r>
            <a:r>
              <a:rPr lang="en-GB" i="1" dirty="0">
                <a:solidFill>
                  <a:srgbClr val="0000CC"/>
                </a:solidFill>
              </a:rPr>
              <a:t>Power is the ability to mobilise resources (human 	and material) to get things done’ (Kantor, 1976, 	p.66)</a:t>
            </a:r>
          </a:p>
          <a:p>
            <a:r>
              <a:rPr lang="en-GB" dirty="0">
                <a:solidFill>
                  <a:srgbClr val="0000CC"/>
                </a:solidFill>
              </a:rPr>
              <a:t>Results – But can we make a causal link, given the large number of employees? </a:t>
            </a:r>
          </a:p>
          <a:p>
            <a:r>
              <a:rPr lang="en-GB" dirty="0">
                <a:solidFill>
                  <a:srgbClr val="0000CC"/>
                </a:solidFill>
              </a:rPr>
              <a:t>What about different organisational contexts and culture - i.e. contingency theory?</a:t>
            </a:r>
          </a:p>
          <a:p>
            <a:endParaRPr lang="en-GB" dirty="0">
              <a:solidFill>
                <a:srgbClr val="0000CC"/>
              </a:solidFill>
            </a:endParaRPr>
          </a:p>
        </p:txBody>
      </p:sp>
    </p:spTree>
    <p:extLst>
      <p:ext uri="{BB962C8B-B14F-4D97-AF65-F5344CB8AC3E}">
        <p14:creationId xmlns:p14="http://schemas.microsoft.com/office/powerpoint/2010/main" val="2220105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EB43E1-C493-461C-BEC4-47DF0EEFBA2A}"/>
              </a:ext>
            </a:extLst>
          </p:cNvPr>
          <p:cNvSpPr>
            <a:spLocks noGrp="1"/>
          </p:cNvSpPr>
          <p:nvPr>
            <p:ph type="title"/>
          </p:nvPr>
        </p:nvSpPr>
        <p:spPr>
          <a:xfrm>
            <a:off x="0" y="15205"/>
            <a:ext cx="8917748" cy="677491"/>
          </a:xfrm>
        </p:spPr>
        <p:txBody>
          <a:bodyPr>
            <a:normAutofit/>
          </a:bodyPr>
          <a:lstStyle/>
          <a:p>
            <a:pPr algn="ctr"/>
            <a:r>
              <a:rPr lang="en-GB" dirty="0"/>
              <a:t>Which leaders do you admire? Why?</a:t>
            </a:r>
          </a:p>
        </p:txBody>
      </p:sp>
      <p:pic>
        <p:nvPicPr>
          <p:cNvPr id="7" name="Content Placeholder 7">
            <a:extLst>
              <a:ext uri="{FF2B5EF4-FFF2-40B4-BE49-F238E27FC236}">
                <a16:creationId xmlns:a16="http://schemas.microsoft.com/office/drawing/2014/main" id="{80C83C9F-DA7A-44DF-90E0-D50BB9D748D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6252" y="819091"/>
            <a:ext cx="2984675" cy="2269829"/>
          </a:xfrm>
          <a:prstGeom prst="rect">
            <a:avLst/>
          </a:prstGeom>
        </p:spPr>
      </p:pic>
      <p:pic>
        <p:nvPicPr>
          <p:cNvPr id="8" name="Picture 7">
            <a:extLst>
              <a:ext uri="{FF2B5EF4-FFF2-40B4-BE49-F238E27FC236}">
                <a16:creationId xmlns:a16="http://schemas.microsoft.com/office/drawing/2014/main" id="{1CCDFA47-03E1-4C0F-B22E-2075FD9CA258}"/>
              </a:ext>
            </a:extLst>
          </p:cNvPr>
          <p:cNvPicPr>
            <a:picLocks noChangeAspect="1"/>
          </p:cNvPicPr>
          <p:nvPr/>
        </p:nvPicPr>
        <p:blipFill>
          <a:blip r:embed="rId4"/>
          <a:stretch>
            <a:fillRect/>
          </a:stretch>
        </p:blipFill>
        <p:spPr>
          <a:xfrm>
            <a:off x="6511413" y="3602187"/>
            <a:ext cx="2535050" cy="1866799"/>
          </a:xfrm>
          <a:prstGeom prst="rect">
            <a:avLst/>
          </a:prstGeom>
        </p:spPr>
      </p:pic>
      <p:pic>
        <p:nvPicPr>
          <p:cNvPr id="4" name="Picture 3" descr="A book cover with a person holding a flag&#10;&#10;Description automatically generated">
            <a:extLst>
              <a:ext uri="{FF2B5EF4-FFF2-40B4-BE49-F238E27FC236}">
                <a16:creationId xmlns:a16="http://schemas.microsoft.com/office/drawing/2014/main" id="{5756D777-851E-66D8-73FE-49FA3DD50982}"/>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812149" y="560161"/>
            <a:ext cx="2152950" cy="3296110"/>
          </a:xfrm>
          <a:prstGeom prst="rect">
            <a:avLst/>
          </a:prstGeom>
        </p:spPr>
      </p:pic>
      <p:pic>
        <p:nvPicPr>
          <p:cNvPr id="14" name="Picture 13">
            <a:extLst>
              <a:ext uri="{FF2B5EF4-FFF2-40B4-BE49-F238E27FC236}">
                <a16:creationId xmlns:a16="http://schemas.microsoft.com/office/drawing/2014/main" id="{53BEBAF7-66FB-6C54-3D6E-DE8A91EB59AE}"/>
              </a:ext>
            </a:extLst>
          </p:cNvPr>
          <p:cNvPicPr>
            <a:picLocks noChangeAspect="1"/>
          </p:cNvPicPr>
          <p:nvPr/>
        </p:nvPicPr>
        <p:blipFill>
          <a:blip r:embed="rId7"/>
          <a:stretch>
            <a:fillRect/>
          </a:stretch>
        </p:blipFill>
        <p:spPr>
          <a:xfrm>
            <a:off x="251520" y="3769080"/>
            <a:ext cx="2874620" cy="1759568"/>
          </a:xfrm>
          <a:prstGeom prst="rect">
            <a:avLst/>
          </a:prstGeom>
        </p:spPr>
      </p:pic>
      <p:pic>
        <p:nvPicPr>
          <p:cNvPr id="16" name="Picture 15" descr="A person wearing headphones and an object&#10;&#10;Description automatically generated">
            <a:extLst>
              <a:ext uri="{FF2B5EF4-FFF2-40B4-BE49-F238E27FC236}">
                <a16:creationId xmlns:a16="http://schemas.microsoft.com/office/drawing/2014/main" id="{CE83608C-CED6-1A33-9847-501C4DFCBE01}"/>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511413" y="842999"/>
            <a:ext cx="2271728" cy="1703796"/>
          </a:xfrm>
          <a:prstGeom prst="rect">
            <a:avLst/>
          </a:prstGeom>
        </p:spPr>
      </p:pic>
      <p:pic>
        <p:nvPicPr>
          <p:cNvPr id="18" name="Picture 17" descr="A person in a suit smiling&#10;&#10;Description automatically generated">
            <a:extLst>
              <a:ext uri="{FF2B5EF4-FFF2-40B4-BE49-F238E27FC236}">
                <a16:creationId xmlns:a16="http://schemas.microsoft.com/office/drawing/2014/main" id="{189B5E67-D48E-B768-F621-3F445BDD9171}"/>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3663457" y="3903565"/>
            <a:ext cx="2817496" cy="1703796"/>
          </a:xfrm>
          <a:prstGeom prst="rect">
            <a:avLst/>
          </a:prstGeom>
        </p:spPr>
      </p:pic>
      <p:pic>
        <p:nvPicPr>
          <p:cNvPr id="5" name="Picture 4" descr="A person with a beard and mustache&#10;&#10;Description automatically generated">
            <a:extLst>
              <a:ext uri="{FF2B5EF4-FFF2-40B4-BE49-F238E27FC236}">
                <a16:creationId xmlns:a16="http://schemas.microsoft.com/office/drawing/2014/main" id="{F9AFC015-60CE-0019-A9D6-1238CA26FB1D}"/>
              </a:ext>
            </a:extLst>
          </p:cNvPr>
          <p:cNvPicPr>
            <a:picLocks noChangeAspect="1"/>
          </p:cNvPicPr>
          <p:nvPr/>
        </p:nvPicPr>
        <p:blipFill>
          <a:blip r:embed="rId12" cstate="print">
            <a:extLst>
              <a:ext uri="{28A0092B-C50C-407E-A947-70E740481C1C}">
                <a14:useLocalDpi xmlns:a14="http://schemas.microsoft.com/office/drawing/2010/main" val="0"/>
              </a:ext>
              <a:ext uri="{837473B0-CC2E-450A-ABE3-18F120FF3D39}">
                <a1611:picAttrSrcUrl xmlns:a1611="http://schemas.microsoft.com/office/drawing/2016/11/main" r:id="rId13"/>
              </a:ext>
            </a:extLst>
          </a:blip>
          <a:stretch>
            <a:fillRect/>
          </a:stretch>
        </p:blipFill>
        <p:spPr>
          <a:xfrm>
            <a:off x="6004556" y="2333176"/>
            <a:ext cx="1341120" cy="1953768"/>
          </a:xfrm>
          <a:prstGeom prst="rect">
            <a:avLst/>
          </a:prstGeom>
        </p:spPr>
      </p:pic>
      <p:pic>
        <p:nvPicPr>
          <p:cNvPr id="10" name="Picture 9">
            <a:extLst>
              <a:ext uri="{FF2B5EF4-FFF2-40B4-BE49-F238E27FC236}">
                <a16:creationId xmlns:a16="http://schemas.microsoft.com/office/drawing/2014/main" id="{D161A02B-912A-DB59-27C3-207FA4263A64}"/>
              </a:ext>
            </a:extLst>
          </p:cNvPr>
          <p:cNvPicPr>
            <a:picLocks noChangeAspect="1"/>
          </p:cNvPicPr>
          <p:nvPr/>
        </p:nvPicPr>
        <p:blipFill>
          <a:blip r:embed="rId14"/>
          <a:stretch>
            <a:fillRect/>
          </a:stretch>
        </p:blipFill>
        <p:spPr>
          <a:xfrm>
            <a:off x="3126140" y="3338348"/>
            <a:ext cx="1496118" cy="1424233"/>
          </a:xfrm>
          <a:prstGeom prst="rect">
            <a:avLst/>
          </a:prstGeom>
        </p:spPr>
      </p:pic>
      <p:pic>
        <p:nvPicPr>
          <p:cNvPr id="6" name="Picture 5">
            <a:extLst>
              <a:ext uri="{FF2B5EF4-FFF2-40B4-BE49-F238E27FC236}">
                <a16:creationId xmlns:a16="http://schemas.microsoft.com/office/drawing/2014/main" id="{C94332D8-FF92-F2B4-CFFC-917B73C51A40}"/>
              </a:ext>
            </a:extLst>
          </p:cNvPr>
          <p:cNvPicPr>
            <a:picLocks noChangeAspect="1"/>
          </p:cNvPicPr>
          <p:nvPr/>
        </p:nvPicPr>
        <p:blipFill>
          <a:blip r:embed="rId15"/>
          <a:stretch>
            <a:fillRect/>
          </a:stretch>
        </p:blipFill>
        <p:spPr>
          <a:xfrm>
            <a:off x="7469587" y="1845199"/>
            <a:ext cx="1284243" cy="1703797"/>
          </a:xfrm>
          <a:prstGeom prst="rect">
            <a:avLst/>
          </a:prstGeom>
        </p:spPr>
      </p:pic>
    </p:spTree>
    <p:extLst>
      <p:ext uri="{BB962C8B-B14F-4D97-AF65-F5344CB8AC3E}">
        <p14:creationId xmlns:p14="http://schemas.microsoft.com/office/powerpoint/2010/main" val="143826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fade">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fade">
                                      <p:cBhvr>
                                        <p:cTn id="32" dur="500"/>
                                        <p:tgtEl>
                                          <p:spTgt spid="5"/>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Effect transition="in" filter="fade">
                                      <p:cBhvr>
                                        <p:cTn id="37" dur="500"/>
                                        <p:tgtEl>
                                          <p:spTgt spid="14"/>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gtEl>
                                        <p:attrNameLst>
                                          <p:attrName>style.visibility</p:attrName>
                                        </p:attrNameLst>
                                      </p:cBhvr>
                                      <p:to>
                                        <p:strVal val="visible"/>
                                      </p:to>
                                    </p:set>
                                    <p:animEffect transition="in" filter="fade">
                                      <p:cBhvr>
                                        <p:cTn id="4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613EB8-01FC-4832-9317-06B1A3DFAAA1}"/>
              </a:ext>
            </a:extLst>
          </p:cNvPr>
          <p:cNvSpPr>
            <a:spLocks noGrp="1"/>
          </p:cNvSpPr>
          <p:nvPr>
            <p:ph type="title"/>
          </p:nvPr>
        </p:nvSpPr>
        <p:spPr>
          <a:xfrm>
            <a:off x="488403" y="14909"/>
            <a:ext cx="8229600" cy="778194"/>
          </a:xfrm>
        </p:spPr>
        <p:txBody>
          <a:bodyPr/>
          <a:lstStyle/>
          <a:p>
            <a:pPr algn="ctr"/>
            <a:r>
              <a:rPr lang="en-GB" dirty="0"/>
              <a:t>Some </a:t>
            </a:r>
            <a:r>
              <a:rPr lang="en-GB" i="1" dirty="0"/>
              <a:t>types</a:t>
            </a:r>
          </a:p>
        </p:txBody>
      </p:sp>
      <p:sp>
        <p:nvSpPr>
          <p:cNvPr id="5" name="Content Placeholder 2">
            <a:extLst>
              <a:ext uri="{FF2B5EF4-FFF2-40B4-BE49-F238E27FC236}">
                <a16:creationId xmlns:a16="http://schemas.microsoft.com/office/drawing/2014/main" id="{2A4DA449-8C15-43EF-89BB-8945E9C5DF8A}"/>
              </a:ext>
            </a:extLst>
          </p:cNvPr>
          <p:cNvSpPr>
            <a:spLocks noGrp="1"/>
          </p:cNvSpPr>
          <p:nvPr>
            <p:ph idx="1"/>
          </p:nvPr>
        </p:nvSpPr>
        <p:spPr>
          <a:xfrm>
            <a:off x="133678" y="922706"/>
            <a:ext cx="2914650" cy="4454963"/>
          </a:xfrm>
        </p:spPr>
        <p:txBody>
          <a:bodyPr>
            <a:normAutofit/>
          </a:bodyPr>
          <a:lstStyle/>
          <a:p>
            <a:r>
              <a:rPr lang="en-GB" sz="1700" b="1" dirty="0"/>
              <a:t>Charismatic leaders</a:t>
            </a:r>
            <a:r>
              <a:rPr lang="en-GB" sz="1700" dirty="0"/>
              <a:t> inspire their followers to do things or to do things better; this is done by conjuring up enthusiasm in others for a stated vision or goal</a:t>
            </a:r>
          </a:p>
          <a:p>
            <a:endParaRPr lang="en-GB" sz="1700" dirty="0"/>
          </a:p>
          <a:p>
            <a:r>
              <a:rPr lang="en-GB" sz="1700" b="1" dirty="0"/>
              <a:t>Contingency theory-</a:t>
            </a:r>
            <a:r>
              <a:rPr lang="en-GB" sz="1700" dirty="0"/>
              <a:t>effectiveness of </a:t>
            </a:r>
            <a:r>
              <a:rPr lang="en-GB" sz="1700" b="1" dirty="0"/>
              <a:t>leadership</a:t>
            </a:r>
            <a:r>
              <a:rPr lang="en-GB" sz="1700" dirty="0"/>
              <a:t> depends upon the situation, and there are numerous factors, such as the nature of the task, </a:t>
            </a:r>
            <a:r>
              <a:rPr lang="en-GB" sz="1700" b="1" dirty="0"/>
              <a:t>leader's</a:t>
            </a:r>
            <a:r>
              <a:rPr lang="en-GB" sz="1700" dirty="0"/>
              <a:t> personality, and more.</a:t>
            </a:r>
            <a:endParaRPr lang="en-GB" sz="1700" dirty="0">
              <a:hlinkClick r:id="rId2"/>
            </a:endParaRPr>
          </a:p>
          <a:p>
            <a:endParaRPr lang="en-GB" sz="1700" dirty="0"/>
          </a:p>
          <a:p>
            <a:endParaRPr lang="en-GB" sz="1700" dirty="0"/>
          </a:p>
          <a:p>
            <a:endParaRPr lang="en-GB" sz="1700" dirty="0"/>
          </a:p>
        </p:txBody>
      </p:sp>
      <p:sp>
        <p:nvSpPr>
          <p:cNvPr id="6" name="Content Placeholder 5">
            <a:extLst>
              <a:ext uri="{FF2B5EF4-FFF2-40B4-BE49-F238E27FC236}">
                <a16:creationId xmlns:a16="http://schemas.microsoft.com/office/drawing/2014/main" id="{DAE0AC4C-8C0F-466C-8E99-F0EAD1C3E2CE}"/>
              </a:ext>
            </a:extLst>
          </p:cNvPr>
          <p:cNvSpPr txBox="1">
            <a:spLocks/>
          </p:cNvSpPr>
          <p:nvPr/>
        </p:nvSpPr>
        <p:spPr>
          <a:xfrm>
            <a:off x="6067954" y="908720"/>
            <a:ext cx="2914650" cy="4468949"/>
          </a:xfrm>
          <a:prstGeom prst="rect">
            <a:avLst/>
          </a:prstGeom>
        </p:spPr>
        <p:txBody>
          <a:bodyPr>
            <a:normAutofit fontScale="925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t>Distributed leadership- </a:t>
            </a:r>
            <a:r>
              <a:rPr lang="en-GB" sz="1800" dirty="0"/>
              <a:t>mobilising leadership expertise at all levels in an organisation in order to generate more opportunities for change and to build the capacity for improvement</a:t>
            </a:r>
          </a:p>
          <a:p>
            <a:pPr marL="0" indent="0">
              <a:buNone/>
            </a:pPr>
            <a:endParaRPr lang="en-GB" sz="1800" dirty="0"/>
          </a:p>
          <a:p>
            <a:r>
              <a:rPr lang="en-GB" sz="1800" b="1" dirty="0"/>
              <a:t>Ethical leadership</a:t>
            </a:r>
            <a:r>
              <a:rPr lang="en-GB" sz="1800" dirty="0"/>
              <a:t>- leadership that is directed by respect for ethical beliefs and values and for the dignity and rights of others. It is thus related to concepts such as trust, honesty, consideration, charisma and fairness.</a:t>
            </a:r>
          </a:p>
          <a:p>
            <a:pPr marL="0" indent="0">
              <a:buNone/>
            </a:pPr>
            <a:endParaRPr lang="en-GB" sz="1800" dirty="0"/>
          </a:p>
          <a:p>
            <a:endParaRPr lang="en-GB" sz="1800" dirty="0"/>
          </a:p>
          <a:p>
            <a:endParaRPr lang="en-GB" sz="1800" dirty="0"/>
          </a:p>
        </p:txBody>
      </p:sp>
      <p:pic>
        <p:nvPicPr>
          <p:cNvPr id="4" name="Picture 3">
            <a:extLst>
              <a:ext uri="{FF2B5EF4-FFF2-40B4-BE49-F238E27FC236}">
                <a16:creationId xmlns:a16="http://schemas.microsoft.com/office/drawing/2014/main" id="{3BCF9596-351F-DDC2-BB2A-C0E778004934}"/>
              </a:ext>
            </a:extLst>
          </p:cNvPr>
          <p:cNvPicPr>
            <a:picLocks noChangeAspect="1"/>
          </p:cNvPicPr>
          <p:nvPr/>
        </p:nvPicPr>
        <p:blipFill>
          <a:blip r:embed="rId3"/>
          <a:stretch>
            <a:fillRect/>
          </a:stretch>
        </p:blipFill>
        <p:spPr>
          <a:xfrm>
            <a:off x="3071573" y="3933056"/>
            <a:ext cx="3063260" cy="1785065"/>
          </a:xfrm>
          <a:prstGeom prst="rect">
            <a:avLst/>
          </a:prstGeom>
        </p:spPr>
      </p:pic>
    </p:spTree>
    <p:extLst>
      <p:ext uri="{BB962C8B-B14F-4D97-AF65-F5344CB8AC3E}">
        <p14:creationId xmlns:p14="http://schemas.microsoft.com/office/powerpoint/2010/main" val="2441737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1E8CEE-6D86-ABF4-82E4-042C8B36FDAC}"/>
              </a:ext>
            </a:extLst>
          </p:cNvPr>
          <p:cNvSpPr>
            <a:spLocks noGrp="1"/>
          </p:cNvSpPr>
          <p:nvPr>
            <p:ph type="title"/>
          </p:nvPr>
        </p:nvSpPr>
        <p:spPr>
          <a:xfrm>
            <a:off x="627315" y="136525"/>
            <a:ext cx="7886700" cy="916211"/>
          </a:xfrm>
        </p:spPr>
        <p:txBody>
          <a:bodyPr/>
          <a:lstStyle/>
          <a:p>
            <a:pPr algn="ctr"/>
            <a:r>
              <a:rPr lang="en-GB" dirty="0"/>
              <a:t>Activity</a:t>
            </a:r>
          </a:p>
        </p:txBody>
      </p:sp>
      <p:sp>
        <p:nvSpPr>
          <p:cNvPr id="3" name="Content Placeholder 2">
            <a:extLst>
              <a:ext uri="{FF2B5EF4-FFF2-40B4-BE49-F238E27FC236}">
                <a16:creationId xmlns:a16="http://schemas.microsoft.com/office/drawing/2014/main" id="{6B163482-B2C0-DA23-DBA4-8C7D8DDEF354}"/>
              </a:ext>
            </a:extLst>
          </p:cNvPr>
          <p:cNvSpPr>
            <a:spLocks noGrp="1"/>
          </p:cNvSpPr>
          <p:nvPr>
            <p:ph idx="1"/>
          </p:nvPr>
        </p:nvSpPr>
        <p:spPr>
          <a:xfrm>
            <a:off x="251520" y="1052736"/>
            <a:ext cx="8568952" cy="4351338"/>
          </a:xfrm>
        </p:spPr>
        <p:txBody>
          <a:bodyPr/>
          <a:lstStyle/>
          <a:p>
            <a:pPr marL="0" indent="0">
              <a:buNone/>
            </a:pPr>
            <a:r>
              <a:rPr lang="en-GB" dirty="0">
                <a:solidFill>
                  <a:srgbClr val="7030A0"/>
                </a:solidFill>
              </a:rPr>
              <a:t>In your groups, discuss the following and capture the views and opinions of your group ready for feedback: -</a:t>
            </a:r>
          </a:p>
          <a:p>
            <a:pPr marL="0" indent="0">
              <a:buNone/>
            </a:pPr>
            <a:endParaRPr lang="en-GB" dirty="0">
              <a:solidFill>
                <a:srgbClr val="7030A0"/>
              </a:solidFill>
            </a:endParaRPr>
          </a:p>
          <a:p>
            <a:r>
              <a:rPr lang="en-GB" dirty="0">
                <a:solidFill>
                  <a:srgbClr val="7030A0"/>
                </a:solidFill>
              </a:rPr>
              <a:t>What is the difference between Leadership and Management?</a:t>
            </a:r>
          </a:p>
          <a:p>
            <a:pPr marL="0" indent="0">
              <a:buNone/>
            </a:pPr>
            <a:endParaRPr lang="en-GB" dirty="0">
              <a:solidFill>
                <a:srgbClr val="7030A0"/>
              </a:solidFill>
            </a:endParaRPr>
          </a:p>
          <a:p>
            <a:pPr marL="0" indent="0">
              <a:buNone/>
            </a:pPr>
            <a:r>
              <a:rPr lang="en-GB" dirty="0">
                <a:solidFill>
                  <a:srgbClr val="7030A0"/>
                </a:solidFill>
              </a:rPr>
              <a:t>Please make a list of key points…</a:t>
            </a:r>
          </a:p>
          <a:p>
            <a:pPr marL="0" indent="0">
              <a:buNone/>
            </a:pPr>
            <a:endParaRPr lang="en-GB" dirty="0">
              <a:solidFill>
                <a:srgbClr val="7030A0"/>
              </a:solidFill>
            </a:endParaRPr>
          </a:p>
          <a:p>
            <a:pPr marL="0" indent="0">
              <a:buNone/>
            </a:pPr>
            <a:r>
              <a:rPr lang="en-GB" dirty="0">
                <a:solidFill>
                  <a:srgbClr val="7030A0"/>
                </a:solidFill>
              </a:rPr>
              <a:t>15 minutes to discuss and record your views.</a:t>
            </a:r>
          </a:p>
          <a:p>
            <a:pPr marL="0" indent="0">
              <a:buNone/>
            </a:pPr>
            <a:endParaRPr lang="en-GB" dirty="0">
              <a:solidFill>
                <a:srgbClr val="7030A0"/>
              </a:solidFill>
            </a:endParaRPr>
          </a:p>
          <a:p>
            <a:pPr marL="0" indent="0">
              <a:buNone/>
            </a:pPr>
            <a:endParaRPr lang="en-GB" dirty="0">
              <a:solidFill>
                <a:srgbClr val="7030A0"/>
              </a:solidFill>
            </a:endParaRPr>
          </a:p>
        </p:txBody>
      </p:sp>
      <p:pic>
        <p:nvPicPr>
          <p:cNvPr id="5" name="Picture 4">
            <a:extLst>
              <a:ext uri="{FF2B5EF4-FFF2-40B4-BE49-F238E27FC236}">
                <a16:creationId xmlns:a16="http://schemas.microsoft.com/office/drawing/2014/main" id="{FF9716AE-CE78-C8C7-4453-7FA90132BA77}"/>
              </a:ext>
            </a:extLst>
          </p:cNvPr>
          <p:cNvPicPr>
            <a:picLocks noChangeAspect="1"/>
          </p:cNvPicPr>
          <p:nvPr/>
        </p:nvPicPr>
        <p:blipFill>
          <a:blip r:embed="rId2"/>
          <a:stretch>
            <a:fillRect/>
          </a:stretch>
        </p:blipFill>
        <p:spPr>
          <a:xfrm>
            <a:off x="5796136" y="2996951"/>
            <a:ext cx="3347864" cy="1884185"/>
          </a:xfrm>
          <a:prstGeom prst="rect">
            <a:avLst/>
          </a:prstGeom>
        </p:spPr>
      </p:pic>
    </p:spTree>
    <p:extLst>
      <p:ext uri="{BB962C8B-B14F-4D97-AF65-F5344CB8AC3E}">
        <p14:creationId xmlns:p14="http://schemas.microsoft.com/office/powerpoint/2010/main" val="40215517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7658B-37F6-4579-844B-72783E5308DF}"/>
              </a:ext>
            </a:extLst>
          </p:cNvPr>
          <p:cNvSpPr>
            <a:spLocks noGrp="1"/>
          </p:cNvSpPr>
          <p:nvPr>
            <p:ph type="title"/>
          </p:nvPr>
        </p:nvSpPr>
        <p:spPr>
          <a:xfrm>
            <a:off x="628650" y="12428"/>
            <a:ext cx="7886700" cy="1253555"/>
          </a:xfrm>
        </p:spPr>
        <p:txBody>
          <a:bodyPr>
            <a:normAutofit/>
          </a:bodyPr>
          <a:lstStyle/>
          <a:p>
            <a:pPr algn="ctr"/>
            <a:r>
              <a:rPr lang="en-GB" dirty="0"/>
              <a:t>The Difference between leadership and management (Kotter, 1990)</a:t>
            </a:r>
          </a:p>
        </p:txBody>
      </p:sp>
      <p:sp>
        <p:nvSpPr>
          <p:cNvPr id="5" name="Content Placeholder 2">
            <a:extLst>
              <a:ext uri="{FF2B5EF4-FFF2-40B4-BE49-F238E27FC236}">
                <a16:creationId xmlns:a16="http://schemas.microsoft.com/office/drawing/2014/main" id="{D37E2A59-3430-4728-A0D1-A21C9D1CEBA7}"/>
              </a:ext>
            </a:extLst>
          </p:cNvPr>
          <p:cNvSpPr>
            <a:spLocks noGrp="1"/>
          </p:cNvSpPr>
          <p:nvPr>
            <p:ph idx="1"/>
          </p:nvPr>
        </p:nvSpPr>
        <p:spPr>
          <a:xfrm>
            <a:off x="251520" y="1333260"/>
            <a:ext cx="3744416" cy="3528392"/>
          </a:xfrm>
        </p:spPr>
        <p:txBody>
          <a:bodyPr>
            <a:normAutofit/>
          </a:bodyPr>
          <a:lstStyle/>
          <a:p>
            <a:pPr marL="0" indent="0" algn="ctr" eaLnBrk="0" hangingPunct="0">
              <a:spcBef>
                <a:spcPts val="450"/>
              </a:spcBef>
              <a:spcAft>
                <a:spcPts val="450"/>
              </a:spcAft>
              <a:buNone/>
            </a:pPr>
            <a:r>
              <a:rPr lang="en-US" sz="2400" b="1" dirty="0">
                <a:solidFill>
                  <a:srgbClr val="FF0000"/>
                </a:solidFill>
              </a:rPr>
              <a:t>Management Activities</a:t>
            </a:r>
          </a:p>
          <a:p>
            <a:pPr marL="0" indent="0" algn="ctr" eaLnBrk="0" hangingPunct="0">
              <a:spcBef>
                <a:spcPts val="450"/>
              </a:spcBef>
              <a:spcAft>
                <a:spcPts val="450"/>
              </a:spcAft>
              <a:buNone/>
            </a:pPr>
            <a:r>
              <a:rPr lang="en-US" sz="2400" b="1" dirty="0">
                <a:solidFill>
                  <a:schemeClr val="tx1">
                    <a:lumMod val="75000"/>
                    <a:lumOff val="25000"/>
                  </a:schemeClr>
                </a:solidFill>
              </a:rPr>
              <a:t>“Produces order and consistency”</a:t>
            </a:r>
          </a:p>
          <a:p>
            <a:pPr eaLnBrk="0" hangingPunct="0">
              <a:spcBef>
                <a:spcPts val="450"/>
              </a:spcBef>
              <a:spcAft>
                <a:spcPts val="450"/>
              </a:spcAft>
            </a:pPr>
            <a:r>
              <a:rPr lang="en-US" sz="2400" dirty="0"/>
              <a:t>Planning &amp; Budgeting</a:t>
            </a:r>
          </a:p>
          <a:p>
            <a:pPr eaLnBrk="0" hangingPunct="0">
              <a:spcBef>
                <a:spcPts val="450"/>
              </a:spcBef>
              <a:spcAft>
                <a:spcPts val="450"/>
              </a:spcAft>
            </a:pPr>
            <a:r>
              <a:rPr lang="en-US" sz="2400" dirty="0"/>
              <a:t>Organizing &amp; Staffing</a:t>
            </a:r>
          </a:p>
          <a:p>
            <a:pPr eaLnBrk="0" hangingPunct="0">
              <a:spcBef>
                <a:spcPts val="450"/>
              </a:spcBef>
              <a:spcAft>
                <a:spcPts val="450"/>
              </a:spcAft>
            </a:pPr>
            <a:r>
              <a:rPr lang="en-US" sz="2400" dirty="0"/>
              <a:t>Controlling &amp; Problem Solving</a:t>
            </a:r>
          </a:p>
        </p:txBody>
      </p:sp>
      <p:sp>
        <p:nvSpPr>
          <p:cNvPr id="6" name="Content Placeholder 3">
            <a:extLst>
              <a:ext uri="{FF2B5EF4-FFF2-40B4-BE49-F238E27FC236}">
                <a16:creationId xmlns:a16="http://schemas.microsoft.com/office/drawing/2014/main" id="{200147C4-F45D-4BBF-95E2-045CE9FB15D3}"/>
              </a:ext>
            </a:extLst>
          </p:cNvPr>
          <p:cNvSpPr txBox="1">
            <a:spLocks/>
          </p:cNvSpPr>
          <p:nvPr/>
        </p:nvSpPr>
        <p:spPr>
          <a:xfrm>
            <a:off x="5220072" y="1333260"/>
            <a:ext cx="3672408" cy="3528392"/>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ts val="450"/>
              </a:spcBef>
              <a:spcAft>
                <a:spcPts val="450"/>
              </a:spcAft>
              <a:buFont typeface="Arial" pitchFamily="34" charset="0"/>
              <a:buNone/>
            </a:pPr>
            <a:r>
              <a:rPr lang="en-GB" sz="2400" b="1" dirty="0">
                <a:solidFill>
                  <a:srgbClr val="009900"/>
                </a:solidFill>
              </a:rPr>
              <a:t>Leadership Activities</a:t>
            </a:r>
          </a:p>
          <a:p>
            <a:pPr marL="0" indent="0" algn="ctr">
              <a:spcBef>
                <a:spcPts val="450"/>
              </a:spcBef>
              <a:buFont typeface="Arial" pitchFamily="34" charset="0"/>
              <a:buNone/>
            </a:pPr>
            <a:r>
              <a:rPr lang="en-GB" sz="2400" b="1" dirty="0">
                <a:solidFill>
                  <a:schemeClr val="tx1">
                    <a:lumMod val="75000"/>
                    <a:lumOff val="25000"/>
                  </a:schemeClr>
                </a:solidFill>
              </a:rPr>
              <a:t>“Produces change and movement”</a:t>
            </a:r>
          </a:p>
          <a:p>
            <a:pPr eaLnBrk="0" hangingPunct="0">
              <a:lnSpc>
                <a:spcPct val="110000"/>
              </a:lnSpc>
              <a:spcBef>
                <a:spcPts val="0"/>
              </a:spcBef>
              <a:spcAft>
                <a:spcPts val="450"/>
              </a:spcAft>
              <a:buFontTx/>
              <a:buChar char="•"/>
            </a:pPr>
            <a:r>
              <a:rPr lang="en-US" sz="2400" dirty="0"/>
              <a:t>Establishing direction</a:t>
            </a:r>
          </a:p>
          <a:p>
            <a:pPr eaLnBrk="0" hangingPunct="0">
              <a:lnSpc>
                <a:spcPct val="110000"/>
              </a:lnSpc>
              <a:buFontTx/>
              <a:buChar char="•"/>
            </a:pPr>
            <a:r>
              <a:rPr lang="en-US" sz="2400" dirty="0"/>
              <a:t> Aligning people </a:t>
            </a:r>
          </a:p>
          <a:p>
            <a:pPr eaLnBrk="0" hangingPunct="0">
              <a:lnSpc>
                <a:spcPct val="110000"/>
              </a:lnSpc>
              <a:buFontTx/>
              <a:buChar char="•"/>
            </a:pPr>
            <a:r>
              <a:rPr lang="en-US" sz="2400" dirty="0"/>
              <a:t> Motivating / Inspiring</a:t>
            </a:r>
          </a:p>
          <a:p>
            <a:pPr eaLnBrk="0" hangingPunct="0">
              <a:lnSpc>
                <a:spcPct val="150000"/>
              </a:lnSpc>
              <a:buFontTx/>
              <a:buChar char="•"/>
            </a:pPr>
            <a:endParaRPr lang="en-US" dirty="0">
              <a:latin typeface="Arial" charset="0"/>
            </a:endParaRPr>
          </a:p>
          <a:p>
            <a:pPr marL="0" indent="0">
              <a:buFont typeface="Arial" pitchFamily="34" charset="0"/>
              <a:buNone/>
            </a:pPr>
            <a:endParaRPr lang="en-GB" dirty="0"/>
          </a:p>
        </p:txBody>
      </p:sp>
      <p:pic>
        <p:nvPicPr>
          <p:cNvPr id="4" name="Picture 3">
            <a:extLst>
              <a:ext uri="{FF2B5EF4-FFF2-40B4-BE49-F238E27FC236}">
                <a16:creationId xmlns:a16="http://schemas.microsoft.com/office/drawing/2014/main" id="{41BB2EC3-1A54-F83F-FAD4-75A349B9E69F}"/>
              </a:ext>
            </a:extLst>
          </p:cNvPr>
          <p:cNvPicPr>
            <a:picLocks noChangeAspect="1"/>
          </p:cNvPicPr>
          <p:nvPr/>
        </p:nvPicPr>
        <p:blipFill>
          <a:blip r:embed="rId2"/>
          <a:stretch>
            <a:fillRect/>
          </a:stretch>
        </p:blipFill>
        <p:spPr>
          <a:xfrm>
            <a:off x="2944531" y="3990049"/>
            <a:ext cx="2822890" cy="1743207"/>
          </a:xfrm>
          <a:prstGeom prst="rect">
            <a:avLst/>
          </a:prstGeom>
        </p:spPr>
      </p:pic>
    </p:spTree>
    <p:extLst>
      <p:ext uri="{BB962C8B-B14F-4D97-AF65-F5344CB8AC3E}">
        <p14:creationId xmlns:p14="http://schemas.microsoft.com/office/powerpoint/2010/main" val="26896209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3" end="3"/>
                                            </p:txEl>
                                          </p:spTgt>
                                        </p:tgtEl>
                                        <p:attrNameLst>
                                          <p:attrName>style.visibility</p:attrName>
                                        </p:attrNameLst>
                                      </p:cBhvr>
                                      <p:to>
                                        <p:strVal val="visible"/>
                                      </p:to>
                                    </p:set>
                                    <p:animEffect transition="in" filter="fade">
                                      <p:cBhvr>
                                        <p:cTn id="37" dur="500"/>
                                        <p:tgtEl>
                                          <p:spTgt spid="6">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4" end="4"/>
                                            </p:txEl>
                                          </p:spTgt>
                                        </p:tgtEl>
                                        <p:attrNameLst>
                                          <p:attrName>style.visibility</p:attrName>
                                        </p:attrNameLst>
                                      </p:cBhvr>
                                      <p:to>
                                        <p:strVal val="visible"/>
                                      </p:to>
                                    </p:set>
                                    <p:animEffect transition="in" filter="fade">
                                      <p:cBhvr>
                                        <p:cTn id="42"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AD1F71-B434-4D8C-B301-FF0E8B6A5484}"/>
              </a:ext>
            </a:extLst>
          </p:cNvPr>
          <p:cNvSpPr>
            <a:spLocks noGrp="1"/>
          </p:cNvSpPr>
          <p:nvPr>
            <p:ph type="title"/>
          </p:nvPr>
        </p:nvSpPr>
        <p:spPr>
          <a:xfrm>
            <a:off x="628650" y="137815"/>
            <a:ext cx="7886700" cy="1325563"/>
          </a:xfrm>
        </p:spPr>
        <p:txBody>
          <a:bodyPr>
            <a:normAutofit/>
          </a:bodyPr>
          <a:lstStyle/>
          <a:p>
            <a:pPr algn="ctr"/>
            <a:r>
              <a:rPr lang="en-GB" dirty="0"/>
              <a:t>Traditional view of leadership and management</a:t>
            </a:r>
          </a:p>
        </p:txBody>
      </p:sp>
      <p:graphicFrame>
        <p:nvGraphicFramePr>
          <p:cNvPr id="4" name="Group 3">
            <a:extLst>
              <a:ext uri="{FF2B5EF4-FFF2-40B4-BE49-F238E27FC236}">
                <a16:creationId xmlns:a16="http://schemas.microsoft.com/office/drawing/2014/main" id="{EF98A42D-CE45-4798-8A1B-A7192E2F5D3D}"/>
              </a:ext>
            </a:extLst>
          </p:cNvPr>
          <p:cNvGraphicFramePr>
            <a:graphicFrameLocks noGrp="1"/>
          </p:cNvGraphicFramePr>
          <p:nvPr>
            <p:extLst>
              <p:ext uri="{D42A27DB-BD31-4B8C-83A1-F6EECF244321}">
                <p14:modId xmlns:p14="http://schemas.microsoft.com/office/powerpoint/2010/main" val="763373901"/>
              </p:ext>
            </p:extLst>
          </p:nvPr>
        </p:nvGraphicFramePr>
        <p:xfrm>
          <a:off x="457200" y="1574703"/>
          <a:ext cx="8381144" cy="3805334"/>
        </p:xfrm>
        <a:graphic>
          <a:graphicData uri="http://schemas.openxmlformats.org/drawingml/2006/table">
            <a:tbl>
              <a:tblPr/>
              <a:tblGrid>
                <a:gridCol w="4037881">
                  <a:extLst>
                    <a:ext uri="{9D8B030D-6E8A-4147-A177-3AD203B41FA5}">
                      <a16:colId xmlns:a16="http://schemas.microsoft.com/office/drawing/2014/main" val="20000"/>
                    </a:ext>
                  </a:extLst>
                </a:gridCol>
                <a:gridCol w="4343263">
                  <a:extLst>
                    <a:ext uri="{9D8B030D-6E8A-4147-A177-3AD203B41FA5}">
                      <a16:colId xmlns:a16="http://schemas.microsoft.com/office/drawing/2014/main" val="20001"/>
                    </a:ext>
                  </a:extLst>
                </a:gridCol>
              </a:tblGrid>
              <a:tr h="629835">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400" b="1" i="0" u="none" strike="noStrike" cap="none" normalizeH="0" baseline="0" dirty="0">
                          <a:ln>
                            <a:noFill/>
                          </a:ln>
                          <a:solidFill>
                            <a:schemeClr val="bg1"/>
                          </a:solidFill>
                          <a:effectLst/>
                          <a:latin typeface="Arial" charset="0"/>
                        </a:rPr>
                        <a:t>Manager</a:t>
                      </a:r>
                    </a:p>
                  </a:txBody>
                  <a:tcPr marL="68580" marR="68580" marT="34292" marB="34292" anchor="ctr" anchorCtr="1"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tc>
                  <a:txBody>
                    <a:bodyPr/>
                    <a:lstStyle/>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400" b="1" i="0" u="none" strike="noStrike" cap="none" normalizeH="0" baseline="0" dirty="0">
                        <a:ln>
                          <a:noFill/>
                        </a:ln>
                        <a:solidFill>
                          <a:schemeClr val="bg1"/>
                        </a:solidFill>
                        <a:effectLst/>
                        <a:latin typeface="Arial" charset="0"/>
                      </a:endParaRP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r>
                        <a:rPr kumimoji="0" lang="en-US" sz="1400" b="1" i="0" u="none" strike="noStrike" cap="none" normalizeH="0" baseline="0" dirty="0">
                          <a:ln>
                            <a:noFill/>
                          </a:ln>
                          <a:solidFill>
                            <a:schemeClr val="bg1"/>
                          </a:solidFill>
                          <a:effectLst/>
                          <a:latin typeface="Arial" charset="0"/>
                        </a:rPr>
                        <a:t>Leader</a:t>
                      </a:r>
                    </a:p>
                    <a:p>
                      <a:pPr marL="0" marR="0" lvl="0" indent="0" algn="ctr" defTabSz="914400" rtl="0" eaLnBrk="1" fontAlgn="base" latinLnBrk="0" hangingPunct="1">
                        <a:lnSpc>
                          <a:spcPct val="100000"/>
                        </a:lnSpc>
                        <a:spcBef>
                          <a:spcPct val="0"/>
                        </a:spcBef>
                        <a:spcAft>
                          <a:spcPct val="0"/>
                        </a:spcAft>
                        <a:buClr>
                          <a:schemeClr val="accent1"/>
                        </a:buClr>
                        <a:buSzTx/>
                        <a:buFont typeface="Wingdings" pitchFamily="2" charset="2"/>
                        <a:buNone/>
                        <a:tabLst/>
                      </a:pPr>
                      <a:endParaRPr kumimoji="0" lang="en-US" sz="1400" b="1" i="0" u="none" strike="noStrike" cap="none" normalizeH="0" baseline="0" dirty="0">
                        <a:ln>
                          <a:noFill/>
                        </a:ln>
                        <a:solidFill>
                          <a:schemeClr val="bg1"/>
                        </a:solidFill>
                        <a:effectLst/>
                        <a:latin typeface="Arial" charset="0"/>
                      </a:endParaRPr>
                    </a:p>
                  </a:txBody>
                  <a:tcPr marL="68580" marR="68580" marT="34292" marB="34292" anchor="ctr" anchorCtr="1"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28575" cap="flat" cmpd="sng" algn="ctr">
                      <a:solidFill>
                        <a:schemeClr val="tx1"/>
                      </a:solidFill>
                      <a:prstDash val="solid"/>
                      <a:miter lim="800000"/>
                      <a:headEnd type="none" w="med" len="med"/>
                      <a:tailEnd type="none" w="med" len="med"/>
                    </a:lnT>
                    <a:lnB w="12700" cap="flat" cmpd="sng" algn="ctr">
                      <a:solidFill>
                        <a:schemeClr val="tx1"/>
                      </a:solidFill>
                      <a:prstDash val="solid"/>
                      <a:miter lim="800000"/>
                      <a:headEnd type="none" w="med" len="med"/>
                      <a:tailEnd type="none" w="med" len="med"/>
                    </a:lnB>
                    <a:lnTlToBr>
                      <a:noFill/>
                    </a:lnTlToBr>
                    <a:lnBlToTr>
                      <a:noFill/>
                    </a:lnBlToTr>
                    <a:solidFill>
                      <a:srgbClr val="00B050"/>
                    </a:solidFill>
                  </a:tcPr>
                </a:tc>
                <a:extLst>
                  <a:ext uri="{0D108BD9-81ED-4DB2-BD59-A6C34878D82A}">
                    <a16:rowId xmlns:a16="http://schemas.microsoft.com/office/drawing/2014/main" val="10000"/>
                  </a:ext>
                </a:extLst>
              </a:tr>
              <a:tr h="3096670">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Focuses on the present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Prefers stability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Orients toward the short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Focuses on procedure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Asks “what” and “how”</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Prefers to control</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Is happy in complexity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Uses the rational mind</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Works within the context of the organization and the business</a:t>
                      </a:r>
                    </a:p>
                  </a:txBody>
                  <a:tcPr marL="68580" marR="68580" marT="34292" marB="34292" horzOverflow="overflow">
                    <a:lnL w="28575" cap="flat" cmpd="sng" algn="ctr">
                      <a:solidFill>
                        <a:schemeClr val="tx1"/>
                      </a:solidFill>
                      <a:prstDash val="solid"/>
                      <a:miter lim="800000"/>
                      <a:headEnd type="none" w="med" len="med"/>
                      <a:tailEnd type="none" w="med" len="med"/>
                    </a:lnL>
                    <a:lnR w="12700"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tc>
                  <a:txBody>
                    <a:bodyPr/>
                    <a:lstStyle/>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Looks toward the future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Appreciates change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Orients toward the long term</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Engages in a Vision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Asks “why” and “what”</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Knows how to delegate</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Prefers to simplify</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Trusts intuition</a:t>
                      </a:r>
                    </a:p>
                    <a:p>
                      <a:pPr marL="344488" marR="0" lvl="0" indent="-344488" algn="l" defTabSz="914400" rtl="0" eaLnBrk="1" fontAlgn="base" latinLnBrk="0" hangingPunct="1">
                        <a:lnSpc>
                          <a:spcPct val="100000"/>
                        </a:lnSpc>
                        <a:spcBef>
                          <a:spcPct val="60000"/>
                        </a:spcBef>
                        <a:spcAft>
                          <a:spcPct val="0"/>
                        </a:spcAft>
                        <a:buClr>
                          <a:schemeClr val="accent1"/>
                        </a:buClr>
                        <a:buSzTx/>
                        <a:buFont typeface="Wingdings" pitchFamily="2" charset="2"/>
                        <a:buChar char="§"/>
                        <a:tabLst/>
                      </a:pPr>
                      <a:r>
                        <a:rPr kumimoji="0" lang="en-US" sz="1200" b="0" i="0" u="none" strike="noStrike" cap="none" normalizeH="0" baseline="0" dirty="0">
                          <a:ln>
                            <a:noFill/>
                          </a:ln>
                          <a:solidFill>
                            <a:srgbClr val="0000CC"/>
                          </a:solidFill>
                          <a:effectLst/>
                          <a:latin typeface="Arial" charset="0"/>
                        </a:rPr>
                        <a:t>Takes social and environmental contexts into consideration</a:t>
                      </a:r>
                    </a:p>
                  </a:txBody>
                  <a:tcPr marL="68580" marR="68580" marT="34292" marB="34292" horzOverflow="overflow">
                    <a:lnL w="12700" cap="flat" cmpd="sng" algn="ctr">
                      <a:solidFill>
                        <a:schemeClr val="tx1"/>
                      </a:solidFill>
                      <a:prstDash val="solid"/>
                      <a:miter lim="800000"/>
                      <a:headEnd type="none" w="med" len="med"/>
                      <a:tailEnd type="none" w="med" len="med"/>
                    </a:lnL>
                    <a:lnR w="28575" cap="flat" cmpd="sng" algn="ctr">
                      <a:solidFill>
                        <a:schemeClr val="tx1"/>
                      </a:solidFill>
                      <a:prstDash val="solid"/>
                      <a:miter lim="800000"/>
                      <a:headEnd type="none" w="med" len="med"/>
                      <a:tailEnd type="none" w="med" len="med"/>
                    </a:lnR>
                    <a:lnT w="12700" cap="flat" cmpd="sng" algn="ctr">
                      <a:solidFill>
                        <a:schemeClr val="tx1"/>
                      </a:solidFill>
                      <a:prstDash val="solid"/>
                      <a:miter lim="800000"/>
                      <a:headEnd type="none" w="med" len="med"/>
                      <a:tailEnd type="none" w="med" len="med"/>
                    </a:lnT>
                    <a:lnB w="28575" cap="flat" cmpd="sng" algn="ctr">
                      <a:solidFill>
                        <a:schemeClr val="tx1"/>
                      </a:solidFill>
                      <a:prstDash val="solid"/>
                      <a:miter lim="800000"/>
                      <a:headEnd type="none" w="med" len="med"/>
                      <a:tailEnd type="none" w="med" len="med"/>
                    </a:lnB>
                    <a:lnTlToBr>
                      <a:noFill/>
                    </a:lnTlToBr>
                    <a:lnBlToTr>
                      <a:noFill/>
                    </a:lnBlToTr>
                    <a:solidFill>
                      <a:schemeClr val="bg1"/>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3678706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1BFD3-508A-4CCD-88D7-AEBE803BF269}"/>
              </a:ext>
            </a:extLst>
          </p:cNvPr>
          <p:cNvSpPr>
            <a:spLocks noGrp="1"/>
          </p:cNvSpPr>
          <p:nvPr>
            <p:ph type="title"/>
          </p:nvPr>
        </p:nvSpPr>
        <p:spPr>
          <a:xfrm>
            <a:off x="628650" y="188640"/>
            <a:ext cx="7886700" cy="1325563"/>
          </a:xfrm>
        </p:spPr>
        <p:txBody>
          <a:bodyPr>
            <a:normAutofit/>
          </a:bodyPr>
          <a:lstStyle/>
          <a:p>
            <a:pPr algn="ctr"/>
            <a:r>
              <a:rPr lang="en-GB" dirty="0"/>
              <a:t>Difference between leadership and management</a:t>
            </a:r>
          </a:p>
        </p:txBody>
      </p:sp>
      <p:sp>
        <p:nvSpPr>
          <p:cNvPr id="3" name="Content Placeholder 2">
            <a:extLst>
              <a:ext uri="{FF2B5EF4-FFF2-40B4-BE49-F238E27FC236}">
                <a16:creationId xmlns:a16="http://schemas.microsoft.com/office/drawing/2014/main" id="{2A189979-A807-44E6-9598-DB68AD899284}"/>
              </a:ext>
            </a:extLst>
          </p:cNvPr>
          <p:cNvSpPr>
            <a:spLocks noGrp="1"/>
          </p:cNvSpPr>
          <p:nvPr>
            <p:ph idx="1"/>
          </p:nvPr>
        </p:nvSpPr>
        <p:spPr/>
        <p:txBody>
          <a:bodyPr>
            <a:normAutofit/>
          </a:bodyPr>
          <a:lstStyle/>
          <a:p>
            <a:r>
              <a:rPr lang="en-GB" dirty="0">
                <a:solidFill>
                  <a:srgbClr val="0000CC"/>
                </a:solidFill>
              </a:rPr>
              <a:t>Leadership is ‘doing the right thing’ whereas management is ‘doing the thing right’ (Bennis and Nanus, 1985)</a:t>
            </a:r>
          </a:p>
          <a:p>
            <a:r>
              <a:rPr lang="en-GB" dirty="0">
                <a:solidFill>
                  <a:srgbClr val="0000CC"/>
                </a:solidFill>
              </a:rPr>
              <a:t>In other words, leadership is about mission and strategy whereas management is about implementing plans and getting things done</a:t>
            </a:r>
          </a:p>
          <a:p>
            <a:r>
              <a:rPr lang="en-GB" dirty="0">
                <a:solidFill>
                  <a:srgbClr val="0000CC"/>
                </a:solidFill>
              </a:rPr>
              <a:t>Leadership is about ‘coping with change’ whereas management is about ‘coping with complexity’ (Kotter, 1990)</a:t>
            </a:r>
          </a:p>
          <a:p>
            <a:endParaRPr lang="en-GB" dirty="0"/>
          </a:p>
        </p:txBody>
      </p:sp>
    </p:spTree>
    <p:extLst>
      <p:ext uri="{BB962C8B-B14F-4D97-AF65-F5344CB8AC3E}">
        <p14:creationId xmlns:p14="http://schemas.microsoft.com/office/powerpoint/2010/main" val="3983924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45CF8-FD45-422B-A019-DF49757C992C}"/>
              </a:ext>
            </a:extLst>
          </p:cNvPr>
          <p:cNvSpPr>
            <a:spLocks noGrp="1"/>
          </p:cNvSpPr>
          <p:nvPr>
            <p:ph type="title"/>
          </p:nvPr>
        </p:nvSpPr>
        <p:spPr>
          <a:xfrm>
            <a:off x="457200" y="274637"/>
            <a:ext cx="8229600" cy="1325563"/>
          </a:xfrm>
        </p:spPr>
        <p:txBody>
          <a:bodyPr>
            <a:noAutofit/>
          </a:bodyPr>
          <a:lstStyle/>
          <a:p>
            <a:pPr algn="ctr"/>
            <a:r>
              <a:rPr lang="en-GB" sz="3600" dirty="0"/>
              <a:t>Management and leadership; Are they the same or different?</a:t>
            </a:r>
            <a:br>
              <a:rPr lang="en-GB" sz="3600" dirty="0"/>
            </a:br>
            <a:endParaRPr lang="en-GB" sz="3600" dirty="0"/>
          </a:p>
        </p:txBody>
      </p:sp>
      <p:sp>
        <p:nvSpPr>
          <p:cNvPr id="3" name="Content Placeholder 2">
            <a:extLst>
              <a:ext uri="{FF2B5EF4-FFF2-40B4-BE49-F238E27FC236}">
                <a16:creationId xmlns:a16="http://schemas.microsoft.com/office/drawing/2014/main" id="{247D3206-0A01-45AB-9E35-E12B237C26E6}"/>
              </a:ext>
            </a:extLst>
          </p:cNvPr>
          <p:cNvSpPr>
            <a:spLocks noGrp="1"/>
          </p:cNvSpPr>
          <p:nvPr>
            <p:ph idx="1"/>
          </p:nvPr>
        </p:nvSpPr>
        <p:spPr>
          <a:xfrm>
            <a:off x="628650" y="1547192"/>
            <a:ext cx="7886700" cy="3763615"/>
          </a:xfrm>
        </p:spPr>
        <p:txBody>
          <a:bodyPr/>
          <a:lstStyle/>
          <a:p>
            <a:pPr marL="0" indent="0">
              <a:buNone/>
            </a:pPr>
            <a:r>
              <a:rPr lang="en-GB" dirty="0">
                <a:solidFill>
                  <a:srgbClr val="660033"/>
                </a:solidFill>
              </a:rPr>
              <a:t>Maybe leadership is </a:t>
            </a:r>
            <a:r>
              <a:rPr lang="en-GB" i="1" dirty="0">
                <a:solidFill>
                  <a:srgbClr val="660033"/>
                </a:solidFill>
              </a:rPr>
              <a:t>a part of management</a:t>
            </a:r>
            <a:r>
              <a:rPr lang="en-GB" dirty="0">
                <a:solidFill>
                  <a:srgbClr val="660033"/>
                </a:solidFill>
              </a:rPr>
              <a:t>?</a:t>
            </a:r>
          </a:p>
          <a:p>
            <a:pPr marL="0" indent="0">
              <a:buNone/>
            </a:pPr>
            <a:r>
              <a:rPr lang="en-GB" dirty="0">
                <a:solidFill>
                  <a:srgbClr val="660033"/>
                </a:solidFill>
              </a:rPr>
              <a:t>e.g. Mintzberg (1973):</a:t>
            </a:r>
          </a:p>
          <a:p>
            <a:pPr marL="0" indent="0">
              <a:buNone/>
            </a:pPr>
            <a:r>
              <a:rPr lang="en-GB" dirty="0">
                <a:solidFill>
                  <a:srgbClr val="0000CC"/>
                </a:solidFill>
              </a:rPr>
              <a:t>Management </a:t>
            </a:r>
            <a:r>
              <a:rPr lang="en-GB">
                <a:solidFill>
                  <a:srgbClr val="0000CC"/>
                </a:solidFill>
              </a:rPr>
              <a:t>roles include </a:t>
            </a:r>
            <a:r>
              <a:rPr lang="en-GB" dirty="0">
                <a:solidFill>
                  <a:srgbClr val="0000CC"/>
                </a:solidFill>
              </a:rPr>
              <a:t>Leader, figurehead, liaison, monitor, disseminator, spokesperson, improver/changer, disturbance handler, resource allocator, negotiator</a:t>
            </a:r>
          </a:p>
          <a:p>
            <a:endParaRPr lang="en-GB" dirty="0"/>
          </a:p>
        </p:txBody>
      </p:sp>
      <p:pic>
        <p:nvPicPr>
          <p:cNvPr id="5" name="Picture 4">
            <a:extLst>
              <a:ext uri="{FF2B5EF4-FFF2-40B4-BE49-F238E27FC236}">
                <a16:creationId xmlns:a16="http://schemas.microsoft.com/office/drawing/2014/main" id="{7827ADB5-F040-6F2B-E2FA-E981325BBCE7}"/>
              </a:ext>
            </a:extLst>
          </p:cNvPr>
          <p:cNvPicPr>
            <a:picLocks noChangeAspect="1"/>
          </p:cNvPicPr>
          <p:nvPr/>
        </p:nvPicPr>
        <p:blipFill>
          <a:blip r:embed="rId3"/>
          <a:stretch>
            <a:fillRect/>
          </a:stretch>
        </p:blipFill>
        <p:spPr>
          <a:xfrm>
            <a:off x="5671" y="4581128"/>
            <a:ext cx="2024717" cy="1139515"/>
          </a:xfrm>
          <a:prstGeom prst="rect">
            <a:avLst/>
          </a:prstGeom>
        </p:spPr>
      </p:pic>
      <p:pic>
        <p:nvPicPr>
          <p:cNvPr id="7" name="Picture 6">
            <a:extLst>
              <a:ext uri="{FF2B5EF4-FFF2-40B4-BE49-F238E27FC236}">
                <a16:creationId xmlns:a16="http://schemas.microsoft.com/office/drawing/2014/main" id="{FBF4A083-8F1E-AA60-BEDC-2A31F0EC618B}"/>
              </a:ext>
            </a:extLst>
          </p:cNvPr>
          <p:cNvPicPr>
            <a:picLocks noChangeAspect="1"/>
          </p:cNvPicPr>
          <p:nvPr/>
        </p:nvPicPr>
        <p:blipFill>
          <a:blip r:embed="rId4"/>
          <a:stretch>
            <a:fillRect/>
          </a:stretch>
        </p:blipFill>
        <p:spPr>
          <a:xfrm>
            <a:off x="6505600" y="3861047"/>
            <a:ext cx="2638399" cy="1859595"/>
          </a:xfrm>
          <a:prstGeom prst="rect">
            <a:avLst/>
          </a:prstGeom>
        </p:spPr>
      </p:pic>
    </p:spTree>
    <p:extLst>
      <p:ext uri="{BB962C8B-B14F-4D97-AF65-F5344CB8AC3E}">
        <p14:creationId xmlns:p14="http://schemas.microsoft.com/office/powerpoint/2010/main" val="1457090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D1E3-B6F1-4A7B-BCC3-69616C74BF25}"/>
              </a:ext>
            </a:extLst>
          </p:cNvPr>
          <p:cNvSpPr>
            <a:spLocks noGrp="1"/>
          </p:cNvSpPr>
          <p:nvPr>
            <p:ph type="title"/>
          </p:nvPr>
        </p:nvSpPr>
        <p:spPr>
          <a:xfrm>
            <a:off x="457200" y="9622"/>
            <a:ext cx="8229600" cy="850106"/>
          </a:xfrm>
        </p:spPr>
        <p:txBody>
          <a:bodyPr>
            <a:normAutofit/>
          </a:bodyPr>
          <a:lstStyle/>
          <a:p>
            <a:r>
              <a:rPr lang="en-US" dirty="0"/>
              <a:t>Assigned vs. Emergent Leadership</a:t>
            </a:r>
            <a:endParaRPr lang="en-GB" dirty="0"/>
          </a:p>
        </p:txBody>
      </p:sp>
      <p:sp>
        <p:nvSpPr>
          <p:cNvPr id="4" name="Rectangle 3">
            <a:extLst>
              <a:ext uri="{FF2B5EF4-FFF2-40B4-BE49-F238E27FC236}">
                <a16:creationId xmlns:a16="http://schemas.microsoft.com/office/drawing/2014/main" id="{54176A3E-1BA3-4B01-BE4D-6BEFF9A895A9}"/>
              </a:ext>
            </a:extLst>
          </p:cNvPr>
          <p:cNvSpPr/>
          <p:nvPr/>
        </p:nvSpPr>
        <p:spPr>
          <a:xfrm>
            <a:off x="269425" y="859728"/>
            <a:ext cx="4330824" cy="2800767"/>
          </a:xfrm>
          <a:prstGeom prst="rect">
            <a:avLst/>
          </a:prstGeom>
        </p:spPr>
        <p:txBody>
          <a:bodyPr wrap="square">
            <a:spAutoFit/>
          </a:bodyPr>
          <a:lstStyle/>
          <a:p>
            <a:pPr algn="ctr"/>
            <a:r>
              <a:rPr lang="en-US" sz="2800" b="1" dirty="0">
                <a:solidFill>
                  <a:srgbClr val="FF0066"/>
                </a:solidFill>
              </a:rPr>
              <a:t>Assigned</a:t>
            </a:r>
          </a:p>
          <a:p>
            <a:endParaRPr lang="en-US" sz="2800" dirty="0"/>
          </a:p>
          <a:p>
            <a:r>
              <a:rPr lang="en-US" sz="2000" dirty="0"/>
              <a:t>Leadership based on occupying a position within an organisation</a:t>
            </a:r>
          </a:p>
          <a:p>
            <a:pPr marL="457200" indent="-457200">
              <a:buFont typeface="Arial" panose="020B0604020202020204" pitchFamily="34" charset="0"/>
              <a:buChar char="•"/>
            </a:pPr>
            <a:r>
              <a:rPr lang="en-US" sz="2000" dirty="0"/>
              <a:t>Team leaders</a:t>
            </a:r>
          </a:p>
          <a:p>
            <a:pPr marL="457200" indent="-457200">
              <a:buFont typeface="Arial" panose="020B0604020202020204" pitchFamily="34" charset="0"/>
              <a:buChar char="•"/>
            </a:pPr>
            <a:r>
              <a:rPr lang="en-US" sz="2000" dirty="0"/>
              <a:t>Plant managers</a:t>
            </a:r>
          </a:p>
          <a:p>
            <a:pPr marL="457200" indent="-457200">
              <a:buFont typeface="Arial" panose="020B0604020202020204" pitchFamily="34" charset="0"/>
              <a:buChar char="•"/>
            </a:pPr>
            <a:r>
              <a:rPr lang="en-US" sz="2000" dirty="0"/>
              <a:t>Department heads</a:t>
            </a:r>
          </a:p>
          <a:p>
            <a:pPr marL="457200" indent="-457200">
              <a:buFont typeface="Arial" panose="020B0604020202020204" pitchFamily="34" charset="0"/>
              <a:buChar char="•"/>
            </a:pPr>
            <a:r>
              <a:rPr lang="en-US" sz="2000" dirty="0"/>
              <a:t>Directors</a:t>
            </a:r>
          </a:p>
        </p:txBody>
      </p:sp>
      <p:sp>
        <p:nvSpPr>
          <p:cNvPr id="5" name="Rectangle 4">
            <a:extLst>
              <a:ext uri="{FF2B5EF4-FFF2-40B4-BE49-F238E27FC236}">
                <a16:creationId xmlns:a16="http://schemas.microsoft.com/office/drawing/2014/main" id="{0366542B-6BAA-4E62-B707-18F9CCEA136F}"/>
              </a:ext>
            </a:extLst>
          </p:cNvPr>
          <p:cNvSpPr/>
          <p:nvPr/>
        </p:nvSpPr>
        <p:spPr>
          <a:xfrm>
            <a:off x="4499992" y="859728"/>
            <a:ext cx="4572000" cy="4339650"/>
          </a:xfrm>
          <a:prstGeom prst="rect">
            <a:avLst/>
          </a:prstGeom>
        </p:spPr>
        <p:txBody>
          <a:bodyPr>
            <a:spAutoFit/>
          </a:bodyPr>
          <a:lstStyle/>
          <a:p>
            <a:pPr algn="ctr">
              <a:buNone/>
            </a:pPr>
            <a:r>
              <a:rPr lang="en-US" sz="2800" dirty="0">
                <a:solidFill>
                  <a:srgbClr val="009900"/>
                </a:solidFill>
              </a:rPr>
              <a:t>Emergent</a:t>
            </a:r>
          </a:p>
          <a:p>
            <a:pPr>
              <a:buNone/>
            </a:pPr>
            <a:endParaRPr lang="en-US" sz="2800" dirty="0"/>
          </a:p>
          <a:p>
            <a:pPr>
              <a:buNone/>
            </a:pPr>
            <a:r>
              <a:rPr lang="en-US" sz="2000" dirty="0">
                <a:solidFill>
                  <a:srgbClr val="002060"/>
                </a:solidFill>
              </a:rPr>
              <a:t>An individual perceived by others as the most influential member of a group or organisation regardless of the individual’s title</a:t>
            </a:r>
          </a:p>
          <a:p>
            <a:pPr marL="342900" indent="-342900">
              <a:buFont typeface="Arial" panose="020B0604020202020204" pitchFamily="34" charset="0"/>
              <a:buChar char="•"/>
            </a:pPr>
            <a:r>
              <a:rPr lang="en-US" sz="2000" dirty="0">
                <a:solidFill>
                  <a:srgbClr val="002060"/>
                </a:solidFill>
              </a:rPr>
              <a:t>Emerges over time through communication behaviors</a:t>
            </a:r>
          </a:p>
          <a:p>
            <a:pPr marL="342900" indent="-342900">
              <a:buFont typeface="Arial" panose="020B0604020202020204" pitchFamily="34" charset="0"/>
              <a:buChar char="•"/>
            </a:pPr>
            <a:r>
              <a:rPr lang="en-US" sz="2000" dirty="0">
                <a:solidFill>
                  <a:srgbClr val="002060"/>
                </a:solidFill>
              </a:rPr>
              <a:t>Verbal involvement</a:t>
            </a:r>
          </a:p>
          <a:p>
            <a:pPr marL="342900" indent="-342900">
              <a:buFont typeface="Arial" panose="020B0604020202020204" pitchFamily="34" charset="0"/>
              <a:buChar char="•"/>
            </a:pPr>
            <a:r>
              <a:rPr lang="en-US" sz="2000" dirty="0">
                <a:solidFill>
                  <a:srgbClr val="002060"/>
                </a:solidFill>
              </a:rPr>
              <a:t>Being informed</a:t>
            </a:r>
          </a:p>
          <a:p>
            <a:pPr marL="342900" indent="-342900">
              <a:buFont typeface="Arial" panose="020B0604020202020204" pitchFamily="34" charset="0"/>
              <a:buChar char="•"/>
            </a:pPr>
            <a:r>
              <a:rPr lang="en-US" sz="2000" dirty="0">
                <a:solidFill>
                  <a:srgbClr val="002060"/>
                </a:solidFill>
              </a:rPr>
              <a:t>Seeking others’ opinions</a:t>
            </a:r>
          </a:p>
          <a:p>
            <a:pPr marL="342900" indent="-342900">
              <a:buFont typeface="Arial" panose="020B0604020202020204" pitchFamily="34" charset="0"/>
              <a:buChar char="•"/>
            </a:pPr>
            <a:r>
              <a:rPr lang="en-US" sz="2000" dirty="0">
                <a:solidFill>
                  <a:srgbClr val="002060"/>
                </a:solidFill>
              </a:rPr>
              <a:t>Being firm but not rigid</a:t>
            </a:r>
          </a:p>
          <a:p>
            <a:pPr marL="342900" indent="-342900">
              <a:buFont typeface="Arial" panose="020B0604020202020204" pitchFamily="34" charset="0"/>
              <a:buChar char="•"/>
            </a:pPr>
            <a:r>
              <a:rPr lang="en-US" sz="2000" dirty="0">
                <a:solidFill>
                  <a:srgbClr val="002060"/>
                </a:solidFill>
              </a:rPr>
              <a:t>Affected by personality and gender </a:t>
            </a:r>
          </a:p>
        </p:txBody>
      </p:sp>
    </p:spTree>
    <p:extLst>
      <p:ext uri="{BB962C8B-B14F-4D97-AF65-F5344CB8AC3E}">
        <p14:creationId xmlns:p14="http://schemas.microsoft.com/office/powerpoint/2010/main" val="999725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Effect transition="in" filter="fade">
                                      <p:cBhvr>
                                        <p:cTn id="7" dur="500"/>
                                        <p:tgtEl>
                                          <p:spTgt spid="4">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fade">
                                      <p:cBhvr>
                                        <p:cTn id="10" dur="500"/>
                                        <p:tgtEl>
                                          <p:spTgt spid="4">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4">
                                            <p:txEl>
                                              <p:pRg st="4" end="4"/>
                                            </p:txEl>
                                          </p:spTgt>
                                        </p:tgtEl>
                                        <p:attrNameLst>
                                          <p:attrName>style.visibility</p:attrName>
                                        </p:attrNameLst>
                                      </p:cBhvr>
                                      <p:to>
                                        <p:strVal val="visible"/>
                                      </p:to>
                                    </p:set>
                                    <p:animEffect transition="in" filter="fade">
                                      <p:cBhvr>
                                        <p:cTn id="13" dur="500"/>
                                        <p:tgtEl>
                                          <p:spTgt spid="4">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4">
                                            <p:txEl>
                                              <p:pRg st="5" end="5"/>
                                            </p:txEl>
                                          </p:spTgt>
                                        </p:tgtEl>
                                        <p:attrNameLst>
                                          <p:attrName>style.visibility</p:attrName>
                                        </p:attrNameLst>
                                      </p:cBhvr>
                                      <p:to>
                                        <p:strVal val="visible"/>
                                      </p:to>
                                    </p:set>
                                    <p:animEffect transition="in" filter="fade">
                                      <p:cBhvr>
                                        <p:cTn id="16" dur="500"/>
                                        <p:tgtEl>
                                          <p:spTgt spid="4">
                                            <p:txEl>
                                              <p:pRg st="5" end="5"/>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4">
                                            <p:txEl>
                                              <p:pRg st="6" end="6"/>
                                            </p:txEl>
                                          </p:spTgt>
                                        </p:tgtEl>
                                        <p:attrNameLst>
                                          <p:attrName>style.visibility</p:attrName>
                                        </p:attrNameLst>
                                      </p:cBhvr>
                                      <p:to>
                                        <p:strVal val="visible"/>
                                      </p:to>
                                    </p:set>
                                    <p:animEffect transition="in" filter="fade">
                                      <p:cBhvr>
                                        <p:cTn id="19" dur="500"/>
                                        <p:tgtEl>
                                          <p:spTgt spid="4">
                                            <p:txEl>
                                              <p:pRg st="6" end="6"/>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nodeType="clickEffect">
                                  <p:stCondLst>
                                    <p:cond delay="0"/>
                                  </p:stCondLst>
                                  <p:childTnLst>
                                    <p:set>
                                      <p:cBhvr>
                                        <p:cTn id="23" dur="1" fill="hold">
                                          <p:stCondLst>
                                            <p:cond delay="0"/>
                                          </p:stCondLst>
                                        </p:cTn>
                                        <p:tgtEl>
                                          <p:spTgt spid="5">
                                            <p:txEl>
                                              <p:pRg st="2" end="2"/>
                                            </p:txEl>
                                          </p:spTgt>
                                        </p:tgtEl>
                                        <p:attrNameLst>
                                          <p:attrName>style.visibility</p:attrName>
                                        </p:attrNameLst>
                                      </p:cBhvr>
                                      <p:to>
                                        <p:strVal val="visible"/>
                                      </p:to>
                                    </p:set>
                                    <p:animEffect transition="in" filter="fade">
                                      <p:cBhvr>
                                        <p:cTn id="24" dur="500"/>
                                        <p:tgtEl>
                                          <p:spTgt spid="5">
                                            <p:txEl>
                                              <p:pRg st="2" end="2"/>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animEffect transition="in" filter="fade">
                                      <p:cBhvr>
                                        <p:cTn id="27" dur="500"/>
                                        <p:tgtEl>
                                          <p:spTgt spid="5">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5">
                                            <p:txEl>
                                              <p:pRg st="4" end="4"/>
                                            </p:txEl>
                                          </p:spTgt>
                                        </p:tgtEl>
                                        <p:attrNameLst>
                                          <p:attrName>style.visibility</p:attrName>
                                        </p:attrNameLst>
                                      </p:cBhvr>
                                      <p:to>
                                        <p:strVal val="visible"/>
                                      </p:to>
                                    </p:set>
                                    <p:animEffect transition="in" filter="fade">
                                      <p:cBhvr>
                                        <p:cTn id="30" dur="500"/>
                                        <p:tgtEl>
                                          <p:spTgt spid="5">
                                            <p:txEl>
                                              <p:pRg st="4" end="4"/>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5">
                                            <p:txEl>
                                              <p:pRg st="5" end="5"/>
                                            </p:txEl>
                                          </p:spTgt>
                                        </p:tgtEl>
                                        <p:attrNameLst>
                                          <p:attrName>style.visibility</p:attrName>
                                        </p:attrNameLst>
                                      </p:cBhvr>
                                      <p:to>
                                        <p:strVal val="visible"/>
                                      </p:to>
                                    </p:set>
                                    <p:animEffect transition="in" filter="fade">
                                      <p:cBhvr>
                                        <p:cTn id="33" dur="500"/>
                                        <p:tgtEl>
                                          <p:spTgt spid="5">
                                            <p:txEl>
                                              <p:pRg st="5" end="5"/>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
                                            <p:txEl>
                                              <p:pRg st="6" end="6"/>
                                            </p:txEl>
                                          </p:spTgt>
                                        </p:tgtEl>
                                        <p:attrNameLst>
                                          <p:attrName>style.visibility</p:attrName>
                                        </p:attrNameLst>
                                      </p:cBhvr>
                                      <p:to>
                                        <p:strVal val="visible"/>
                                      </p:to>
                                    </p:set>
                                    <p:animEffect transition="in" filter="fade">
                                      <p:cBhvr>
                                        <p:cTn id="36" dur="500"/>
                                        <p:tgtEl>
                                          <p:spTgt spid="5">
                                            <p:txEl>
                                              <p:pRg st="6" end="6"/>
                                            </p:txEl>
                                          </p:spTgt>
                                        </p:tgtEl>
                                      </p:cBhvr>
                                    </p:animEffect>
                                  </p:childTnLst>
                                </p:cTn>
                              </p:par>
                              <p:par>
                                <p:cTn id="37" presetID="10" presetClass="entr" presetSubtype="0" fill="hold" nodeType="withEffect">
                                  <p:stCondLst>
                                    <p:cond delay="0"/>
                                  </p:stCondLst>
                                  <p:childTnLst>
                                    <p:set>
                                      <p:cBhvr>
                                        <p:cTn id="38" dur="1" fill="hold">
                                          <p:stCondLst>
                                            <p:cond delay="0"/>
                                          </p:stCondLst>
                                        </p:cTn>
                                        <p:tgtEl>
                                          <p:spTgt spid="5">
                                            <p:txEl>
                                              <p:pRg st="7" end="7"/>
                                            </p:txEl>
                                          </p:spTgt>
                                        </p:tgtEl>
                                        <p:attrNameLst>
                                          <p:attrName>style.visibility</p:attrName>
                                        </p:attrNameLst>
                                      </p:cBhvr>
                                      <p:to>
                                        <p:strVal val="visible"/>
                                      </p:to>
                                    </p:set>
                                    <p:animEffect transition="in" filter="fade">
                                      <p:cBhvr>
                                        <p:cTn id="39" dur="500"/>
                                        <p:tgtEl>
                                          <p:spTgt spid="5">
                                            <p:txEl>
                                              <p:pRg st="7" end="7"/>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Effect transition="in" filter="fade">
                                      <p:cBhvr>
                                        <p:cTn id="42" dur="500"/>
                                        <p:tgtEl>
                                          <p:spTgt spid="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5BE9B-CD38-4436-8DA4-3B914FF299DC}"/>
              </a:ext>
            </a:extLst>
          </p:cNvPr>
          <p:cNvSpPr>
            <a:spLocks noGrp="1"/>
          </p:cNvSpPr>
          <p:nvPr>
            <p:ph type="title"/>
          </p:nvPr>
        </p:nvSpPr>
        <p:spPr>
          <a:xfrm>
            <a:off x="628650" y="116632"/>
            <a:ext cx="7886700" cy="888206"/>
          </a:xfrm>
        </p:spPr>
        <p:txBody>
          <a:bodyPr/>
          <a:lstStyle/>
          <a:p>
            <a:pPr algn="ctr"/>
            <a:r>
              <a:rPr lang="en-US" dirty="0"/>
              <a:t>Leadership Theories</a:t>
            </a:r>
            <a:endParaRPr lang="en-GB" dirty="0"/>
          </a:p>
        </p:txBody>
      </p:sp>
      <p:sp>
        <p:nvSpPr>
          <p:cNvPr id="3" name="Content Placeholder 2">
            <a:extLst>
              <a:ext uri="{FF2B5EF4-FFF2-40B4-BE49-F238E27FC236}">
                <a16:creationId xmlns:a16="http://schemas.microsoft.com/office/drawing/2014/main" id="{43E9EA33-7EC6-4C3A-BD69-5A720090D00A}"/>
              </a:ext>
            </a:extLst>
          </p:cNvPr>
          <p:cNvSpPr>
            <a:spLocks noGrp="1"/>
          </p:cNvSpPr>
          <p:nvPr>
            <p:ph idx="1"/>
          </p:nvPr>
        </p:nvSpPr>
        <p:spPr>
          <a:xfrm>
            <a:off x="628650" y="1253331"/>
            <a:ext cx="7886700" cy="4351338"/>
          </a:xfrm>
        </p:spPr>
        <p:txBody>
          <a:bodyPr>
            <a:normAutofit/>
          </a:bodyPr>
          <a:lstStyle/>
          <a:p>
            <a:pPr marL="414338" indent="-414338">
              <a:lnSpc>
                <a:spcPct val="150000"/>
              </a:lnSpc>
              <a:buFont typeface="Wingdings" pitchFamily="2" charset="2"/>
              <a:buAutoNum type="arabicParenR"/>
            </a:pPr>
            <a:r>
              <a:rPr lang="en-GB" i="1" u="sng" dirty="0">
                <a:solidFill>
                  <a:srgbClr val="0000CC"/>
                </a:solidFill>
              </a:rPr>
              <a:t>Management Theories – </a:t>
            </a:r>
            <a:r>
              <a:rPr lang="en-GB" dirty="0">
                <a:solidFill>
                  <a:srgbClr val="0000CC"/>
                </a:solidFill>
              </a:rPr>
              <a:t>Focus on role of supervision, organisation, and systems of rewards and punishments</a:t>
            </a:r>
            <a:r>
              <a:rPr lang="en-GB" i="1" dirty="0">
                <a:solidFill>
                  <a:srgbClr val="0000CC"/>
                </a:solidFill>
              </a:rPr>
              <a:t>; </a:t>
            </a:r>
          </a:p>
          <a:p>
            <a:pPr marL="414338" indent="-414338">
              <a:lnSpc>
                <a:spcPct val="150000"/>
              </a:lnSpc>
              <a:buFont typeface="Wingdings" pitchFamily="2" charset="2"/>
              <a:buAutoNum type="arabicParenR"/>
            </a:pPr>
            <a:r>
              <a:rPr lang="en-GB" i="1" u="sng" dirty="0">
                <a:solidFill>
                  <a:srgbClr val="0000CC"/>
                </a:solidFill>
              </a:rPr>
              <a:t>Relationship Theories – </a:t>
            </a:r>
            <a:r>
              <a:rPr lang="en-GB" i="1" dirty="0">
                <a:solidFill>
                  <a:srgbClr val="0000CC"/>
                </a:solidFill>
              </a:rPr>
              <a:t>Also called “transformational leadership;” Focus on motivating and inspiring followers.</a:t>
            </a:r>
          </a:p>
          <a:p>
            <a:pPr marL="414338" indent="-414338">
              <a:lnSpc>
                <a:spcPct val="150000"/>
              </a:lnSpc>
              <a:buFont typeface="Wingdings" pitchFamily="2" charset="2"/>
              <a:buAutoNum type="arabicParenR"/>
            </a:pPr>
            <a:r>
              <a:rPr lang="en-US" i="1" u="sng" dirty="0">
                <a:solidFill>
                  <a:srgbClr val="0000CC"/>
                </a:solidFill>
              </a:rPr>
              <a:t>Great Man Theories</a:t>
            </a:r>
            <a:r>
              <a:rPr lang="en-US" dirty="0">
                <a:solidFill>
                  <a:srgbClr val="0000CC"/>
                </a:solidFill>
              </a:rPr>
              <a:t> – Leaders are born, not made;</a:t>
            </a:r>
          </a:p>
          <a:p>
            <a:pPr marL="414338" indent="-414338">
              <a:lnSpc>
                <a:spcPct val="150000"/>
              </a:lnSpc>
              <a:buFont typeface="Wingdings" pitchFamily="2" charset="2"/>
              <a:buAutoNum type="arabicParenR"/>
            </a:pPr>
            <a:r>
              <a:rPr lang="en-US" i="1" u="sng" dirty="0">
                <a:solidFill>
                  <a:srgbClr val="0000CC"/>
                </a:solidFill>
              </a:rPr>
              <a:t>Trait Theories</a:t>
            </a:r>
            <a:r>
              <a:rPr lang="en-US" dirty="0">
                <a:solidFill>
                  <a:srgbClr val="0000CC"/>
                </a:solidFill>
              </a:rPr>
              <a:t> – Certain traits make people better leaders, e.g., assertiveness, intelligence;</a:t>
            </a:r>
          </a:p>
          <a:p>
            <a:endParaRPr lang="en-GB" dirty="0">
              <a:solidFill>
                <a:srgbClr val="0000CC"/>
              </a:solidFill>
            </a:endParaRPr>
          </a:p>
        </p:txBody>
      </p:sp>
    </p:spTree>
    <p:extLst>
      <p:ext uri="{BB962C8B-B14F-4D97-AF65-F5344CB8AC3E}">
        <p14:creationId xmlns:p14="http://schemas.microsoft.com/office/powerpoint/2010/main" val="16169942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620DC9-128F-468B-8A86-7E562286FE37}"/>
              </a:ext>
            </a:extLst>
          </p:cNvPr>
          <p:cNvSpPr>
            <a:spLocks noGrp="1"/>
          </p:cNvSpPr>
          <p:nvPr>
            <p:ph type="title"/>
          </p:nvPr>
        </p:nvSpPr>
        <p:spPr>
          <a:xfrm>
            <a:off x="628650" y="365126"/>
            <a:ext cx="7886700" cy="888206"/>
          </a:xfrm>
        </p:spPr>
        <p:txBody>
          <a:bodyPr>
            <a:normAutofit/>
          </a:bodyPr>
          <a:lstStyle/>
          <a:p>
            <a:pPr algn="ctr"/>
            <a:r>
              <a:rPr lang="en-US" dirty="0"/>
              <a:t>Leadership Theories (Cont.)</a:t>
            </a:r>
            <a:endParaRPr lang="en-GB" dirty="0"/>
          </a:p>
        </p:txBody>
      </p:sp>
      <p:sp>
        <p:nvSpPr>
          <p:cNvPr id="3" name="Content Placeholder 2">
            <a:extLst>
              <a:ext uri="{FF2B5EF4-FFF2-40B4-BE49-F238E27FC236}">
                <a16:creationId xmlns:a16="http://schemas.microsoft.com/office/drawing/2014/main" id="{78F88E67-ADF0-41A7-913B-D90AE0C4680D}"/>
              </a:ext>
            </a:extLst>
          </p:cNvPr>
          <p:cNvSpPr>
            <a:spLocks noGrp="1"/>
          </p:cNvSpPr>
          <p:nvPr>
            <p:ph idx="1"/>
          </p:nvPr>
        </p:nvSpPr>
        <p:spPr>
          <a:xfrm>
            <a:off x="628650" y="1253331"/>
            <a:ext cx="7886700" cy="4351338"/>
          </a:xfrm>
        </p:spPr>
        <p:txBody>
          <a:bodyPr>
            <a:normAutofit/>
          </a:bodyPr>
          <a:lstStyle/>
          <a:p>
            <a:pPr>
              <a:lnSpc>
                <a:spcPct val="150000"/>
              </a:lnSpc>
              <a:buNone/>
            </a:pPr>
            <a:r>
              <a:rPr lang="en-US" dirty="0">
                <a:solidFill>
                  <a:srgbClr val="0000CC"/>
                </a:solidFill>
                <a:latin typeface="Arial" charset="0"/>
              </a:rPr>
              <a:t>5) </a:t>
            </a:r>
            <a:r>
              <a:rPr lang="en-US" i="1" u="sng" dirty="0">
                <a:solidFill>
                  <a:srgbClr val="0000CC"/>
                </a:solidFill>
                <a:latin typeface="Arial" charset="0"/>
              </a:rPr>
              <a:t>Behavioral Theories</a:t>
            </a:r>
            <a:r>
              <a:rPr lang="en-US" i="1" dirty="0">
                <a:solidFill>
                  <a:srgbClr val="0000CC"/>
                </a:solidFill>
                <a:latin typeface="Arial" charset="0"/>
              </a:rPr>
              <a:t> – </a:t>
            </a:r>
            <a:r>
              <a:rPr lang="en-US" dirty="0">
                <a:solidFill>
                  <a:srgbClr val="0000CC"/>
                </a:solidFill>
                <a:latin typeface="Arial" charset="0"/>
              </a:rPr>
              <a:t>Great leaders are made, not born.  Focuses on actions or behaviors instead of other factors;</a:t>
            </a:r>
          </a:p>
          <a:p>
            <a:pPr>
              <a:lnSpc>
                <a:spcPct val="150000"/>
              </a:lnSpc>
              <a:buNone/>
            </a:pPr>
            <a:r>
              <a:rPr lang="en-US" dirty="0">
                <a:solidFill>
                  <a:srgbClr val="0000CC"/>
                </a:solidFill>
                <a:latin typeface="Arial" charset="0"/>
              </a:rPr>
              <a:t>6) </a:t>
            </a:r>
            <a:r>
              <a:rPr lang="en-US" i="1" u="sng" dirty="0">
                <a:solidFill>
                  <a:srgbClr val="0000CC"/>
                </a:solidFill>
                <a:latin typeface="Arial" charset="0"/>
              </a:rPr>
              <a:t>Participative Theories</a:t>
            </a:r>
            <a:r>
              <a:rPr lang="en-US" i="1" dirty="0">
                <a:solidFill>
                  <a:srgbClr val="0000CC"/>
                </a:solidFill>
                <a:latin typeface="Arial" charset="0"/>
              </a:rPr>
              <a:t> – </a:t>
            </a:r>
            <a:r>
              <a:rPr lang="en-US" dirty="0">
                <a:solidFill>
                  <a:srgbClr val="0000CC"/>
                </a:solidFill>
                <a:latin typeface="Arial" charset="0"/>
              </a:rPr>
              <a:t>Ideal leadership style takes input of others into account;</a:t>
            </a:r>
          </a:p>
          <a:p>
            <a:pPr>
              <a:lnSpc>
                <a:spcPct val="150000"/>
              </a:lnSpc>
              <a:buNone/>
            </a:pPr>
            <a:r>
              <a:rPr lang="en-GB" dirty="0">
                <a:solidFill>
                  <a:srgbClr val="0000CC"/>
                </a:solidFill>
                <a:latin typeface="Arial" charset="0"/>
              </a:rPr>
              <a:t>7)  </a:t>
            </a:r>
            <a:r>
              <a:rPr lang="en-GB" u="sng" dirty="0">
                <a:solidFill>
                  <a:srgbClr val="0000CC"/>
                </a:solidFill>
                <a:latin typeface="Arial" charset="0"/>
              </a:rPr>
              <a:t>Contingency Theories </a:t>
            </a:r>
            <a:r>
              <a:rPr lang="en-GB" dirty="0">
                <a:solidFill>
                  <a:srgbClr val="0000CC"/>
                </a:solidFill>
                <a:latin typeface="Arial" charset="0"/>
              </a:rPr>
              <a:t>– Particular variables related to the environment determine which leadership style is best;</a:t>
            </a:r>
          </a:p>
          <a:p>
            <a:endParaRPr lang="en-GB" dirty="0">
              <a:solidFill>
                <a:srgbClr val="0000CC"/>
              </a:solidFill>
            </a:endParaRPr>
          </a:p>
        </p:txBody>
      </p:sp>
    </p:spTree>
    <p:extLst>
      <p:ext uri="{BB962C8B-B14F-4D97-AF65-F5344CB8AC3E}">
        <p14:creationId xmlns:p14="http://schemas.microsoft.com/office/powerpoint/2010/main" val="39946959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AA849D-8528-4A2B-BD6F-90879356A006}"/>
              </a:ext>
            </a:extLst>
          </p:cNvPr>
          <p:cNvSpPr>
            <a:spLocks noGrp="1"/>
          </p:cNvSpPr>
          <p:nvPr>
            <p:ph type="title"/>
          </p:nvPr>
        </p:nvSpPr>
        <p:spPr/>
        <p:txBody>
          <a:bodyPr/>
          <a:lstStyle/>
          <a:p>
            <a:r>
              <a:rPr lang="en-GB" dirty="0"/>
              <a:t>Upon reflection…</a:t>
            </a:r>
          </a:p>
        </p:txBody>
      </p:sp>
      <p:sp>
        <p:nvSpPr>
          <p:cNvPr id="3" name="Content Placeholder 2">
            <a:extLst>
              <a:ext uri="{FF2B5EF4-FFF2-40B4-BE49-F238E27FC236}">
                <a16:creationId xmlns:a16="http://schemas.microsoft.com/office/drawing/2014/main" id="{25FAD321-0B1B-4EDC-9D6A-765F4CE25FF4}"/>
              </a:ext>
            </a:extLst>
          </p:cNvPr>
          <p:cNvSpPr>
            <a:spLocks noGrp="1"/>
          </p:cNvSpPr>
          <p:nvPr>
            <p:ph idx="1"/>
          </p:nvPr>
        </p:nvSpPr>
        <p:spPr/>
        <p:txBody>
          <a:bodyPr/>
          <a:lstStyle/>
          <a:p>
            <a:pPr marL="0" indent="0">
              <a:buNone/>
            </a:pPr>
            <a:r>
              <a:rPr lang="en-GB" dirty="0"/>
              <a:t>What is your view on leadership?</a:t>
            </a:r>
          </a:p>
          <a:p>
            <a:endParaRPr lang="en-GB" dirty="0"/>
          </a:p>
          <a:p>
            <a:r>
              <a:rPr lang="en-GB" dirty="0"/>
              <a:t>Are leaders made or born?</a:t>
            </a:r>
          </a:p>
          <a:p>
            <a:endParaRPr lang="en-GB" dirty="0"/>
          </a:p>
        </p:txBody>
      </p:sp>
      <p:pic>
        <p:nvPicPr>
          <p:cNvPr id="5" name="Picture 4">
            <a:extLst>
              <a:ext uri="{FF2B5EF4-FFF2-40B4-BE49-F238E27FC236}">
                <a16:creationId xmlns:a16="http://schemas.microsoft.com/office/drawing/2014/main" id="{5200CB72-8759-07E1-2672-F357B959DB54}"/>
              </a:ext>
            </a:extLst>
          </p:cNvPr>
          <p:cNvPicPr>
            <a:picLocks noChangeAspect="1"/>
          </p:cNvPicPr>
          <p:nvPr/>
        </p:nvPicPr>
        <p:blipFill>
          <a:blip r:embed="rId2"/>
          <a:stretch>
            <a:fillRect/>
          </a:stretch>
        </p:blipFill>
        <p:spPr>
          <a:xfrm>
            <a:off x="6876256" y="2557323"/>
            <a:ext cx="2178424" cy="3137797"/>
          </a:xfrm>
          <a:prstGeom prst="rect">
            <a:avLst/>
          </a:prstGeom>
        </p:spPr>
      </p:pic>
      <p:sp>
        <p:nvSpPr>
          <p:cNvPr id="4" name="TextBox 3">
            <a:extLst>
              <a:ext uri="{FF2B5EF4-FFF2-40B4-BE49-F238E27FC236}">
                <a16:creationId xmlns:a16="http://schemas.microsoft.com/office/drawing/2014/main" id="{7101F5F6-8813-333C-EDB4-AAB903B86122}"/>
              </a:ext>
            </a:extLst>
          </p:cNvPr>
          <p:cNvSpPr txBox="1"/>
          <p:nvPr/>
        </p:nvSpPr>
        <p:spPr>
          <a:xfrm>
            <a:off x="3131840" y="4016894"/>
            <a:ext cx="2214068" cy="461665"/>
          </a:xfrm>
          <a:prstGeom prst="rect">
            <a:avLst/>
          </a:prstGeom>
          <a:noFill/>
        </p:spPr>
        <p:txBody>
          <a:bodyPr wrap="none" rtlCol="0">
            <a:spAutoFit/>
          </a:bodyPr>
          <a:lstStyle/>
          <a:p>
            <a:r>
              <a:rPr lang="en-GB" sz="2400" i="1" dirty="0">
                <a:solidFill>
                  <a:srgbClr val="0000CC"/>
                </a:solidFill>
              </a:rPr>
              <a:t>Open discussion</a:t>
            </a:r>
          </a:p>
        </p:txBody>
      </p:sp>
    </p:spTree>
    <p:extLst>
      <p:ext uri="{BB962C8B-B14F-4D97-AF65-F5344CB8AC3E}">
        <p14:creationId xmlns:p14="http://schemas.microsoft.com/office/powerpoint/2010/main" val="40417336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93D15E-44C7-45C6-830E-0F1B600E6A6F}"/>
              </a:ext>
            </a:extLst>
          </p:cNvPr>
          <p:cNvSpPr>
            <a:spLocks noGrp="1"/>
          </p:cNvSpPr>
          <p:nvPr>
            <p:ph type="title"/>
          </p:nvPr>
        </p:nvSpPr>
        <p:spPr>
          <a:xfrm>
            <a:off x="628650" y="116632"/>
            <a:ext cx="7886700" cy="543595"/>
          </a:xfrm>
        </p:spPr>
        <p:txBody>
          <a:bodyPr>
            <a:normAutofit fontScale="90000"/>
          </a:bodyPr>
          <a:lstStyle/>
          <a:p>
            <a:r>
              <a:rPr lang="en-GB" dirty="0"/>
              <a:t>For the next session</a:t>
            </a:r>
          </a:p>
        </p:txBody>
      </p:sp>
      <p:sp>
        <p:nvSpPr>
          <p:cNvPr id="3" name="Content Placeholder 2">
            <a:extLst>
              <a:ext uri="{FF2B5EF4-FFF2-40B4-BE49-F238E27FC236}">
                <a16:creationId xmlns:a16="http://schemas.microsoft.com/office/drawing/2014/main" id="{26ACE9C8-6F11-43B9-B892-7459F0A6BC35}"/>
              </a:ext>
            </a:extLst>
          </p:cNvPr>
          <p:cNvSpPr>
            <a:spLocks noGrp="1"/>
          </p:cNvSpPr>
          <p:nvPr>
            <p:ph idx="1"/>
          </p:nvPr>
        </p:nvSpPr>
        <p:spPr>
          <a:xfrm>
            <a:off x="179512" y="908720"/>
            <a:ext cx="6624736" cy="4824536"/>
          </a:xfrm>
        </p:spPr>
        <p:txBody>
          <a:bodyPr>
            <a:normAutofit lnSpcReduction="10000"/>
          </a:bodyPr>
          <a:lstStyle/>
          <a:p>
            <a:pPr marL="0" indent="0">
              <a:buNone/>
            </a:pPr>
            <a:r>
              <a:rPr lang="en-GB" dirty="0">
                <a:solidFill>
                  <a:srgbClr val="002060"/>
                </a:solidFill>
              </a:rPr>
              <a:t>After watching the Martin Luther King speech, available on Moodle and YouTube </a:t>
            </a:r>
            <a:r>
              <a:rPr lang="en-GB" dirty="0">
                <a:hlinkClick r:id="rId2"/>
              </a:rPr>
              <a:t>https://www.youtube.com/watch?v=smEqnnklfYs&amp;feature=youtu.be</a:t>
            </a:r>
            <a:endParaRPr lang="en-GB" dirty="0"/>
          </a:p>
          <a:p>
            <a:pPr marL="0" indent="0">
              <a:buNone/>
            </a:pPr>
            <a:r>
              <a:rPr lang="en-GB" dirty="0"/>
              <a:t> </a:t>
            </a:r>
            <a:endParaRPr lang="en-GB" dirty="0">
              <a:solidFill>
                <a:srgbClr val="002060"/>
              </a:solidFill>
            </a:endParaRPr>
          </a:p>
          <a:p>
            <a:r>
              <a:rPr lang="en-GB" i="1" dirty="0">
                <a:solidFill>
                  <a:srgbClr val="0000CC"/>
                </a:solidFill>
              </a:rPr>
              <a:t>What is Dr. King trying to ‘sell’ to the audience?</a:t>
            </a:r>
          </a:p>
          <a:p>
            <a:r>
              <a:rPr lang="en-GB" i="1" dirty="0">
                <a:solidFill>
                  <a:srgbClr val="0000CC"/>
                </a:solidFill>
              </a:rPr>
              <a:t>Analyse why people were so affected by it.  Note down examples to support your analysis</a:t>
            </a:r>
          </a:p>
          <a:p>
            <a:r>
              <a:rPr lang="en-GB" i="1" dirty="0">
                <a:solidFill>
                  <a:srgbClr val="0000CC"/>
                </a:solidFill>
              </a:rPr>
              <a:t>What use does he make of ‘metaphors’ – what do they achieve?  Note some examples to illustrate your thoughts</a:t>
            </a:r>
          </a:p>
          <a:p>
            <a:endParaRPr lang="en-GB" i="1" dirty="0">
              <a:solidFill>
                <a:srgbClr val="0000CC"/>
              </a:solidFill>
            </a:endParaRPr>
          </a:p>
          <a:p>
            <a:pPr marL="0" indent="0">
              <a:buNone/>
            </a:pPr>
            <a:r>
              <a:rPr lang="en-GB" i="1" dirty="0">
                <a:solidFill>
                  <a:srgbClr val="0000CC"/>
                </a:solidFill>
              </a:rPr>
              <a:t>You should allow 2 hours for this activity, as you may wish  to watch the video several times to complete the tasks.  </a:t>
            </a:r>
          </a:p>
          <a:p>
            <a:pPr marL="0" indent="0">
              <a:buNone/>
            </a:pPr>
            <a:r>
              <a:rPr lang="en-GB" i="1" dirty="0">
                <a:solidFill>
                  <a:srgbClr val="0000CC"/>
                </a:solidFill>
              </a:rPr>
              <a:t>Be prepared to discuss at the next session</a:t>
            </a:r>
          </a:p>
          <a:p>
            <a:endParaRPr lang="en-GB" dirty="0"/>
          </a:p>
        </p:txBody>
      </p:sp>
      <p:pic>
        <p:nvPicPr>
          <p:cNvPr id="1026" name="Picture 2" descr="homer simpson is laying on the floor in front of a flat screen tv">
            <a:extLst>
              <a:ext uri="{FF2B5EF4-FFF2-40B4-BE49-F238E27FC236}">
                <a16:creationId xmlns:a16="http://schemas.microsoft.com/office/drawing/2014/main" id="{AB830C60-D5D1-D2A7-409B-8E93940EAC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0103" y="4044280"/>
            <a:ext cx="2313897" cy="16889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3017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a:bodyPr>
          <a:lstStyle/>
          <a:p>
            <a:r>
              <a:rPr lang="en-GB" dirty="0">
                <a:solidFill>
                  <a:srgbClr val="FFFF00"/>
                </a:solidFill>
              </a:rPr>
              <a:t>Take 5 minutes to reflect upon the session – what have you learnt?  </a:t>
            </a:r>
          </a:p>
          <a:p>
            <a:r>
              <a:rPr lang="en-GB" dirty="0">
                <a:solidFill>
                  <a:srgbClr val="FFFF00"/>
                </a:solidFill>
              </a:rPr>
              <a:t>Any key areas you want to research further? </a:t>
            </a:r>
          </a:p>
          <a:p>
            <a:r>
              <a:rPr lang="en-GB" dirty="0">
                <a:solidFill>
                  <a:srgbClr val="FFFF00"/>
                </a:solidFill>
              </a:rPr>
              <a:t>What can help you with your assignment?</a:t>
            </a:r>
          </a:p>
          <a:p>
            <a:r>
              <a:rPr lang="en-GB" dirty="0">
                <a:solidFill>
                  <a:srgbClr val="FFFF00"/>
                </a:solidFill>
              </a:rPr>
              <a:t>What can help you in your career?</a:t>
            </a:r>
          </a:p>
        </p:txBody>
      </p:sp>
    </p:spTree>
    <p:extLst>
      <p:ext uri="{BB962C8B-B14F-4D97-AF65-F5344CB8AC3E}">
        <p14:creationId xmlns:p14="http://schemas.microsoft.com/office/powerpoint/2010/main" val="2058534929"/>
      </p:ext>
    </p:extLst>
  </p:cSld>
  <p:clrMapOvr>
    <a:masterClrMapping/>
  </p:clrMapOvr>
</p:sld>
</file>

<file path=ppt/theme/theme1.xml><?xml version="1.0" encoding="utf-8"?>
<a:theme xmlns:a="http://schemas.openxmlformats.org/drawingml/2006/main" name="UWTSD 200 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0 B" id="{C90A4CCD-9E61-44EF-A183-B648161D10F9}" vid="{A4CCB923-326F-4F97-817D-F66087A1AFCE}"/>
    </a:ext>
  </a:extLst>
</a:theme>
</file>

<file path=ppt/theme/theme2.xml><?xml version="1.0" encoding="utf-8"?>
<a:theme xmlns:a="http://schemas.openxmlformats.org/drawingml/2006/main" name="UWTSD 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2024" id="{B68D5239-D552-48ED-B7E6-16AE6B461942}" vid="{0FA391F6-8034-4FCA-A6C2-1BA6C71FBF74}"/>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0" ma:contentTypeDescription="Create a new document." ma:contentTypeScope="" ma:versionID="67ad0adf2f928ed26371fcab58371e10">
  <xsd:schema xmlns:xsd="http://www.w3.org/2001/XMLSchema" xmlns:xs="http://www.w3.org/2001/XMLSchema" xmlns:p="http://schemas.microsoft.com/office/2006/metadata/properties" xmlns:ns3="f90edf9b-0f74-455c-b63c-928a27ec8b1c" targetNamespace="http://schemas.microsoft.com/office/2006/metadata/properties" ma:root="true" ma:fieldsID="7eddfc940f653d213bb439334c42ffe4" ns3:_="">
    <xsd:import namespace="f90edf9b-0f74-455c-b63c-928a27ec8b1c"/>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D7EE1FF-9B9F-45B9-89CA-7C4AF9B170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C19A70-49D2-4B48-A37F-22A5AF9D44D6}">
  <ds:schemaRefs>
    <ds:schemaRef ds:uri="http://purl.org/dc/dcmitype/"/>
    <ds:schemaRef ds:uri="http://purl.org/dc/elements/1.1/"/>
    <ds:schemaRef ds:uri="http://schemas.microsoft.com/office/2006/documentManagement/types"/>
    <ds:schemaRef ds:uri="http://schemas.microsoft.com/office/infopath/2007/PartnerControls"/>
    <ds:schemaRef ds:uri="http://purl.org/dc/terms/"/>
    <ds:schemaRef ds:uri="f90edf9b-0f74-455c-b63c-928a27ec8b1c"/>
    <ds:schemaRef ds:uri="http://schemas.openxmlformats.org/package/2006/metadata/core-propertie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487331A4-C63F-4E4E-A563-96CEABD947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13424</TotalTime>
  <Words>1368</Words>
  <Application>Microsoft Office PowerPoint</Application>
  <PresentationFormat>On-screen Show (4:3)</PresentationFormat>
  <Paragraphs>150</Paragraphs>
  <Slides>19</Slides>
  <Notes>5</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19</vt:i4>
      </vt:variant>
    </vt:vector>
  </HeadingPairs>
  <TitlesOfParts>
    <vt:vector size="31" baseType="lpstr">
      <vt:lpstr>Arial</vt:lpstr>
      <vt:lpstr>Calibri</vt:lpstr>
      <vt:lpstr>Calibri Light</vt:lpstr>
      <vt:lpstr>Noto Sans</vt:lpstr>
      <vt:lpstr>Wingdings</vt:lpstr>
      <vt:lpstr>UWTSD 200 B</vt:lpstr>
      <vt:lpstr>UWTSD 2024</vt:lpstr>
      <vt:lpstr>UWTSD Text 1</vt:lpstr>
      <vt:lpstr>UWTSD Text 2</vt:lpstr>
      <vt:lpstr>UWTSD Text 3</vt:lpstr>
      <vt:lpstr>UWTSD Text 4</vt:lpstr>
      <vt:lpstr>UWTSD Logo Variations place image in Background</vt:lpstr>
      <vt:lpstr>BMSK6010   Inspiring Leadership</vt:lpstr>
      <vt:lpstr>Recap, so far…</vt:lpstr>
      <vt:lpstr>Agenda</vt:lpstr>
      <vt:lpstr>Module Task Assessment - Discussion</vt:lpstr>
      <vt:lpstr>What is leadership?</vt:lpstr>
      <vt:lpstr>Limitations of the Northouse definition?</vt:lpstr>
      <vt:lpstr>Which leaders do you admire? Why?</vt:lpstr>
      <vt:lpstr>Some types</vt:lpstr>
      <vt:lpstr>Activity</vt:lpstr>
      <vt:lpstr>The Difference between leadership and management (Kotter, 1990)</vt:lpstr>
      <vt:lpstr>Traditional view of leadership and management</vt:lpstr>
      <vt:lpstr>Difference between leadership and management</vt:lpstr>
      <vt:lpstr>Management and leadership; Are they the same or different? </vt:lpstr>
      <vt:lpstr>Assigned vs. Emergent Leadership</vt:lpstr>
      <vt:lpstr>Leadership Theories</vt:lpstr>
      <vt:lpstr>Leadership Theories (Cont.)</vt:lpstr>
      <vt:lpstr>Upon reflection…</vt:lpstr>
      <vt:lpstr>For the next session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core principles of coaching</dc:title>
  <dc:creator>Andrew Maund</dc:creator>
  <cp:lastModifiedBy>Paul Tinkler</cp:lastModifiedBy>
  <cp:revision>39</cp:revision>
  <cp:lastPrinted>2022-05-17T21:03:51Z</cp:lastPrinted>
  <dcterms:created xsi:type="dcterms:W3CDTF">2015-03-03T13:29:53Z</dcterms:created>
  <dcterms:modified xsi:type="dcterms:W3CDTF">2026-05-27T16:49:14Z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