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339" r:id="rId2"/>
    <p:sldId id="562" r:id="rId3"/>
    <p:sldId id="563" r:id="rId4"/>
    <p:sldId id="289" r:id="rId5"/>
    <p:sldId id="290" r:id="rId6"/>
    <p:sldId id="291" r:id="rId7"/>
    <p:sldId id="292" r:id="rId8"/>
    <p:sldId id="293" r:id="rId9"/>
    <p:sldId id="564" r:id="rId10"/>
    <p:sldId id="565" r:id="rId11"/>
    <p:sldId id="566" r:id="rId12"/>
    <p:sldId id="567" r:id="rId13"/>
    <p:sldId id="568" r:id="rId14"/>
    <p:sldId id="299" r:id="rId15"/>
    <p:sldId id="569" r:id="rId16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31" autoAdjust="0"/>
    <p:restoredTop sz="93385" autoAdjust="0"/>
  </p:normalViewPr>
  <p:slideViewPr>
    <p:cSldViewPr>
      <p:cViewPr varScale="1">
        <p:scale>
          <a:sx n="76" d="100"/>
          <a:sy n="76" d="100"/>
        </p:scale>
        <p:origin x="62" y="25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6F2EA6-F5FD-4CC7-BC1C-939DA8855801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C7D22-1748-4F0D-9372-BEFDCA3D575E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5F647-5A3F-44CF-9DDD-A6D2D9E57005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0B598-34CF-4078-92A7-E955F19F6345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D81A3-52FC-46C5-9CE0-BD1D41CC60A9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FF2C2-B2B5-4787-8BDD-EA9540A31227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2D06D-9735-4812-8133-C036A0D27AAB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9A6D0-8176-4C41-AE4F-940F6B524E4E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D4FD8-D731-418F-A1EE-292926F3AA83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32C4B-E8D1-4AF5-81D7-1DAAF2DF7AA7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973F5-3A17-4B17-B1AC-25EA2BBCC580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68560D4-C3BD-48EE-9AD9-D8A11AA29C1A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39416" y="1196752"/>
            <a:ext cx="11017224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7 Session 1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437112"/>
            <a:ext cx="7448871" cy="100811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altLang="en-US" sz="3200" b="1" dirty="0">
                <a:solidFill>
                  <a:schemeClr val="accent2"/>
                </a:solidFill>
                <a:ea typeface="ＭＳ Ｐゴシック" charset="0"/>
              </a:rPr>
              <a:t>Cost classification and break even analysis</a:t>
            </a:r>
          </a:p>
          <a:p>
            <a:pPr eaLnBrk="1" hangingPunct="1">
              <a:defRPr/>
            </a:pPr>
            <a:endParaRPr lang="en-GB" altLang="en-US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A57F920-1585-43C7-914E-97CD01D9564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/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u="sng">
                <a:ea typeface="ＭＳ Ｐゴシック" panose="020B0600070205080204" pitchFamily="34" charset="-128"/>
              </a:rPr>
              <a:t>DEFINITION OF MANAGEMENT ACCOUNTING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9416" y="1844676"/>
            <a:ext cx="10585176" cy="3313113"/>
          </a:xfrm>
        </p:spPr>
        <p:txBody>
          <a:bodyPr/>
          <a:lstStyle/>
          <a:p>
            <a:pPr marL="0" indent="0" algn="just" eaLnBrk="1" hangingPunct="1">
              <a:lnSpc>
                <a:spcPct val="90000"/>
              </a:lnSpc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The application of the principles of accounting and financial management to create, protect, preserve and increase value to the stakeholders of an enterprises.</a:t>
            </a:r>
          </a:p>
        </p:txBody>
      </p:sp>
    </p:spTree>
    <p:extLst>
      <p:ext uri="{BB962C8B-B14F-4D97-AF65-F5344CB8AC3E}">
        <p14:creationId xmlns:p14="http://schemas.microsoft.com/office/powerpoint/2010/main" val="791779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CC20CD9-1841-4A26-B4F5-FB6EF4AD0E33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/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FUNCTIONS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316192"/>
            <a:ext cx="10598968" cy="3917032"/>
          </a:xfrm>
        </p:spPr>
        <p:txBody>
          <a:bodyPr/>
          <a:lstStyle/>
          <a:p>
            <a:pPr marL="444500" indent="-444500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Planning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000" dirty="0">
                <a:ea typeface="ＭＳ Ｐゴシック" panose="020B0600070205080204" pitchFamily="34" charset="-128"/>
              </a:rPr>
              <a:t>Formulating business strategy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000" dirty="0">
                <a:ea typeface="ＭＳ Ｐゴシック" panose="020B0600070205080204" pitchFamily="34" charset="-128"/>
              </a:rPr>
              <a:t>Planning activities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000" dirty="0">
                <a:ea typeface="ＭＳ Ｐゴシック" panose="020B0600070205080204" pitchFamily="34" charset="-128"/>
              </a:rPr>
              <a:t>Budgets</a:t>
            </a:r>
          </a:p>
          <a:p>
            <a:pPr marL="623888" lvl="1" indent="722313" eaLnBrk="1" hangingPunct="1">
              <a:lnSpc>
                <a:spcPct val="90000"/>
              </a:lnSpc>
              <a:buNone/>
            </a:pPr>
            <a:endParaRPr lang="en-GB" altLang="en-US" sz="2000" dirty="0">
              <a:ea typeface="ＭＳ Ｐゴシック" panose="020B0600070205080204" pitchFamily="34" charset="-128"/>
            </a:endParaRPr>
          </a:p>
          <a:p>
            <a:pPr marL="444500" indent="-444500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Decision making</a:t>
            </a:r>
          </a:p>
          <a:p>
            <a:pPr marL="444500" indent="-444500" eaLnBrk="1" hangingPunct="1">
              <a:lnSpc>
                <a:spcPct val="90000"/>
              </a:lnSpc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marL="444500" indent="-444500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Control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000" dirty="0">
                <a:ea typeface="ＭＳ Ｐゴシック" panose="020B0600070205080204" pitchFamily="34" charset="-128"/>
              </a:rPr>
              <a:t>Efficient resource usage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000" dirty="0">
                <a:ea typeface="ＭＳ Ｐゴシック" panose="020B0600070205080204" pitchFamily="34" charset="-128"/>
              </a:rPr>
              <a:t>Performance improvement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000" dirty="0">
                <a:ea typeface="ＭＳ Ｐゴシック" panose="020B0600070205080204" pitchFamily="34" charset="-128"/>
              </a:rPr>
              <a:t>Safeguarding assets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000" dirty="0">
                <a:ea typeface="ＭＳ Ｐゴシック" panose="020B0600070205080204" pitchFamily="34" charset="-128"/>
              </a:rPr>
              <a:t>Corporate governance &amp; internal control</a:t>
            </a:r>
          </a:p>
        </p:txBody>
      </p:sp>
      <p:pic>
        <p:nvPicPr>
          <p:cNvPr id="819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600" y="2708275"/>
            <a:ext cx="3240088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7318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7760BE9-67F4-4D3B-B0EB-31320B2591E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/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u="sng">
                <a:ea typeface="ＭＳ Ｐゴシック" panose="020B0600070205080204" pitchFamily="34" charset="-128"/>
              </a:rPr>
              <a:t>COMPARISON WITH FINANCIAL ACCOUNTING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424115"/>
            <a:ext cx="8229600" cy="3917032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Private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Specific focus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Detailed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Not regulated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Frequency - </a:t>
            </a:r>
            <a:r>
              <a:rPr lang="en-GB" altLang="en-US" b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monthly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Forward looking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Financial and non-financial information</a:t>
            </a:r>
          </a:p>
        </p:txBody>
      </p:sp>
    </p:spTree>
    <p:extLst>
      <p:ext uri="{BB962C8B-B14F-4D97-AF65-F5344CB8AC3E}">
        <p14:creationId xmlns:p14="http://schemas.microsoft.com/office/powerpoint/2010/main" val="284564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2CC603B-3574-4B2B-B669-B2734D354D1A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400"/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COSTS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84784"/>
            <a:ext cx="8222704" cy="2735263"/>
          </a:xfrm>
        </p:spPr>
        <p:txBody>
          <a:bodyPr/>
          <a:lstStyle/>
          <a:p>
            <a:pPr marL="0" indent="0" algn="just" eaLnBrk="1" hangingPunct="1"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The amount of resources, usually measured in monetary terms, sacrificed to achieve a particular objective.</a:t>
            </a:r>
          </a:p>
          <a:p>
            <a:pPr marL="0" indent="0" eaLnBrk="1" hangingPunct="1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10245" name="Picture 5" descr="C:\Users\ImahSidi\Downloads\MC90044039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216" y="2636912"/>
            <a:ext cx="3751262" cy="194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2299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A6A3E6C-D119-49AD-81B6-D894BA7C1BAC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400"/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COST CLASSIFICATIONS</a:t>
            </a:r>
          </a:p>
        </p:txBody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Relevant v irrelevant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Product v period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Direct v indirect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Fixed v variable</a:t>
            </a:r>
          </a:p>
        </p:txBody>
      </p:sp>
    </p:spTree>
    <p:extLst>
      <p:ext uri="{BB962C8B-B14F-4D97-AF65-F5344CB8AC3E}">
        <p14:creationId xmlns:p14="http://schemas.microsoft.com/office/powerpoint/2010/main" val="522328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C257F0-4AB2-4B99-A044-E3CA204FFAC6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400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 dirty="0">
                <a:highlight>
                  <a:srgbClr val="FFFF00"/>
                </a:highlight>
                <a:ea typeface="ＭＳ Ｐゴシック" panose="020B0600070205080204" pitchFamily="34" charset="-128"/>
              </a:rPr>
              <a:t>RELEVANT</a:t>
            </a:r>
            <a:r>
              <a:rPr lang="en-GB" altLang="en-US" u="sng" dirty="0">
                <a:ea typeface="ＭＳ Ｐゴシック" panose="020B0600070205080204" pitchFamily="34" charset="-128"/>
              </a:rPr>
              <a:t> COSTS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400" y="1196752"/>
            <a:ext cx="10153128" cy="4392488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ea typeface="ＭＳ Ｐゴシック" panose="020B0600070205080204" pitchFamily="34" charset="-128"/>
              </a:rPr>
              <a:t>Criteria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Relate to the business objective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Differ from one possible decision outcome to the next.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>
                <a:ea typeface="ＭＳ Ｐゴシック" panose="020B0600070205080204" pitchFamily="34" charset="-128"/>
              </a:rPr>
              <a:t>Lunch, transport fare, entry fee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ea typeface="ＭＳ Ｐゴシック" panose="020B0600070205080204" pitchFamily="34" charset="-128"/>
              </a:rPr>
              <a:t>Relevant costs include</a:t>
            </a:r>
            <a:r>
              <a:rPr lang="en-GB" altLang="en-US" sz="2400" dirty="0">
                <a:ea typeface="ＭＳ Ｐゴシック" panose="020B0600070205080204" pitchFamily="34" charset="-128"/>
              </a:rPr>
              <a:t>: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Future outlay costs which vary with the decision.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Opportunity costs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ea typeface="ＭＳ Ｐゴシック" panose="020B0600070205080204" pitchFamily="34" charset="-128"/>
              </a:rPr>
              <a:t>Irrelevant costs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Historic costs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Sunk costs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Committed costs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75136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385AC79-726A-4B4E-A3C5-6BD11311E77F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400"/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PRODUCT V PERIOD COSTS</a:t>
            </a:r>
          </a:p>
        </p:txBody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7408" y="1340768"/>
            <a:ext cx="10814992" cy="4104456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u="sng" dirty="0">
                <a:ea typeface="ＭＳ Ｐゴシック" panose="020B0600070205080204" pitchFamily="34" charset="-128"/>
              </a:rPr>
              <a:t>Product cost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Those costs associated with goods or services purchased or produced, for sale to customers. They comprise:</a:t>
            </a:r>
          </a:p>
          <a:p>
            <a:pPr marL="622300" lvl="1" indent="-442913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Prime costs (direct costs)</a:t>
            </a:r>
          </a:p>
          <a:p>
            <a:pPr marL="622300" lvl="1" indent="-442913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Production overhead costs</a:t>
            </a:r>
            <a:endParaRPr lang="en-GB" altLang="en-US" b="1" dirty="0">
              <a:ea typeface="ＭＳ Ｐゴシック" panose="020B0600070205080204" pitchFamily="34" charset="-128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u="sng" dirty="0">
                <a:ea typeface="ＭＳ Ｐゴシック" panose="020B0600070205080204" pitchFamily="34" charset="-128"/>
              </a:rPr>
              <a:t>Period costs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Those costs which are treated as expenses in the period in which they occur </a:t>
            </a:r>
            <a:r>
              <a:rPr lang="en-GB" altLang="en-US" sz="1600" b="1" dirty="0">
                <a:ea typeface="ＭＳ Ｐゴシック" panose="020B0600070205080204" pitchFamily="34" charset="-128"/>
              </a:rPr>
              <a:t>Selling expenses.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1600" b="1" dirty="0">
                <a:ea typeface="ＭＳ Ｐゴシック" panose="020B0600070205080204" pitchFamily="34" charset="-128"/>
              </a:rPr>
              <a:t>Advertising expenses.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1600" b="1" dirty="0">
                <a:ea typeface="ＭＳ Ｐゴシック" panose="020B0600070205080204" pitchFamily="34" charset="-128"/>
              </a:rPr>
              <a:t>Travel and entertainment expenses.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200468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BAE0307-F20B-44E2-91F0-748A793F1726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400"/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DIRECT COSTS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35360" y="1312862"/>
            <a:ext cx="11377264" cy="3988346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ea typeface="+mn-ea"/>
              </a:rPr>
              <a:t>Costs directly traceable to an identifiable unit. </a:t>
            </a:r>
            <a:r>
              <a:rPr lang="en-GB" dirty="0">
                <a:solidFill>
                  <a:srgbClr val="FF0000"/>
                </a:solidFill>
                <a:ea typeface="+mn-ea"/>
              </a:rPr>
              <a:t>Orange Juice</a:t>
            </a:r>
          </a:p>
          <a:p>
            <a:pPr lvl="1" eaLnBrk="1" hangingPunct="1">
              <a:defRPr/>
            </a:pPr>
            <a:r>
              <a:rPr lang="en-GB" dirty="0"/>
              <a:t>Direct material labels, fruits</a:t>
            </a:r>
          </a:p>
          <a:p>
            <a:pPr lvl="1" eaLnBrk="1" hangingPunct="1">
              <a:defRPr/>
            </a:pPr>
            <a:r>
              <a:rPr lang="en-GB" dirty="0"/>
              <a:t>Direct labour </a:t>
            </a:r>
          </a:p>
          <a:p>
            <a:pPr lvl="1" eaLnBrk="1" hangingPunct="1">
              <a:defRPr/>
            </a:pPr>
            <a:r>
              <a:rPr lang="en-GB" dirty="0"/>
              <a:t>Direct expenses transportation</a:t>
            </a:r>
          </a:p>
          <a:p>
            <a:pPr eaLnBrk="1" hangingPunct="1">
              <a:defRPr/>
            </a:pPr>
            <a:r>
              <a:rPr lang="en-GB" dirty="0">
                <a:ea typeface="+mn-ea"/>
              </a:rPr>
              <a:t>Cloth factory e.g., - </a:t>
            </a:r>
            <a:r>
              <a:rPr lang="en-GB" sz="1800" dirty="0"/>
              <a:t>fabric – materials, labour, packaging, labels</a:t>
            </a:r>
          </a:p>
          <a:p>
            <a:pPr eaLnBrk="1" hangingPunct="1">
              <a:defRPr/>
            </a:pPr>
            <a:r>
              <a:rPr lang="en-GB" dirty="0">
                <a:ea typeface="+mn-ea"/>
              </a:rPr>
              <a:t>Direct material + Direct labour + Direct expenses = </a:t>
            </a:r>
            <a:r>
              <a:rPr lang="en-GB" b="1" dirty="0">
                <a:solidFill>
                  <a:srgbClr val="FF0000"/>
                </a:solidFill>
                <a:highlight>
                  <a:srgbClr val="FFFF00"/>
                </a:highlight>
                <a:ea typeface="+mn-ea"/>
              </a:rPr>
              <a:t>PRIME COSTS</a:t>
            </a:r>
          </a:p>
          <a:p>
            <a:pPr marL="0" indent="0" eaLnBrk="1" hangingPunct="1">
              <a:buNone/>
              <a:defRPr/>
            </a:pPr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425687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INDIRECT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92123"/>
            <a:ext cx="10972800" cy="3845024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Those costs that cannot be directly identified and attributed to a product or service.</a:t>
            </a:r>
          </a:p>
          <a:p>
            <a:pPr>
              <a:defRPr/>
            </a:pPr>
            <a:r>
              <a:rPr lang="en-GB" sz="2800" dirty="0"/>
              <a:t>Also called </a:t>
            </a:r>
            <a:r>
              <a:rPr lang="en-GB" sz="2800" b="1" dirty="0">
                <a:solidFill>
                  <a:srgbClr val="00B050"/>
                </a:solidFill>
                <a:highlight>
                  <a:srgbClr val="FFFF00"/>
                </a:highlight>
              </a:rPr>
              <a:t>OVERHEAD COSTS</a:t>
            </a:r>
            <a:endParaRPr lang="en-GB" sz="2800" b="1" dirty="0">
              <a:highlight>
                <a:srgbClr val="FFFF00"/>
              </a:highlight>
            </a:endParaRPr>
          </a:p>
          <a:p>
            <a:pPr>
              <a:defRPr/>
            </a:pPr>
            <a:r>
              <a:rPr lang="en-GB" sz="2800" dirty="0"/>
              <a:t>Examples</a:t>
            </a:r>
          </a:p>
          <a:p>
            <a:pPr lvl="1">
              <a:defRPr/>
            </a:pPr>
            <a:r>
              <a:rPr lang="en-GB" sz="2400" dirty="0"/>
              <a:t>Factory rent, repairs and maintenance, training</a:t>
            </a:r>
          </a:p>
          <a:p>
            <a:pPr lvl="1">
              <a:defRPr/>
            </a:pPr>
            <a:r>
              <a:rPr lang="en-GB" sz="2400" dirty="0"/>
              <a:t>Light and heating, electricity, uniforms, security</a:t>
            </a:r>
          </a:p>
          <a:p>
            <a:pPr lvl="1">
              <a:defRPr/>
            </a:pPr>
            <a:r>
              <a:rPr lang="en-GB" sz="2400" dirty="0"/>
              <a:t>Production supervisor wages,</a:t>
            </a:r>
          </a:p>
          <a:p>
            <a:pPr>
              <a:defRPr/>
            </a:pPr>
            <a:r>
              <a:rPr lang="en-GB" sz="2800" dirty="0"/>
              <a:t>Indirect cost is estimated </a:t>
            </a:r>
          </a:p>
          <a:p>
            <a:pPr lvl="1">
              <a:defRPr/>
            </a:pPr>
            <a:endParaRPr lang="en-GB" sz="2400" dirty="0"/>
          </a:p>
          <a:p>
            <a:pPr marL="914400" lvl="1" indent="-457200">
              <a:defRPr/>
            </a:pPr>
            <a:endParaRPr lang="en-GB" sz="2400" dirty="0"/>
          </a:p>
          <a:p>
            <a:pPr>
              <a:defRPr/>
            </a:pPr>
            <a:endParaRPr lang="en-GB" sz="2800" dirty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5C2A794-8670-4600-AFD1-D046FCBD3B6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722104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FIXED AND VARIABLE COSTS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609600" y="1199359"/>
            <a:ext cx="10972800" cy="4461890"/>
          </a:xfrm>
        </p:spPr>
        <p:txBody>
          <a:bodyPr/>
          <a:lstStyle/>
          <a:p>
            <a:r>
              <a:rPr lang="en-GB" altLang="en-US" sz="2800" b="1" dirty="0">
                <a:solidFill>
                  <a:srgbClr val="00B0F0"/>
                </a:solidFill>
                <a:ea typeface="ＭＳ Ｐゴシック" panose="020B0600070205080204" pitchFamily="34" charset="-128"/>
              </a:rPr>
              <a:t>Fixed cost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Not affected by changes in the level of activity over a defined period of time: </a:t>
            </a:r>
          </a:p>
          <a:p>
            <a:r>
              <a:rPr lang="en-GB" altLang="en-US" sz="2800" b="1" dirty="0">
                <a:solidFill>
                  <a:srgbClr val="00B0F0"/>
                </a:solidFill>
                <a:ea typeface="ＭＳ Ｐゴシック" panose="020B0600070205080204" pitchFamily="34" charset="-128"/>
              </a:rPr>
              <a:t>Variable cost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Varies directly with changes in the level of activity over a defined period of time e.g. Calling </a:t>
            </a:r>
          </a:p>
          <a:p>
            <a:r>
              <a:rPr lang="en-GB" altLang="en-US" sz="2800" b="1" dirty="0">
                <a:solidFill>
                  <a:srgbClr val="00B0F0"/>
                </a:solidFill>
                <a:ea typeface="ＭＳ Ｐゴシック" panose="020B0600070205080204" pitchFamily="34" charset="-128"/>
              </a:rPr>
              <a:t>Semi-variable cost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Has a fixed element PLUS a variable element</a:t>
            </a:r>
          </a:p>
          <a:p>
            <a:r>
              <a:rPr lang="en-GB" altLang="en-US" sz="2800" b="1" dirty="0">
                <a:solidFill>
                  <a:srgbClr val="00B0F0"/>
                </a:solidFill>
                <a:ea typeface="ＭＳ Ｐゴシック" panose="020B0600070205080204" pitchFamily="34" charset="-128"/>
              </a:rPr>
              <a:t>Step cost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Fixed cost increases by steps</a:t>
            </a:r>
          </a:p>
          <a:p>
            <a:pPr lvl="1"/>
            <a:endParaRPr lang="en-GB" altLang="en-US" sz="2400" dirty="0">
              <a:ea typeface="ＭＳ Ｐゴシック" panose="020B0600070205080204" pitchFamily="34" charset="-128"/>
            </a:endParaRPr>
          </a:p>
          <a:p>
            <a:pPr lvl="1"/>
            <a:endParaRPr lang="en-GB" altLang="en-US" sz="2400" dirty="0">
              <a:ea typeface="ＭＳ Ｐゴシック" panose="020B0600070205080204" pitchFamily="34" charset="-128"/>
            </a:endParaRP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64B453B-A8B0-486D-8930-EA88294AB4F3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7335185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2045392" y="0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r>
              <a:rPr lang="en-GB" altLang="en-US" sz="4000" dirty="0">
                <a:ea typeface="ＭＳ Ｐゴシック" panose="020B0600070205080204" pitchFamily="34" charset="-128"/>
              </a:rPr>
              <a:t>Today we make a cake!</a:t>
            </a:r>
          </a:p>
        </p:txBody>
      </p:sp>
      <p:sp>
        <p:nvSpPr>
          <p:cNvPr id="1741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BD25479-5F84-46B6-8D0A-1DEB6458BAB2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400"/>
          </a:p>
        </p:txBody>
      </p:sp>
      <p:pic>
        <p:nvPicPr>
          <p:cNvPr id="174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720" y="1844824"/>
            <a:ext cx="5168944" cy="3384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7055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5626E1E-AAE8-49BC-AE14-0B33FA36340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400"/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625976" y="207517"/>
            <a:ext cx="10972800" cy="646452"/>
          </a:xfrm>
        </p:spPr>
        <p:txBody>
          <a:bodyPr/>
          <a:lstStyle/>
          <a:p>
            <a:pPr eaLnBrk="1" hangingPunct="1"/>
            <a:r>
              <a:rPr lang="en-GB" altLang="en-US" u="sng" dirty="0">
                <a:ea typeface="ＭＳ Ｐゴシック" panose="020B0600070205080204" pitchFamily="34" charset="-128"/>
              </a:rPr>
              <a:t>FIXED COSTS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25976" y="1022832"/>
            <a:ext cx="11175032" cy="51847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Fixed costs do not vary with the volume of activity over a specific period</a:t>
            </a:r>
          </a:p>
          <a:p>
            <a:pPr marL="0" indent="0" eaLnBrk="1" hangingPunct="1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grpSp>
        <p:nvGrpSpPr>
          <p:cNvPr id="18437" name="Group 4"/>
          <p:cNvGrpSpPr>
            <a:grpSpLocks/>
          </p:cNvGrpSpPr>
          <p:nvPr/>
        </p:nvGrpSpPr>
        <p:grpSpPr bwMode="auto">
          <a:xfrm>
            <a:off x="3503712" y="1813406"/>
            <a:ext cx="6191250" cy="3603625"/>
            <a:chOff x="686" y="771"/>
            <a:chExt cx="4171" cy="2463"/>
          </a:xfrm>
        </p:grpSpPr>
        <p:sp>
          <p:nvSpPr>
            <p:cNvPr id="18438" name="AutoShape 5"/>
            <p:cNvSpPr>
              <a:spLocks noChangeArrowheads="1"/>
            </p:cNvSpPr>
            <p:nvPr/>
          </p:nvSpPr>
          <p:spPr bwMode="auto">
            <a:xfrm>
              <a:off x="902" y="771"/>
              <a:ext cx="3896" cy="2414"/>
            </a:xfrm>
            <a:prstGeom prst="roundRect">
              <a:avLst>
                <a:gd name="adj" fmla="val 9694"/>
              </a:avLst>
            </a:prstGeom>
            <a:solidFill>
              <a:srgbClr val="DAB8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18439" name="AutoShape 6"/>
            <p:cNvSpPr>
              <a:spLocks noChangeArrowheads="1"/>
            </p:cNvSpPr>
            <p:nvPr/>
          </p:nvSpPr>
          <p:spPr bwMode="auto">
            <a:xfrm>
              <a:off x="720" y="772"/>
              <a:ext cx="442" cy="2460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18440" name="Text Box 7"/>
            <p:cNvSpPr txBox="1">
              <a:spLocks noChangeArrowheads="1"/>
            </p:cNvSpPr>
            <p:nvPr/>
          </p:nvSpPr>
          <p:spPr bwMode="auto">
            <a:xfrm>
              <a:off x="686" y="893"/>
              <a:ext cx="453" cy="4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 b="1"/>
                <a:t>Cost</a:t>
              </a:r>
              <a:r>
                <a:rPr lang="en-GB" altLang="en-US" sz="1800" b="1"/>
                <a:t> (£)</a:t>
              </a:r>
            </a:p>
          </p:txBody>
        </p:sp>
        <p:sp>
          <p:nvSpPr>
            <p:cNvPr id="18441" name="AutoShape 8"/>
            <p:cNvSpPr>
              <a:spLocks noChangeArrowheads="1"/>
            </p:cNvSpPr>
            <p:nvPr/>
          </p:nvSpPr>
          <p:spPr bwMode="auto">
            <a:xfrm>
              <a:off x="1110" y="2926"/>
              <a:ext cx="3685" cy="306"/>
            </a:xfrm>
            <a:prstGeom prst="cube">
              <a:avLst>
                <a:gd name="adj" fmla="val 1456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18442" name="Text Box 9"/>
            <p:cNvSpPr txBox="1">
              <a:spLocks noChangeArrowheads="1"/>
            </p:cNvSpPr>
            <p:nvPr/>
          </p:nvSpPr>
          <p:spPr bwMode="auto">
            <a:xfrm>
              <a:off x="2013" y="2984"/>
              <a:ext cx="2844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Volume of activity (units of output) </a:t>
              </a:r>
            </a:p>
          </p:txBody>
        </p:sp>
        <p:sp>
          <p:nvSpPr>
            <p:cNvPr id="18443" name="Line 10"/>
            <p:cNvSpPr>
              <a:spLocks noChangeShapeType="1"/>
            </p:cNvSpPr>
            <p:nvPr/>
          </p:nvSpPr>
          <p:spPr bwMode="auto">
            <a:xfrm>
              <a:off x="1141" y="1996"/>
              <a:ext cx="3660" cy="0"/>
            </a:xfrm>
            <a:prstGeom prst="line">
              <a:avLst/>
            </a:prstGeom>
            <a:noFill/>
            <a:ln w="82550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44" name="Text Box 11"/>
            <p:cNvSpPr txBox="1">
              <a:spLocks noChangeArrowheads="1"/>
            </p:cNvSpPr>
            <p:nvPr/>
          </p:nvSpPr>
          <p:spPr bwMode="auto">
            <a:xfrm>
              <a:off x="939" y="1896"/>
              <a:ext cx="201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F</a:t>
              </a:r>
            </a:p>
          </p:txBody>
        </p:sp>
        <p:sp>
          <p:nvSpPr>
            <p:cNvPr id="18445" name="Text Box 12"/>
            <p:cNvSpPr txBox="1">
              <a:spLocks noChangeArrowheads="1"/>
            </p:cNvSpPr>
            <p:nvPr/>
          </p:nvSpPr>
          <p:spPr bwMode="auto">
            <a:xfrm>
              <a:off x="916" y="2880"/>
              <a:ext cx="200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41148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620256" y="-19621"/>
            <a:ext cx="10972800" cy="712317"/>
          </a:xfrm>
        </p:spPr>
        <p:txBody>
          <a:bodyPr/>
          <a:lstStyle/>
          <a:p>
            <a:r>
              <a:rPr lang="en-GB" altLang="en-US" u="sng" dirty="0">
                <a:ea typeface="ＭＳ Ｐゴシック" panose="020B0600070205080204" pitchFamily="34" charset="-128"/>
              </a:rPr>
              <a:t>FIXED COSTS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620256" y="894556"/>
            <a:ext cx="10972800" cy="5068888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Let</a:t>
            </a:r>
            <a:r>
              <a:rPr lang="ja-JP" altLang="en-GB" dirty="0">
                <a:ea typeface="ＭＳ Ｐゴシック" panose="020B0600070205080204" pitchFamily="34" charset="-128"/>
              </a:rPr>
              <a:t>’</a:t>
            </a:r>
            <a:r>
              <a:rPr lang="en-GB" altLang="ja-JP" dirty="0">
                <a:ea typeface="ＭＳ Ｐゴシック" panose="020B0600070205080204" pitchFamily="34" charset="-128"/>
              </a:rPr>
              <a:t>s say you have to pay £3000 to cover fixed costs for a period of time.</a:t>
            </a:r>
          </a:p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just"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The </a:t>
            </a: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UNIT COST </a:t>
            </a:r>
            <a:r>
              <a:rPr lang="en-GB" altLang="en-US" sz="2800" dirty="0">
                <a:ea typeface="ＭＳ Ｐゴシック" panose="020B0600070205080204" pitchFamily="34" charset="-128"/>
              </a:rPr>
              <a:t>will </a:t>
            </a: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DECREASE</a:t>
            </a:r>
            <a:r>
              <a:rPr lang="en-GB" altLang="en-US" sz="2800" dirty="0">
                <a:ea typeface="ＭＳ Ｐゴシック" panose="020B0600070205080204" pitchFamily="34" charset="-128"/>
              </a:rPr>
              <a:t> as input </a:t>
            </a: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INCREASES</a:t>
            </a:r>
            <a:r>
              <a:rPr lang="en-GB" altLang="en-US" sz="2800" dirty="0">
                <a:ea typeface="ＭＳ Ｐゴシック" panose="020B0600070205080204" pitchFamily="34" charset="-128"/>
              </a:rPr>
              <a:t> because the fixed cost is spread over more cakes!!</a:t>
            </a:r>
          </a:p>
          <a:p>
            <a:pPr marL="0" indent="0" algn="just"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ED844EB-4C76-4327-9249-D636D42F0C8D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40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981201" y="2462340"/>
          <a:ext cx="6696075" cy="1514475"/>
        </p:xfrm>
        <a:graphic>
          <a:graphicData uri="http://schemas.openxmlformats.org/drawingml/2006/table">
            <a:tbl>
              <a:tblPr/>
              <a:tblGrid>
                <a:gridCol w="2095500">
                  <a:extLst>
                    <a:ext uri="{9D8B030D-6E8A-4147-A177-3AD203B41FA5}">
                      <a16:colId xmlns:a16="http://schemas.microsoft.com/office/drawing/2014/main" val="631434784"/>
                    </a:ext>
                  </a:extLst>
                </a:gridCol>
                <a:gridCol w="1571625">
                  <a:extLst>
                    <a:ext uri="{9D8B030D-6E8A-4147-A177-3AD203B41FA5}">
                      <a16:colId xmlns:a16="http://schemas.microsoft.com/office/drawing/2014/main" val="2012925395"/>
                    </a:ext>
                  </a:extLst>
                </a:gridCol>
                <a:gridCol w="1571625">
                  <a:extLst>
                    <a:ext uri="{9D8B030D-6E8A-4147-A177-3AD203B41FA5}">
                      <a16:colId xmlns:a16="http://schemas.microsoft.com/office/drawing/2014/main" val="3464540708"/>
                    </a:ext>
                  </a:extLst>
                </a:gridCol>
                <a:gridCol w="1457325">
                  <a:extLst>
                    <a:ext uri="{9D8B030D-6E8A-4147-A177-3AD203B41FA5}">
                      <a16:colId xmlns:a16="http://schemas.microsoft.com/office/drawing/2014/main" val="3925334315"/>
                    </a:ext>
                  </a:extLst>
                </a:gridCol>
              </a:tblGrid>
              <a:tr h="5048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Output (cakes)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ED3D7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ED3D7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ED3D7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ED3D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325172"/>
                  </a:ext>
                </a:extLst>
              </a:tr>
              <a:tr h="5048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Total FIXED cost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£3000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£3000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£3000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9789151"/>
                  </a:ext>
                </a:extLst>
              </a:tr>
              <a:tr h="5048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UNIT COST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£30 </a:t>
                      </a: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per unit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£15 </a:t>
                      </a: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per unit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£10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 per unit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2352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55683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EXAMPLES OF FIXED COSTS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Salary paid to delivery man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Advertising in the newspapers/magazines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Business rates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Insurance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Depreciation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Road Tax/MOT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0A72725-C18D-47C7-B053-974CDA366F6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5340308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532</Words>
  <Application>Microsoft Office PowerPoint</Application>
  <PresentationFormat>Widescreen</PresentationFormat>
  <Paragraphs>128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ＭＳ Ｐゴシック</vt:lpstr>
      <vt:lpstr>Myriad Pro</vt:lpstr>
      <vt:lpstr>Arial</vt:lpstr>
      <vt:lpstr>Verdana</vt:lpstr>
      <vt:lpstr>20140311PresentationUWTSDTemplate</vt:lpstr>
      <vt:lpstr>LCBB5011 Essentials of Accounting &amp; Finance Week 7 Session 1</vt:lpstr>
      <vt:lpstr>DEFINITION OF MANAGEMENT ACCOUNTING</vt:lpstr>
      <vt:lpstr>FUNCTIONS</vt:lpstr>
      <vt:lpstr>COMPARISON WITH FINANCIAL ACCOUNTING</vt:lpstr>
      <vt:lpstr>COSTS</vt:lpstr>
      <vt:lpstr>COST CLASSIFICATIONS</vt:lpstr>
      <vt:lpstr>RELEVANT COSTS</vt:lpstr>
      <vt:lpstr>PRODUCT V PERIOD COSTS</vt:lpstr>
      <vt:lpstr>DIRECT COSTS</vt:lpstr>
      <vt:lpstr>INDIRECT COSTS</vt:lpstr>
      <vt:lpstr>FIXED AND VARIABLE COSTS</vt:lpstr>
      <vt:lpstr>PowerPoint Presentation</vt:lpstr>
      <vt:lpstr>FIXED COSTS</vt:lpstr>
      <vt:lpstr>FIXED COSTS</vt:lpstr>
      <vt:lpstr>EXAMPLES OF FIXED COSTS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152</cp:revision>
  <cp:lastPrinted>2018-07-09T15:27:01Z</cp:lastPrinted>
  <dcterms:created xsi:type="dcterms:W3CDTF">2002-10-07T19:43:58Z</dcterms:created>
  <dcterms:modified xsi:type="dcterms:W3CDTF">2025-02-13T10:57:49Z</dcterms:modified>
</cp:coreProperties>
</file>