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theme/theme9.xml" ContentType="application/vnd.openxmlformats-officedocument.theme+xml"/>
  <Override PartName="/ppt/slideLayouts/slideLayout11.xml" ContentType="application/vnd.openxmlformats-officedocument.presentationml.slideLayout+xml"/>
  <Override PartName="/ppt/theme/theme10.xml" ContentType="application/vnd.openxmlformats-officedocument.theme+xml"/>
  <Override PartName="/ppt/slideLayouts/slideLayout12.xml" ContentType="application/vnd.openxmlformats-officedocument.presentationml.slideLayout+xml"/>
  <Override PartName="/ppt/theme/theme11.xml" ContentType="application/vnd.openxmlformats-officedocument.theme+xml"/>
  <Override PartName="/ppt/slideLayouts/slideLayout13.xml" ContentType="application/vnd.openxmlformats-officedocument.presentationml.slideLayout+xml"/>
  <Override PartName="/ppt/theme/theme12.xml" ContentType="application/vnd.openxmlformats-officedocument.theme+xml"/>
  <Override PartName="/ppt/slideLayouts/slideLayout14.xml" ContentType="application/vnd.openxmlformats-officedocument.presentationml.slideLayout+xml"/>
  <Override PartName="/ppt/theme/theme13.xml" ContentType="application/vnd.openxmlformats-officedocument.theme+xml"/>
  <Override PartName="/ppt/slideLayouts/slideLayout15.xml" ContentType="application/vnd.openxmlformats-officedocument.presentationml.slideLayout+xml"/>
  <Override PartName="/ppt/theme/theme14.xml" ContentType="application/vnd.openxmlformats-officedocument.theme+xml"/>
  <Override PartName="/ppt/slideLayouts/slideLayout16.xml" ContentType="application/vnd.openxmlformats-officedocument.presentationml.slideLayout+xml"/>
  <Override PartName="/ppt/theme/theme15.xml" ContentType="application/vnd.openxmlformats-officedocument.theme+xml"/>
  <Override PartName="/ppt/slideLayouts/slideLayout17.xml" ContentType="application/vnd.openxmlformats-officedocument.presentationml.slideLayout+xml"/>
  <Override PartName="/ppt/theme/theme16.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17.xml" ContentType="application/vnd.openxmlformats-officedocument.theme+xml"/>
  <Override PartName="/ppt/slideLayouts/slideLayout26.xml" ContentType="application/vnd.openxmlformats-officedocument.presentationml.slideLayout+xml"/>
  <Override PartName="/ppt/theme/theme18.xml" ContentType="application/vnd.openxmlformats-officedocument.theme+xml"/>
  <Override PartName="/ppt/slideLayouts/slideLayout27.xml" ContentType="application/vnd.openxmlformats-officedocument.presentationml.slideLayout+xml"/>
  <Override PartName="/ppt/theme/theme19.xml" ContentType="application/vnd.openxmlformats-officedocument.theme+xml"/>
  <Override PartName="/ppt/slideLayouts/slideLayout28.xml" ContentType="application/vnd.openxmlformats-officedocument.presentationml.slideLayout+xml"/>
  <Override PartName="/ppt/theme/theme20.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21.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22.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23.xml" ContentType="application/vnd.openxmlformats-officedocument.theme+xml"/>
  <Override PartName="/ppt/theme/theme2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 id="2147483706" r:id="rId24"/>
    <p:sldMasterId id="2147483724" r:id="rId25"/>
    <p:sldMasterId id="2147483739" r:id="rId26"/>
  </p:sldMasterIdLst>
  <p:notesMasterIdLst>
    <p:notesMasterId r:id="rId58"/>
  </p:notesMasterIdLst>
  <p:sldIdLst>
    <p:sldId id="261" r:id="rId27"/>
    <p:sldId id="358" r:id="rId28"/>
    <p:sldId id="357" r:id="rId29"/>
    <p:sldId id="360" r:id="rId30"/>
    <p:sldId id="361" r:id="rId31"/>
    <p:sldId id="378" r:id="rId32"/>
    <p:sldId id="975" r:id="rId33"/>
    <p:sldId id="379" r:id="rId34"/>
    <p:sldId id="506" r:id="rId35"/>
    <p:sldId id="508" r:id="rId36"/>
    <p:sldId id="529" r:id="rId37"/>
    <p:sldId id="972" r:id="rId38"/>
    <p:sldId id="973" r:id="rId39"/>
    <p:sldId id="974" r:id="rId40"/>
    <p:sldId id="512" r:id="rId41"/>
    <p:sldId id="509" r:id="rId42"/>
    <p:sldId id="510" r:id="rId43"/>
    <p:sldId id="511" r:id="rId44"/>
    <p:sldId id="515" r:id="rId45"/>
    <p:sldId id="793" r:id="rId46"/>
    <p:sldId id="517" r:id="rId47"/>
    <p:sldId id="794" r:id="rId48"/>
    <p:sldId id="955" r:id="rId49"/>
    <p:sldId id="958" r:id="rId50"/>
    <p:sldId id="959" r:id="rId51"/>
    <p:sldId id="956" r:id="rId52"/>
    <p:sldId id="522" r:id="rId53"/>
    <p:sldId id="523" r:id="rId54"/>
    <p:sldId id="524" r:id="rId55"/>
    <p:sldId id="960" r:id="rId56"/>
    <p:sldId id="256"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234"/>
    <p:restoredTop sz="75280"/>
  </p:normalViewPr>
  <p:slideViewPr>
    <p:cSldViewPr snapToGrid="0">
      <p:cViewPr varScale="1">
        <p:scale>
          <a:sx n="79" d="100"/>
          <a:sy n="79" d="100"/>
        </p:scale>
        <p:origin x="328" y="2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Master" Target="slideMasters/slideMaster23.xml"/><Relationship Id="rId39" Type="http://schemas.openxmlformats.org/officeDocument/2006/relationships/slide" Target="slides/slide13.xml"/><Relationship Id="rId21" Type="http://schemas.openxmlformats.org/officeDocument/2006/relationships/slideMaster" Target="slideMasters/slideMaster18.xml"/><Relationship Id="rId34" Type="http://schemas.openxmlformats.org/officeDocument/2006/relationships/slide" Target="slides/slide8.xml"/><Relationship Id="rId42" Type="http://schemas.openxmlformats.org/officeDocument/2006/relationships/slide" Target="slides/slide16.xml"/><Relationship Id="rId47" Type="http://schemas.openxmlformats.org/officeDocument/2006/relationships/slide" Target="slides/slide21.xml"/><Relationship Id="rId50" Type="http://schemas.openxmlformats.org/officeDocument/2006/relationships/slide" Target="slides/slide24.xml"/><Relationship Id="rId55" Type="http://schemas.openxmlformats.org/officeDocument/2006/relationships/slide" Target="slides/slide29.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3.xml"/><Relationship Id="rId11" Type="http://schemas.openxmlformats.org/officeDocument/2006/relationships/slideMaster" Target="slideMasters/slideMaster8.xml"/><Relationship Id="rId24" Type="http://schemas.openxmlformats.org/officeDocument/2006/relationships/slideMaster" Target="slideMasters/slideMaster21.xml"/><Relationship Id="rId32" Type="http://schemas.openxmlformats.org/officeDocument/2006/relationships/slide" Target="slides/slide6.xml"/><Relationship Id="rId37" Type="http://schemas.openxmlformats.org/officeDocument/2006/relationships/slide" Target="slides/slide11.xml"/><Relationship Id="rId40" Type="http://schemas.openxmlformats.org/officeDocument/2006/relationships/slide" Target="slides/slide14.xml"/><Relationship Id="rId45" Type="http://schemas.openxmlformats.org/officeDocument/2006/relationships/slide" Target="slides/slide19.xml"/><Relationship Id="rId53" Type="http://schemas.openxmlformats.org/officeDocument/2006/relationships/slide" Target="slides/slide27.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1.xml"/><Relationship Id="rId30" Type="http://schemas.openxmlformats.org/officeDocument/2006/relationships/slide" Target="slides/slide4.xml"/><Relationship Id="rId35" Type="http://schemas.openxmlformats.org/officeDocument/2006/relationships/slide" Target="slides/slide9.xml"/><Relationship Id="rId43" Type="http://schemas.openxmlformats.org/officeDocument/2006/relationships/slide" Target="slides/slide17.xml"/><Relationship Id="rId48" Type="http://schemas.openxmlformats.org/officeDocument/2006/relationships/slide" Target="slides/slide22.xml"/><Relationship Id="rId56" Type="http://schemas.openxmlformats.org/officeDocument/2006/relationships/slide" Target="slides/slide30.xml"/><Relationship Id="rId8" Type="http://schemas.openxmlformats.org/officeDocument/2006/relationships/slideMaster" Target="slideMasters/slideMaster5.xml"/><Relationship Id="rId51" Type="http://schemas.openxmlformats.org/officeDocument/2006/relationships/slide" Target="slides/slide2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Master" Target="slideMasters/slideMaster22.xml"/><Relationship Id="rId33" Type="http://schemas.openxmlformats.org/officeDocument/2006/relationships/slide" Target="slides/slide7.xml"/><Relationship Id="rId38" Type="http://schemas.openxmlformats.org/officeDocument/2006/relationships/slide" Target="slides/slide12.xml"/><Relationship Id="rId46" Type="http://schemas.openxmlformats.org/officeDocument/2006/relationships/slide" Target="slides/slide20.xml"/><Relationship Id="rId59" Type="http://schemas.openxmlformats.org/officeDocument/2006/relationships/presProps" Target="presProps.xml"/><Relationship Id="rId20" Type="http://schemas.openxmlformats.org/officeDocument/2006/relationships/slideMaster" Target="slideMasters/slideMaster17.xml"/><Relationship Id="rId41" Type="http://schemas.openxmlformats.org/officeDocument/2006/relationships/slide" Target="slides/slide15.xml"/><Relationship Id="rId54" Type="http://schemas.openxmlformats.org/officeDocument/2006/relationships/slide" Target="slides/slide28.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2.xml"/><Relationship Id="rId36" Type="http://schemas.openxmlformats.org/officeDocument/2006/relationships/slide" Target="slides/slide10.xml"/><Relationship Id="rId49" Type="http://schemas.openxmlformats.org/officeDocument/2006/relationships/slide" Target="slides/slide23.xml"/><Relationship Id="rId57" Type="http://schemas.openxmlformats.org/officeDocument/2006/relationships/slide" Target="slides/slide31.xml"/><Relationship Id="rId10" Type="http://schemas.openxmlformats.org/officeDocument/2006/relationships/slideMaster" Target="slideMasters/slideMaster7.xml"/><Relationship Id="rId31" Type="http://schemas.openxmlformats.org/officeDocument/2006/relationships/slide" Target="slides/slide5.xml"/><Relationship Id="rId44" Type="http://schemas.openxmlformats.org/officeDocument/2006/relationships/slide" Target="slides/slide18.xml"/><Relationship Id="rId52" Type="http://schemas.openxmlformats.org/officeDocument/2006/relationships/slide" Target="slides/slide26.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0C3845-DBF7-EA46-9A69-12178B975D64}" type="datetimeFigureOut">
              <a:rPr lang="en-US" smtClean="0"/>
              <a:t>11/1/22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0126CA-006B-2740-A5FB-370B23BF5F2D}" type="slidenum">
              <a:rPr lang="en-US" smtClean="0"/>
              <a:t>‹#›</a:t>
            </a:fld>
            <a:endParaRPr lang="en-US"/>
          </a:p>
        </p:txBody>
      </p:sp>
    </p:spTree>
    <p:extLst>
      <p:ext uri="{BB962C8B-B14F-4D97-AF65-F5344CB8AC3E}">
        <p14:creationId xmlns:p14="http://schemas.microsoft.com/office/powerpoint/2010/main" val="2074993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A0126CA-006B-2740-A5FB-370B23BF5F2D}" type="slidenum">
              <a:rPr lang="en-US" smtClean="0"/>
              <a:t>3</a:t>
            </a:fld>
            <a:endParaRPr lang="en-US"/>
          </a:p>
        </p:txBody>
      </p:sp>
    </p:spTree>
    <p:extLst>
      <p:ext uri="{BB962C8B-B14F-4D97-AF65-F5344CB8AC3E}">
        <p14:creationId xmlns:p14="http://schemas.microsoft.com/office/powerpoint/2010/main" val="11157436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4</a:t>
            </a:fld>
            <a:endParaRPr lang="en-US" dirty="0"/>
          </a:p>
        </p:txBody>
      </p:sp>
    </p:spTree>
    <p:extLst>
      <p:ext uri="{BB962C8B-B14F-4D97-AF65-F5344CB8AC3E}">
        <p14:creationId xmlns:p14="http://schemas.microsoft.com/office/powerpoint/2010/main" val="22359330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5</a:t>
            </a:fld>
            <a:endParaRPr lang="en-US" dirty="0"/>
          </a:p>
        </p:txBody>
      </p:sp>
    </p:spTree>
    <p:extLst>
      <p:ext uri="{BB962C8B-B14F-4D97-AF65-F5344CB8AC3E}">
        <p14:creationId xmlns:p14="http://schemas.microsoft.com/office/powerpoint/2010/main" val="19996139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6</a:t>
            </a:fld>
            <a:endParaRPr lang="en-US" dirty="0"/>
          </a:p>
        </p:txBody>
      </p:sp>
    </p:spTree>
    <p:extLst>
      <p:ext uri="{BB962C8B-B14F-4D97-AF65-F5344CB8AC3E}">
        <p14:creationId xmlns:p14="http://schemas.microsoft.com/office/powerpoint/2010/main" val="2789280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8</a:t>
            </a:fld>
            <a:endParaRPr lang="en-US" dirty="0"/>
          </a:p>
        </p:txBody>
      </p:sp>
    </p:spTree>
    <p:extLst>
      <p:ext uri="{BB962C8B-B14F-4D97-AF65-F5344CB8AC3E}">
        <p14:creationId xmlns:p14="http://schemas.microsoft.com/office/powerpoint/2010/main" val="14436294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11</a:t>
            </a:fld>
            <a:endParaRPr lang="en-US" dirty="0"/>
          </a:p>
        </p:txBody>
      </p:sp>
    </p:spTree>
    <p:extLst>
      <p:ext uri="{BB962C8B-B14F-4D97-AF65-F5344CB8AC3E}">
        <p14:creationId xmlns:p14="http://schemas.microsoft.com/office/powerpoint/2010/main" val="3373417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Times New Roman" panose="02020603050405020304" pitchFamily="18" charset="0"/>
                <a:ea typeface="Times New Roman" panose="02020603050405020304" pitchFamily="18" charset="0"/>
              </a:rPr>
              <a:t>Initiating substances (primaries) are chemical compounds or mixtures used in improvised igniters or detonators to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bring about burning or detonation. The successful initiation begins with a small external stimulus, which is non-explosive (flame, impact, heat, electric spark, friction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etc</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and where the energy from combustion is magnified. As such, primary compositions are the key to the success of the explosive train whereby the non-explosive impulse is either transferred from the primer to the output charge by flame, or turned into a detonation wave by an intermediary transfer element. Examples of primary explosives of interest are in table. Where known from literature or by experiment, their </a:t>
            </a:r>
            <a:r>
              <a:rPr lang="en-US" sz="1800" b="1" i="1" dirty="0">
                <a:effectLst/>
                <a:latin typeface="Times New Roman" panose="02020603050405020304" pitchFamily="18" charset="0"/>
                <a:ea typeface="Times New Roman" panose="02020603050405020304" pitchFamily="18" charset="0"/>
                <a:cs typeface="Times New Roman" panose="02020603050405020304" pitchFamily="18" charset="0"/>
              </a:rPr>
              <a:t>‘worst case’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TNT equivalence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TNT</a:t>
            </a:r>
            <a:r>
              <a:rPr lang="en-US" sz="1800"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velocity of detonation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1800"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d</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and friction sensitivity are annotated to provide comparison.</a:t>
            </a:r>
            <a:endParaRPr lang="en-GB" sz="1800" dirty="0">
              <a:effectLst/>
              <a:latin typeface="Times New Roman" panose="02020603050405020304" pitchFamily="18" charset="0"/>
              <a:ea typeface="Times New Roman" panose="02020603050405020304" pitchFamily="18" charset="0"/>
            </a:endParaRPr>
          </a:p>
          <a:p>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Times New Roman" panose="02020603050405020304" pitchFamily="18" charset="0"/>
                <a:ea typeface="Times New Roman" panose="02020603050405020304" pitchFamily="18" charset="0"/>
              </a:rPr>
              <a:t>In terms of sensitivity to impact, friction, and electrostatic discharge, the variation in experimental results for primary compositions can be significant. Figures could be quoted from a huge variety of texts but it would be difficult to draw useful comparison. For flame, the comparison is not as difficult since primary explosives can be split into two specific groups: the first group (known as the mercury fulminate group) burn when initiated by flame and may, if required, transition to detonation; the second group (the lead </a:t>
            </a:r>
            <a:r>
              <a:rPr lang="en-GB" sz="1800" dirty="0" err="1">
                <a:effectLst/>
                <a:latin typeface="Times New Roman" panose="02020603050405020304" pitchFamily="18" charset="0"/>
                <a:ea typeface="Times New Roman" panose="02020603050405020304" pitchFamily="18" charset="0"/>
              </a:rPr>
              <a:t>azide</a:t>
            </a:r>
            <a:r>
              <a:rPr lang="en-GB" sz="1800" dirty="0">
                <a:effectLst/>
                <a:latin typeface="Times New Roman" panose="02020603050405020304" pitchFamily="18" charset="0"/>
                <a:ea typeface="Times New Roman" panose="02020603050405020304" pitchFamily="18" charset="0"/>
              </a:rPr>
              <a:t> group) do not exhibit a pre-detonation zone and initiation by flame produces instantaneous detonation. The following graphical representations are academic summaries which attempt to provide an understanding of trends in relation to impact, friction and electrostatic initiation.  </a:t>
            </a:r>
          </a:p>
          <a:p>
            <a:r>
              <a:rPr lang="en-GB" sz="1800" dirty="0">
                <a:effectLst/>
                <a:latin typeface="Times New Roman" panose="02020603050405020304" pitchFamily="18" charset="0"/>
                <a:ea typeface="Times New Roman" panose="02020603050405020304" pitchFamily="18" charset="0"/>
              </a:rPr>
              <a:t> </a:t>
            </a:r>
          </a:p>
          <a:p>
            <a:r>
              <a:rPr lang="en-GB" sz="1800" b="1" u="sng" dirty="0">
                <a:solidFill>
                  <a:srgbClr val="008080"/>
                </a:solidFill>
                <a:effectLst/>
                <a:latin typeface="Times New Roman" panose="02020603050405020304" pitchFamily="18" charset="0"/>
                <a:ea typeface="Times New Roman" panose="02020603050405020304" pitchFamily="18" charset="0"/>
                <a:cs typeface="Times New Roman" panose="02020603050405020304" pitchFamily="18" charset="0"/>
              </a:rPr>
              <a:t>Figure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demonstrates that impact sensitivity cannot be reliably quoted without an exact statement of experimental conditions (data taken from numerous sources). For example, lead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azide</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(LA) displays impact energies between 0.6 and 4, whereas DDNP lies between 0.8 and 1.1</a:t>
            </a:r>
            <a:endParaRPr lang="en-GB" sz="18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28688" rtl="0" eaLnBrk="0" fontAlgn="base" latinLnBrk="0" hangingPunct="0">
              <a:lnSpc>
                <a:spcPct val="100000"/>
              </a:lnSpc>
              <a:spcBef>
                <a:spcPct val="0"/>
              </a:spcBef>
              <a:spcAft>
                <a:spcPct val="0"/>
              </a:spcAft>
              <a:buClrTx/>
              <a:buSzTx/>
              <a:buFontTx/>
              <a:buNone/>
              <a:tabLst/>
              <a:defRPr/>
            </a:pPr>
            <a:fld id="{3457B34C-D0B0-2444-AC29-7BDEE7A659DA}"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12</a:t>
            </a:fld>
            <a:endParaRPr kumimoji="0" lang="en-GB"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2788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A0126CA-006B-2740-A5FB-370B23BF5F2D}" type="slidenum">
              <a:rPr lang="en-US" smtClean="0"/>
              <a:t>22</a:t>
            </a:fld>
            <a:endParaRPr lang="en-US" dirty="0"/>
          </a:p>
        </p:txBody>
      </p:sp>
    </p:spTree>
    <p:extLst>
      <p:ext uri="{BB962C8B-B14F-4D97-AF65-F5344CB8AC3E}">
        <p14:creationId xmlns:p14="http://schemas.microsoft.com/office/powerpoint/2010/main" val="16877800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MT"/>
              </a:rPr>
              <a:t>All the igniters and detonators described thus far in this chapter contain primary explosives, which can be easily initiated by physical mishaps or by stray electric currents even of low magnitude. Although protection against accidental functioning is provided as far as possible, no explosive train containing primary explosives is as safe as one which contains only secondary explosives. Moreover, an electric circuit which is designed to initiate a train only when powered by a high voltage is clearly safer than one intended to operate from a low-power source. An initiator which provides both of these safety features is the exploding bridgewire (EBW) detonator. EBWs are high voltage devices which consist of a low resistance bridgewire in intimate contact with a low density secondary explosive. To activate, a large amount of energy is dissipated into the bridgewire in a small time interval (typically less than 1 </a:t>
            </a:r>
            <a:r>
              <a:rPr lang="el-GR" sz="1800" dirty="0">
                <a:effectLst/>
                <a:latin typeface="ArialMT"/>
              </a:rPr>
              <a:t>μ</a:t>
            </a:r>
            <a:r>
              <a:rPr lang="en-GB" sz="1800" dirty="0">
                <a:effectLst/>
                <a:latin typeface="ArialMT"/>
              </a:rPr>
              <a:t>s). The resultant high power causes the bridge wire to explode and detonate the explosive. In contrast to the hot-wire initiator, the exploding bridgewire (EBW) device uses shock to initiate a reaction. The shock wave produced by the explosion of the bridgewire initiates detonation directly in a secondary explosive. Because of this, primary explosives are not required. When the initiation characteristics of secondary explosives are considered, only pentaerythritoltetranitrate (PETN) pressed at low densities can be initiated by the relatively low shock output of an EBW. Therefore, PETN is the current explosive used in EBWs. EBW initiation of other secondary explosives can be achieved but the energy input requirements necessitate relatively large firing systems. </a:t>
            </a:r>
            <a:r>
              <a:rPr lang="en-GB" sz="4000" dirty="0">
                <a:effectLst/>
                <a:latin typeface="Arial" panose="020B0604020202020204" pitchFamily="34" charset="0"/>
              </a:rPr>
              <a:t> </a:t>
            </a:r>
          </a:p>
          <a:p>
            <a:endParaRPr lang="en-GB" sz="4000" dirty="0">
              <a:effectLst/>
              <a:latin typeface="Arial" panose="020B0604020202020204" pitchFamily="34" charset="0"/>
            </a:endParaRPr>
          </a:p>
          <a:p>
            <a:r>
              <a:rPr lang="en-GB" sz="1800" dirty="0">
                <a:effectLst/>
                <a:latin typeface="ArialMT"/>
              </a:rPr>
              <a:t>The EBW detonator which has been commonly used in UK Service is the N1 Mk2. This is a small device, 17.4 mm long, with a moulded thermoplastic body. The bridgewire is of gold, approximately 0.9 mm long and 0.4 mm in diameter. The bridgewire is secured to the insulating body of the detonator and spot welded at each end to a nickel wire contact pin in a similar way to that in a low-tension bridgewire detonator. A filling of low-density PETN is in contact with the wire, and another layer of PETN, pressed to a higher density, is contiguous with the first layer. To initiate the detonator a pulsed current is passed from a 6.5 pF capacitor charged to 2000 V. The current which can rise to more than 700 A heats the bridgewire through the melting, boiling and vaporisation phases. A rapid explosive reaction is initiated which builds up to full detonation throughout the length of the low density filling. Detonation is transferred to the high density pellet, which results in a very powerful output providing reliable detonation of the secondary explosive stemming. </a:t>
            </a:r>
            <a:endParaRPr lang="en-GB" sz="4000"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dirty="0"/>
          </a:p>
          <a:p>
            <a:r>
              <a:rPr lang="en-GB" sz="1800" dirty="0">
                <a:effectLst/>
                <a:latin typeface="ArialMT"/>
              </a:rPr>
              <a:t>The EBW detonator is safe from initiation by low currents applied accidentally but is prone to “dudding” if a discharge raises the temperature of the explosive. in contact with the wire to a level which modifies its physical condition or melts the bridgewire. EBW detonators can be used in any weapon system in which a high voltage source is available, and have found use in Guided Weapon systems. Since an EBW detonator contains no primary explosive it can be incorporated in an ‘in-line’ fuze.</a:t>
            </a:r>
            <a:r>
              <a:rPr lang="en-GB" sz="1200" dirty="0">
                <a:effectLst/>
                <a:latin typeface="Arial" panose="020B0604020202020204" pitchFamily="34" charset="0"/>
              </a:rPr>
              <a:t> </a:t>
            </a:r>
            <a:r>
              <a:rPr lang="en-GB" sz="1800" dirty="0">
                <a:effectLst/>
                <a:latin typeface="ArialMT"/>
              </a:rPr>
              <a:t>The functioning time of an EBW detonator, being a few microseconds, is far faster than that of any other electrical type except the exploding foil initiator (EFI) detonator and faster than that of any mechanical type. The drawbacks of EBWs are generally due to the thermal stability properties of the PETN, which has a melting point 141.3 °C. However, it is not sufficiently stable above 71 °C limiting the temperature at which EBWs can be used for military requirements, to the range -50 °C to +71 °C. HNS cannot be initiated in EBWs at practical firing energies and therefore the safety advantages conferred by this material are unavailable for EBW applications. However, EBWs can be initiated with longer firing pulses than EFIs and control of fireset inductance is less stringent. </a:t>
            </a:r>
            <a:endParaRPr lang="en-GB"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a:p>
            <a:endParaRPr lang="en-US" dirty="0"/>
          </a:p>
        </p:txBody>
      </p:sp>
      <p:sp>
        <p:nvSpPr>
          <p:cNvPr id="4" name="Slide Number Placeholder 3"/>
          <p:cNvSpPr>
            <a:spLocks noGrp="1"/>
          </p:cNvSpPr>
          <p:nvPr>
            <p:ph type="sldNum" sz="quarter" idx="5"/>
          </p:nvPr>
        </p:nvSpPr>
        <p:spPr/>
        <p:txBody>
          <a:bodyPr/>
          <a:lstStyle/>
          <a:p>
            <a:pPr marL="0" marR="0" lvl="0" indent="0" algn="r" defTabSz="928688" rtl="0" eaLnBrk="0" fontAlgn="base" latinLnBrk="0" hangingPunct="0">
              <a:lnSpc>
                <a:spcPct val="100000"/>
              </a:lnSpc>
              <a:spcBef>
                <a:spcPct val="0"/>
              </a:spcBef>
              <a:spcAft>
                <a:spcPct val="0"/>
              </a:spcAft>
              <a:buClrTx/>
              <a:buSzTx/>
              <a:buFontTx/>
              <a:buNone/>
              <a:tabLst/>
              <a:defRPr/>
            </a:pPr>
            <a:fld id="{A9FE8647-AFEE-4141-BD40-0C81360B3C56}"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24</a:t>
            </a:fld>
            <a:endParaRPr kumimoji="0" lang="en-GB"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251688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MT"/>
              </a:rPr>
              <a:t>Exploding foil initiator (EFI) detonators often referred to as “Slapper” detonators are safe and reliable high voltage detonators, which can replace Exploding bridgewire (EBW) detonators in explosive trains. They were first devised by J Stroud at Lawrence Livermore National laboratory in the USA in the early 1970’s. Since that time their development has continued in the USA and Europe and they are now used as in-line detonators for use in electronic safety and arming units (ESAUs) in several UK Service munitions including Sea Wolf missiles and the Spearfish and Sting Ray torpedoes. The EFI detonator like the EBW, depends upon direct shock initiation of secondary explosives. </a:t>
            </a:r>
            <a:endParaRPr lang="en-GB" dirty="0"/>
          </a:p>
          <a:p>
            <a:r>
              <a:rPr lang="en-GB" sz="1800" dirty="0">
                <a:effectLst/>
                <a:latin typeface="ArialMT"/>
              </a:rPr>
              <a:t>The EFI contains a thin film metal bridge, usually copper deposited on a thin film of polyimide plastic, creating a foil/flyer assembly which is in turn attached to a thin stripline firing cable with copper conductors and to a barrel which consists of an annulus of plastic about 0.25 mm thick. The firing cable, foil/flyer and barrel are laminated together to form a single assembly just a few millimetres thick. This assembly is offered up to a high explosive pellet of either HNS or PETN to form a complete detonator. Because of the space saving method of stripline construction and the simple, reproducible functioning mechanism, EFI detonators are smaller than EBW detonators and give better timing simultaneously between detonators. Firing times are much less affected by variations in fireset parameters. </a:t>
            </a:r>
            <a:endParaRPr lang="en-GB" dirty="0"/>
          </a:p>
          <a:p>
            <a:endParaRPr lang="en-US" dirty="0"/>
          </a:p>
        </p:txBody>
      </p:sp>
      <p:sp>
        <p:nvSpPr>
          <p:cNvPr id="4" name="Slide Number Placeholder 3"/>
          <p:cNvSpPr>
            <a:spLocks noGrp="1"/>
          </p:cNvSpPr>
          <p:nvPr>
            <p:ph type="sldNum" sz="quarter" idx="5"/>
          </p:nvPr>
        </p:nvSpPr>
        <p:spPr/>
        <p:txBody>
          <a:bodyPr/>
          <a:lstStyle/>
          <a:p>
            <a:pPr marL="0" marR="0" lvl="0" indent="0" algn="r" defTabSz="928688" rtl="0" eaLnBrk="0" fontAlgn="base" latinLnBrk="0" hangingPunct="0">
              <a:lnSpc>
                <a:spcPct val="100000"/>
              </a:lnSpc>
              <a:spcBef>
                <a:spcPct val="0"/>
              </a:spcBef>
              <a:spcAft>
                <a:spcPct val="0"/>
              </a:spcAft>
              <a:buClrTx/>
              <a:buSzTx/>
              <a:buFontTx/>
              <a:buNone/>
              <a:tabLst/>
              <a:defRPr/>
            </a:pPr>
            <a:fld id="{A9FE8647-AFEE-4141-BD40-0C81360B3C56}" type="slidenum">
              <a:rPr kumimoji="0" lang="en-GB"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28688" rtl="0" eaLnBrk="0" fontAlgn="base" latinLnBrk="0" hangingPunct="0">
                <a:lnSpc>
                  <a:spcPct val="100000"/>
                </a:lnSpc>
                <a:spcBef>
                  <a:spcPct val="0"/>
                </a:spcBef>
                <a:spcAft>
                  <a:spcPct val="0"/>
                </a:spcAft>
                <a:buClrTx/>
                <a:buSzTx/>
                <a:buFontTx/>
                <a:buNone/>
                <a:tabLst/>
                <a:defRPr/>
              </a:pPr>
              <a:t>25</a:t>
            </a:fld>
            <a:endParaRPr kumimoji="0" lang="en-GB"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939304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PlaceHolder 1"/>
          <p:cNvSpPr>
            <a:spLocks noGrp="1" noRot="1" noChangeAspect="1"/>
          </p:cNvSpPr>
          <p:nvPr>
            <p:ph type="sldImg"/>
          </p:nvPr>
        </p:nvSpPr>
        <p:spPr>
          <a:xfrm>
            <a:off x="823913" y="1006475"/>
            <a:ext cx="6124575" cy="3446463"/>
          </a:xfrm>
          <a:prstGeom prst="rect">
            <a:avLst/>
          </a:prstGeom>
        </p:spPr>
      </p:sp>
      <p:sp>
        <p:nvSpPr>
          <p:cNvPr id="49" name="PlaceHolder 2"/>
          <p:cNvSpPr>
            <a:spLocks noGrp="1"/>
          </p:cNvSpPr>
          <p:nvPr>
            <p:ph type="body"/>
          </p:nvPr>
        </p:nvSpPr>
        <p:spPr>
          <a:xfrm>
            <a:off x="1185120" y="4787640"/>
            <a:ext cx="5407560" cy="4816800"/>
          </a:xfrm>
          <a:prstGeom prst="rect">
            <a:avLst/>
          </a:prstGeom>
        </p:spPr>
        <p:txBody>
          <a:bodyPr lIns="0" tIns="0" rIns="0" bIns="0"/>
          <a:lstStyle/>
          <a:p>
            <a:r>
              <a:rPr lang="en-US" sz="2000" b="0" strike="noStrike" spc="-1" dirty="0">
                <a:latin typeface="Arial"/>
              </a:rPr>
              <a:t>Typical missile structure (Lockheed Martin)</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oleObject" Target="../embeddings/oleObject1.bin"/><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png"/><Relationship Id="rId1" Type="http://schemas.openxmlformats.org/officeDocument/2006/relationships/slideMaster" Target="../slideMasters/slideMaster21.xml"/><Relationship Id="rId4" Type="http://schemas.openxmlformats.org/officeDocument/2006/relationships/image" Target="../media/image29.png"/></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2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
  <p:cSld name="Title and Content">
    <p:spTree>
      <p:nvGrpSpPr>
        <p:cNvPr id="1" name=""/>
        <p:cNvGrpSpPr/>
        <p:nvPr/>
      </p:nvGrpSpPr>
      <p:grpSpPr>
        <a:xfrm>
          <a:off x="0" y="0"/>
          <a:ext cx="0" cy="0"/>
          <a:chOff x="0" y="0"/>
          <a:chExt cx="0" cy="0"/>
        </a:xfrm>
      </p:grpSpPr>
      <p:graphicFrame>
        <p:nvGraphicFramePr>
          <p:cNvPr id="4" name="Object 5">
            <a:extLst>
              <a:ext uri="{FF2B5EF4-FFF2-40B4-BE49-F238E27FC236}">
                <a16:creationId xmlns:a16="http://schemas.microsoft.com/office/drawing/2014/main" id="{1DB3E511-519B-298F-1BF3-B7A8BF493B03}"/>
              </a:ext>
            </a:extLst>
          </p:cNvPr>
          <p:cNvGraphicFramePr>
            <a:graphicFrameLocks noChangeAspect="1"/>
          </p:cNvGraphicFramePr>
          <p:nvPr userDrawn="1"/>
        </p:nvGraphicFramePr>
        <p:xfrm>
          <a:off x="814918" y="6021388"/>
          <a:ext cx="975783" cy="361950"/>
        </p:xfrm>
        <a:graphic>
          <a:graphicData uri="http://schemas.openxmlformats.org/presentationml/2006/ole">
            <mc:AlternateContent xmlns:mc="http://schemas.openxmlformats.org/markup-compatibility/2006">
              <mc:Choice xmlns:v="urn:schemas-microsoft-com:vml" Requires="v">
                <p:oleObj name="Picture" r:id="rId2" imgW="63055500" imgH="65887600" progId="Word.Picture.8">
                  <p:embed/>
                </p:oleObj>
              </mc:Choice>
              <mc:Fallback>
                <p:oleObj name="Picture" r:id="rId2" imgW="63055500" imgH="65887600" progId="Word.Picture.8">
                  <p:embed/>
                  <p:pic>
                    <p:nvPicPr>
                      <p:cNvPr id="4" name="Object 5">
                        <a:extLst>
                          <a:ext uri="{FF2B5EF4-FFF2-40B4-BE49-F238E27FC236}">
                            <a16:creationId xmlns:a16="http://schemas.microsoft.com/office/drawing/2014/main" id="{1DB3E511-519B-298F-1BF3-B7A8BF493B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918" y="6021388"/>
                        <a:ext cx="975783" cy="361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C2D960D0-B4A6-2DD3-9697-FA139C48809C}"/>
              </a:ext>
            </a:extLst>
          </p:cNvPr>
          <p:cNvSpPr>
            <a:spLocks noGrp="1"/>
          </p:cNvSpPr>
          <p:nvPr>
            <p:ph type="dt" sz="half" idx="10"/>
          </p:nvPr>
        </p:nvSpPr>
        <p:spPr/>
        <p:txBody>
          <a:bodyPr/>
          <a:lstStyle>
            <a:lvl1pPr>
              <a:defRPr/>
            </a:lvl1pPr>
          </a:lstStyle>
          <a:p>
            <a:pPr>
              <a:defRPr/>
            </a:pPr>
            <a:fld id="{AF786D19-3344-FB42-AD80-D0AC2AB01DA1}" type="datetimeFigureOut">
              <a:rPr lang="en-US"/>
              <a:pPr>
                <a:defRPr/>
              </a:pPr>
              <a:t>11/1/22</a:t>
            </a:fld>
            <a:endParaRPr lang="en-GB" dirty="0"/>
          </a:p>
        </p:txBody>
      </p:sp>
      <p:sp>
        <p:nvSpPr>
          <p:cNvPr id="6" name="Footer Placeholder 4">
            <a:extLst>
              <a:ext uri="{FF2B5EF4-FFF2-40B4-BE49-F238E27FC236}">
                <a16:creationId xmlns:a16="http://schemas.microsoft.com/office/drawing/2014/main" id="{9BB5F878-59F0-7F24-D7AB-3E6961FCE76A}"/>
              </a:ext>
            </a:extLst>
          </p:cNvPr>
          <p:cNvSpPr>
            <a:spLocks noGrp="1"/>
          </p:cNvSpPr>
          <p:nvPr>
            <p:ph type="ftr" sz="quarter" idx="11"/>
          </p:nvPr>
        </p:nvSpPr>
        <p:spPr/>
        <p:txBody>
          <a:bodyPr/>
          <a:lstStyle>
            <a:lvl1pPr>
              <a:defRPr/>
            </a:lvl1pPr>
          </a:lstStyle>
          <a:p>
            <a:pPr>
              <a:defRPr/>
            </a:pPr>
            <a:endParaRPr lang="en-GB" dirty="0"/>
          </a:p>
        </p:txBody>
      </p:sp>
      <p:sp>
        <p:nvSpPr>
          <p:cNvPr id="7" name="Slide Number Placeholder 5">
            <a:extLst>
              <a:ext uri="{FF2B5EF4-FFF2-40B4-BE49-F238E27FC236}">
                <a16:creationId xmlns:a16="http://schemas.microsoft.com/office/drawing/2014/main" id="{7E969FDE-A92E-EFBD-F46C-F6A86766A6C3}"/>
              </a:ext>
            </a:extLst>
          </p:cNvPr>
          <p:cNvSpPr>
            <a:spLocks noGrp="1"/>
          </p:cNvSpPr>
          <p:nvPr>
            <p:ph type="sldNum" sz="quarter" idx="12"/>
          </p:nvPr>
        </p:nvSpPr>
        <p:spPr/>
        <p:txBody>
          <a:bodyPr/>
          <a:lstStyle>
            <a:lvl1pPr>
              <a:defRPr/>
            </a:lvl1pPr>
          </a:lstStyle>
          <a:p>
            <a:pPr>
              <a:defRPr/>
            </a:pPr>
            <a:fld id="{7EFC084E-4389-0C49-B855-5E2808ECAF0F}" type="slidenum">
              <a:rPr lang="en-GB" altLang="en-US"/>
              <a:pPr>
                <a:defRPr/>
              </a:pPr>
              <a:t>‹#›</a:t>
            </a:fld>
            <a:endParaRPr lang="en-GB" altLang="en-US" dirty="0"/>
          </a:p>
        </p:txBody>
      </p:sp>
    </p:spTree>
    <p:extLst>
      <p:ext uri="{BB962C8B-B14F-4D97-AF65-F5344CB8AC3E}">
        <p14:creationId xmlns:p14="http://schemas.microsoft.com/office/powerpoint/2010/main" val="3270429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Opening slide">
    <p:spTree>
      <p:nvGrpSpPr>
        <p:cNvPr id="1" name=""/>
        <p:cNvGrpSpPr/>
        <p:nvPr/>
      </p:nvGrpSpPr>
      <p:grpSpPr>
        <a:xfrm>
          <a:off x="0" y="0"/>
          <a:ext cx="0" cy="0"/>
          <a:chOff x="0" y="0"/>
          <a:chExt cx="0" cy="0"/>
        </a:xfrm>
      </p:grpSpPr>
      <p:sp>
        <p:nvSpPr>
          <p:cNvPr id="11" name="Text Placeholder 8"/>
          <p:cNvSpPr>
            <a:spLocks noGrp="1"/>
          </p:cNvSpPr>
          <p:nvPr>
            <p:ph type="body" sz="quarter" idx="11" hasCustomPrompt="1"/>
          </p:nvPr>
        </p:nvSpPr>
        <p:spPr>
          <a:xfrm>
            <a:off x="4871864" y="4149080"/>
            <a:ext cx="6264696" cy="792088"/>
          </a:xfrm>
          <a:prstGeom prst="rect">
            <a:avLst/>
          </a:prstGeom>
        </p:spPr>
        <p:txBody>
          <a:bodyPr anchor="ctr">
            <a:normAutofit/>
          </a:bodyPr>
          <a:lstStyle>
            <a:lvl1pPr marL="0" indent="0">
              <a:buNone/>
              <a:defRPr sz="2400" b="1" i="0">
                <a:solidFill>
                  <a:schemeClr val="tx1"/>
                </a:solidFill>
                <a:latin typeface="Arial" charset="0"/>
                <a:ea typeface="Arial" charset="0"/>
                <a:cs typeface="Arial" charset="0"/>
              </a:defRPr>
            </a:lvl1pPr>
          </a:lstStyle>
          <a:p>
            <a:pPr lvl="0"/>
            <a:r>
              <a:rPr lang="en-GB" dirty="0"/>
              <a:t>Presenter’s Name and Title, </a:t>
            </a:r>
            <a:br>
              <a:rPr lang="en-GB" dirty="0"/>
            </a:br>
            <a:r>
              <a:rPr lang="en-GB" dirty="0"/>
              <a:t>Arial Bold 22pt</a:t>
            </a:r>
            <a:endParaRPr lang="en-US" dirty="0"/>
          </a:p>
        </p:txBody>
      </p:sp>
      <p:sp>
        <p:nvSpPr>
          <p:cNvPr id="13" name="Text Placeholder 8"/>
          <p:cNvSpPr>
            <a:spLocks noGrp="1"/>
          </p:cNvSpPr>
          <p:nvPr>
            <p:ph type="body" sz="quarter" idx="12" hasCustomPrompt="1"/>
          </p:nvPr>
        </p:nvSpPr>
        <p:spPr>
          <a:xfrm>
            <a:off x="4873469" y="5229200"/>
            <a:ext cx="6264696" cy="504056"/>
          </a:xfrm>
          <a:prstGeom prst="rect">
            <a:avLst/>
          </a:prstGeom>
        </p:spPr>
        <p:txBody>
          <a:bodyPr anchor="ctr">
            <a:normAutofit/>
          </a:bodyPr>
          <a:lstStyle>
            <a:lvl1pPr marL="0" indent="0">
              <a:buNone/>
              <a:defRPr sz="2400" b="0" i="0">
                <a:solidFill>
                  <a:schemeClr val="tx1"/>
                </a:solidFill>
                <a:latin typeface="Arial" charset="0"/>
                <a:ea typeface="Arial" charset="0"/>
                <a:cs typeface="Arial" charset="0"/>
              </a:defRPr>
            </a:lvl1pPr>
          </a:lstStyle>
          <a:p>
            <a:pPr lvl="0"/>
            <a:r>
              <a:rPr lang="en-GB" dirty="0"/>
              <a:t>Date, Arial 22pt</a:t>
            </a:r>
            <a:endParaRPr lang="en-US" dirty="0"/>
          </a:p>
        </p:txBody>
      </p:sp>
      <p:sp>
        <p:nvSpPr>
          <p:cNvPr id="5" name="Text Placeholder 17"/>
          <p:cNvSpPr txBox="1">
            <a:spLocks/>
          </p:cNvSpPr>
          <p:nvPr userDrawn="1"/>
        </p:nvSpPr>
        <p:spPr>
          <a:xfrm>
            <a:off x="4871864" y="6021288"/>
            <a:ext cx="6264696" cy="504056"/>
          </a:xfrm>
          <a:prstGeom prst="rect">
            <a:avLst/>
          </a:prstGeom>
        </p:spPr>
        <p:txBody>
          <a:bodyPr anchor="ctr"/>
          <a:lstStyle>
            <a:lvl1pPr marL="0" indent="0" algn="l" defTabSz="914400" rtl="0" eaLnBrk="1" latinLnBrk="0" hangingPunct="1">
              <a:spcBef>
                <a:spcPct val="20000"/>
              </a:spcBef>
              <a:buClr>
                <a:srgbClr val="00B0F0"/>
              </a:buClr>
              <a:buFont typeface="Arial" panose="020B0604020202020204" pitchFamily="34" charset="0"/>
              <a:buNone/>
              <a:defRPr sz="2200" b="1" kern="1200" baseline="0">
                <a:solidFill>
                  <a:srgbClr val="091932"/>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spcBef>
                <a:spcPct val="20000"/>
              </a:spcBef>
              <a:buClr>
                <a:srgbClr val="00B0F0"/>
              </a:buClr>
              <a:buFont typeface="Arial" charset="0"/>
              <a:buChar char="•"/>
              <a:defRPr sz="2000" kern="1200">
                <a:solidFill>
                  <a:srgbClr val="666666"/>
                </a:solidFill>
                <a:latin typeface="Arial" panose="020B0604020202020204" pitchFamily="34" charset="0"/>
                <a:ea typeface="+mn-ea"/>
                <a:cs typeface="Arial" panose="020B0604020202020204" pitchFamily="34" charset="0"/>
              </a:defRPr>
            </a:lvl2pPr>
            <a:lvl3pPr marL="1257300" indent="-342900" algn="l" defTabSz="914400" rtl="0" eaLnBrk="1" latinLnBrk="0" hangingPunct="1">
              <a:spcBef>
                <a:spcPct val="20000"/>
              </a:spcBef>
              <a:buClr>
                <a:srgbClr val="00B0F0"/>
              </a:buClr>
              <a:buFont typeface="Courier New" charset="0"/>
              <a:buChar char="o"/>
              <a:defRPr sz="2000" kern="1200">
                <a:solidFill>
                  <a:srgbClr val="666666"/>
                </a:solidFill>
                <a:latin typeface="Arial" panose="020B0604020202020204" pitchFamily="34" charset="0"/>
                <a:ea typeface="+mn-ea"/>
                <a:cs typeface="Arial" panose="020B0604020202020204" pitchFamily="34" charset="0"/>
              </a:defRPr>
            </a:lvl3pPr>
            <a:lvl4pPr marL="1714500" indent="-342900" algn="l" defTabSz="914400" rtl="0" eaLnBrk="1" latinLnBrk="0" hangingPunct="1">
              <a:spcBef>
                <a:spcPct val="20000"/>
              </a:spcBef>
              <a:buClr>
                <a:srgbClr val="00B0F0"/>
              </a:buClr>
              <a:buFont typeface="Wingdings" charset="2"/>
              <a:buChar char="§"/>
              <a:defRPr sz="2000" kern="1200">
                <a:solidFill>
                  <a:srgbClr val="666666"/>
                </a:solidFill>
                <a:latin typeface="Arial" panose="020B0604020202020204" pitchFamily="34" charset="0"/>
                <a:ea typeface="+mn-ea"/>
                <a:cs typeface="Arial" panose="020B0604020202020204" pitchFamily="34" charset="0"/>
              </a:defRPr>
            </a:lvl4pPr>
            <a:lvl5pPr marL="2171700" indent="-342900" algn="l" defTabSz="914400" rtl="0" eaLnBrk="1" latinLnBrk="0" hangingPunct="1">
              <a:spcBef>
                <a:spcPct val="20000"/>
              </a:spcBef>
              <a:buClr>
                <a:srgbClr val="00B0F0"/>
              </a:buClr>
              <a:buFont typeface=".HelveticaNeueDeskInterface-Regular" charset="0"/>
              <a:buChar char="-"/>
              <a:defRPr sz="2000" kern="1200">
                <a:solidFill>
                  <a:srgbClr val="666666"/>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400" b="0" dirty="0" err="1">
                <a:solidFill>
                  <a:schemeClr val="tx1"/>
                </a:solidFill>
              </a:rPr>
              <a:t>gareth.collett@undp.org</a:t>
            </a:r>
            <a:endParaRPr lang="en-GB" sz="2400" b="0" dirty="0">
              <a:solidFill>
                <a:schemeClr val="tx1"/>
              </a:solidFill>
            </a:endParaRPr>
          </a:p>
        </p:txBody>
      </p:sp>
      <p:sp>
        <p:nvSpPr>
          <p:cNvPr id="10" name="Title 3">
            <a:extLst>
              <a:ext uri="{FF2B5EF4-FFF2-40B4-BE49-F238E27FC236}">
                <a16:creationId xmlns:a16="http://schemas.microsoft.com/office/drawing/2014/main" id="{20D488C4-4CA0-FD40-9E6D-2C0E30F1F377}"/>
              </a:ext>
            </a:extLst>
          </p:cNvPr>
          <p:cNvSpPr>
            <a:spLocks noGrp="1"/>
          </p:cNvSpPr>
          <p:nvPr>
            <p:ph type="title" hasCustomPrompt="1"/>
          </p:nvPr>
        </p:nvSpPr>
        <p:spPr>
          <a:xfrm>
            <a:off x="4871864" y="1700460"/>
            <a:ext cx="6264696" cy="2160588"/>
          </a:xfrm>
        </p:spPr>
        <p:txBody>
          <a:bodyPr>
            <a:normAutofit/>
          </a:bodyPr>
          <a:lstStyle>
            <a:lvl1pPr>
              <a:defRPr sz="3200"/>
            </a:lvl1pPr>
          </a:lstStyle>
          <a:p>
            <a:pPr lvl="0"/>
            <a:r>
              <a:rPr lang="en-GB" dirty="0"/>
              <a:t>Presentation or Chapter Title, Arial 32pt Bold</a:t>
            </a:r>
            <a:endParaRPr lang="en-US" dirty="0"/>
          </a:p>
        </p:txBody>
      </p:sp>
    </p:spTree>
    <p:extLst>
      <p:ext uri="{BB962C8B-B14F-4D97-AF65-F5344CB8AC3E}">
        <p14:creationId xmlns:p14="http://schemas.microsoft.com/office/powerpoint/2010/main" val="10623375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ubtitle, Body copy">
    <p:spTree>
      <p:nvGrpSpPr>
        <p:cNvPr id="1" name=""/>
        <p:cNvGrpSpPr/>
        <p:nvPr/>
      </p:nvGrpSpPr>
      <p:grpSpPr>
        <a:xfrm>
          <a:off x="0" y="0"/>
          <a:ext cx="0" cy="0"/>
          <a:chOff x="0" y="0"/>
          <a:chExt cx="0" cy="0"/>
        </a:xfrm>
      </p:grpSpPr>
      <p:sp>
        <p:nvSpPr>
          <p:cNvPr id="5" name="Text Placeholder 8"/>
          <p:cNvSpPr>
            <a:spLocks noGrp="1"/>
          </p:cNvSpPr>
          <p:nvPr>
            <p:ph type="body" sz="quarter" idx="11" hasCustomPrompt="1"/>
          </p:nvPr>
        </p:nvSpPr>
        <p:spPr>
          <a:xfrm>
            <a:off x="407368" y="1412776"/>
            <a:ext cx="11377264" cy="792088"/>
          </a:xfrm>
          <a:prstGeom prst="rect">
            <a:avLst/>
          </a:prstGeom>
        </p:spPr>
        <p:txBody>
          <a:bodyPr anchor="ctr" anchorCtr="0">
            <a:normAutofit/>
          </a:bodyPr>
          <a:lstStyle>
            <a:lvl1pPr marL="0" indent="0">
              <a:buNone/>
              <a:defRPr sz="2200" b="1">
                <a:solidFill>
                  <a:schemeClr val="tx1"/>
                </a:solidFill>
                <a:latin typeface="Arial" charset="0"/>
                <a:ea typeface="Arial" charset="0"/>
                <a:cs typeface="Arial" charset="0"/>
              </a:defRPr>
            </a:lvl1pPr>
          </a:lstStyle>
          <a:p>
            <a:pPr lvl="0"/>
            <a:r>
              <a:rPr lang="en-GB" dirty="0"/>
              <a:t>Sub-header, Arial Bold 22pt</a:t>
            </a:r>
            <a:endParaRPr lang="en-US" dirty="0"/>
          </a:p>
        </p:txBody>
      </p:sp>
      <p:sp>
        <p:nvSpPr>
          <p:cNvPr id="10" name="Text Placeholder 8"/>
          <p:cNvSpPr>
            <a:spLocks noGrp="1"/>
          </p:cNvSpPr>
          <p:nvPr>
            <p:ph type="body" sz="quarter" idx="14" hasCustomPrompt="1"/>
          </p:nvPr>
        </p:nvSpPr>
        <p:spPr>
          <a:xfrm>
            <a:off x="407368" y="2348881"/>
            <a:ext cx="11377264" cy="3960439"/>
          </a:xfrm>
          <a:prstGeom prst="rect">
            <a:avLst/>
          </a:prstGeom>
        </p:spPr>
        <p:txBody>
          <a:bodyPr anchor="t" anchorCtr="0">
            <a:normAutofit/>
          </a:bodyPr>
          <a:lstStyle>
            <a:lvl1pPr marL="342900" indent="-342900">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 name="Title 1">
            <a:extLst>
              <a:ext uri="{FF2B5EF4-FFF2-40B4-BE49-F238E27FC236}">
                <a16:creationId xmlns:a16="http://schemas.microsoft.com/office/drawing/2014/main" id="{43C5955C-285E-1E49-94FA-A19723F5BB44}"/>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189403878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ubtitle, Body copy, Image">
    <p:spTree>
      <p:nvGrpSpPr>
        <p:cNvPr id="1" name=""/>
        <p:cNvGrpSpPr/>
        <p:nvPr/>
      </p:nvGrpSpPr>
      <p:grpSpPr>
        <a:xfrm>
          <a:off x="0" y="0"/>
          <a:ext cx="0" cy="0"/>
          <a:chOff x="0" y="0"/>
          <a:chExt cx="0" cy="0"/>
        </a:xfrm>
      </p:grpSpPr>
      <p:sp>
        <p:nvSpPr>
          <p:cNvPr id="9" name="Text Placeholder 8"/>
          <p:cNvSpPr>
            <a:spLocks noGrp="1"/>
          </p:cNvSpPr>
          <p:nvPr>
            <p:ph type="body" sz="quarter" idx="11" hasCustomPrompt="1"/>
          </p:nvPr>
        </p:nvSpPr>
        <p:spPr>
          <a:xfrm>
            <a:off x="407368" y="1412776"/>
            <a:ext cx="6696744" cy="792088"/>
          </a:xfrm>
          <a:prstGeom prst="rect">
            <a:avLst/>
          </a:prstGeom>
        </p:spPr>
        <p:txBody>
          <a:bodyPr anchor="ctr" anchorCtr="0">
            <a:normAutofit/>
          </a:bodyPr>
          <a:lstStyle>
            <a:lvl1pPr marL="0" indent="0">
              <a:buNone/>
              <a:defRPr sz="2200" b="1">
                <a:solidFill>
                  <a:srgbClr val="633E88"/>
                </a:solidFill>
                <a:latin typeface="Arial" charset="0"/>
                <a:ea typeface="Arial" charset="0"/>
                <a:cs typeface="Arial" charset="0"/>
              </a:defRPr>
            </a:lvl1pPr>
          </a:lstStyle>
          <a:p>
            <a:pPr lvl="0"/>
            <a:r>
              <a:rPr lang="en-GB" dirty="0"/>
              <a:t>Sub-header, Arial Bold 22pt</a:t>
            </a:r>
            <a:endParaRPr lang="en-US" dirty="0"/>
          </a:p>
        </p:txBody>
      </p:sp>
      <p:sp>
        <p:nvSpPr>
          <p:cNvPr id="10" name="Text Placeholder 8"/>
          <p:cNvSpPr>
            <a:spLocks noGrp="1"/>
          </p:cNvSpPr>
          <p:nvPr>
            <p:ph type="body" sz="quarter" idx="14" hasCustomPrompt="1"/>
          </p:nvPr>
        </p:nvSpPr>
        <p:spPr>
          <a:xfrm>
            <a:off x="407368" y="2348881"/>
            <a:ext cx="6696744" cy="3960440"/>
          </a:xfrm>
          <a:prstGeom prst="rect">
            <a:avLst/>
          </a:prstGeom>
        </p:spPr>
        <p:txBody>
          <a:bodyPr anchor="t" anchorCtr="0">
            <a:normAutofit/>
          </a:bodyPr>
          <a:lstStyle>
            <a:lvl1pPr marL="342900" indent="-342900">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1" name="Content Placeholder 2"/>
          <p:cNvSpPr>
            <a:spLocks noGrp="1"/>
          </p:cNvSpPr>
          <p:nvPr>
            <p:ph sz="quarter" idx="17" hasCustomPrompt="1"/>
          </p:nvPr>
        </p:nvSpPr>
        <p:spPr>
          <a:xfrm>
            <a:off x="7248525" y="1412776"/>
            <a:ext cx="4535488"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3" name="Title 2">
            <a:extLst>
              <a:ext uri="{FF2B5EF4-FFF2-40B4-BE49-F238E27FC236}">
                <a16:creationId xmlns:a16="http://schemas.microsoft.com/office/drawing/2014/main" id="{B3C4390B-5CB0-B847-B954-826FF2D688B5}"/>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16565313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Body copy, Image area">
    <p:spTree>
      <p:nvGrpSpPr>
        <p:cNvPr id="1" name=""/>
        <p:cNvGrpSpPr/>
        <p:nvPr/>
      </p:nvGrpSpPr>
      <p:grpSpPr>
        <a:xfrm>
          <a:off x="0" y="0"/>
          <a:ext cx="0" cy="0"/>
          <a:chOff x="0" y="0"/>
          <a:chExt cx="0" cy="0"/>
        </a:xfrm>
      </p:grpSpPr>
      <p:sp>
        <p:nvSpPr>
          <p:cNvPr id="8" name="Text Placeholder 8"/>
          <p:cNvSpPr>
            <a:spLocks noGrp="1"/>
          </p:cNvSpPr>
          <p:nvPr>
            <p:ph type="body" sz="quarter" idx="14" hasCustomPrompt="1"/>
          </p:nvPr>
        </p:nvSpPr>
        <p:spPr>
          <a:xfrm>
            <a:off x="407368" y="1412776"/>
            <a:ext cx="6696744" cy="4896544"/>
          </a:xfrm>
          <a:prstGeom prst="rect">
            <a:avLst/>
          </a:prstGeom>
        </p:spPr>
        <p:txBody>
          <a:bodyPr anchor="t" anchorCtr="0">
            <a:normAutofit/>
          </a:bodyPr>
          <a:lstStyle>
            <a:lvl1pPr marL="342900" indent="-342900">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Content Placeholder 2"/>
          <p:cNvSpPr>
            <a:spLocks noGrp="1"/>
          </p:cNvSpPr>
          <p:nvPr>
            <p:ph sz="quarter" idx="18" hasCustomPrompt="1"/>
          </p:nvPr>
        </p:nvSpPr>
        <p:spPr>
          <a:xfrm>
            <a:off x="7248525" y="1412776"/>
            <a:ext cx="4535488"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2" name="Title 1">
            <a:extLst>
              <a:ext uri="{FF2B5EF4-FFF2-40B4-BE49-F238E27FC236}">
                <a16:creationId xmlns:a16="http://schemas.microsoft.com/office/drawing/2014/main" id="{88D67532-9A68-C945-B397-3859811F7329}"/>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222814520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Two column body copy">
    <p:spTree>
      <p:nvGrpSpPr>
        <p:cNvPr id="1" name=""/>
        <p:cNvGrpSpPr/>
        <p:nvPr/>
      </p:nvGrpSpPr>
      <p:grpSpPr>
        <a:xfrm>
          <a:off x="0" y="0"/>
          <a:ext cx="0" cy="0"/>
          <a:chOff x="0" y="0"/>
          <a:chExt cx="0" cy="0"/>
        </a:xfrm>
      </p:grpSpPr>
      <p:sp>
        <p:nvSpPr>
          <p:cNvPr id="7" name="Text Placeholder 8"/>
          <p:cNvSpPr>
            <a:spLocks noGrp="1"/>
          </p:cNvSpPr>
          <p:nvPr>
            <p:ph type="body" sz="quarter" idx="15" hasCustomPrompt="1"/>
          </p:nvPr>
        </p:nvSpPr>
        <p:spPr>
          <a:xfrm>
            <a:off x="407366" y="1412776"/>
            <a:ext cx="11377265" cy="4896544"/>
          </a:xfrm>
          <a:prstGeom prst="rect">
            <a:avLst/>
          </a:prstGeom>
        </p:spPr>
        <p:txBody>
          <a:bodyPr numCol="2" spcCol="144000" anchor="t" anchorCtr="0">
            <a:normAutofit/>
          </a:bodyPr>
          <a:lstStyle>
            <a:lvl1pPr marL="342900" indent="-342900">
              <a:lnSpc>
                <a:spcPct val="100000"/>
              </a:lnSpc>
              <a:buFont typeface="Arial" panose="020B0604020202020204" pitchFamily="34" charset="0"/>
              <a:buChar char="•"/>
              <a:defRPr sz="2000" b="0">
                <a:solidFill>
                  <a:schemeClr val="tx1"/>
                </a:solidFill>
                <a:latin typeface="Arial" charset="0"/>
                <a:ea typeface="Arial" charset="0"/>
                <a:cs typeface="Arial" charset="0"/>
              </a:defRPr>
            </a:lvl1pPr>
            <a:lvl2pPr>
              <a:lnSpc>
                <a:spcPct val="100000"/>
              </a:lnSpc>
              <a:defRPr sz="2000" b="0" i="0">
                <a:latin typeface="Arial" charset="0"/>
                <a:ea typeface="Arial" charset="0"/>
                <a:cs typeface="Arial" charset="0"/>
              </a:defRPr>
            </a:lvl2pPr>
            <a:lvl3pPr>
              <a:lnSpc>
                <a:spcPct val="100000"/>
              </a:lnSpc>
              <a:defRPr sz="2000" b="0" i="0">
                <a:latin typeface="Arial" charset="0"/>
                <a:ea typeface="Arial" charset="0"/>
                <a:cs typeface="Arial" charset="0"/>
              </a:defRPr>
            </a:lvl3pPr>
            <a:lvl4pPr>
              <a:lnSpc>
                <a:spcPct val="100000"/>
              </a:lnSpc>
              <a:defRPr sz="2000" b="0" i="0">
                <a:latin typeface="Arial" charset="0"/>
                <a:ea typeface="Arial" charset="0"/>
                <a:cs typeface="Arial" charset="0"/>
              </a:defRPr>
            </a:lvl4pPr>
            <a:lvl5pPr>
              <a:lnSpc>
                <a:spcPct val="100000"/>
              </a:lnSpc>
              <a:defRPr sz="2000" b="0" i="0">
                <a:latin typeface="Arial" charset="0"/>
                <a:ea typeface="Arial" charset="0"/>
                <a:cs typeface="Arial" charset="0"/>
              </a:defRPr>
            </a:lvl5pPr>
          </a:lstStyle>
          <a:p>
            <a:pPr lvl="0"/>
            <a:r>
              <a:rPr lang="en-GB" dirty="0"/>
              <a:t>Body copy, Arial 20pt minimum</a:t>
            </a:r>
          </a:p>
          <a:p>
            <a:pPr lvl="0"/>
            <a:r>
              <a:rPr lang="en-GB" dirty="0"/>
              <a:t>Column 1</a:t>
            </a:r>
          </a:p>
          <a:p>
            <a:pPr lvl="0"/>
            <a:r>
              <a:rPr lang="en-US" dirty="0"/>
              <a:t>Bullet points should always be circular</a:t>
            </a:r>
          </a:p>
          <a:p>
            <a:pPr lvl="1"/>
            <a:r>
              <a:rPr lang="en-US" dirty="0"/>
              <a:t>Second level</a:t>
            </a:r>
          </a:p>
          <a:p>
            <a:pPr lvl="2"/>
            <a:r>
              <a:rPr lang="en-US" dirty="0"/>
              <a:t>Third level</a:t>
            </a:r>
          </a:p>
          <a:p>
            <a:pPr lvl="3"/>
            <a:r>
              <a:rPr lang="en-US" dirty="0"/>
              <a:t>Fourth level</a:t>
            </a:r>
          </a:p>
          <a:p>
            <a:pPr lvl="4"/>
            <a:r>
              <a:rPr lang="en-US" dirty="0"/>
              <a:t>Fifth level</a:t>
            </a:r>
          </a:p>
          <a:p>
            <a:pPr lvl="4"/>
            <a:endParaRPr lang="en-US" dirty="0"/>
          </a:p>
          <a:p>
            <a:pPr lvl="0"/>
            <a:endParaRPr lang="en-GB" dirty="0"/>
          </a:p>
          <a:p>
            <a:pPr lvl="0"/>
            <a:endParaRPr lang="en-GB" dirty="0"/>
          </a:p>
          <a:p>
            <a:pPr lvl="0"/>
            <a:endParaRPr lang="en-GB" dirty="0"/>
          </a:p>
          <a:p>
            <a:pPr lvl="0"/>
            <a:endParaRPr lang="en-GB" dirty="0"/>
          </a:p>
          <a:p>
            <a:pPr lvl="0"/>
            <a:r>
              <a:rPr lang="en-GB" dirty="0"/>
              <a:t>Body copy, Arial 20pt minimum</a:t>
            </a:r>
          </a:p>
          <a:p>
            <a:pPr lvl="0"/>
            <a:r>
              <a:rPr lang="en-GB" dirty="0"/>
              <a:t>Column 2</a:t>
            </a:r>
          </a:p>
          <a:p>
            <a:pPr lvl="0"/>
            <a:r>
              <a:rPr lang="en-US" dirty="0"/>
              <a:t>Bullet points should always be circular</a:t>
            </a:r>
          </a:p>
          <a:p>
            <a:pPr lvl="1"/>
            <a:r>
              <a:rPr lang="en-US" dirty="0"/>
              <a:t>Second level</a:t>
            </a:r>
          </a:p>
          <a:p>
            <a:pPr lvl="2"/>
            <a:r>
              <a:rPr lang="en-US" dirty="0"/>
              <a:t>Third level</a:t>
            </a:r>
          </a:p>
          <a:p>
            <a:pPr lvl="3"/>
            <a:r>
              <a:rPr lang="en-US" dirty="0"/>
              <a:t>Fourth level</a:t>
            </a:r>
          </a:p>
          <a:p>
            <a:pPr lvl="4"/>
            <a:r>
              <a:rPr lang="en-US" dirty="0"/>
              <a:t>Fifth level</a:t>
            </a:r>
            <a:endParaRPr lang="en-GB" dirty="0"/>
          </a:p>
          <a:p>
            <a:pPr lvl="4"/>
            <a:endParaRPr lang="en-GB" dirty="0"/>
          </a:p>
        </p:txBody>
      </p:sp>
      <p:sp>
        <p:nvSpPr>
          <p:cNvPr id="2" name="Title 1">
            <a:extLst>
              <a:ext uri="{FF2B5EF4-FFF2-40B4-BE49-F238E27FC236}">
                <a16:creationId xmlns:a16="http://schemas.microsoft.com/office/drawing/2014/main" id="{1678EC47-AA3D-934C-A5C0-76716AC22BD5}"/>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20092392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Large image area">
    <p:spTree>
      <p:nvGrpSpPr>
        <p:cNvPr id="1" name=""/>
        <p:cNvGrpSpPr/>
        <p:nvPr/>
      </p:nvGrpSpPr>
      <p:grpSpPr>
        <a:xfrm>
          <a:off x="0" y="0"/>
          <a:ext cx="0" cy="0"/>
          <a:chOff x="0" y="0"/>
          <a:chExt cx="0" cy="0"/>
        </a:xfrm>
      </p:grpSpPr>
      <p:sp>
        <p:nvSpPr>
          <p:cNvPr id="8" name="Content Placeholder 2"/>
          <p:cNvSpPr>
            <a:spLocks noGrp="1"/>
          </p:cNvSpPr>
          <p:nvPr>
            <p:ph sz="quarter" idx="19" hasCustomPrompt="1"/>
          </p:nvPr>
        </p:nvSpPr>
        <p:spPr>
          <a:xfrm>
            <a:off x="407368" y="1412776"/>
            <a:ext cx="11376645"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4" name="Title 3">
            <a:extLst>
              <a:ext uri="{FF2B5EF4-FFF2-40B4-BE49-F238E27FC236}">
                <a16:creationId xmlns:a16="http://schemas.microsoft.com/office/drawing/2014/main" id="{6A48AAB8-0870-DC49-B97A-7A725EA98FBB}"/>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16122022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Two image areas">
    <p:spTree>
      <p:nvGrpSpPr>
        <p:cNvPr id="1" name=""/>
        <p:cNvGrpSpPr/>
        <p:nvPr/>
      </p:nvGrpSpPr>
      <p:grpSpPr>
        <a:xfrm>
          <a:off x="0" y="0"/>
          <a:ext cx="0" cy="0"/>
          <a:chOff x="0" y="0"/>
          <a:chExt cx="0" cy="0"/>
        </a:xfrm>
      </p:grpSpPr>
      <p:sp>
        <p:nvSpPr>
          <p:cNvPr id="11" name="Content Placeholder 2"/>
          <p:cNvSpPr>
            <a:spLocks noGrp="1"/>
          </p:cNvSpPr>
          <p:nvPr>
            <p:ph sz="quarter" idx="21" hasCustomPrompt="1"/>
          </p:nvPr>
        </p:nvSpPr>
        <p:spPr>
          <a:xfrm>
            <a:off x="6168632" y="1412776"/>
            <a:ext cx="5615381"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12" name="Content Placeholder 2"/>
          <p:cNvSpPr>
            <a:spLocks noGrp="1"/>
          </p:cNvSpPr>
          <p:nvPr>
            <p:ph sz="quarter" idx="22" hasCustomPrompt="1"/>
          </p:nvPr>
        </p:nvSpPr>
        <p:spPr>
          <a:xfrm>
            <a:off x="407987" y="1412776"/>
            <a:ext cx="5615381" cy="489594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2" name="Title 1">
            <a:extLst>
              <a:ext uri="{FF2B5EF4-FFF2-40B4-BE49-F238E27FC236}">
                <a16:creationId xmlns:a16="http://schemas.microsoft.com/office/drawing/2014/main" id="{07582B4E-070C-7048-AE53-860E723D9E3A}"/>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11669948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Log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91FEEE-5621-544D-B4F7-2372D5398594}"/>
              </a:ext>
            </a:extLst>
          </p:cNvPr>
          <p:cNvSpPr>
            <a:spLocks noGrp="1"/>
          </p:cNvSpPr>
          <p:nvPr>
            <p:ph type="title" hasCustomPrompt="1"/>
          </p:nvPr>
        </p:nvSpPr>
        <p:spPr/>
        <p:txBody>
          <a:bodyPr/>
          <a:lstStyle/>
          <a:p>
            <a:pPr lvl="0"/>
            <a:r>
              <a:rPr lang="en-US" dirty="0"/>
              <a:t>Slide Title, Arial Bold 28pt</a:t>
            </a:r>
            <a:endParaRPr lang="en-GB" dirty="0"/>
          </a:p>
        </p:txBody>
      </p:sp>
    </p:spTree>
    <p:extLst>
      <p:ext uri="{BB962C8B-B14F-4D97-AF65-F5344CB8AC3E}">
        <p14:creationId xmlns:p14="http://schemas.microsoft.com/office/powerpoint/2010/main" val="33028415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Totally 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45780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Blue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27376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10" name="Text Placeholder 8"/>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3" name="Title 2">
            <a:extLst>
              <a:ext uri="{FF2B5EF4-FFF2-40B4-BE49-F238E27FC236}">
                <a16:creationId xmlns:a16="http://schemas.microsoft.com/office/drawing/2014/main" id="{D8AFE373-A09D-C844-B6EA-A20453D18C07}"/>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299253953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Green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5B78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ln>
                <a:noFill/>
              </a:ln>
              <a:solidFill>
                <a:srgbClr val="5B7813"/>
              </a:solidFill>
            </a:endParaRPr>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4464D7D1-6086-BF42-A627-65935218E2E9}"/>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EBC2D719-AF96-0A48-B299-C4B19D54F744}"/>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38124531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Pink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81214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A7664347-5115-5342-9F78-C60E2195F3F3}"/>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797CFBEE-5A52-5048-A348-81599E30B9A6}"/>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68403306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Purple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442B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50AFAE58-DB3E-714E-B69B-EF5E5859095E}"/>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83AABD9F-B0D6-2742-96EB-88F53C9A5AB3}"/>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8434088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Red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820E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0B243509-644F-0841-B172-73C9CD99CD47}"/>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chemeClr val="bg1"/>
                </a:solidFill>
                <a:latin typeface="Arial" charset="0"/>
                <a:ea typeface="Arial" charset="0"/>
                <a:cs typeface="Arial" charset="0"/>
              </a:defRPr>
            </a:lvl1pPr>
            <a:lvl2pPr>
              <a:lnSpc>
                <a:spcPct val="100000"/>
              </a:lnSpc>
              <a:defRPr sz="2000" b="0" i="0">
                <a:solidFill>
                  <a:schemeClr val="bg1"/>
                </a:solidFill>
                <a:latin typeface="Arial" charset="0"/>
                <a:ea typeface="Arial" charset="0"/>
                <a:cs typeface="Arial" charset="0"/>
              </a:defRPr>
            </a:lvl2pPr>
            <a:lvl3pPr>
              <a:lnSpc>
                <a:spcPct val="100000"/>
              </a:lnSpc>
              <a:defRPr sz="2000" b="0" i="0">
                <a:solidFill>
                  <a:schemeClr val="bg1"/>
                </a:solidFill>
                <a:latin typeface="Arial" charset="0"/>
                <a:ea typeface="Arial" charset="0"/>
                <a:cs typeface="Arial" charset="0"/>
              </a:defRPr>
            </a:lvl3pPr>
            <a:lvl4pPr>
              <a:lnSpc>
                <a:spcPct val="100000"/>
              </a:lnSpc>
              <a:defRPr sz="2000" b="0" i="0">
                <a:solidFill>
                  <a:schemeClr val="bg1"/>
                </a:solidFill>
                <a:latin typeface="Arial" charset="0"/>
                <a:ea typeface="Arial" charset="0"/>
                <a:cs typeface="Arial" charset="0"/>
              </a:defRPr>
            </a:lvl4pPr>
            <a:lvl5pPr>
              <a:lnSpc>
                <a:spcPct val="100000"/>
              </a:lnSpc>
              <a:defRPr sz="2000" b="0" i="0">
                <a:solidFill>
                  <a:schemeClr val="bg1"/>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6DD60F1F-6141-5A48-B0D1-7EE4D9E05DAA}"/>
              </a:ext>
            </a:extLst>
          </p:cNvPr>
          <p:cNvSpPr>
            <a:spLocks noGrp="1"/>
          </p:cNvSpPr>
          <p:nvPr>
            <p:ph type="title" hasCustomPrompt="1"/>
          </p:nvPr>
        </p:nvSpPr>
        <p:spPr>
          <a:xfrm>
            <a:off x="407368" y="404665"/>
            <a:ext cx="4440493" cy="575966"/>
          </a:xfrm>
        </p:spPr>
        <p:txBody>
          <a:bodyPr>
            <a:normAutofit/>
          </a:bodyPr>
          <a:lstStyle>
            <a:lvl1pPr>
              <a:defRPr sz="2000">
                <a:solidFill>
                  <a:schemeClr val="bg1"/>
                </a:solidFill>
              </a:defRPr>
            </a:lvl1pPr>
          </a:lstStyle>
          <a:p>
            <a:r>
              <a:rPr lang="en-US" dirty="0"/>
              <a:t>Slide Title, Arial Bold 20pt</a:t>
            </a:r>
            <a:endParaRPr lang="en-GB" dirty="0"/>
          </a:p>
        </p:txBody>
      </p:sp>
    </p:spTree>
    <p:extLst>
      <p:ext uri="{BB962C8B-B14F-4D97-AF65-F5344CB8AC3E}">
        <p14:creationId xmlns:p14="http://schemas.microsoft.com/office/powerpoint/2010/main" val="37896345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Yellow impact slide">
    <p:spTree>
      <p:nvGrpSpPr>
        <p:cNvPr id="1" name=""/>
        <p:cNvGrpSpPr/>
        <p:nvPr/>
      </p:nvGrpSpPr>
      <p:grpSpPr>
        <a:xfrm>
          <a:off x="0" y="0"/>
          <a:ext cx="0" cy="0"/>
          <a:chOff x="0" y="0"/>
          <a:chExt cx="0" cy="0"/>
        </a:xfrm>
      </p:grpSpPr>
      <p:sp>
        <p:nvSpPr>
          <p:cNvPr id="2" name="Rectangle 1"/>
          <p:cNvSpPr/>
          <p:nvPr userDrawn="1"/>
        </p:nvSpPr>
        <p:spPr>
          <a:xfrm>
            <a:off x="0" y="1"/>
            <a:ext cx="5231904" cy="6857999"/>
          </a:xfrm>
          <a:prstGeom prst="rect">
            <a:avLst/>
          </a:prstGeom>
          <a:solidFill>
            <a:srgbClr val="DD7A0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Content Placeholder 2"/>
          <p:cNvSpPr>
            <a:spLocks noGrp="1"/>
          </p:cNvSpPr>
          <p:nvPr>
            <p:ph sz="quarter" idx="18" hasCustomPrompt="1"/>
          </p:nvPr>
        </p:nvSpPr>
        <p:spPr>
          <a:xfrm>
            <a:off x="5231904" y="1"/>
            <a:ext cx="6960096" cy="6857999"/>
          </a:xfrm>
          <a:prstGeom prst="rect">
            <a:avLst/>
          </a:prstGeom>
        </p:spPr>
        <p:txBody>
          <a:bodyPr/>
          <a:lstStyle>
            <a:lvl1pPr>
              <a:defRPr b="0" i="0">
                <a:latin typeface="Arial" charset="0"/>
                <a:ea typeface="Arial" charset="0"/>
                <a:cs typeface="Arial" charset="0"/>
              </a:defRPr>
            </a:lvl1pPr>
            <a:lvl2pPr>
              <a:defRPr b="0" i="0">
                <a:latin typeface="Arial" charset="0"/>
                <a:ea typeface="Arial" charset="0"/>
                <a:cs typeface="Arial" charset="0"/>
              </a:defRPr>
            </a:lvl2pPr>
            <a:lvl3pPr>
              <a:defRPr b="0" i="0">
                <a:latin typeface="Arial" charset="0"/>
                <a:ea typeface="Arial" charset="0"/>
                <a:cs typeface="Arial" charset="0"/>
              </a:defRPr>
            </a:lvl3pPr>
            <a:lvl4pPr>
              <a:defRPr b="0" i="0">
                <a:latin typeface="Arial" charset="0"/>
                <a:ea typeface="Arial" charset="0"/>
                <a:cs typeface="Arial" charset="0"/>
              </a:defRPr>
            </a:lvl4pPr>
            <a:lvl5pPr>
              <a:defRPr b="0" i="0">
                <a:latin typeface="Arial" charset="0"/>
                <a:ea typeface="Arial" charset="0"/>
                <a:cs typeface="Arial" charset="0"/>
              </a:defRPr>
            </a:lvl5pPr>
          </a:lstStyle>
          <a:p>
            <a:pPr lvl="0"/>
            <a:r>
              <a:rPr lang="en-US" dirty="0"/>
              <a:t>Image/media area</a:t>
            </a:r>
          </a:p>
        </p:txBody>
      </p:sp>
      <p:sp>
        <p:nvSpPr>
          <p:cNvPr id="6" name="Text Placeholder 8">
            <a:extLst>
              <a:ext uri="{FF2B5EF4-FFF2-40B4-BE49-F238E27FC236}">
                <a16:creationId xmlns:a16="http://schemas.microsoft.com/office/drawing/2014/main" id="{1B897FEE-C789-DC46-BD0C-DBEC9793AE70}"/>
              </a:ext>
            </a:extLst>
          </p:cNvPr>
          <p:cNvSpPr>
            <a:spLocks noGrp="1"/>
          </p:cNvSpPr>
          <p:nvPr>
            <p:ph type="body" sz="quarter" idx="14" hasCustomPrompt="1"/>
          </p:nvPr>
        </p:nvSpPr>
        <p:spPr>
          <a:xfrm>
            <a:off x="407368" y="1268760"/>
            <a:ext cx="4440493" cy="5112566"/>
          </a:xfrm>
          <a:prstGeom prst="rect">
            <a:avLst/>
          </a:prstGeom>
        </p:spPr>
        <p:txBody>
          <a:bodyPr anchor="t" anchorCtr="0">
            <a:normAutofit/>
          </a:bodyPr>
          <a:lstStyle>
            <a:lvl1pPr marL="257175" indent="-257175">
              <a:lnSpc>
                <a:spcPct val="100000"/>
              </a:lnSpc>
              <a:buFont typeface="Arial" panose="020B0604020202020204" pitchFamily="34" charset="0"/>
              <a:buChar char="•"/>
              <a:defRPr sz="2000" b="0">
                <a:solidFill>
                  <a:srgbClr val="091932"/>
                </a:solidFill>
                <a:latin typeface="Arial" charset="0"/>
                <a:ea typeface="Arial" charset="0"/>
                <a:cs typeface="Arial" charset="0"/>
              </a:defRPr>
            </a:lvl1pPr>
            <a:lvl2pPr>
              <a:lnSpc>
                <a:spcPct val="100000"/>
              </a:lnSpc>
              <a:defRPr sz="2000" b="0" i="0">
                <a:solidFill>
                  <a:srgbClr val="091932"/>
                </a:solidFill>
                <a:latin typeface="Arial" charset="0"/>
                <a:ea typeface="Arial" charset="0"/>
                <a:cs typeface="Arial" charset="0"/>
              </a:defRPr>
            </a:lvl2pPr>
            <a:lvl3pPr>
              <a:lnSpc>
                <a:spcPct val="100000"/>
              </a:lnSpc>
              <a:defRPr sz="2000" b="0" i="0">
                <a:solidFill>
                  <a:srgbClr val="091932"/>
                </a:solidFill>
                <a:latin typeface="Arial" charset="0"/>
                <a:ea typeface="Arial" charset="0"/>
                <a:cs typeface="Arial" charset="0"/>
              </a:defRPr>
            </a:lvl3pPr>
            <a:lvl4pPr>
              <a:lnSpc>
                <a:spcPct val="100000"/>
              </a:lnSpc>
              <a:defRPr sz="2000" b="0" i="0">
                <a:solidFill>
                  <a:srgbClr val="091932"/>
                </a:solidFill>
                <a:latin typeface="Arial" charset="0"/>
                <a:ea typeface="Arial" charset="0"/>
                <a:cs typeface="Arial" charset="0"/>
              </a:defRPr>
            </a:lvl4pPr>
            <a:lvl5pPr>
              <a:lnSpc>
                <a:spcPct val="100000"/>
              </a:lnSpc>
              <a:defRPr sz="2000" b="0" i="0">
                <a:solidFill>
                  <a:srgbClr val="091932"/>
                </a:solidFill>
                <a:latin typeface="Arial" charset="0"/>
                <a:ea typeface="Arial" charset="0"/>
                <a:cs typeface="Arial" charset="0"/>
              </a:defRPr>
            </a:lvl5p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9" name="Title 2">
            <a:extLst>
              <a:ext uri="{FF2B5EF4-FFF2-40B4-BE49-F238E27FC236}">
                <a16:creationId xmlns:a16="http://schemas.microsoft.com/office/drawing/2014/main" id="{B00BD2AC-376D-C449-9214-D9161F74BA8E}"/>
              </a:ext>
            </a:extLst>
          </p:cNvPr>
          <p:cNvSpPr>
            <a:spLocks noGrp="1"/>
          </p:cNvSpPr>
          <p:nvPr>
            <p:ph type="title" hasCustomPrompt="1"/>
          </p:nvPr>
        </p:nvSpPr>
        <p:spPr>
          <a:xfrm>
            <a:off x="407368" y="404665"/>
            <a:ext cx="4440493" cy="575966"/>
          </a:xfrm>
        </p:spPr>
        <p:txBody>
          <a:bodyPr>
            <a:normAutofit/>
          </a:bodyPr>
          <a:lstStyle>
            <a:lvl1pPr>
              <a:defRPr sz="2000">
                <a:solidFill>
                  <a:srgbClr val="091932"/>
                </a:solidFill>
              </a:defRPr>
            </a:lvl1pPr>
          </a:lstStyle>
          <a:p>
            <a:r>
              <a:rPr lang="en-US" dirty="0"/>
              <a:t>Slide Title, Arial Bold 20pt</a:t>
            </a:r>
            <a:endParaRPr lang="en-GB" dirty="0"/>
          </a:p>
        </p:txBody>
      </p:sp>
    </p:spTree>
    <p:extLst>
      <p:ext uri="{BB962C8B-B14F-4D97-AF65-F5344CB8AC3E}">
        <p14:creationId xmlns:p14="http://schemas.microsoft.com/office/powerpoint/2010/main" val="57646288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Final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936000" y="1028112"/>
            <a:ext cx="3409000" cy="3409000"/>
          </a:xfrm>
          <a:prstGeom prst="rect">
            <a:avLst/>
          </a:prstGeom>
        </p:spPr>
      </p:pic>
      <p:sp>
        <p:nvSpPr>
          <p:cNvPr id="12" name="TextBox 11"/>
          <p:cNvSpPr txBox="1"/>
          <p:nvPr userDrawn="1"/>
        </p:nvSpPr>
        <p:spPr>
          <a:xfrm>
            <a:off x="4871864" y="2924944"/>
            <a:ext cx="633670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800" b="1">
                <a:solidFill>
                  <a:srgbClr val="633E88"/>
                </a:solidFill>
                <a:latin typeface="Arial" charset="0"/>
                <a:ea typeface="Arial" charset="0"/>
                <a:cs typeface="Arial" charset="0"/>
              </a:rPr>
              <a:t>T: +44 (0)1234 750111</a:t>
            </a:r>
            <a:endParaRPr lang="en-US" sz="2800" b="1">
              <a:solidFill>
                <a:srgbClr val="633E88"/>
              </a:solidFill>
              <a:latin typeface="Arial" charset="0"/>
              <a:ea typeface="Arial" charset="0"/>
              <a:cs typeface="Arial" charset="0"/>
            </a:endParaRPr>
          </a:p>
        </p:txBody>
      </p:sp>
      <p:grpSp>
        <p:nvGrpSpPr>
          <p:cNvPr id="9" name="Group 8">
            <a:extLst>
              <a:ext uri="{FF2B5EF4-FFF2-40B4-BE49-F238E27FC236}">
                <a16:creationId xmlns:a16="http://schemas.microsoft.com/office/drawing/2014/main" id="{25CDC779-18E2-D042-9784-0A3C1B766EDD}"/>
              </a:ext>
            </a:extLst>
          </p:cNvPr>
          <p:cNvGrpSpPr/>
          <p:nvPr userDrawn="1"/>
        </p:nvGrpSpPr>
        <p:grpSpPr>
          <a:xfrm>
            <a:off x="4727848" y="4221088"/>
            <a:ext cx="3309496" cy="1836446"/>
            <a:chOff x="4727848" y="4487818"/>
            <a:chExt cx="3309496" cy="1836446"/>
          </a:xfrm>
        </p:grpSpPr>
        <p:pic>
          <p:nvPicPr>
            <p:cNvPr id="11" name="Picture 10">
              <a:extLst>
                <a:ext uri="{FF2B5EF4-FFF2-40B4-BE49-F238E27FC236}">
                  <a16:creationId xmlns:a16="http://schemas.microsoft.com/office/drawing/2014/main" id="{8B363BCB-7192-754D-B548-5268FAC338C7}"/>
                </a:ext>
              </a:extLst>
            </p:cNvPr>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4727848" y="4487818"/>
              <a:ext cx="3309496" cy="1836446"/>
            </a:xfrm>
            <a:prstGeom prst="rect">
              <a:avLst/>
            </a:prstGeom>
          </p:spPr>
        </p:pic>
        <p:sp>
          <p:nvSpPr>
            <p:cNvPr id="13" name="Rectangle 12">
              <a:extLst>
                <a:ext uri="{FF2B5EF4-FFF2-40B4-BE49-F238E27FC236}">
                  <a16:creationId xmlns:a16="http://schemas.microsoft.com/office/drawing/2014/main" id="{B2624121-48CC-B144-968F-952A6BB69AE8}"/>
                </a:ext>
              </a:extLst>
            </p:cNvPr>
            <p:cNvSpPr/>
            <p:nvPr userDrawn="1"/>
          </p:nvSpPr>
          <p:spPr>
            <a:xfrm>
              <a:off x="4871864" y="5229200"/>
              <a:ext cx="504056" cy="3600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descr="Icon&#10;&#10;Description automatically generated">
              <a:extLst>
                <a:ext uri="{FF2B5EF4-FFF2-40B4-BE49-F238E27FC236}">
                  <a16:creationId xmlns:a16="http://schemas.microsoft.com/office/drawing/2014/main" id="{DB75F4FA-FF01-9F49-8665-67211925D9AF}"/>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4943872" y="5218549"/>
              <a:ext cx="360040" cy="360040"/>
            </a:xfrm>
            <a:prstGeom prst="rect">
              <a:avLst/>
            </a:prstGeom>
          </p:spPr>
        </p:pic>
      </p:grpSp>
      <p:sp>
        <p:nvSpPr>
          <p:cNvPr id="2" name="Title 1">
            <a:extLst>
              <a:ext uri="{FF2B5EF4-FFF2-40B4-BE49-F238E27FC236}">
                <a16:creationId xmlns:a16="http://schemas.microsoft.com/office/drawing/2014/main" id="{87AFF30E-E2D0-3F45-873B-62173F062FBF}"/>
              </a:ext>
            </a:extLst>
          </p:cNvPr>
          <p:cNvSpPr>
            <a:spLocks noGrp="1"/>
          </p:cNvSpPr>
          <p:nvPr>
            <p:ph type="title" hasCustomPrompt="1"/>
          </p:nvPr>
        </p:nvSpPr>
        <p:spPr>
          <a:xfrm>
            <a:off x="4871864" y="1988840"/>
            <a:ext cx="7056523" cy="864000"/>
          </a:xfrm>
        </p:spPr>
        <p:txBody>
          <a:bodyPr/>
          <a:lstStyle/>
          <a:p>
            <a:r>
              <a:rPr lang="en-GB" sz="2800" b="1" dirty="0" err="1">
                <a:solidFill>
                  <a:srgbClr val="0C406D"/>
                </a:solidFill>
                <a:latin typeface="Arial" charset="0"/>
                <a:ea typeface="Arial" charset="0"/>
                <a:cs typeface="Arial" charset="0"/>
              </a:rPr>
              <a:t>www.cranfield.ac.uk</a:t>
            </a:r>
            <a:r>
              <a:rPr lang="en-GB" sz="2800" b="1" dirty="0">
                <a:solidFill>
                  <a:srgbClr val="0C406D"/>
                </a:solidFill>
                <a:latin typeface="Arial" charset="0"/>
                <a:ea typeface="Arial" charset="0"/>
                <a:cs typeface="Arial" charset="0"/>
              </a:rPr>
              <a:t>/your-specific-</a:t>
            </a:r>
            <a:r>
              <a:rPr lang="en-GB" sz="2800" b="1" dirty="0" err="1">
                <a:solidFill>
                  <a:srgbClr val="0C406D"/>
                </a:solidFill>
                <a:latin typeface="Arial" charset="0"/>
                <a:ea typeface="Arial" charset="0"/>
                <a:cs typeface="Arial" charset="0"/>
              </a:rPr>
              <a:t>url</a:t>
            </a:r>
            <a:endParaRPr lang="en-GB" dirty="0"/>
          </a:p>
        </p:txBody>
      </p:sp>
    </p:spTree>
    <p:extLst>
      <p:ext uri="{BB962C8B-B14F-4D97-AF65-F5344CB8AC3E}">
        <p14:creationId xmlns:p14="http://schemas.microsoft.com/office/powerpoint/2010/main" val="108251708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Line 4">
            <a:extLst>
              <a:ext uri="{FF2B5EF4-FFF2-40B4-BE49-F238E27FC236}">
                <a16:creationId xmlns:a16="http://schemas.microsoft.com/office/drawing/2014/main" id="{3C918389-CB80-B3E9-1DF0-08DC6358E3EB}"/>
              </a:ext>
            </a:extLst>
          </p:cNvPr>
          <p:cNvSpPr>
            <a:spLocks noChangeShapeType="1"/>
          </p:cNvSpPr>
          <p:nvPr/>
        </p:nvSpPr>
        <p:spPr bwMode="auto">
          <a:xfrm>
            <a:off x="0" y="6583363"/>
            <a:ext cx="12192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1800"/>
          </a:p>
        </p:txBody>
      </p:sp>
      <p:sp>
        <p:nvSpPr>
          <p:cNvPr id="3" name="Line 5">
            <a:extLst>
              <a:ext uri="{FF2B5EF4-FFF2-40B4-BE49-F238E27FC236}">
                <a16:creationId xmlns:a16="http://schemas.microsoft.com/office/drawing/2014/main" id="{5549A0F6-371C-1985-CADD-B331469C7037}"/>
              </a:ext>
            </a:extLst>
          </p:cNvPr>
          <p:cNvSpPr>
            <a:spLocks noChangeShapeType="1"/>
          </p:cNvSpPr>
          <p:nvPr/>
        </p:nvSpPr>
        <p:spPr bwMode="auto">
          <a:xfrm>
            <a:off x="0" y="706438"/>
            <a:ext cx="12192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1800"/>
          </a:p>
        </p:txBody>
      </p:sp>
      <p:sp>
        <p:nvSpPr>
          <p:cNvPr id="1165319" name="Rectangle 7"/>
          <p:cNvSpPr>
            <a:spLocks noGrp="1" noChangeArrowheads="1"/>
          </p:cNvSpPr>
          <p:nvPr>
            <p:ph type="ctrTitle" sz="quarter"/>
          </p:nvPr>
        </p:nvSpPr>
        <p:spPr>
          <a:xfrm>
            <a:off x="914400" y="2130426"/>
            <a:ext cx="10363200" cy="1470025"/>
          </a:xfrm>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lvl1pPr algn="r">
              <a:defRPr sz="3600"/>
            </a:lvl1pPr>
          </a:lstStyle>
          <a:p>
            <a:pPr lvl="0"/>
            <a:r>
              <a:rPr lang="en-GB" altLang="en-US" noProof="0" dirty="0"/>
              <a:t>Click to edit Master title style</a:t>
            </a:r>
          </a:p>
        </p:txBody>
      </p:sp>
    </p:spTree>
    <p:extLst>
      <p:ext uri="{BB962C8B-B14F-4D97-AF65-F5344CB8AC3E}">
        <p14:creationId xmlns:p14="http://schemas.microsoft.com/office/powerpoint/2010/main" val="1134779090"/>
      </p:ext>
    </p:extLst>
  </p:cSld>
  <p:clrMapOvr>
    <a:masterClrMapping/>
  </p:clrMapOvr>
  <p:transition>
    <p:wipe dir="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20538205"/>
      </p:ext>
    </p:extLst>
  </p:cSld>
  <p:clrMapOvr>
    <a:masterClrMapping/>
  </p:clrMapOvr>
  <p:transition>
    <p:wipe dir="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39"/>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Tree>
    <p:extLst>
      <p:ext uri="{BB962C8B-B14F-4D97-AF65-F5344CB8AC3E}">
        <p14:creationId xmlns:p14="http://schemas.microsoft.com/office/powerpoint/2010/main" val="4005388011"/>
      </p:ext>
    </p:extLst>
  </p:cSld>
  <p:clrMapOvr>
    <a:masterClrMapping/>
  </p:clrMapOvr>
  <p:transition>
    <p:wipe dir="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14400" y="1239838"/>
            <a:ext cx="5080000" cy="43751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239838"/>
            <a:ext cx="5080000" cy="43751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30400978"/>
      </p:ext>
    </p:extLst>
  </p:cSld>
  <p:clrMapOvr>
    <a:masterClrMapping/>
  </p:clrMapOvr>
  <p:transition>
    <p:wipe dir="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40317" y="365126"/>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40318" y="2505075"/>
            <a:ext cx="51583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71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1035924"/>
      </p:ext>
    </p:extLst>
  </p:cSld>
  <p:clrMapOvr>
    <a:masterClrMapping/>
  </p:clrMapOvr>
  <p:transition>
    <p:wipe dir="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468165028"/>
      </p:ext>
    </p:extLst>
  </p:cSld>
  <p:clrMapOvr>
    <a:masterClrMapping/>
  </p:clrMapOvr>
  <p:transition>
    <p:wipe dir="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33823590"/>
      </p:ext>
    </p:extLst>
  </p:cSld>
  <p:clrMapOvr>
    <a:masterClrMapping/>
  </p:clrMapOvr>
  <p:transition>
    <p:wipe dir="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3058181940"/>
      </p:ext>
    </p:extLst>
  </p:cSld>
  <p:clrMapOvr>
    <a:masterClrMapping/>
  </p:clrMapOvr>
  <p:transition>
    <p:wipe dir="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0318" y="457200"/>
            <a:ext cx="393276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Tree>
    <p:extLst>
      <p:ext uri="{BB962C8B-B14F-4D97-AF65-F5344CB8AC3E}">
        <p14:creationId xmlns:p14="http://schemas.microsoft.com/office/powerpoint/2010/main" val="179422935"/>
      </p:ext>
    </p:extLst>
  </p:cSld>
  <p:clrMapOvr>
    <a:masterClrMapping/>
  </p:clrMapOvr>
  <p:transition>
    <p:wipe dir="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461654781"/>
      </p:ext>
    </p:extLst>
  </p:cSld>
  <p:clrMapOvr>
    <a:masterClrMapping/>
  </p:clrMapOvr>
  <p:transition>
    <p:wipe dir="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587317" y="93664"/>
            <a:ext cx="2690283" cy="5521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16467" y="93664"/>
            <a:ext cx="7867651" cy="5521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901245423"/>
      </p:ext>
    </p:extLst>
  </p:cSld>
  <p:clrMapOvr>
    <a:masterClrMapping/>
  </p:clrMapOvr>
  <p:transition>
    <p:wipe dir="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16467" y="93664"/>
            <a:ext cx="8580967" cy="522287"/>
          </a:xfrm>
        </p:spPr>
        <p:txBody>
          <a:bodyPr/>
          <a:lstStyle/>
          <a:p>
            <a:r>
              <a:rPr lang="en-US"/>
              <a:t>Click to edit Master title style</a:t>
            </a:r>
            <a:endParaRPr lang="en-GB"/>
          </a:p>
        </p:txBody>
      </p:sp>
      <p:sp>
        <p:nvSpPr>
          <p:cNvPr id="3" name="Text Placeholder 2"/>
          <p:cNvSpPr>
            <a:spLocks noGrp="1"/>
          </p:cNvSpPr>
          <p:nvPr>
            <p:ph type="body" sz="half" idx="1"/>
          </p:nvPr>
        </p:nvSpPr>
        <p:spPr>
          <a:xfrm>
            <a:off x="914400" y="1239838"/>
            <a:ext cx="5080000" cy="43751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6197600" y="1239839"/>
            <a:ext cx="5080000" cy="2111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6197600" y="3503614"/>
            <a:ext cx="5080000" cy="2111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528782749"/>
      </p:ext>
    </p:extLst>
  </p:cSld>
  <p:clrMapOvr>
    <a:masterClrMapping/>
  </p:clrMapOvr>
  <p:transition>
    <p:wipe dir="r"/>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73472BA-CF41-E46A-41EF-75967E00EA32}"/>
              </a:ext>
            </a:extLst>
          </p:cNvPr>
          <p:cNvSpPr>
            <a:spLocks noChangeArrowheads="1"/>
          </p:cNvSpPr>
          <p:nvPr/>
        </p:nvSpPr>
        <p:spPr bwMode="auto">
          <a:xfrm>
            <a:off x="0" y="0"/>
            <a:ext cx="12192000" cy="692150"/>
          </a:xfrm>
          <a:prstGeom prst="rect">
            <a:avLst/>
          </a:prstGeom>
          <a:gradFill rotWithShape="0">
            <a:gsLst>
              <a:gs pos="0">
                <a:srgbClr val="30566E"/>
              </a:gs>
              <a:gs pos="100000">
                <a:srgbClr val="5C95B8"/>
              </a:gs>
            </a:gsLst>
            <a:lin ang="2700000" scaled="1"/>
          </a:gradFill>
          <a:ln>
            <a:noFill/>
          </a:ln>
          <a:effectLst/>
          <a:extLst>
            <a:ext uri="{91240B29-F687-4F45-9708-019B960494DF}">
              <a14:hiddenLine xmlns:a14="http://schemas.microsoft.com/office/drawing/2010/main" w="1587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pPr>
              <a:defRPr/>
            </a:pPr>
            <a:endParaRPr lang="en-US" altLang="en-US" sz="1200"/>
          </a:p>
        </p:txBody>
      </p:sp>
      <p:sp>
        <p:nvSpPr>
          <p:cNvPr id="3" name="Rectangle 3">
            <a:extLst>
              <a:ext uri="{FF2B5EF4-FFF2-40B4-BE49-F238E27FC236}">
                <a16:creationId xmlns:a16="http://schemas.microsoft.com/office/drawing/2014/main" id="{96E269DD-BAC8-D0A9-4778-A5BC16C9C885}"/>
              </a:ext>
            </a:extLst>
          </p:cNvPr>
          <p:cNvSpPr>
            <a:spLocks noChangeArrowheads="1"/>
          </p:cNvSpPr>
          <p:nvPr/>
        </p:nvSpPr>
        <p:spPr bwMode="auto">
          <a:xfrm>
            <a:off x="0" y="6597650"/>
            <a:ext cx="12192000" cy="260350"/>
          </a:xfrm>
          <a:prstGeom prst="rect">
            <a:avLst/>
          </a:prstGeom>
          <a:gradFill rotWithShape="0">
            <a:gsLst>
              <a:gs pos="0">
                <a:srgbClr val="30566E"/>
              </a:gs>
              <a:gs pos="50000">
                <a:srgbClr val="5C95B8"/>
              </a:gs>
              <a:gs pos="100000">
                <a:srgbClr val="30566E"/>
              </a:gs>
            </a:gsLst>
            <a:lin ang="2700000" scaled="1"/>
          </a:gradFill>
          <a:ln>
            <a:noFill/>
          </a:ln>
          <a:effectLst/>
          <a:extLst>
            <a:ext uri="{91240B29-F687-4F45-9708-019B960494DF}">
              <a14:hiddenLine xmlns:a14="http://schemas.microsoft.com/office/drawing/2010/main" w="1587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pPr>
              <a:defRPr/>
            </a:pPr>
            <a:endParaRPr lang="en-US" altLang="en-US" sz="1200"/>
          </a:p>
        </p:txBody>
      </p:sp>
      <p:sp>
        <p:nvSpPr>
          <p:cNvPr id="4" name="Line 4">
            <a:extLst>
              <a:ext uri="{FF2B5EF4-FFF2-40B4-BE49-F238E27FC236}">
                <a16:creationId xmlns:a16="http://schemas.microsoft.com/office/drawing/2014/main" id="{0FFF61A2-405F-D616-E40B-3E92C2132F4C}"/>
              </a:ext>
            </a:extLst>
          </p:cNvPr>
          <p:cNvSpPr>
            <a:spLocks noChangeShapeType="1"/>
          </p:cNvSpPr>
          <p:nvPr/>
        </p:nvSpPr>
        <p:spPr bwMode="auto">
          <a:xfrm>
            <a:off x="0" y="6583363"/>
            <a:ext cx="12192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1800"/>
          </a:p>
        </p:txBody>
      </p:sp>
      <p:sp>
        <p:nvSpPr>
          <p:cNvPr id="5" name="Line 5">
            <a:extLst>
              <a:ext uri="{FF2B5EF4-FFF2-40B4-BE49-F238E27FC236}">
                <a16:creationId xmlns:a16="http://schemas.microsoft.com/office/drawing/2014/main" id="{2BC96F5F-78EB-0C90-8247-654E343526C6}"/>
              </a:ext>
            </a:extLst>
          </p:cNvPr>
          <p:cNvSpPr>
            <a:spLocks noChangeShapeType="1"/>
          </p:cNvSpPr>
          <p:nvPr/>
        </p:nvSpPr>
        <p:spPr bwMode="auto">
          <a:xfrm>
            <a:off x="0" y="706438"/>
            <a:ext cx="12192000"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sz="1800"/>
          </a:p>
        </p:txBody>
      </p:sp>
      <p:sp>
        <p:nvSpPr>
          <p:cNvPr id="6" name="Text Box 6">
            <a:extLst>
              <a:ext uri="{FF2B5EF4-FFF2-40B4-BE49-F238E27FC236}">
                <a16:creationId xmlns:a16="http://schemas.microsoft.com/office/drawing/2014/main" id="{499F164C-5034-85B5-8F46-B4872B344B1C}"/>
              </a:ext>
            </a:extLst>
          </p:cNvPr>
          <p:cNvSpPr txBox="1">
            <a:spLocks noChangeArrowheads="1"/>
          </p:cNvSpPr>
          <p:nvPr/>
        </p:nvSpPr>
        <p:spPr bwMode="auto">
          <a:xfrm>
            <a:off x="-25400" y="6594475"/>
            <a:ext cx="9232312" cy="27918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spAutoFit/>
          </a:bodyP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pPr>
              <a:spcBef>
                <a:spcPct val="50000"/>
              </a:spcBef>
              <a:defRPr/>
            </a:pPr>
            <a:r>
              <a:rPr lang="en-GB" altLang="en-US" sz="1200" b="1"/>
              <a:t>BAE Systems Global Combat Systems Proprietary Information                                                                              Copyright 2009</a:t>
            </a:r>
          </a:p>
        </p:txBody>
      </p:sp>
      <p:pic>
        <p:nvPicPr>
          <p:cNvPr id="7" name="Picture 8" descr="Logo">
            <a:extLst>
              <a:ext uri="{FF2B5EF4-FFF2-40B4-BE49-F238E27FC236}">
                <a16:creationId xmlns:a16="http://schemas.microsoft.com/office/drawing/2014/main" id="{6167E182-C494-D310-A11C-3FAAE404A9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0484" y="219075"/>
            <a:ext cx="2523067" cy="28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44839" name="Rectangle 7"/>
          <p:cNvSpPr>
            <a:spLocks noGrp="1" noChangeArrowheads="1"/>
          </p:cNvSpPr>
          <p:nvPr>
            <p:ph type="ctrTitle" sz="quarter"/>
          </p:nvPr>
        </p:nvSpPr>
        <p:spPr>
          <a:xfrm>
            <a:off x="146051" y="123826"/>
            <a:ext cx="9002183" cy="493713"/>
          </a:xfrm>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lvl1pPr>
              <a:defRPr/>
            </a:lvl1pPr>
          </a:lstStyle>
          <a:p>
            <a:pPr lvl="0"/>
            <a:r>
              <a:rPr lang="en-GB" altLang="en-US" noProof="0"/>
              <a:t>Click to edit Master title style</a:t>
            </a:r>
          </a:p>
        </p:txBody>
      </p:sp>
      <p:sp>
        <p:nvSpPr>
          <p:cNvPr id="1144841" name="Rectangle 9"/>
          <p:cNvSpPr>
            <a:spLocks noGrp="1" noChangeArrowheads="1"/>
          </p:cNvSpPr>
          <p:nvPr>
            <p:ph type="subTitle" sz="quarter" idx="1"/>
          </p:nvPr>
        </p:nvSpPr>
        <p:spPr>
          <a:xfrm>
            <a:off x="1828800" y="3886200"/>
            <a:ext cx="8534400" cy="1752600"/>
          </a:xfrm>
          <a:extLst>
            <a:ext uri="{91240B29-F687-4F45-9708-019B960494DF}">
              <a14:hiddenLine xmlns:a14="http://schemas.microsoft.com/office/drawing/2010/main" w="9525">
                <a:solidFill>
                  <a:schemeClr val="tx1"/>
                </a:solidFill>
                <a:miter lim="800000"/>
                <a:headEnd/>
                <a:tailEnd/>
              </a14:hiddenLine>
            </a:ext>
          </a:extLst>
        </p:spPr>
        <p:txBody>
          <a:bodyPr/>
          <a:lstStyle>
            <a:lvl1pPr marL="268288" indent="-268288">
              <a:defRPr sz="2000"/>
            </a:lvl1pPr>
          </a:lstStyle>
          <a:p>
            <a:pPr lvl="0"/>
            <a:r>
              <a:rPr lang="en-GB" altLang="en-US" noProof="0"/>
              <a:t>Click to edit Master subtitle style</a:t>
            </a:r>
          </a:p>
        </p:txBody>
      </p:sp>
    </p:spTree>
    <p:extLst>
      <p:ext uri="{BB962C8B-B14F-4D97-AF65-F5344CB8AC3E}">
        <p14:creationId xmlns:p14="http://schemas.microsoft.com/office/powerpoint/2010/main" val="1292746714"/>
      </p:ext>
    </p:extLst>
  </p:cSld>
  <p:clrMapOvr>
    <a:masterClrMapping/>
  </p:clrMapOvr>
  <p:transition>
    <p:wipe dir="r"/>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92271066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2"/>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20758187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609600" y="273600"/>
            <a:ext cx="10972320" cy="1144800"/>
          </a:xfrm>
          <a:prstGeom prst="rect">
            <a:avLst/>
          </a:prstGeom>
        </p:spPr>
        <p:txBody>
          <a:bodyPr lIns="0" tIns="0" rIns="0" bIns="0" anchor="ctr"/>
          <a:lstStyle/>
          <a:p>
            <a:pPr algn="ctr"/>
            <a:endParaRPr lang="en-US" sz="4400" b="0" strike="noStrike" spc="-1">
              <a:latin typeface="Arial"/>
            </a:endParaRPr>
          </a:p>
        </p:txBody>
      </p:sp>
      <p:sp>
        <p:nvSpPr>
          <p:cNvPr id="3" name="PlaceHolder 2"/>
          <p:cNvSpPr>
            <a:spLocks noGrp="1"/>
          </p:cNvSpPr>
          <p:nvPr>
            <p:ph type="subTitle"/>
          </p:nvPr>
        </p:nvSpPr>
        <p:spPr>
          <a:xfrm>
            <a:off x="609600" y="1604520"/>
            <a:ext cx="10972320" cy="3977280"/>
          </a:xfrm>
          <a:prstGeom prst="rect">
            <a:avLst/>
          </a:prstGeom>
        </p:spPr>
        <p:txBody>
          <a:bodyPr lIns="0" tIns="0" rIns="0" bIns="0" anchor="ctr"/>
          <a:lstStyle/>
          <a:p>
            <a:pPr algn="ctr"/>
            <a:endParaRPr lang="en-US" sz="3200" b="0" strike="noStrike" spc="-1">
              <a:latin typeface="Arial"/>
            </a:endParaRPr>
          </a:p>
        </p:txBody>
      </p:sp>
    </p:spTree>
    <p:extLst>
      <p:ext uri="{BB962C8B-B14F-4D97-AF65-F5344CB8AC3E}">
        <p14:creationId xmlns:p14="http://schemas.microsoft.com/office/powerpoint/2010/main" val="16069459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9.xml"/><Relationship Id="rId1" Type="http://schemas.openxmlformats.org/officeDocument/2006/relationships/slideLayout" Target="../slideLayouts/slideLayout10.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0.xml"/><Relationship Id="rId1" Type="http://schemas.openxmlformats.org/officeDocument/2006/relationships/slideLayout" Target="../slideLayouts/slideLayout11.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1.xml"/><Relationship Id="rId1" Type="http://schemas.openxmlformats.org/officeDocument/2006/relationships/slideLayout" Target="../slideLayouts/slideLayout12.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2.xml"/><Relationship Id="rId1" Type="http://schemas.openxmlformats.org/officeDocument/2006/relationships/slideLayout" Target="../slideLayouts/slideLayout13.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3.xml"/><Relationship Id="rId1" Type="http://schemas.openxmlformats.org/officeDocument/2006/relationships/slideLayout" Target="../slideLayouts/slideLayout14.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4.xml"/><Relationship Id="rId1" Type="http://schemas.openxmlformats.org/officeDocument/2006/relationships/slideLayout" Target="../slideLayouts/slideLayout15.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5.xml"/><Relationship Id="rId1" Type="http://schemas.openxmlformats.org/officeDocument/2006/relationships/slideLayout" Target="../slideLayouts/slideLayout16.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6.xml"/><Relationship Id="rId1" Type="http://schemas.openxmlformats.org/officeDocument/2006/relationships/slideLayout" Target="../slideLayouts/slideLayout17.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theme" Target="../theme/theme18.xml"/><Relationship Id="rId1" Type="http://schemas.openxmlformats.org/officeDocument/2006/relationships/slideLayout" Target="../slideLayouts/slideLayout26.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19.xml"/><Relationship Id="rId1" Type="http://schemas.openxmlformats.org/officeDocument/2006/relationships/slideLayout" Target="../slideLayouts/slideLayout27.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theme" Target="../theme/theme20.xml"/><Relationship Id="rId1" Type="http://schemas.openxmlformats.org/officeDocument/2006/relationships/slideLayout" Target="../slideLayouts/slideLayout28.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image" Target="../media/image26.png"/><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theme" Target="../theme/theme21.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5" Type="http://schemas.openxmlformats.org/officeDocument/2006/relationships/slideLayout" Target="../slideLayouts/slideLayout4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theme" Target="../theme/theme22.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_rels/slideMaster23.xml.rels><?xml version="1.0" encoding="UTF-8" standalone="yes"?>
<Relationships xmlns="http://schemas.openxmlformats.org/package/2006/relationships"><Relationship Id="rId3" Type="http://schemas.openxmlformats.org/officeDocument/2006/relationships/theme" Target="../theme/theme23.xml"/><Relationship Id="rId2" Type="http://schemas.openxmlformats.org/officeDocument/2006/relationships/slideLayout" Target="../slideLayouts/slideLayout60.xml"/><Relationship Id="rId1" Type="http://schemas.openxmlformats.org/officeDocument/2006/relationships/slideLayout" Target="../slideLayouts/slideLayout59.xml"/><Relationship Id="rId4" Type="http://schemas.openxmlformats.org/officeDocument/2006/relationships/image" Target="../media/image3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23"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58800" y="403200"/>
            <a:ext cx="10224000" cy="864000"/>
          </a:xfrm>
          <a:prstGeom prst="rect">
            <a:avLst/>
          </a:prstGeom>
        </p:spPr>
        <p:txBody>
          <a:bodyPr vert="horz" lIns="91440" tIns="45720" rIns="91440" bIns="45720" rtlCol="0" anchor="ctr">
            <a:normAutofit/>
          </a:bodyPr>
          <a:lstStyle/>
          <a:p>
            <a:r>
              <a:rPr lang="en-US" dirty="0"/>
              <a:t>Slide Title, Arial Bold 28pt</a:t>
            </a:r>
            <a:endParaRPr lang="en-GB" dirty="0"/>
          </a:p>
        </p:txBody>
      </p:sp>
      <p:sp>
        <p:nvSpPr>
          <p:cNvPr id="3" name="Text Placeholder 2"/>
          <p:cNvSpPr>
            <a:spLocks noGrp="1"/>
          </p:cNvSpPr>
          <p:nvPr>
            <p:ph type="body" idx="1"/>
          </p:nvPr>
        </p:nvSpPr>
        <p:spPr>
          <a:xfrm>
            <a:off x="406800" y="1411200"/>
            <a:ext cx="11376000" cy="4769867"/>
          </a:xfrm>
          <a:prstGeom prst="rect">
            <a:avLst/>
          </a:prstGeom>
        </p:spPr>
        <p:txBody>
          <a:bodyPr vert="horz" lIns="91440" tIns="45720" rIns="91440" bIns="45720" rtlCol="0">
            <a:normAutofit/>
          </a:bodyPr>
          <a:lstStyle/>
          <a:p>
            <a:pPr lvl="0"/>
            <a:r>
              <a:rPr lang="en-US" dirty="0"/>
              <a:t>Body copy, Arial 20pt minimum</a:t>
            </a:r>
          </a:p>
          <a:p>
            <a:pPr lvl="0"/>
            <a:r>
              <a:rPr lang="en-US" dirty="0"/>
              <a:t>Bullet points should always be round</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pic>
        <p:nvPicPr>
          <p:cNvPr id="8" name="Picture 7" descr="A picture containing drawing, clock&#10;&#10;Description automatically generated">
            <a:extLst>
              <a:ext uri="{FF2B5EF4-FFF2-40B4-BE49-F238E27FC236}">
                <a16:creationId xmlns:a16="http://schemas.microsoft.com/office/drawing/2014/main" id="{11781992-C2D7-134B-B0AA-4E1A7CF97FFB}"/>
              </a:ext>
            </a:extLst>
          </p:cNvPr>
          <p:cNvPicPr>
            <a:picLocks noChangeAspect="1"/>
          </p:cNvPicPr>
          <p:nvPr userDrawn="1"/>
        </p:nvPicPr>
        <p:blipFill>
          <a:blip r:embed="rId18" cstate="screen">
            <a:extLst>
              <a:ext uri="{28A0092B-C50C-407E-A947-70E740481C1C}">
                <a14:useLocalDpi xmlns:a14="http://schemas.microsoft.com/office/drawing/2010/main"/>
              </a:ext>
            </a:extLst>
          </a:blip>
          <a:stretch>
            <a:fillRect/>
          </a:stretch>
        </p:blipFill>
        <p:spPr>
          <a:xfrm>
            <a:off x="406800" y="316468"/>
            <a:ext cx="467476" cy="950732"/>
          </a:xfrm>
          <a:prstGeom prst="rect">
            <a:avLst/>
          </a:prstGeom>
        </p:spPr>
      </p:pic>
    </p:spTree>
    <p:extLst>
      <p:ext uri="{BB962C8B-B14F-4D97-AF65-F5344CB8AC3E}">
        <p14:creationId xmlns:p14="http://schemas.microsoft.com/office/powerpoint/2010/main" val="3685548004"/>
      </p:ext>
    </p:extLst>
  </p:cSld>
  <p:clrMap bg1="dk1" tx1="lt1" bg2="dk2" tx2="lt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Lst>
  <p:hf sldNum="0" hdr="0" ftr="0" dt="0"/>
  <p:txStyles>
    <p:titleStyle>
      <a:lvl1pPr algn="l" defTabSz="914400" rtl="0" eaLnBrk="1" latinLnBrk="0" hangingPunct="1">
        <a:lnSpc>
          <a:spcPct val="90000"/>
        </a:lnSpc>
        <a:spcBef>
          <a:spcPct val="0"/>
        </a:spcBef>
        <a:buNone/>
        <a:defRPr sz="2800" b="1" kern="1200" baseline="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bwMode="ltGray">
      <p:bgPr>
        <a:gradFill rotWithShape="1">
          <a:gsLst>
            <a:gs pos="0">
              <a:srgbClr val="597589"/>
            </a:gs>
            <a:gs pos="55000">
              <a:srgbClr val="597589"/>
            </a:gs>
            <a:gs pos="100000">
              <a:srgbClr val="426277"/>
            </a:gs>
          </a:gsLst>
          <a:lin ang="5400000"/>
        </a:gradFill>
        <a:effectLst/>
      </p:bgPr>
    </p:bg>
    <p:spTree>
      <p:nvGrpSpPr>
        <p:cNvPr id="1" name=""/>
        <p:cNvGrpSpPr/>
        <p:nvPr/>
      </p:nvGrpSpPr>
      <p:grpSpPr>
        <a:xfrm>
          <a:off x="0" y="0"/>
          <a:ext cx="0" cy="0"/>
          <a:chOff x="0" y="0"/>
          <a:chExt cx="0" cy="0"/>
        </a:xfrm>
      </p:grpSpPr>
      <p:sp>
        <p:nvSpPr>
          <p:cNvPr id="1026" name="Rectangle 3">
            <a:extLst>
              <a:ext uri="{FF2B5EF4-FFF2-40B4-BE49-F238E27FC236}">
                <a16:creationId xmlns:a16="http://schemas.microsoft.com/office/drawing/2014/main" id="{4B694971-C7FA-EA24-342D-E50F2ED1E9FD}"/>
              </a:ext>
            </a:extLst>
          </p:cNvPr>
          <p:cNvSpPr>
            <a:spLocks noGrp="1" noChangeArrowheads="1"/>
          </p:cNvSpPr>
          <p:nvPr>
            <p:ph type="title"/>
          </p:nvPr>
        </p:nvSpPr>
        <p:spPr bwMode="auto">
          <a:xfrm>
            <a:off x="516467" y="93664"/>
            <a:ext cx="8580967" cy="522287"/>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pPr lvl="0"/>
            <a:r>
              <a:rPr lang="en-GB" altLang="en-US"/>
              <a:t>Click to edit Master title style</a:t>
            </a:r>
          </a:p>
        </p:txBody>
      </p:sp>
      <p:sp>
        <p:nvSpPr>
          <p:cNvPr id="1027" name="Rectangle 4">
            <a:extLst>
              <a:ext uri="{FF2B5EF4-FFF2-40B4-BE49-F238E27FC236}">
                <a16:creationId xmlns:a16="http://schemas.microsoft.com/office/drawing/2014/main" id="{27105D54-5C00-3B85-EE2A-A5AA6B0C396A}"/>
              </a:ext>
            </a:extLst>
          </p:cNvPr>
          <p:cNvSpPr>
            <a:spLocks noGrp="1" noChangeArrowheads="1"/>
          </p:cNvSpPr>
          <p:nvPr>
            <p:ph type="body" idx="1"/>
          </p:nvPr>
        </p:nvSpPr>
        <p:spPr bwMode="auto">
          <a:xfrm>
            <a:off x="914400" y="1239838"/>
            <a:ext cx="10363200" cy="4375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Tree>
    <p:extLst>
      <p:ext uri="{BB962C8B-B14F-4D97-AF65-F5344CB8AC3E}">
        <p14:creationId xmlns:p14="http://schemas.microsoft.com/office/powerpoint/2010/main" val="86682060"/>
      </p:ext>
    </p:extLst>
  </p:cSld>
  <p:clrMap bg1="dk1" tx1="lt1" bg2="dk2" tx2="lt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 id="2147483737" r:id="rId13"/>
    <p:sldLayoutId id="2147483738" r:id="rId14"/>
  </p:sldLayoutIdLst>
  <p:transition>
    <p:wipe dir="r"/>
  </p:transition>
  <p:txStyles>
    <p:titleStyle>
      <a:lvl1pPr algn="l" rtl="0" eaLnBrk="0" fontAlgn="base" hangingPunct="0">
        <a:spcBef>
          <a:spcPct val="0"/>
        </a:spcBef>
        <a:spcAft>
          <a:spcPct val="0"/>
        </a:spcAft>
        <a:defRPr sz="2800" b="1" kern="1200">
          <a:solidFill>
            <a:schemeClr val="tx1"/>
          </a:solidFill>
          <a:latin typeface="+mj-lt"/>
          <a:ea typeface="+mj-ea"/>
          <a:cs typeface="+mj-cs"/>
        </a:defRPr>
      </a:lvl1pPr>
      <a:lvl2pPr algn="l" rtl="0" eaLnBrk="0" fontAlgn="base" hangingPunct="0">
        <a:spcBef>
          <a:spcPct val="0"/>
        </a:spcBef>
        <a:spcAft>
          <a:spcPct val="0"/>
        </a:spcAft>
        <a:defRPr sz="2800" b="1">
          <a:solidFill>
            <a:schemeClr val="tx1"/>
          </a:solidFill>
          <a:latin typeface="Arial" panose="020B0604020202020204" pitchFamily="34" charset="0"/>
        </a:defRPr>
      </a:lvl2pPr>
      <a:lvl3pPr algn="l" rtl="0" eaLnBrk="0" fontAlgn="base" hangingPunct="0">
        <a:spcBef>
          <a:spcPct val="0"/>
        </a:spcBef>
        <a:spcAft>
          <a:spcPct val="0"/>
        </a:spcAft>
        <a:defRPr sz="2800" b="1">
          <a:solidFill>
            <a:schemeClr val="tx1"/>
          </a:solidFill>
          <a:latin typeface="Arial" panose="020B0604020202020204" pitchFamily="34" charset="0"/>
        </a:defRPr>
      </a:lvl3pPr>
      <a:lvl4pPr algn="l" rtl="0" eaLnBrk="0" fontAlgn="base" hangingPunct="0">
        <a:spcBef>
          <a:spcPct val="0"/>
        </a:spcBef>
        <a:spcAft>
          <a:spcPct val="0"/>
        </a:spcAft>
        <a:defRPr sz="2800" b="1">
          <a:solidFill>
            <a:schemeClr val="tx1"/>
          </a:solidFill>
          <a:latin typeface="Arial" panose="020B0604020202020204" pitchFamily="34" charset="0"/>
        </a:defRPr>
      </a:lvl4pPr>
      <a:lvl5pPr algn="l" rtl="0" eaLnBrk="0" fontAlgn="base" hangingPunct="0">
        <a:spcBef>
          <a:spcPct val="0"/>
        </a:spcBef>
        <a:spcAft>
          <a:spcPct val="0"/>
        </a:spcAft>
        <a:defRPr sz="2800" b="1">
          <a:solidFill>
            <a:schemeClr val="tx1"/>
          </a:solidFill>
          <a:latin typeface="Arial" panose="020B0604020202020204" pitchFamily="34" charset="0"/>
        </a:defRPr>
      </a:lvl5pPr>
      <a:lvl6pPr marL="457200" algn="l" rtl="0" fontAlgn="base">
        <a:spcBef>
          <a:spcPct val="0"/>
        </a:spcBef>
        <a:spcAft>
          <a:spcPct val="0"/>
        </a:spcAft>
        <a:defRPr sz="2800" b="1">
          <a:solidFill>
            <a:schemeClr val="tx1"/>
          </a:solidFill>
          <a:latin typeface="Arial" panose="020B0604020202020204" pitchFamily="34" charset="0"/>
        </a:defRPr>
      </a:lvl6pPr>
      <a:lvl7pPr marL="914400" algn="l" rtl="0" fontAlgn="base">
        <a:spcBef>
          <a:spcPct val="0"/>
        </a:spcBef>
        <a:spcAft>
          <a:spcPct val="0"/>
        </a:spcAft>
        <a:defRPr sz="2800" b="1">
          <a:solidFill>
            <a:schemeClr val="tx1"/>
          </a:solidFill>
          <a:latin typeface="Arial" panose="020B0604020202020204" pitchFamily="34" charset="0"/>
        </a:defRPr>
      </a:lvl7pPr>
      <a:lvl8pPr marL="1371600" algn="l" rtl="0" fontAlgn="base">
        <a:spcBef>
          <a:spcPct val="0"/>
        </a:spcBef>
        <a:spcAft>
          <a:spcPct val="0"/>
        </a:spcAft>
        <a:defRPr sz="2800" b="1">
          <a:solidFill>
            <a:schemeClr val="tx1"/>
          </a:solidFill>
          <a:latin typeface="Arial" panose="020B0604020202020204" pitchFamily="34" charset="0"/>
        </a:defRPr>
      </a:lvl8pPr>
      <a:lvl9pPr marL="1828800" algn="l" rtl="0" fontAlgn="base">
        <a:spcBef>
          <a:spcPct val="0"/>
        </a:spcBef>
        <a:spcAft>
          <a:spcPct val="0"/>
        </a:spcAft>
        <a:defRPr sz="2800" b="1">
          <a:solidFill>
            <a:schemeClr val="tx1"/>
          </a:solidFill>
          <a:latin typeface="Arial" panose="020B0604020202020204" pitchFamily="34" charset="0"/>
        </a:defRPr>
      </a:lvl9pPr>
    </p:titleStyle>
    <p:bodyStyle>
      <a:lvl1pPr marL="388938" indent="-388938" algn="l" rtl="0" eaLnBrk="0" fontAlgn="base" hangingPunct="0">
        <a:spcBef>
          <a:spcPct val="10000"/>
        </a:spcBef>
        <a:spcAft>
          <a:spcPct val="10000"/>
        </a:spcAft>
        <a:buClr>
          <a:srgbClr val="FF1C1C"/>
        </a:buClr>
        <a:buSzPct val="80000"/>
        <a:buFont typeface="Wingdings" pitchFamily="2" charset="2"/>
        <a:buChar char="n"/>
        <a:defRPr sz="2800" kern="1200">
          <a:solidFill>
            <a:schemeClr val="tx1"/>
          </a:solidFill>
          <a:latin typeface="+mn-lt"/>
          <a:ea typeface="+mn-ea"/>
          <a:cs typeface="+mn-cs"/>
        </a:defRPr>
      </a:lvl1pPr>
      <a:lvl2pPr marL="947738" indent="-368300"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2pPr>
      <a:lvl3pPr marL="1519238" indent="-373063" algn="l" rtl="0" eaLnBrk="0" fontAlgn="base" hangingPunct="0">
        <a:spcBef>
          <a:spcPct val="10000"/>
        </a:spcBef>
        <a:spcAft>
          <a:spcPct val="10000"/>
        </a:spcAft>
        <a:buClr>
          <a:srgbClr val="FF1C1C"/>
        </a:buClr>
        <a:buSzPct val="80000"/>
        <a:buFont typeface="Wingdings" pitchFamily="2" charset="2"/>
        <a:buChar char="n"/>
        <a:defRPr sz="2400" kern="1200">
          <a:solidFill>
            <a:schemeClr val="tx1"/>
          </a:solidFill>
          <a:latin typeface="+mn-lt"/>
          <a:ea typeface="+mn-ea"/>
          <a:cs typeface="+mn-cs"/>
        </a:defRPr>
      </a:lvl3pPr>
      <a:lvl4pPr marL="2095500" indent="-385763"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4pPr>
      <a:lvl5pPr marL="2674938" indent="-388938" algn="l" rtl="0" eaLnBrk="0" fontAlgn="base" hangingPunct="0">
        <a:spcBef>
          <a:spcPct val="10000"/>
        </a:spcBef>
        <a:spcAft>
          <a:spcPct val="10000"/>
        </a:spcAft>
        <a:buClr>
          <a:srgbClr val="FF1C1C"/>
        </a:buClr>
        <a:buSzPct val="80000"/>
        <a:buFont typeface="Wingdings" pitchFamily="2" charset="2"/>
        <a:buChar char="l"/>
        <a:defRPr sz="2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2"/>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240874692"/>
      </p:ext>
    </p:extLst>
  </p:cSld>
  <p:clrMap bg1="lt1" tx1="dk1" bg2="lt2" tx2="dk2" accent1="accent1" accent2="accent2" accent3="accent3" accent4="accent4" accent5="accent5" accent6="accent6" hlink="hlink" folHlink="folHlink"/>
  <p:sldLayoutIdLst>
    <p:sldLayoutId id="2147483740" r:id="rId1"/>
    <p:sldLayoutId id="2147483741" r:id="rId2"/>
  </p:sldLayoutIdLst>
  <p:txStyles>
    <p:titleStyle>
      <a:lvl1pPr algn="l" defTabSz="914418"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18"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14" indent="-228605" algn="l" defTabSz="914418"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3" indent="-228605" algn="l" defTabSz="914418"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32"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41"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50"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59"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69"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78" indent="-228605" algn="l" defTabSz="914418"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18" rtl="0" eaLnBrk="1" latinLnBrk="0" hangingPunct="1">
        <a:defRPr sz="1800" kern="1200">
          <a:solidFill>
            <a:schemeClr val="tx1"/>
          </a:solidFill>
          <a:latin typeface="+mn-lt"/>
          <a:ea typeface="+mn-ea"/>
          <a:cs typeface="+mn-cs"/>
        </a:defRPr>
      </a:lvl1pPr>
      <a:lvl2pPr marL="457209" algn="l" defTabSz="914418" rtl="0" eaLnBrk="1" latinLnBrk="0" hangingPunct="1">
        <a:defRPr sz="1800" kern="1200">
          <a:solidFill>
            <a:schemeClr val="tx1"/>
          </a:solidFill>
          <a:latin typeface="+mn-lt"/>
          <a:ea typeface="+mn-ea"/>
          <a:cs typeface="+mn-cs"/>
        </a:defRPr>
      </a:lvl2pPr>
      <a:lvl3pPr marL="914418" algn="l" defTabSz="914418" rtl="0" eaLnBrk="1" latinLnBrk="0" hangingPunct="1">
        <a:defRPr sz="1800" kern="1200">
          <a:solidFill>
            <a:schemeClr val="tx1"/>
          </a:solidFill>
          <a:latin typeface="+mn-lt"/>
          <a:ea typeface="+mn-ea"/>
          <a:cs typeface="+mn-cs"/>
        </a:defRPr>
      </a:lvl3pPr>
      <a:lvl4pPr marL="1371627" algn="l" defTabSz="914418" rtl="0" eaLnBrk="1" latinLnBrk="0" hangingPunct="1">
        <a:defRPr sz="1800" kern="1200">
          <a:solidFill>
            <a:schemeClr val="tx1"/>
          </a:solidFill>
          <a:latin typeface="+mn-lt"/>
          <a:ea typeface="+mn-ea"/>
          <a:cs typeface="+mn-cs"/>
        </a:defRPr>
      </a:lvl4pPr>
      <a:lvl5pPr marL="1828837" algn="l" defTabSz="914418" rtl="0" eaLnBrk="1" latinLnBrk="0" hangingPunct="1">
        <a:defRPr sz="1800" kern="1200">
          <a:solidFill>
            <a:schemeClr val="tx1"/>
          </a:solidFill>
          <a:latin typeface="+mn-lt"/>
          <a:ea typeface="+mn-ea"/>
          <a:cs typeface="+mn-cs"/>
        </a:defRPr>
      </a:lvl5pPr>
      <a:lvl6pPr marL="2286046" algn="l" defTabSz="914418" rtl="0" eaLnBrk="1" latinLnBrk="0" hangingPunct="1">
        <a:defRPr sz="1800" kern="1200">
          <a:solidFill>
            <a:schemeClr val="tx1"/>
          </a:solidFill>
          <a:latin typeface="+mn-lt"/>
          <a:ea typeface="+mn-ea"/>
          <a:cs typeface="+mn-cs"/>
        </a:defRPr>
      </a:lvl6pPr>
      <a:lvl7pPr marL="2743255" algn="l" defTabSz="914418" rtl="0" eaLnBrk="1" latinLnBrk="0" hangingPunct="1">
        <a:defRPr sz="1800" kern="1200">
          <a:solidFill>
            <a:schemeClr val="tx1"/>
          </a:solidFill>
          <a:latin typeface="+mn-lt"/>
          <a:ea typeface="+mn-ea"/>
          <a:cs typeface="+mn-cs"/>
        </a:defRPr>
      </a:lvl7pPr>
      <a:lvl8pPr marL="3200464" algn="l" defTabSz="914418" rtl="0" eaLnBrk="1" latinLnBrk="0" hangingPunct="1">
        <a:defRPr sz="1800" kern="1200">
          <a:solidFill>
            <a:schemeClr val="tx1"/>
          </a:solidFill>
          <a:latin typeface="+mn-lt"/>
          <a:ea typeface="+mn-ea"/>
          <a:cs typeface="+mn-cs"/>
        </a:defRPr>
      </a:lvl8pPr>
      <a:lvl9pPr marL="3657673" algn="l" defTabSz="914418"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7.xml"/><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56.xml"/></Relationships>
</file>

<file path=ppt/slides/_rels/slide2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8.xml"/></Relationships>
</file>

<file path=ppt/slides/_rels/slide23.xml.rels><?xml version="1.0" encoding="UTF-8" standalone="yes"?>
<Relationships xmlns="http://schemas.openxmlformats.org/package/2006/relationships"><Relationship Id="rId2" Type="http://schemas.openxmlformats.org/officeDocument/2006/relationships/image" Target="../media/image55.tmp"/><Relationship Id="rId1" Type="http://schemas.openxmlformats.org/officeDocument/2006/relationships/slideLayout" Target="../slideLayouts/slideLayout46.xml"/></Relationships>
</file>

<file path=ppt/slides/_rels/slide24.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9.xml"/><Relationship Id="rId1" Type="http://schemas.openxmlformats.org/officeDocument/2006/relationships/slideLayout" Target="../slideLayouts/slideLayout46.xml"/></Relationships>
</file>

<file path=ppt/slides/_rels/slide2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10.xml"/><Relationship Id="rId1" Type="http://schemas.openxmlformats.org/officeDocument/2006/relationships/slideLayout" Target="../slideLayouts/slideLayout46.xml"/><Relationship Id="rId4" Type="http://schemas.openxmlformats.org/officeDocument/2006/relationships/image" Target="../media/image58.png"/></Relationships>
</file>

<file path=ppt/slides/_rels/slide26.xml.rels><?xml version="1.0" encoding="UTF-8" standalone="yes"?>
<Relationships xmlns="http://schemas.openxmlformats.org/package/2006/relationships"><Relationship Id="rId2" Type="http://schemas.openxmlformats.org/officeDocument/2006/relationships/image" Target="../media/image59.tmp"/><Relationship Id="rId1" Type="http://schemas.openxmlformats.org/officeDocument/2006/relationships/slideLayout" Target="../slideLayouts/slideLayout46.xml"/></Relationships>
</file>

<file path=ppt/slides/_rels/slide2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7.xml"/><Relationship Id="rId4" Type="http://schemas.openxmlformats.org/officeDocument/2006/relationships/image" Target="../media/image62.png"/></Relationships>
</file>

<file path=ppt/slides/_rels/slide28.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76.svg"/><Relationship Id="rId18" Type="http://schemas.openxmlformats.org/officeDocument/2006/relationships/image" Target="../media/image81.png"/><Relationship Id="rId3" Type="http://schemas.openxmlformats.org/officeDocument/2006/relationships/image" Target="../media/image66.jpeg"/><Relationship Id="rId21" Type="http://schemas.openxmlformats.org/officeDocument/2006/relationships/image" Target="../media/image84.png"/><Relationship Id="rId7" Type="http://schemas.openxmlformats.org/officeDocument/2006/relationships/image" Target="../media/image70.svg"/><Relationship Id="rId12" Type="http://schemas.openxmlformats.org/officeDocument/2006/relationships/image" Target="../media/image75.png"/><Relationship Id="rId17" Type="http://schemas.openxmlformats.org/officeDocument/2006/relationships/image" Target="../media/image80.svg"/><Relationship Id="rId2" Type="http://schemas.openxmlformats.org/officeDocument/2006/relationships/notesSlide" Target="../notesSlides/notesSlide11.xml"/><Relationship Id="rId16" Type="http://schemas.openxmlformats.org/officeDocument/2006/relationships/image" Target="../media/image79.png"/><Relationship Id="rId20" Type="http://schemas.openxmlformats.org/officeDocument/2006/relationships/image" Target="../media/image83.png"/><Relationship Id="rId1" Type="http://schemas.openxmlformats.org/officeDocument/2006/relationships/slideLayout" Target="../slideLayouts/slideLayout60.xml"/><Relationship Id="rId6" Type="http://schemas.openxmlformats.org/officeDocument/2006/relationships/image" Target="../media/image69.png"/><Relationship Id="rId11" Type="http://schemas.openxmlformats.org/officeDocument/2006/relationships/image" Target="../media/image74.svg"/><Relationship Id="rId24" Type="http://schemas.openxmlformats.org/officeDocument/2006/relationships/image" Target="../media/image87.svg"/><Relationship Id="rId5" Type="http://schemas.openxmlformats.org/officeDocument/2006/relationships/image" Target="../media/image68.svg"/><Relationship Id="rId15" Type="http://schemas.openxmlformats.org/officeDocument/2006/relationships/image" Target="../media/image78.svg"/><Relationship Id="rId23" Type="http://schemas.openxmlformats.org/officeDocument/2006/relationships/image" Target="../media/image86.png"/><Relationship Id="rId10" Type="http://schemas.openxmlformats.org/officeDocument/2006/relationships/image" Target="../media/image73.png"/><Relationship Id="rId19" Type="http://schemas.openxmlformats.org/officeDocument/2006/relationships/image" Target="../media/image82.svg"/><Relationship Id="rId4" Type="http://schemas.openxmlformats.org/officeDocument/2006/relationships/image" Target="../media/image67.png"/><Relationship Id="rId9" Type="http://schemas.openxmlformats.org/officeDocument/2006/relationships/image" Target="../media/image72.svg"/><Relationship Id="rId14" Type="http://schemas.openxmlformats.org/officeDocument/2006/relationships/image" Target="../media/image77.png"/><Relationship Id="rId22" Type="http://schemas.openxmlformats.org/officeDocument/2006/relationships/image" Target="../media/image8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a:xfrm>
            <a:off x="594819" y="1692152"/>
            <a:ext cx="11002361" cy="2160018"/>
          </a:xfrm>
        </p:spPr>
        <p:txBody>
          <a:bodyPr wrap="square"/>
          <a:lstStyle/>
          <a:p>
            <a:pPr lvl="0" algn="just">
              <a:spcBef>
                <a:spcPts val="1200"/>
              </a:spcBef>
            </a:pPr>
            <a:r>
              <a:rPr lang="en-GB" b="1" dirty="0">
                <a:effectLst/>
                <a:ea typeface="Times New Roman" panose="02020603050405020304" pitchFamily="18" charset="0"/>
              </a:rPr>
              <a:t>Aim: </a:t>
            </a:r>
            <a:r>
              <a:rPr lang="en-GB" dirty="0"/>
              <a:t>To understand the scientific principles associated with an SAU</a:t>
            </a:r>
            <a:r>
              <a:rPr lang="en-GB" dirty="0">
                <a:effectLst/>
                <a:ea typeface="Times New Roman" panose="02020603050405020304" pitchFamily="18" charset="0"/>
              </a:rPr>
              <a:t>.</a:t>
            </a:r>
            <a:endParaRPr lang="en-US" dirty="0">
              <a:effectLst/>
              <a:ea typeface="Calibri" panose="020F0502020204030204" pitchFamily="34" charset="0"/>
              <a:cs typeface="Times New Roman" panose="02020603050405020304" pitchFamily="18" charset="0"/>
            </a:endParaRPr>
          </a:p>
          <a:p>
            <a:pPr>
              <a:lnSpc>
                <a:spcPct val="115000"/>
              </a:lnSpc>
              <a:spcAft>
                <a:spcPts val="1000"/>
              </a:spcAft>
            </a:pPr>
            <a:r>
              <a:rPr lang="en-US" dirty="0">
                <a:effectLst/>
                <a:ea typeface="Calibri" panose="020F0502020204030204" pitchFamily="34" charset="0"/>
                <a:cs typeface="Times New Roman" panose="02020603050405020304" pitchFamily="18" charset="0"/>
              </a:rPr>
              <a:t>Learning Outcomes: Upon the successful completion of this module, the student should be able to:</a:t>
            </a:r>
            <a:endParaRPr lang="en-GB" dirty="0">
              <a:effectLst/>
              <a:ea typeface="Calibri" panose="020F0502020204030204" pitchFamily="34" charset="0"/>
              <a:cs typeface="Times New Roman" panose="02020603050405020304" pitchFamily="18" charset="0"/>
            </a:endParaRPr>
          </a:p>
          <a:p>
            <a:pPr marL="342900" lvl="0" indent="-342900" algn="just">
              <a:spcBef>
                <a:spcPts val="1200"/>
              </a:spcBef>
              <a:buFont typeface="Symbol" panose="05050102010706020507" pitchFamily="18" charset="2"/>
              <a:buChar char=""/>
            </a:pPr>
            <a:r>
              <a:rPr lang="en-GB" dirty="0">
                <a:ea typeface="Times New Roman" panose="02020603050405020304" pitchFamily="18" charset="0"/>
              </a:rPr>
              <a:t>Specify the role of an SAU;</a:t>
            </a:r>
            <a:r>
              <a:rPr lang="en-GB" dirty="0">
                <a:effectLst/>
                <a:ea typeface="Times New Roman" panose="02020603050405020304" pitchFamily="18" charset="0"/>
              </a:rPr>
              <a:t> </a:t>
            </a:r>
          </a:p>
          <a:p>
            <a:pPr marL="342900" lvl="0" indent="-342900" algn="just">
              <a:spcBef>
                <a:spcPts val="1200"/>
              </a:spcBef>
              <a:buFont typeface="Symbol" panose="05050102010706020507" pitchFamily="18" charset="2"/>
              <a:buChar char=""/>
            </a:pPr>
            <a:r>
              <a:rPr lang="en-GB" dirty="0">
                <a:ea typeface="Calibri" panose="020F0502020204030204" pitchFamily="34" charset="0"/>
              </a:rPr>
              <a:t>Recognise the main safety requirements of an SAU</a:t>
            </a:r>
            <a:r>
              <a:rPr lang="en-GB" dirty="0">
                <a:effectLst/>
                <a:ea typeface="Calibri" panose="020F0502020204030204" pitchFamily="34" charset="0"/>
              </a:rPr>
              <a:t>; and</a:t>
            </a:r>
          </a:p>
          <a:p>
            <a:pPr marL="342900" lvl="0" indent="-342900" algn="just">
              <a:spcBef>
                <a:spcPts val="1200"/>
              </a:spcBef>
              <a:buFont typeface="Symbol" panose="05050102010706020507" pitchFamily="18" charset="2"/>
              <a:buChar char=""/>
            </a:pPr>
            <a:r>
              <a:rPr lang="en-US" dirty="0">
                <a:ea typeface="Calibri" panose="020F0502020204030204" pitchFamily="34" charset="0"/>
              </a:rPr>
              <a:t>Understand the advantages and disadvantages of in-line and out-of-line systems to the OME designer</a:t>
            </a:r>
            <a:endParaRPr lang="en-GB" sz="4000" dirty="0"/>
          </a:p>
        </p:txBody>
      </p:sp>
      <p:sp>
        <p:nvSpPr>
          <p:cNvPr id="3" name="Content Placeholder 1">
            <a:extLst>
              <a:ext uri="{FF2B5EF4-FFF2-40B4-BE49-F238E27FC236}">
                <a16:creationId xmlns:a16="http://schemas.microsoft.com/office/drawing/2014/main" id="{6D531DC8-54AC-4DF3-BD43-AC8621A80189}"/>
              </a:ext>
            </a:extLst>
          </p:cNvPr>
          <p:cNvSpPr txBox="1">
            <a:spLocks/>
          </p:cNvSpPr>
          <p:nvPr/>
        </p:nvSpPr>
        <p:spPr>
          <a:xfrm>
            <a:off x="5830310" y="375022"/>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a:t>Safety &amp; Arming Technology</a:t>
            </a:r>
          </a:p>
        </p:txBody>
      </p:sp>
    </p:spTree>
    <p:extLst>
      <p:ext uri="{BB962C8B-B14F-4D97-AF65-F5344CB8AC3E}">
        <p14:creationId xmlns:p14="http://schemas.microsoft.com/office/powerpoint/2010/main" val="38724277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5">
            <a:extLst>
              <a:ext uri="{FF2B5EF4-FFF2-40B4-BE49-F238E27FC236}">
                <a16:creationId xmlns:a16="http://schemas.microsoft.com/office/drawing/2014/main" id="{D0A97D9C-EF91-7653-D35B-DA7123FBF4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1504609" y="1287194"/>
            <a:ext cx="9451862" cy="4283612"/>
          </a:xfrm>
          <a:prstGeom prst="rect">
            <a:avLst/>
          </a:prstGeom>
        </p:spPr>
      </p:pic>
      <p:pic>
        <p:nvPicPr>
          <p:cNvPr id="4" name="Picture 3" descr="A picture containing outdoor, sky, cloudy, clouds&#10;&#10;Description automatically generated">
            <a:extLst>
              <a:ext uri="{FF2B5EF4-FFF2-40B4-BE49-F238E27FC236}">
                <a16:creationId xmlns:a16="http://schemas.microsoft.com/office/drawing/2014/main" id="{22397BD1-C051-9881-A1E3-E4B6183C6D98}"/>
              </a:ext>
            </a:extLst>
          </p:cNvPr>
          <p:cNvPicPr>
            <a:picLocks noChangeAspect="1"/>
          </p:cNvPicPr>
          <p:nvPr/>
        </p:nvPicPr>
        <p:blipFill>
          <a:blip r:embed="rId3"/>
          <a:stretch>
            <a:fillRect/>
          </a:stretch>
        </p:blipFill>
        <p:spPr>
          <a:xfrm>
            <a:off x="7512957" y="1777488"/>
            <a:ext cx="2757714" cy="1779419"/>
          </a:xfrm>
          <a:prstGeom prst="rect">
            <a:avLst/>
          </a:prstGeom>
          <a:effectLst>
            <a:softEdge rad="326851"/>
          </a:effectLst>
        </p:spPr>
      </p:pic>
      <p:sp>
        <p:nvSpPr>
          <p:cNvPr id="5" name="TextBox 4">
            <a:extLst>
              <a:ext uri="{FF2B5EF4-FFF2-40B4-BE49-F238E27FC236}">
                <a16:creationId xmlns:a16="http://schemas.microsoft.com/office/drawing/2014/main" id="{C1A6F565-4CA5-E24C-A970-AF9FC7EF4619}"/>
              </a:ext>
            </a:extLst>
          </p:cNvPr>
          <p:cNvSpPr txBox="1"/>
          <p:nvPr/>
        </p:nvSpPr>
        <p:spPr>
          <a:xfrm>
            <a:off x="8979525" y="1551215"/>
            <a:ext cx="1704634" cy="923330"/>
          </a:xfrm>
          <a:prstGeom prst="rect">
            <a:avLst/>
          </a:prstGeom>
          <a:noFill/>
        </p:spPr>
        <p:txBody>
          <a:bodyPr wrap="none" rtlCol="0">
            <a:spAutoFit/>
          </a:bodyPr>
          <a:lstStyle/>
          <a:p>
            <a:pPr algn="ctr"/>
            <a:r>
              <a:rPr lang="en-US" b="1" dirty="0"/>
              <a:t>CHEMISTRY</a:t>
            </a:r>
          </a:p>
          <a:p>
            <a:pPr algn="ctr"/>
            <a:r>
              <a:rPr lang="en-US" b="1" dirty="0"/>
              <a:t>PHYSICS </a:t>
            </a:r>
          </a:p>
          <a:p>
            <a:pPr algn="ctr"/>
            <a:r>
              <a:rPr lang="en-US" b="1" dirty="0"/>
              <a:t>MATHEMTATICS</a:t>
            </a:r>
          </a:p>
        </p:txBody>
      </p:sp>
    </p:spTree>
    <p:extLst>
      <p:ext uri="{BB962C8B-B14F-4D97-AF65-F5344CB8AC3E}">
        <p14:creationId xmlns:p14="http://schemas.microsoft.com/office/powerpoint/2010/main" val="2241108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0.13203 -0.01505 L -0.3918 -0.05556 " pathEditMode="relative" ptsTypes="AA">
                                      <p:cBhvr>
                                        <p:cTn id="6" dur="2000" fill="hold"/>
                                        <p:tgtEl>
                                          <p:spTgt spid="4"/>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46797E39-C12A-B85E-4FBC-F89FA8672696}"/>
              </a:ext>
            </a:extLst>
          </p:cNvPr>
          <p:cNvSpPr txBox="1">
            <a:spLocks/>
          </p:cNvSpPr>
          <p:nvPr/>
        </p:nvSpPr>
        <p:spPr>
          <a:xfrm>
            <a:off x="5864887" y="397114"/>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400"/>
              <a:t>SAU Schematic</a:t>
            </a:r>
          </a:p>
        </p:txBody>
      </p:sp>
      <p:pic>
        <p:nvPicPr>
          <p:cNvPr id="6" name="Content Placeholder 4" descr="Diagram&#10;&#10;Description automatically generated">
            <a:extLst>
              <a:ext uri="{FF2B5EF4-FFF2-40B4-BE49-F238E27FC236}">
                <a16:creationId xmlns:a16="http://schemas.microsoft.com/office/drawing/2014/main" id="{6CAB7E1D-700D-E3F2-2555-9A7037C36BB6}"/>
              </a:ext>
            </a:extLst>
          </p:cNvPr>
          <p:cNvPicPr>
            <a:picLocks noChangeAspect="1"/>
          </p:cNvPicPr>
          <p:nvPr/>
        </p:nvPicPr>
        <p:blipFill rotWithShape="1">
          <a:blip r:embed="rId3">
            <a:extLst>
              <a:ext uri="{28A0092B-C50C-407E-A947-70E740481C1C}">
                <a14:useLocalDpi xmlns:a14="http://schemas.microsoft.com/office/drawing/2010/main" val="0"/>
              </a:ext>
            </a:extLst>
          </a:blip>
          <a:srcRect l="1499"/>
          <a:stretch/>
        </p:blipFill>
        <p:spPr>
          <a:xfrm>
            <a:off x="1904606" y="1143999"/>
            <a:ext cx="8398103" cy="4289028"/>
          </a:xfrm>
          <a:prstGeom prst="rect">
            <a:avLst/>
          </a:prstGeom>
        </p:spPr>
      </p:pic>
    </p:spTree>
    <p:extLst>
      <p:ext uri="{BB962C8B-B14F-4D97-AF65-F5344CB8AC3E}">
        <p14:creationId xmlns:p14="http://schemas.microsoft.com/office/powerpoint/2010/main" val="1929089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F90786E-B72D-4C32-BDCE-A170B00782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5E46F2E7-848F-4A6C-A098-4764FDEA77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3" descr="A group of soldiers holding guns&#10;&#10;Description automatically generated with low confidence">
            <a:extLst>
              <a:ext uri="{FF2B5EF4-FFF2-40B4-BE49-F238E27FC236}">
                <a16:creationId xmlns:a16="http://schemas.microsoft.com/office/drawing/2014/main" id="{B240A009-F63E-216D-B7A6-F22D0B588AF5}"/>
              </a:ext>
            </a:extLst>
          </p:cNvPr>
          <p:cNvPicPr>
            <a:picLocks noChangeAspect="1"/>
          </p:cNvPicPr>
          <p:nvPr/>
        </p:nvPicPr>
        <p:blipFill rotWithShape="1">
          <a:blip r:embed="rId3">
            <a:alphaModFix amt="60000"/>
          </a:blip>
          <a:srcRect r="1779" b="1"/>
          <a:stretch/>
        </p:blipFill>
        <p:spPr>
          <a:xfrm>
            <a:off x="-1" y="10"/>
            <a:ext cx="12192001" cy="6857990"/>
          </a:xfrm>
          <a:prstGeom prst="rect">
            <a:avLst/>
          </a:prstGeom>
        </p:spPr>
      </p:pic>
      <p:sp>
        <p:nvSpPr>
          <p:cNvPr id="3" name="Content Placeholder 1">
            <a:extLst>
              <a:ext uri="{FF2B5EF4-FFF2-40B4-BE49-F238E27FC236}">
                <a16:creationId xmlns:a16="http://schemas.microsoft.com/office/drawing/2014/main" id="{46797E39-C12A-B85E-4FBC-F89FA8672696}"/>
              </a:ext>
            </a:extLst>
          </p:cNvPr>
          <p:cNvSpPr txBox="1">
            <a:spLocks/>
          </p:cNvSpPr>
          <p:nvPr/>
        </p:nvSpPr>
        <p:spPr>
          <a:xfrm>
            <a:off x="838199" y="1671570"/>
            <a:ext cx="5155261" cy="4072044"/>
          </a:xfrm>
          <a:prstGeom prst="rect">
            <a:avLst/>
          </a:prstGeom>
        </p:spPr>
        <p:txBody>
          <a:bodyPr vert="horz" lIns="91440" tIns="45720" rIns="91440" bIns="45720" rtlCol="0" anchor="t"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400">
                <a:solidFill>
                  <a:srgbClr val="FFFFFF"/>
                </a:solidFill>
                <a:latin typeface="+mj-lt"/>
                <a:ea typeface="+mj-ea"/>
                <a:cs typeface="+mj-cs"/>
              </a:rPr>
              <a:t>Role of the SAU</a:t>
            </a:r>
          </a:p>
        </p:txBody>
      </p:sp>
      <p:sp>
        <p:nvSpPr>
          <p:cNvPr id="5" name="Content Placeholder 4">
            <a:extLst>
              <a:ext uri="{FF2B5EF4-FFF2-40B4-BE49-F238E27FC236}">
                <a16:creationId xmlns:a16="http://schemas.microsoft.com/office/drawing/2014/main" id="{F0E1455E-4A87-DD51-EA01-1A30A4A52642}"/>
              </a:ext>
            </a:extLst>
          </p:cNvPr>
          <p:cNvSpPr>
            <a:spLocks noGrp="1"/>
          </p:cNvSpPr>
          <p:nvPr>
            <p:ph idx="1"/>
          </p:nvPr>
        </p:nvSpPr>
        <p:spPr>
          <a:xfrm>
            <a:off x="5993460" y="2568634"/>
            <a:ext cx="5645767" cy="4072043"/>
          </a:xfrm>
        </p:spPr>
        <p:txBody>
          <a:bodyPr vert="horz" wrap="square" lIns="91440" tIns="45720" rIns="91440" bIns="45720" rtlCol="0">
            <a:normAutofit lnSpcReduction="10000"/>
          </a:bodyPr>
          <a:lstStyle/>
          <a:p>
            <a:pPr indent="-228600">
              <a:buFont typeface="Arial" panose="020B0604020202020204" pitchFamily="34" charset="0"/>
              <a:buChar char="•"/>
            </a:pPr>
            <a:r>
              <a:rPr lang="en-US" sz="2000" dirty="0">
                <a:solidFill>
                  <a:srgbClr val="FFFFFF"/>
                </a:solidFill>
              </a:rPr>
              <a:t>The role of the SAU is to:</a:t>
            </a:r>
          </a:p>
          <a:p>
            <a:pPr marL="457200" indent="-228600">
              <a:buFont typeface="Arial" panose="020B0604020202020204" pitchFamily="34" charset="0"/>
              <a:buChar char="•"/>
            </a:pPr>
            <a:r>
              <a:rPr lang="en-US" sz="2000" dirty="0">
                <a:solidFill>
                  <a:srgbClr val="FFFFFF"/>
                </a:solidFill>
              </a:rPr>
              <a:t>Prevent the unintentional initiation of the explosive train of a munition</a:t>
            </a:r>
          </a:p>
          <a:p>
            <a:pPr marL="457200" indent="-228600">
              <a:buFont typeface="Arial" panose="020B0604020202020204" pitchFamily="34" charset="0"/>
              <a:buChar char="•"/>
            </a:pPr>
            <a:r>
              <a:rPr lang="en-US" sz="2000" dirty="0">
                <a:solidFill>
                  <a:srgbClr val="FFFFFF"/>
                </a:solidFill>
              </a:rPr>
              <a:t>Allow the initiation of the explosive train once the sequential functions of arming have taken place by which time the missile must have reached a safe separation distance from the launch platform</a:t>
            </a:r>
          </a:p>
          <a:p>
            <a:pPr marL="457200" indent="-228600">
              <a:buFont typeface="Arial" panose="020B0604020202020204" pitchFamily="34" charset="0"/>
              <a:buChar char="•"/>
            </a:pPr>
            <a:r>
              <a:rPr lang="en-US" sz="2000" dirty="0">
                <a:solidFill>
                  <a:srgbClr val="FFFFFF"/>
                </a:solidFill>
              </a:rPr>
              <a:t>Ensure the weapon is safe until after launch and separated by a sufficient distance</a:t>
            </a:r>
          </a:p>
          <a:p>
            <a:pPr marL="457200" indent="-228600">
              <a:buFont typeface="Arial" panose="020B0604020202020204" pitchFamily="34" charset="0"/>
              <a:buChar char="•"/>
            </a:pPr>
            <a:r>
              <a:rPr lang="en-US" sz="2000" dirty="0">
                <a:solidFill>
                  <a:srgbClr val="FFFFFF"/>
                </a:solidFill>
              </a:rPr>
              <a:t>Closes path between </a:t>
            </a:r>
            <a:r>
              <a:rPr lang="en-US" sz="2000" dirty="0" err="1">
                <a:solidFill>
                  <a:srgbClr val="FFFFFF"/>
                </a:solidFill>
              </a:rPr>
              <a:t>fuze</a:t>
            </a:r>
            <a:r>
              <a:rPr lang="en-US" sz="2000" dirty="0">
                <a:solidFill>
                  <a:srgbClr val="FFFFFF"/>
                </a:solidFill>
              </a:rPr>
              <a:t> and warhead</a:t>
            </a:r>
          </a:p>
          <a:p>
            <a:pPr marL="457200" indent="-228600">
              <a:buFont typeface="Arial" panose="020B0604020202020204" pitchFamily="34" charset="0"/>
              <a:buChar char="•"/>
            </a:pPr>
            <a:r>
              <a:rPr lang="en-US" sz="2000" dirty="0">
                <a:solidFill>
                  <a:srgbClr val="FFFFFF"/>
                </a:solidFill>
              </a:rPr>
              <a:t>Can cause weapon to revert to safe or self-destruct/</a:t>
            </a:r>
            <a:r>
              <a:rPr lang="en-US" sz="2000" dirty="0" err="1">
                <a:solidFill>
                  <a:srgbClr val="FFFFFF"/>
                </a:solidFill>
              </a:rPr>
              <a:t>neutralise</a:t>
            </a:r>
            <a:endParaRPr lang="en-US" sz="2000" dirty="0">
              <a:solidFill>
                <a:srgbClr val="FFFFFF"/>
              </a:solidFill>
            </a:endParaRPr>
          </a:p>
        </p:txBody>
      </p:sp>
    </p:spTree>
    <p:extLst>
      <p:ext uri="{BB962C8B-B14F-4D97-AF65-F5344CB8AC3E}">
        <p14:creationId xmlns:p14="http://schemas.microsoft.com/office/powerpoint/2010/main" val="31707811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46797E39-C12A-B85E-4FBC-F89FA8672696}"/>
              </a:ext>
            </a:extLst>
          </p:cNvPr>
          <p:cNvSpPr txBox="1">
            <a:spLocks/>
          </p:cNvSpPr>
          <p:nvPr/>
        </p:nvSpPr>
        <p:spPr>
          <a:xfrm>
            <a:off x="5945570" y="356772"/>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600" dirty="0"/>
              <a:t>Safety requirements of the SAU</a:t>
            </a:r>
          </a:p>
        </p:txBody>
      </p:sp>
      <p:sp>
        <p:nvSpPr>
          <p:cNvPr id="5" name="Content Placeholder 4">
            <a:extLst>
              <a:ext uri="{FF2B5EF4-FFF2-40B4-BE49-F238E27FC236}">
                <a16:creationId xmlns:a16="http://schemas.microsoft.com/office/drawing/2014/main" id="{06C38A47-B722-E8C5-6D08-3F30DDFC7947}"/>
              </a:ext>
            </a:extLst>
          </p:cNvPr>
          <p:cNvSpPr>
            <a:spLocks noGrp="1"/>
          </p:cNvSpPr>
          <p:nvPr>
            <p:ph idx="1"/>
          </p:nvPr>
        </p:nvSpPr>
        <p:spPr>
          <a:xfrm>
            <a:off x="320568" y="1496505"/>
            <a:ext cx="10668561" cy="3864989"/>
          </a:xfrm>
        </p:spPr>
        <p:txBody>
          <a:bodyPr wrap="square"/>
          <a:lstStyle/>
          <a:p>
            <a:pPr marL="514350" indent="-514350">
              <a:buAutoNum type="arabicPeriod"/>
            </a:pPr>
            <a:r>
              <a:rPr lang="en-US" dirty="0"/>
              <a:t>Must be safe under all conditions and throughout the life of the munition</a:t>
            </a:r>
          </a:p>
          <a:p>
            <a:pPr marL="514350" indent="-514350">
              <a:buAutoNum type="arabicPeriod"/>
            </a:pPr>
            <a:r>
              <a:rPr lang="en-US" dirty="0"/>
              <a:t>Arming process must be as simple as possible</a:t>
            </a:r>
          </a:p>
          <a:p>
            <a:pPr marL="514350" indent="-514350">
              <a:buAutoNum type="arabicPeriod"/>
            </a:pPr>
            <a:r>
              <a:rPr lang="en-US" dirty="0"/>
              <a:t>Must be checkable during and after assembly</a:t>
            </a:r>
          </a:p>
          <a:p>
            <a:pPr marL="514350" indent="-514350">
              <a:buAutoNum type="arabicPeriod"/>
            </a:pPr>
            <a:r>
              <a:rPr lang="en-US" dirty="0"/>
              <a:t>Not possible to assemble mechanism in an unsafe condition</a:t>
            </a:r>
          </a:p>
          <a:p>
            <a:pPr marL="514350" indent="-514350">
              <a:buAutoNum type="arabicPeriod"/>
            </a:pPr>
            <a:r>
              <a:rPr lang="en-US" dirty="0"/>
              <a:t>Must be possible to determine if armed or unarmed </a:t>
            </a:r>
          </a:p>
          <a:p>
            <a:pPr marL="514350" indent="-514350">
              <a:buAutoNum type="arabicPeriod"/>
            </a:pPr>
            <a:r>
              <a:rPr lang="en-US" dirty="0"/>
              <a:t>An interruptor device should normally be used and must be kept positively locked until arming has taken place.</a:t>
            </a:r>
          </a:p>
        </p:txBody>
      </p:sp>
    </p:spTree>
    <p:extLst>
      <p:ext uri="{BB962C8B-B14F-4D97-AF65-F5344CB8AC3E}">
        <p14:creationId xmlns:p14="http://schemas.microsoft.com/office/powerpoint/2010/main" val="1601883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46797E39-C12A-B85E-4FBC-F89FA8672696}"/>
              </a:ext>
            </a:extLst>
          </p:cNvPr>
          <p:cNvSpPr txBox="1">
            <a:spLocks/>
          </p:cNvSpPr>
          <p:nvPr/>
        </p:nvSpPr>
        <p:spPr>
          <a:xfrm>
            <a:off x="5945570" y="356772"/>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600" dirty="0"/>
              <a:t>Safety requirements of the SAU</a:t>
            </a:r>
          </a:p>
        </p:txBody>
      </p:sp>
      <p:sp>
        <p:nvSpPr>
          <p:cNvPr id="5" name="Content Placeholder 4">
            <a:extLst>
              <a:ext uri="{FF2B5EF4-FFF2-40B4-BE49-F238E27FC236}">
                <a16:creationId xmlns:a16="http://schemas.microsoft.com/office/drawing/2014/main" id="{06C38A47-B722-E8C5-6D08-3F30DDFC7947}"/>
              </a:ext>
            </a:extLst>
          </p:cNvPr>
          <p:cNvSpPr>
            <a:spLocks noGrp="1"/>
          </p:cNvSpPr>
          <p:nvPr>
            <p:ph idx="1"/>
          </p:nvPr>
        </p:nvSpPr>
        <p:spPr>
          <a:xfrm>
            <a:off x="694048" y="1240195"/>
            <a:ext cx="10803903" cy="3864989"/>
          </a:xfrm>
        </p:spPr>
        <p:txBody>
          <a:bodyPr wrap="square"/>
          <a:lstStyle/>
          <a:p>
            <a:r>
              <a:rPr lang="en-US" dirty="0"/>
              <a:t>7. The system must remain safe until a safe separation distance or time has been achieved</a:t>
            </a:r>
          </a:p>
          <a:p>
            <a:r>
              <a:rPr lang="en-US" dirty="0"/>
              <a:t>8. Before this, it must be impossible to function the weapon (&lt;1 in 10</a:t>
            </a:r>
            <a:r>
              <a:rPr lang="en-US" baseline="30000" dirty="0"/>
              <a:t>6</a:t>
            </a:r>
            <a:r>
              <a:rPr lang="en-US" dirty="0"/>
              <a:t>)</a:t>
            </a:r>
          </a:p>
          <a:p>
            <a:r>
              <a:rPr lang="en-US" dirty="0"/>
              <a:t>9. Must utilize at least one feature whose operation depends on sensing the environment which is unique to the weapon after initiation of the deployment cycle</a:t>
            </a:r>
          </a:p>
          <a:p>
            <a:r>
              <a:rPr lang="en-US" dirty="0"/>
              <a:t>10. If in-line fuzing is used, no energy must be present in the fuzing system before arming</a:t>
            </a:r>
          </a:p>
          <a:p>
            <a:r>
              <a:rPr lang="en-US" dirty="0"/>
              <a:t>11. It must not be possible to arm or initiate any electro-explosive devices during munition testing or setting operations </a:t>
            </a:r>
          </a:p>
        </p:txBody>
      </p:sp>
    </p:spTree>
    <p:extLst>
      <p:ext uri="{BB962C8B-B14F-4D97-AF65-F5344CB8AC3E}">
        <p14:creationId xmlns:p14="http://schemas.microsoft.com/office/powerpoint/2010/main" val="37589489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2">
            <a:extLst>
              <a:ext uri="{FF2B5EF4-FFF2-40B4-BE49-F238E27FC236}">
                <a16:creationId xmlns:a16="http://schemas.microsoft.com/office/drawing/2014/main" id="{38468727-63BE-4191-B4A6-C30C82C0E9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4">
            <a:extLst>
              <a:ext uri="{FF2B5EF4-FFF2-40B4-BE49-F238E27FC236}">
                <a16:creationId xmlns:a16="http://schemas.microsoft.com/office/drawing/2014/main" id="{9D355BB6-1BB8-4828-B246-CFB31742D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34839"/>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16">
            <a:extLst>
              <a:ext uri="{FF2B5EF4-FFF2-40B4-BE49-F238E27FC236}">
                <a16:creationId xmlns:a16="http://schemas.microsoft.com/office/drawing/2014/main" id="{CA52A9B9-B2B3-46F0-9D53-0EFF9905BF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45238" y="1452646"/>
            <a:ext cx="14630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Content Placeholder 9">
            <a:extLst>
              <a:ext uri="{FF2B5EF4-FFF2-40B4-BE49-F238E27FC236}">
                <a16:creationId xmlns:a16="http://schemas.microsoft.com/office/drawing/2014/main" id="{AAC3A23D-3E24-86C7-A565-ED4F45C7B431}"/>
              </a:ext>
            </a:extLst>
          </p:cNvPr>
          <p:cNvSpPr>
            <a:spLocks noGrp="1"/>
          </p:cNvSpPr>
          <p:nvPr>
            <p:ph idx="1"/>
          </p:nvPr>
        </p:nvSpPr>
        <p:spPr>
          <a:xfrm>
            <a:off x="3157538" y="412454"/>
            <a:ext cx="3243262" cy="2101850"/>
          </a:xfrm>
        </p:spPr>
        <p:txBody>
          <a:bodyPr anchor="ctr">
            <a:normAutofit/>
          </a:bodyPr>
          <a:lstStyle/>
          <a:p>
            <a:endParaRPr lang="en-US" sz="1700"/>
          </a:p>
        </p:txBody>
      </p:sp>
      <p:pic>
        <p:nvPicPr>
          <p:cNvPr id="6" name="Picture 5" descr="A picture containing white, sitting, small, open&#10;&#10;Description automatically generated">
            <a:extLst>
              <a:ext uri="{FF2B5EF4-FFF2-40B4-BE49-F238E27FC236}">
                <a16:creationId xmlns:a16="http://schemas.microsoft.com/office/drawing/2014/main" id="{303F9082-EF4B-11C6-8832-28D67F432AA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3133" b="1"/>
          <a:stretch/>
        </p:blipFill>
        <p:spPr bwMode="auto">
          <a:xfrm>
            <a:off x="155249" y="1284509"/>
            <a:ext cx="7042132" cy="4288982"/>
          </a:xfrm>
          <a:prstGeom prst="rect">
            <a:avLst/>
          </a:prstGeom>
          <a:extLst>
            <a:ext uri="{53640926-AAD7-44D8-BBD7-CCE9431645EC}">
              <a14:shadowObscured xmlns:a14="http://schemas.microsoft.com/office/drawing/2010/main"/>
            </a:ext>
          </a:extLst>
        </p:spPr>
      </p:pic>
      <p:pic>
        <p:nvPicPr>
          <p:cNvPr id="5" name="Content Placeholder 4" descr="Diagram, engineering drawing&#10;&#10;Description automatically generated">
            <a:extLst>
              <a:ext uri="{FF2B5EF4-FFF2-40B4-BE49-F238E27FC236}">
                <a16:creationId xmlns:a16="http://schemas.microsoft.com/office/drawing/2014/main" id="{A1D58F9E-905F-D72B-C727-49B93455AE52}"/>
              </a:ext>
            </a:extLst>
          </p:cNvPr>
          <p:cNvPicPr>
            <a:picLocks noChangeAspect="1"/>
          </p:cNvPicPr>
          <p:nvPr/>
        </p:nvPicPr>
        <p:blipFill rotWithShape="1">
          <a:blip r:embed="rId3"/>
          <a:srcRect l="406"/>
          <a:stretch/>
        </p:blipFill>
        <p:spPr>
          <a:xfrm>
            <a:off x="6591299" y="1"/>
            <a:ext cx="5600701" cy="6857999"/>
          </a:xfrm>
          <a:prstGeom prst="rect">
            <a:avLst/>
          </a:prstGeom>
        </p:spPr>
      </p:pic>
      <p:sp>
        <p:nvSpPr>
          <p:cNvPr id="2" name="Title 1">
            <a:extLst>
              <a:ext uri="{FF2B5EF4-FFF2-40B4-BE49-F238E27FC236}">
                <a16:creationId xmlns:a16="http://schemas.microsoft.com/office/drawing/2014/main" id="{558DCF75-84CC-69D1-0901-4BB3446A1BD5}"/>
              </a:ext>
            </a:extLst>
          </p:cNvPr>
          <p:cNvSpPr>
            <a:spLocks noGrp="1"/>
          </p:cNvSpPr>
          <p:nvPr>
            <p:ph type="title"/>
          </p:nvPr>
        </p:nvSpPr>
        <p:spPr/>
        <p:txBody>
          <a:bodyPr/>
          <a:lstStyle/>
          <a:p>
            <a:br>
              <a:rPr lang="en-US" dirty="0"/>
            </a:br>
            <a:endParaRPr lang="en-US" dirty="0"/>
          </a:p>
        </p:txBody>
      </p:sp>
      <p:sp>
        <p:nvSpPr>
          <p:cNvPr id="7" name="Content Placeholder 1">
            <a:extLst>
              <a:ext uri="{FF2B5EF4-FFF2-40B4-BE49-F238E27FC236}">
                <a16:creationId xmlns:a16="http://schemas.microsoft.com/office/drawing/2014/main" id="{9E56A084-3AE7-29D6-A89F-1C7811B10319}"/>
              </a:ext>
            </a:extLst>
          </p:cNvPr>
          <p:cNvSpPr txBox="1">
            <a:spLocks/>
          </p:cNvSpPr>
          <p:nvPr/>
        </p:nvSpPr>
        <p:spPr>
          <a:xfrm>
            <a:off x="1154363" y="401085"/>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600" b="1" dirty="0">
                <a:solidFill>
                  <a:srgbClr val="FF0000"/>
                </a:solidFill>
              </a:rPr>
              <a:t>Mk 15 Mortar - Crossmaglen</a:t>
            </a:r>
          </a:p>
        </p:txBody>
      </p:sp>
    </p:spTree>
    <p:extLst>
      <p:ext uri="{BB962C8B-B14F-4D97-AF65-F5344CB8AC3E}">
        <p14:creationId xmlns:p14="http://schemas.microsoft.com/office/powerpoint/2010/main" val="24350281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46797E39-C12A-B85E-4FBC-F89FA8672696}"/>
              </a:ext>
            </a:extLst>
          </p:cNvPr>
          <p:cNvSpPr txBox="1">
            <a:spLocks/>
          </p:cNvSpPr>
          <p:nvPr/>
        </p:nvSpPr>
        <p:spPr>
          <a:xfrm>
            <a:off x="469907" y="1070137"/>
            <a:ext cx="3505495" cy="1622321"/>
          </a:xfrm>
          <a:prstGeom prst="rect">
            <a:avLst/>
          </a:prstGeom>
        </p:spPr>
        <p:txBody>
          <a:bodyPr vert="horz" lIns="91440" tIns="45720" rIns="91440" bIns="45720" rtlCol="0" anchor="ctr"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spcAft>
                <a:spcPts val="600"/>
              </a:spcAft>
            </a:pPr>
            <a:r>
              <a:rPr lang="en-US" sz="4000" kern="1200" dirty="0">
                <a:latin typeface="+mj-lt"/>
                <a:ea typeface="+mj-ea"/>
                <a:cs typeface="+mj-cs"/>
              </a:rPr>
              <a:t>Safety and Arming Stimuli</a:t>
            </a:r>
          </a:p>
        </p:txBody>
      </p:sp>
      <p:sp>
        <p:nvSpPr>
          <p:cNvPr id="5" name="Content Placeholder 4">
            <a:extLst>
              <a:ext uri="{FF2B5EF4-FFF2-40B4-BE49-F238E27FC236}">
                <a16:creationId xmlns:a16="http://schemas.microsoft.com/office/drawing/2014/main" id="{F0E1455E-4A87-DD51-EA01-1A30A4A52642}"/>
              </a:ext>
            </a:extLst>
          </p:cNvPr>
          <p:cNvSpPr>
            <a:spLocks noGrp="1"/>
          </p:cNvSpPr>
          <p:nvPr>
            <p:ph idx="1"/>
          </p:nvPr>
        </p:nvSpPr>
        <p:spPr>
          <a:xfrm>
            <a:off x="187314" y="2511552"/>
            <a:ext cx="3505494" cy="3785419"/>
          </a:xfrm>
        </p:spPr>
        <p:txBody>
          <a:bodyPr vert="horz" lIns="91440" tIns="45720" rIns="91440" bIns="45720" rtlCol="0">
            <a:normAutofit/>
          </a:bodyPr>
          <a:lstStyle/>
          <a:p>
            <a:pPr indent="-228600">
              <a:buFont typeface="Arial" panose="020B0604020202020204" pitchFamily="34" charset="0"/>
              <a:buChar char="•"/>
            </a:pPr>
            <a:endParaRPr lang="en-US" sz="2400" dirty="0"/>
          </a:p>
          <a:p>
            <a:pPr marL="457200" indent="-228600">
              <a:buFont typeface="Arial" panose="020B0604020202020204" pitchFamily="34" charset="0"/>
              <a:buChar char="•"/>
            </a:pPr>
            <a:r>
              <a:rPr lang="en-US" sz="2400" dirty="0"/>
              <a:t>Launch acceleration (set-back)</a:t>
            </a:r>
          </a:p>
          <a:p>
            <a:pPr marL="457200" indent="-228600">
              <a:buFont typeface="Arial" panose="020B0604020202020204" pitchFamily="34" charset="0"/>
              <a:buChar char="•"/>
            </a:pPr>
            <a:r>
              <a:rPr lang="en-US" sz="2400" dirty="0"/>
              <a:t>Spin</a:t>
            </a:r>
          </a:p>
          <a:p>
            <a:pPr marL="457200" indent="-228600">
              <a:buFont typeface="Arial" panose="020B0604020202020204" pitchFamily="34" charset="0"/>
              <a:buChar char="•"/>
            </a:pPr>
            <a:r>
              <a:rPr lang="en-US" sz="2400" dirty="0"/>
              <a:t>Spin decay</a:t>
            </a:r>
          </a:p>
          <a:p>
            <a:pPr marL="457200" indent="-228600">
              <a:buFont typeface="Arial" panose="020B0604020202020204" pitchFamily="34" charset="0"/>
              <a:buChar char="•"/>
            </a:pPr>
            <a:r>
              <a:rPr lang="en-US" sz="2400" dirty="0"/>
              <a:t>Time</a:t>
            </a:r>
          </a:p>
          <a:p>
            <a:pPr marL="457200" indent="-228600">
              <a:buFont typeface="Arial" panose="020B0604020202020204" pitchFamily="34" charset="0"/>
              <a:buChar char="•"/>
            </a:pPr>
            <a:r>
              <a:rPr lang="en-US" sz="2400" dirty="0"/>
              <a:t>Deceleration</a:t>
            </a:r>
          </a:p>
        </p:txBody>
      </p:sp>
      <p:sp>
        <p:nvSpPr>
          <p:cNvPr id="14" name="Rectangle 9">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Diagram&#10;&#10;Description automatically generated">
            <a:extLst>
              <a:ext uri="{FF2B5EF4-FFF2-40B4-BE49-F238E27FC236}">
                <a16:creationId xmlns:a16="http://schemas.microsoft.com/office/drawing/2014/main" id="{3306BDAB-75F3-28BA-A6A0-CAAB3C546EEB}"/>
              </a:ext>
            </a:extLst>
          </p:cNvPr>
          <p:cNvPicPr>
            <a:picLocks noChangeAspect="1"/>
          </p:cNvPicPr>
          <p:nvPr/>
        </p:nvPicPr>
        <p:blipFill>
          <a:blip r:embed="rId3"/>
          <a:stretch>
            <a:fillRect/>
          </a:stretch>
        </p:blipFill>
        <p:spPr>
          <a:xfrm>
            <a:off x="5405862" y="936879"/>
            <a:ext cx="6019331" cy="4980996"/>
          </a:xfrm>
          <a:prstGeom prst="rect">
            <a:avLst/>
          </a:prstGeom>
          <a:effectLst/>
        </p:spPr>
      </p:pic>
    </p:spTree>
    <p:extLst>
      <p:ext uri="{BB962C8B-B14F-4D97-AF65-F5344CB8AC3E}">
        <p14:creationId xmlns:p14="http://schemas.microsoft.com/office/powerpoint/2010/main" val="3315718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9" name="Rectangle 2355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561" name="Rectangle 2356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3554" name="Picture 2">
            <a:extLst>
              <a:ext uri="{FF2B5EF4-FFF2-40B4-BE49-F238E27FC236}">
                <a16:creationId xmlns:a16="http://schemas.microsoft.com/office/drawing/2014/main" id="{C34ED6D6-79F7-EC04-8B4C-FD51672638F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30828" y="643467"/>
            <a:ext cx="7930343" cy="55710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84" name="Rectangle 24583">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335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586" name="Rectangle 24585">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4578" name="Picture 4">
            <a:extLst>
              <a:ext uri="{FF2B5EF4-FFF2-40B4-BE49-F238E27FC236}">
                <a16:creationId xmlns:a16="http://schemas.microsoft.com/office/drawing/2014/main" id="{096D5773-95EB-9717-1DBF-F7126EE7E3D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21035" y="1524568"/>
            <a:ext cx="5129784" cy="380886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8" name="Rectangle 24587">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4579" name="Picture 6">
            <a:extLst>
              <a:ext uri="{FF2B5EF4-FFF2-40B4-BE49-F238E27FC236}">
                <a16:creationId xmlns:a16="http://schemas.microsoft.com/office/drawing/2014/main" id="{39B07898-B29C-940B-FD73-262FC233BC8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1180" y="2005486"/>
            <a:ext cx="5129784" cy="284702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46797E39-C12A-B85E-4FBC-F89FA8672696}"/>
              </a:ext>
            </a:extLst>
          </p:cNvPr>
          <p:cNvSpPr txBox="1">
            <a:spLocks/>
          </p:cNvSpPr>
          <p:nvPr/>
        </p:nvSpPr>
        <p:spPr>
          <a:xfrm>
            <a:off x="5945570" y="356772"/>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000" dirty="0"/>
              <a:t>Out-of-Line Systems</a:t>
            </a:r>
          </a:p>
        </p:txBody>
      </p:sp>
      <p:graphicFrame>
        <p:nvGraphicFramePr>
          <p:cNvPr id="8" name="Table 8">
            <a:extLst>
              <a:ext uri="{FF2B5EF4-FFF2-40B4-BE49-F238E27FC236}">
                <a16:creationId xmlns:a16="http://schemas.microsoft.com/office/drawing/2014/main" id="{22ED2A6C-1134-C088-D263-B52DEB1A56B6}"/>
              </a:ext>
            </a:extLst>
          </p:cNvPr>
          <p:cNvGraphicFramePr>
            <a:graphicFrameLocks noGrp="1"/>
          </p:cNvGraphicFramePr>
          <p:nvPr>
            <p:ph idx="1"/>
            <p:extLst>
              <p:ext uri="{D42A27DB-BD31-4B8C-83A1-F6EECF244321}">
                <p14:modId xmlns:p14="http://schemas.microsoft.com/office/powerpoint/2010/main" val="653691409"/>
              </p:ext>
            </p:extLst>
          </p:nvPr>
        </p:nvGraphicFramePr>
        <p:xfrm>
          <a:off x="693738" y="1630680"/>
          <a:ext cx="10804524" cy="3596640"/>
        </p:xfrm>
        <a:graphic>
          <a:graphicData uri="http://schemas.openxmlformats.org/drawingml/2006/table">
            <a:tbl>
              <a:tblPr firstRow="1" bandRow="1">
                <a:tableStyleId>{5C22544A-7EE6-4342-B048-85BDC9FD1C3A}</a:tableStyleId>
              </a:tblPr>
              <a:tblGrid>
                <a:gridCol w="5402262">
                  <a:extLst>
                    <a:ext uri="{9D8B030D-6E8A-4147-A177-3AD203B41FA5}">
                      <a16:colId xmlns:a16="http://schemas.microsoft.com/office/drawing/2014/main" val="993951727"/>
                    </a:ext>
                  </a:extLst>
                </a:gridCol>
                <a:gridCol w="5402262">
                  <a:extLst>
                    <a:ext uri="{9D8B030D-6E8A-4147-A177-3AD203B41FA5}">
                      <a16:colId xmlns:a16="http://schemas.microsoft.com/office/drawing/2014/main" val="3077268535"/>
                    </a:ext>
                  </a:extLst>
                </a:gridCol>
              </a:tblGrid>
              <a:tr h="370840">
                <a:tc>
                  <a:txBody>
                    <a:bodyPr/>
                    <a:lstStyle/>
                    <a:p>
                      <a:r>
                        <a:rPr lang="en-US" sz="2800" dirty="0"/>
                        <a:t>Advantages</a:t>
                      </a:r>
                    </a:p>
                  </a:txBody>
                  <a:tcPr/>
                </a:tc>
                <a:tc>
                  <a:txBody>
                    <a:bodyPr/>
                    <a:lstStyle/>
                    <a:p>
                      <a:r>
                        <a:rPr lang="en-US" sz="2800" dirty="0"/>
                        <a:t>Disadvantages</a:t>
                      </a:r>
                    </a:p>
                  </a:txBody>
                  <a:tcPr/>
                </a:tc>
                <a:extLst>
                  <a:ext uri="{0D108BD9-81ED-4DB2-BD59-A6C34878D82A}">
                    <a16:rowId xmlns:a16="http://schemas.microsoft.com/office/drawing/2014/main" val="3641060468"/>
                  </a:ext>
                </a:extLst>
              </a:tr>
              <a:tr h="370840">
                <a:tc>
                  <a:txBody>
                    <a:bodyPr/>
                    <a:lstStyle/>
                    <a:p>
                      <a:r>
                        <a:rPr lang="en-US" sz="2800" dirty="0"/>
                        <a:t>Long and reliable history</a:t>
                      </a:r>
                    </a:p>
                    <a:p>
                      <a:r>
                        <a:rPr lang="en-US" sz="2800" dirty="0"/>
                        <a:t>Can be very small</a:t>
                      </a:r>
                    </a:p>
                    <a:p>
                      <a:r>
                        <a:rPr lang="en-US" sz="2800" dirty="0"/>
                        <a:t>Low cost</a:t>
                      </a:r>
                    </a:p>
                    <a:p>
                      <a:r>
                        <a:rPr lang="en-US" sz="2800" dirty="0"/>
                        <a:t>Use little electrical power</a:t>
                      </a:r>
                    </a:p>
                  </a:txBody>
                  <a:tcPr/>
                </a:tc>
                <a:tc>
                  <a:txBody>
                    <a:bodyPr/>
                    <a:lstStyle/>
                    <a:p>
                      <a:r>
                        <a:rPr lang="en-US" sz="2800" dirty="0"/>
                        <a:t>Use primary explosives</a:t>
                      </a:r>
                    </a:p>
                    <a:p>
                      <a:r>
                        <a:rPr lang="en-US" sz="2800" dirty="0"/>
                        <a:t>Require special precautions when dismantled</a:t>
                      </a:r>
                    </a:p>
                    <a:p>
                      <a:r>
                        <a:rPr lang="en-US" sz="2800" dirty="0"/>
                        <a:t>Arming mechanism not easy to test and reset</a:t>
                      </a:r>
                    </a:p>
                    <a:p>
                      <a:r>
                        <a:rPr lang="en-US" sz="2800" dirty="0"/>
                        <a:t>Requires shutter sealing trials</a:t>
                      </a:r>
                    </a:p>
                    <a:p>
                      <a:r>
                        <a:rPr lang="en-US" sz="2800" dirty="0"/>
                        <a:t>Susceptible to RF interference</a:t>
                      </a:r>
                    </a:p>
                  </a:txBody>
                  <a:tcPr/>
                </a:tc>
                <a:extLst>
                  <a:ext uri="{0D108BD9-81ED-4DB2-BD59-A6C34878D82A}">
                    <a16:rowId xmlns:a16="http://schemas.microsoft.com/office/drawing/2014/main" val="1401865362"/>
                  </a:ext>
                </a:extLst>
              </a:tr>
            </a:tbl>
          </a:graphicData>
        </a:graphic>
      </p:graphicFrame>
    </p:spTree>
    <p:extLst>
      <p:ext uri="{BB962C8B-B14F-4D97-AF65-F5344CB8AC3E}">
        <p14:creationId xmlns:p14="http://schemas.microsoft.com/office/powerpoint/2010/main" val="25152917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EE8B37-37F7-AF4D-A474-14A5E6990594}"/>
              </a:ext>
            </a:extLst>
          </p:cNvPr>
          <p:cNvSpPr>
            <a:spLocks noGrp="1"/>
          </p:cNvSpPr>
          <p:nvPr>
            <p:ph type="title"/>
          </p:nvPr>
        </p:nvSpPr>
        <p:spPr>
          <a:xfrm>
            <a:off x="2152650" y="291090"/>
            <a:ext cx="7886699" cy="932688"/>
          </a:xfrm>
        </p:spPr>
        <p:txBody>
          <a:bodyPr vert="horz" wrap="square" lIns="91440" tIns="45720" rIns="91440" bIns="45720" numCol="1" rtlCol="0" anchor="b" anchorCtr="0" compatLnSpc="1">
            <a:prstTxWarp prst="textNoShape">
              <a:avLst/>
            </a:prstTxWarp>
            <a:normAutofit/>
          </a:bodyPr>
          <a:lstStyle/>
          <a:p>
            <a:pPr algn="ctr" eaLnBrk="1" hangingPunct="1">
              <a:lnSpc>
                <a:spcPct val="90000"/>
              </a:lnSpc>
            </a:pPr>
            <a:r>
              <a:rPr lang="en-US" sz="2900" dirty="0"/>
              <a:t>Impact Sensitivity of Primary Explosives</a:t>
            </a:r>
          </a:p>
        </p:txBody>
      </p:sp>
      <p:pic>
        <p:nvPicPr>
          <p:cNvPr id="4" name="Content Placeholder 3" descr="A picture containing sitting, traffic, truck, light&#10;&#10;Description automatically generated">
            <a:extLst>
              <a:ext uri="{FF2B5EF4-FFF2-40B4-BE49-F238E27FC236}">
                <a16:creationId xmlns:a16="http://schemas.microsoft.com/office/drawing/2014/main" id="{7A940195-5F0B-75AC-83D1-D5DC470A120B}"/>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1964085" y="1363043"/>
            <a:ext cx="8263831" cy="4131915"/>
          </a:xfrm>
          <a:prstGeom prst="rect">
            <a:avLst/>
          </a:prstGeom>
        </p:spPr>
      </p:pic>
      <p:sp>
        <p:nvSpPr>
          <p:cNvPr id="6" name="TextBox 5">
            <a:extLst>
              <a:ext uri="{FF2B5EF4-FFF2-40B4-BE49-F238E27FC236}">
                <a16:creationId xmlns:a16="http://schemas.microsoft.com/office/drawing/2014/main" id="{1F0E995A-2B77-598D-C7B0-3957688CAF54}"/>
              </a:ext>
            </a:extLst>
          </p:cNvPr>
          <p:cNvSpPr txBox="1"/>
          <p:nvPr/>
        </p:nvSpPr>
        <p:spPr>
          <a:xfrm>
            <a:off x="2152650" y="5735914"/>
            <a:ext cx="7780035" cy="830997"/>
          </a:xfrm>
          <a:prstGeom prst="rect">
            <a:avLst/>
          </a:prstGeom>
          <a:noFill/>
        </p:spPr>
        <p:txBody>
          <a:bodyPr wrap="square">
            <a:spAutoFit/>
          </a:bodyPr>
          <a:lstStyle/>
          <a:p>
            <a:pPr eaLnBrk="0" fontAlgn="base" hangingPunct="0">
              <a:spcBef>
                <a:spcPct val="0"/>
              </a:spcBef>
              <a:spcAft>
                <a:spcPct val="0"/>
              </a:spcAft>
            </a:pPr>
            <a:r>
              <a:rPr lang="en-GB" sz="16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Key: SF = silver fulminate; MF = mercury fulminate; SA = silver </a:t>
            </a:r>
            <a:r>
              <a:rPr lang="en-GB" sz="1600" dirty="0" err="1">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azide</a:t>
            </a:r>
            <a:r>
              <a:rPr lang="en-GB" sz="16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LA = lead </a:t>
            </a:r>
            <a:r>
              <a:rPr lang="en-GB" sz="1600" dirty="0" err="1">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azide</a:t>
            </a:r>
            <a:r>
              <a:rPr lang="en-GB" sz="16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LS = lead styphnate; DDNP = </a:t>
            </a:r>
            <a:r>
              <a:rPr lang="en-GB" sz="1600" dirty="0" err="1">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diazodinitrophenol</a:t>
            </a:r>
            <a:r>
              <a:rPr lang="en-GB" sz="1600" dirty="0">
                <a:solidFill>
                  <a:srgbClr val="FFFFFF"/>
                </a:solidFill>
                <a:latin typeface="Times New Roman" panose="02020603050405020304" pitchFamily="18" charset="0"/>
                <a:ea typeface="Times New Roman" panose="02020603050405020304" pitchFamily="18" charset="0"/>
                <a:cs typeface="Times New Roman" panose="02020603050405020304" pitchFamily="18" charset="0"/>
              </a:rPr>
              <a:t>; GNGT = tetracene; TATP = tri-acetone tri-peroxide; HMTD = Hexamethylene triperoxide diamine; PETN = pentaerythritol tetranitrate</a:t>
            </a:r>
            <a:endParaRPr lang="en-GB" sz="2000" dirty="0">
              <a:solidFill>
                <a:srgbClr val="FFFFFF"/>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1408565"/>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00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a:solidFill>
                <a:srgbClr val="FFFFFF"/>
              </a:solidFill>
              <a:latin typeface="Arial"/>
            </a:endParaRPr>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8632" y="1922631"/>
            <a:ext cx="6875818" cy="3030558"/>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dirty="0">
              <a:solidFill>
                <a:srgbClr val="FFFFFF"/>
              </a:solidFill>
              <a:latin typeface="Arial"/>
            </a:endParaRPr>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60679" y="3165298"/>
            <a:ext cx="4355594" cy="3028952"/>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a:solidFill>
                <a:srgbClr val="FFFFFF"/>
              </a:solidFill>
              <a:latin typeface="Arial"/>
            </a:endParaRPr>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18858" y="2085761"/>
            <a:ext cx="6857572" cy="268605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0" fontAlgn="base" hangingPunct="0">
              <a:spcBef>
                <a:spcPct val="0"/>
              </a:spcBef>
              <a:spcAft>
                <a:spcPct val="0"/>
              </a:spcAft>
            </a:pPr>
            <a:endParaRPr lang="en-US" dirty="0">
              <a:solidFill>
                <a:srgbClr val="FFFFFF"/>
              </a:solidFill>
              <a:latin typeface="Arial"/>
            </a:endParaRPr>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362446" y="1712395"/>
            <a:ext cx="4808302"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eaLnBrk="0" fontAlgn="base" hangingPunct="0">
              <a:spcBef>
                <a:spcPct val="0"/>
              </a:spcBef>
              <a:spcAft>
                <a:spcPct val="0"/>
              </a:spcAft>
            </a:pPr>
            <a:endParaRPr lang="en-US" dirty="0">
              <a:solidFill>
                <a:srgbClr val="FFFFFF"/>
              </a:solidFill>
              <a:latin typeface="Arial"/>
            </a:endParaRPr>
          </a:p>
        </p:txBody>
      </p:sp>
      <p:sp>
        <p:nvSpPr>
          <p:cNvPr id="2" name="Title 1">
            <a:extLst>
              <a:ext uri="{FF2B5EF4-FFF2-40B4-BE49-F238E27FC236}">
                <a16:creationId xmlns:a16="http://schemas.microsoft.com/office/drawing/2014/main" id="{6013D66B-A246-0BF7-F09D-2C5A7B10698A}"/>
              </a:ext>
            </a:extLst>
          </p:cNvPr>
          <p:cNvSpPr>
            <a:spLocks noGrp="1"/>
          </p:cNvSpPr>
          <p:nvPr>
            <p:ph type="title"/>
          </p:nvPr>
        </p:nvSpPr>
        <p:spPr>
          <a:xfrm>
            <a:off x="2019031" y="2767106"/>
            <a:ext cx="2160621" cy="3071906"/>
          </a:xfrm>
        </p:spPr>
        <p:txBody>
          <a:bodyPr vert="horz" wrap="square" lIns="91440" tIns="45720" rIns="91440" bIns="45720" numCol="1" rtlCol="0" anchor="t" anchorCtr="0" compatLnSpc="1">
            <a:prstTxWarp prst="textNoShape">
              <a:avLst/>
            </a:prstTxWarp>
            <a:normAutofit/>
          </a:bodyPr>
          <a:lstStyle/>
          <a:p>
            <a:pPr eaLnBrk="1" hangingPunct="1">
              <a:lnSpc>
                <a:spcPct val="90000"/>
              </a:lnSpc>
            </a:pPr>
            <a:r>
              <a:rPr lang="en-US" sz="2500">
                <a:solidFill>
                  <a:srgbClr val="FFFFFF"/>
                </a:solidFill>
              </a:rPr>
              <a:t>Electrostatic Sensitivity of Primary Explosives</a:t>
            </a:r>
          </a:p>
        </p:txBody>
      </p:sp>
      <p:pic>
        <p:nvPicPr>
          <p:cNvPr id="4" name="Content Placeholder 3" descr="A screenshot of a social media post&#10;&#10;Description automatically generated">
            <a:extLst>
              <a:ext uri="{FF2B5EF4-FFF2-40B4-BE49-F238E27FC236}">
                <a16:creationId xmlns:a16="http://schemas.microsoft.com/office/drawing/2014/main" id="{6BABF6C4-2723-7011-5792-F6630DBCB5E0}"/>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4900822" y="1505145"/>
            <a:ext cx="5419311" cy="3847710"/>
          </a:xfrm>
          <a:prstGeom prst="rect">
            <a:avLst/>
          </a:prstGeom>
        </p:spPr>
      </p:pic>
    </p:spTree>
    <p:extLst>
      <p:ext uri="{BB962C8B-B14F-4D97-AF65-F5344CB8AC3E}">
        <p14:creationId xmlns:p14="http://schemas.microsoft.com/office/powerpoint/2010/main" val="162454905"/>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BB258B-29F0-F9D2-043E-369DA3EB50B3}"/>
              </a:ext>
            </a:extLst>
          </p:cNvPr>
          <p:cNvSpPr>
            <a:spLocks noGrp="1"/>
          </p:cNvSpPr>
          <p:nvPr>
            <p:ph type="title"/>
          </p:nvPr>
        </p:nvSpPr>
        <p:spPr>
          <a:xfrm>
            <a:off x="1919536" y="476673"/>
            <a:ext cx="7569026" cy="522287"/>
          </a:xfrm>
        </p:spPr>
        <p:txBody>
          <a:bodyPr/>
          <a:lstStyle/>
          <a:p>
            <a:r>
              <a:rPr lang="en-US" dirty="0"/>
              <a:t>Friction Sensitivity of Primary Explosives</a:t>
            </a:r>
          </a:p>
        </p:txBody>
      </p:sp>
      <p:pic>
        <p:nvPicPr>
          <p:cNvPr id="4" name="Content Placeholder 3" descr="A screenshot of a cell phone&#10;&#10;Description automatically generated">
            <a:extLst>
              <a:ext uri="{FF2B5EF4-FFF2-40B4-BE49-F238E27FC236}">
                <a16:creationId xmlns:a16="http://schemas.microsoft.com/office/drawing/2014/main" id="{F72564A0-F819-E044-CB03-7B70C7C11334}"/>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2311487" y="1335310"/>
            <a:ext cx="7569026" cy="5046018"/>
          </a:xfrm>
          <a:prstGeom prst="rect">
            <a:avLst/>
          </a:prstGeom>
        </p:spPr>
      </p:pic>
    </p:spTree>
    <p:extLst>
      <p:ext uri="{BB962C8B-B14F-4D97-AF65-F5344CB8AC3E}">
        <p14:creationId xmlns:p14="http://schemas.microsoft.com/office/powerpoint/2010/main" val="1748101334"/>
      </p:ext>
    </p:extLst>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5" name="Rectangle 27654">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C3B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657" name="Rectangle 27656">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650" name="Picture 2">
            <a:extLst>
              <a:ext uri="{FF2B5EF4-FFF2-40B4-BE49-F238E27FC236}">
                <a16:creationId xmlns:a16="http://schemas.microsoft.com/office/drawing/2014/main" id="{70768C29-9907-0EFB-BEB3-31F6B801C62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789729" y="643467"/>
            <a:ext cx="6612542" cy="55710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686" name="Rectangle 2867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687" name="Rectangle 2868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688" name="Rectangle 2868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685" name="Rectangle 2868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8674" name="Picture 2">
            <a:extLst>
              <a:ext uri="{FF2B5EF4-FFF2-40B4-BE49-F238E27FC236}">
                <a16:creationId xmlns:a16="http://schemas.microsoft.com/office/drawing/2014/main" id="{D9BAC211-BF70-F0A8-62F4-76FD0D4CD78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80054" y="457200"/>
            <a:ext cx="8031891" cy="5943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614" name="Rectangle 25613">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616" name="Rectangle 25615">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618" name="Rectangle 25617">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620" name="Rectangle 25619">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5602" name="Picture 2">
            <a:extLst>
              <a:ext uri="{FF2B5EF4-FFF2-40B4-BE49-F238E27FC236}">
                <a16:creationId xmlns:a16="http://schemas.microsoft.com/office/drawing/2014/main" id="{B35CA447-5080-D4AE-DE2D-627004F65B1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66439" y="457200"/>
            <a:ext cx="8059121" cy="5943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631" name="Rectangle 2663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B59D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633" name="Rectangle 2663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6626" name="Picture 2">
            <a:extLst>
              <a:ext uri="{FF2B5EF4-FFF2-40B4-BE49-F238E27FC236}">
                <a16:creationId xmlns:a16="http://schemas.microsoft.com/office/drawing/2014/main" id="{C07F4E7D-F218-533E-1568-95E0A1362A1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73568" y="643467"/>
            <a:ext cx="8044863" cy="55710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8" name="Rectangle 31750">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C877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749" name="Rectangle 31752">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746" name="Picture 2">
            <a:extLst>
              <a:ext uri="{FF2B5EF4-FFF2-40B4-BE49-F238E27FC236}">
                <a16:creationId xmlns:a16="http://schemas.microsoft.com/office/drawing/2014/main" id="{B8A2C1B2-90DC-F26A-40E7-F7E8441578F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21035" y="1588690"/>
            <a:ext cx="5129784" cy="368062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0" name="Rectangle 31754">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D45415BC-EBDB-FFC0-24C4-206C8E39977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1180" y="1729760"/>
            <a:ext cx="5129784" cy="339848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6176ABF1-D80D-79F7-1E0B-DCEF0FFCC763}"/>
              </a:ext>
            </a:extLst>
          </p:cNvPr>
          <p:cNvSpPr>
            <a:spLocks noGrp="1" noChangeArrowheads="1"/>
          </p:cNvSpPr>
          <p:nvPr>
            <p:ph type="title"/>
          </p:nvPr>
        </p:nvSpPr>
        <p:spPr/>
        <p:txBody>
          <a:bodyPr/>
          <a:lstStyle/>
          <a:p>
            <a:r>
              <a:rPr lang="en-GB" altLang="en-US" dirty="0"/>
              <a:t>Delayed Arming Unit (DAU)</a:t>
            </a:r>
            <a:endParaRPr lang="en-US" altLang="en-US" dirty="0"/>
          </a:p>
        </p:txBody>
      </p:sp>
      <p:pic>
        <p:nvPicPr>
          <p:cNvPr id="30723" name="Picture 7">
            <a:extLst>
              <a:ext uri="{FF2B5EF4-FFF2-40B4-BE49-F238E27FC236}">
                <a16:creationId xmlns:a16="http://schemas.microsoft.com/office/drawing/2014/main" id="{58A9B18F-65B2-6DC7-63F1-665750993869}"/>
              </a:ext>
            </a:extLst>
          </p:cNvPr>
          <p:cNvPicPr>
            <a:picLocks noGrp="1" noChangeAspect="1" noChangeArrowheads="1"/>
          </p:cNvPicPr>
          <p:nvPr>
            <p:ph sz="quarter" idx="2"/>
          </p:nvPr>
        </p:nvPicPr>
        <p:blipFill>
          <a:blip r:embed="rId2">
            <a:extLst>
              <a:ext uri="{28A0092B-C50C-407E-A947-70E740481C1C}">
                <a14:useLocalDpi xmlns:a14="http://schemas.microsoft.com/office/drawing/2010/main" val="0"/>
              </a:ext>
            </a:extLst>
          </a:blip>
          <a:srcRect/>
          <a:stretch>
            <a:fillRect/>
          </a:stretch>
        </p:blipFill>
        <p:spPr>
          <a:xfrm>
            <a:off x="6411914" y="2014539"/>
            <a:ext cx="3825875" cy="3825875"/>
          </a:xfrm>
          <a:noFill/>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cap="flat" cmpd="sng">
                <a:solidFill>
                  <a:srgbClr val="000000"/>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0724" name="Picture 9">
            <a:extLst>
              <a:ext uri="{FF2B5EF4-FFF2-40B4-BE49-F238E27FC236}">
                <a16:creationId xmlns:a16="http://schemas.microsoft.com/office/drawing/2014/main" id="{FE288C5A-476E-3CAC-4F20-A219A489174B}"/>
              </a:ext>
            </a:extLst>
          </p:cNvPr>
          <p:cNvPicPr>
            <a:picLocks noGrp="1" noChangeAspect="1" noChangeArrowheads="1"/>
          </p:cNvPicPr>
          <p:nvPr>
            <p:ph sz="quarter" idx="3"/>
          </p:nvPr>
        </p:nvPicPr>
        <p:blipFill>
          <a:blip r:embed="rId3">
            <a:extLst>
              <a:ext uri="{28A0092B-C50C-407E-A947-70E740481C1C}">
                <a14:useLocalDpi xmlns:a14="http://schemas.microsoft.com/office/drawing/2010/main" val="0"/>
              </a:ext>
            </a:extLst>
          </a:blip>
          <a:srcRect/>
          <a:stretch>
            <a:fillRect/>
          </a:stretch>
        </p:blipFill>
        <p:spPr>
          <a:xfrm>
            <a:off x="2330450" y="2019301"/>
            <a:ext cx="3619500" cy="3692525"/>
          </a:xfrm>
          <a:noFill/>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cap="flat" cmpd="sng">
                <a:solidFill>
                  <a:srgbClr val="000000"/>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25" name="Text Box 12">
            <a:extLst>
              <a:ext uri="{FF2B5EF4-FFF2-40B4-BE49-F238E27FC236}">
                <a16:creationId xmlns:a16="http://schemas.microsoft.com/office/drawing/2014/main" id="{9A266D2E-249C-F7DD-4CE6-2F9560CC44E6}"/>
              </a:ext>
            </a:extLst>
          </p:cNvPr>
          <p:cNvSpPr txBox="1">
            <a:spLocks noChangeArrowheads="1"/>
          </p:cNvSpPr>
          <p:nvPr/>
        </p:nvSpPr>
        <p:spPr bwMode="auto">
          <a:xfrm>
            <a:off x="2181226" y="1216026"/>
            <a:ext cx="2149475" cy="581025"/>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dirty="0">
                <a:solidFill>
                  <a:srgbClr val="FFFFFF"/>
                </a:solidFill>
              </a:rPr>
              <a:t>Stored &amp; Safe Position.</a:t>
            </a:r>
            <a:endParaRPr lang="en-US" altLang="en-US" sz="1600" b="1" dirty="0">
              <a:solidFill>
                <a:srgbClr val="FFFFFF"/>
              </a:solidFill>
            </a:endParaRPr>
          </a:p>
        </p:txBody>
      </p:sp>
      <p:sp>
        <p:nvSpPr>
          <p:cNvPr id="30726" name="Text Box 13">
            <a:extLst>
              <a:ext uri="{FF2B5EF4-FFF2-40B4-BE49-F238E27FC236}">
                <a16:creationId xmlns:a16="http://schemas.microsoft.com/office/drawing/2014/main" id="{0B23C68E-428D-7278-4DC6-9AFCD2FA96AC}"/>
              </a:ext>
            </a:extLst>
          </p:cNvPr>
          <p:cNvSpPr txBox="1">
            <a:spLocks noChangeArrowheads="1"/>
          </p:cNvSpPr>
          <p:nvPr/>
        </p:nvSpPr>
        <p:spPr bwMode="auto">
          <a:xfrm>
            <a:off x="6432550" y="1241426"/>
            <a:ext cx="3232150" cy="581025"/>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sz="1600" b="1" dirty="0">
                <a:solidFill>
                  <a:srgbClr val="FFFFFF"/>
                </a:solidFill>
              </a:rPr>
              <a:t>Axial Detent Down on Setback.   Radial Plunger spun out.</a:t>
            </a:r>
            <a:endParaRPr lang="en-US" altLang="en-US" sz="1600" b="1" dirty="0">
              <a:solidFill>
                <a:srgbClr val="FFFFFF"/>
              </a:solidFill>
            </a:endParaRPr>
          </a:p>
        </p:txBody>
      </p:sp>
      <p:sp>
        <p:nvSpPr>
          <p:cNvPr id="30727" name="Line 14">
            <a:extLst>
              <a:ext uri="{FF2B5EF4-FFF2-40B4-BE49-F238E27FC236}">
                <a16:creationId xmlns:a16="http://schemas.microsoft.com/office/drawing/2014/main" id="{79A89B20-D11D-57E6-7AB3-18FDFD8591D2}"/>
              </a:ext>
            </a:extLst>
          </p:cNvPr>
          <p:cNvSpPr>
            <a:spLocks noChangeShapeType="1"/>
          </p:cNvSpPr>
          <p:nvPr/>
        </p:nvSpPr>
        <p:spPr bwMode="auto">
          <a:xfrm>
            <a:off x="8407400" y="1765300"/>
            <a:ext cx="901700" cy="1574800"/>
          </a:xfrm>
          <a:prstGeom prst="line">
            <a:avLst/>
          </a:prstGeom>
          <a:noFill/>
          <a:ln w="12700">
            <a:solidFill>
              <a:schemeClr val="tx1"/>
            </a:solidFill>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dirty="0">
              <a:solidFill>
                <a:srgbClr val="FFFFFF"/>
              </a:solidFill>
              <a:latin typeface="Arial" panose="020B0604020202020204" pitchFamily="34" charset="0"/>
            </a:endParaRPr>
          </a:p>
        </p:txBody>
      </p:sp>
      <p:sp>
        <p:nvSpPr>
          <p:cNvPr id="30728" name="Line 15">
            <a:extLst>
              <a:ext uri="{FF2B5EF4-FFF2-40B4-BE49-F238E27FC236}">
                <a16:creationId xmlns:a16="http://schemas.microsoft.com/office/drawing/2014/main" id="{149926F4-1745-502A-68E6-1371677CA9C2}"/>
              </a:ext>
            </a:extLst>
          </p:cNvPr>
          <p:cNvSpPr>
            <a:spLocks noChangeShapeType="1"/>
          </p:cNvSpPr>
          <p:nvPr/>
        </p:nvSpPr>
        <p:spPr bwMode="auto">
          <a:xfrm>
            <a:off x="9410700" y="1549400"/>
            <a:ext cx="406400" cy="2159000"/>
          </a:xfrm>
          <a:prstGeom prst="line">
            <a:avLst/>
          </a:prstGeom>
          <a:noFill/>
          <a:ln w="12700">
            <a:solidFill>
              <a:schemeClr val="tx1"/>
            </a:solidFill>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0" fontAlgn="base" hangingPunct="0">
              <a:spcBef>
                <a:spcPct val="0"/>
              </a:spcBef>
              <a:spcAft>
                <a:spcPct val="0"/>
              </a:spcAft>
            </a:pPr>
            <a:endParaRPr lang="en-US" dirty="0">
              <a:solidFill>
                <a:srgbClr val="FFFFFF"/>
              </a:solidFill>
              <a:latin typeface="Arial" panose="020B0604020202020204" pitchFamily="34" charset="0"/>
            </a:endParaRPr>
          </a:p>
        </p:txBody>
      </p:sp>
      <p:sp>
        <p:nvSpPr>
          <p:cNvPr id="30729" name="Oval 16">
            <a:extLst>
              <a:ext uri="{FF2B5EF4-FFF2-40B4-BE49-F238E27FC236}">
                <a16:creationId xmlns:a16="http://schemas.microsoft.com/office/drawing/2014/main" id="{F81B35D8-E18F-D0A4-FD46-459BED8178FF}"/>
              </a:ext>
            </a:extLst>
          </p:cNvPr>
          <p:cNvSpPr>
            <a:spLocks noChangeArrowheads="1"/>
          </p:cNvSpPr>
          <p:nvPr/>
        </p:nvSpPr>
        <p:spPr bwMode="auto">
          <a:xfrm>
            <a:off x="4814888" y="3062288"/>
            <a:ext cx="438150" cy="328612"/>
          </a:xfrm>
          <a:prstGeom prst="ellipse">
            <a:avLst/>
          </a:prstGeom>
          <a:solidFill>
            <a:srgbClr val="800000"/>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200" dirty="0">
              <a:solidFill>
                <a:srgbClr val="FFFFFF"/>
              </a:solidFill>
            </a:endParaRPr>
          </a:p>
        </p:txBody>
      </p:sp>
      <p:sp>
        <p:nvSpPr>
          <p:cNvPr id="30730" name="Oval 17">
            <a:extLst>
              <a:ext uri="{FF2B5EF4-FFF2-40B4-BE49-F238E27FC236}">
                <a16:creationId xmlns:a16="http://schemas.microsoft.com/office/drawing/2014/main" id="{A2D1DBB2-25A2-682D-6B3D-1153B759ED60}"/>
              </a:ext>
            </a:extLst>
          </p:cNvPr>
          <p:cNvSpPr>
            <a:spLocks noChangeArrowheads="1"/>
          </p:cNvSpPr>
          <p:nvPr/>
        </p:nvSpPr>
        <p:spPr bwMode="auto">
          <a:xfrm>
            <a:off x="7664450" y="4611689"/>
            <a:ext cx="438150" cy="433387"/>
          </a:xfrm>
          <a:prstGeom prst="ellipse">
            <a:avLst/>
          </a:prstGeom>
          <a:solidFill>
            <a:srgbClr val="800000"/>
          </a:solidFill>
          <a:ln w="6350">
            <a:solidFill>
              <a:srgbClr val="000000"/>
            </a:solidFill>
            <a:round/>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endParaRPr lang="en-US" altLang="en-US" sz="1200" dirty="0">
              <a:solidFill>
                <a:srgbClr val="FFFFFF"/>
              </a:solidFill>
            </a:endParaRPr>
          </a:p>
        </p:txBody>
      </p:sp>
      <p:sp>
        <p:nvSpPr>
          <p:cNvPr id="30731" name="Text Box 18">
            <a:extLst>
              <a:ext uri="{FF2B5EF4-FFF2-40B4-BE49-F238E27FC236}">
                <a16:creationId xmlns:a16="http://schemas.microsoft.com/office/drawing/2014/main" id="{E237A0EC-6180-146E-16CC-6B53BE7CCE90}"/>
              </a:ext>
            </a:extLst>
          </p:cNvPr>
          <p:cNvSpPr txBox="1">
            <a:spLocks noChangeArrowheads="1"/>
          </p:cNvSpPr>
          <p:nvPr/>
        </p:nvSpPr>
        <p:spPr bwMode="auto">
          <a:xfrm>
            <a:off x="3675064" y="6064250"/>
            <a:ext cx="4338637" cy="274638"/>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635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algn="ctr" eaLnBrk="0" fontAlgn="base" hangingPunct="0">
              <a:spcBef>
                <a:spcPct val="50000"/>
              </a:spcBef>
              <a:spcAft>
                <a:spcPct val="0"/>
              </a:spcAft>
            </a:pPr>
            <a:r>
              <a:rPr lang="en-GB" altLang="en-US" sz="1200" b="1" dirty="0">
                <a:solidFill>
                  <a:srgbClr val="FFFFFF"/>
                </a:solidFill>
              </a:rPr>
              <a:t>DAU shown is from a HESH round Fuze </a:t>
            </a:r>
          </a:p>
        </p:txBody>
      </p:sp>
    </p:spTree>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810" name="Rectangle 33809">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Content Placeholder 1">
            <a:extLst>
              <a:ext uri="{FF2B5EF4-FFF2-40B4-BE49-F238E27FC236}">
                <a16:creationId xmlns:a16="http://schemas.microsoft.com/office/drawing/2014/main" id="{AED788FB-67DA-F1EC-27B1-474623F05D76}"/>
              </a:ext>
            </a:extLst>
          </p:cNvPr>
          <p:cNvSpPr txBox="1">
            <a:spLocks/>
          </p:cNvSpPr>
          <p:nvPr/>
        </p:nvSpPr>
        <p:spPr>
          <a:xfrm>
            <a:off x="546351" y="433545"/>
            <a:ext cx="11139854" cy="930447"/>
          </a:xfrm>
          <a:prstGeom prst="rect">
            <a:avLst/>
          </a:prstGeom>
        </p:spPr>
        <p:txBody>
          <a:bodyPr vert="horz" lIns="91440" tIns="45720" rIns="91440" bIns="45720" rtlCol="0" anchor="b" anchorCtr="0">
            <a:norm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ct val="0"/>
              </a:spcBef>
              <a:spcAft>
                <a:spcPts val="600"/>
              </a:spcAft>
            </a:pPr>
            <a:r>
              <a:rPr lang="en-US" sz="5400" dirty="0">
                <a:solidFill>
                  <a:srgbClr val="FFFFFF"/>
                </a:solidFill>
                <a:latin typeface="+mj-lt"/>
                <a:ea typeface="+mj-ea"/>
                <a:cs typeface="+mj-cs"/>
              </a:rPr>
              <a:t>Safety and Arming In-Line</a:t>
            </a:r>
          </a:p>
        </p:txBody>
      </p:sp>
      <p:cxnSp>
        <p:nvCxnSpPr>
          <p:cNvPr id="33812" name="Straight Connector 33811">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33796" name="Picture 6">
            <a:extLst>
              <a:ext uri="{FF2B5EF4-FFF2-40B4-BE49-F238E27FC236}">
                <a16:creationId xmlns:a16="http://schemas.microsoft.com/office/drawing/2014/main" id="{2DB88F4F-A6C6-0DA1-B00D-6073FC1F248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29375" y="2426818"/>
            <a:ext cx="5060301" cy="39976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3814" name="Straight Connector 33813">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33795" name="Picture 4">
            <a:extLst>
              <a:ext uri="{FF2B5EF4-FFF2-40B4-BE49-F238E27FC236}">
                <a16:creationId xmlns:a16="http://schemas.microsoft.com/office/drawing/2014/main" id="{2A73105F-17E7-AAAC-D5A3-FB9B715FCB1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45073" y="3020738"/>
            <a:ext cx="5455917" cy="280979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46797E39-C12A-B85E-4FBC-F89FA8672696}"/>
              </a:ext>
            </a:extLst>
          </p:cNvPr>
          <p:cNvSpPr txBox="1">
            <a:spLocks/>
          </p:cNvSpPr>
          <p:nvPr/>
        </p:nvSpPr>
        <p:spPr>
          <a:xfrm>
            <a:off x="3626913" y="320537"/>
            <a:ext cx="4437822" cy="883423"/>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000" dirty="0">
                <a:solidFill>
                  <a:schemeClr val="tx1"/>
                </a:solidFill>
              </a:rPr>
              <a:t>In-Line Systems</a:t>
            </a:r>
          </a:p>
        </p:txBody>
      </p:sp>
      <p:graphicFrame>
        <p:nvGraphicFramePr>
          <p:cNvPr id="8" name="Table 8">
            <a:extLst>
              <a:ext uri="{FF2B5EF4-FFF2-40B4-BE49-F238E27FC236}">
                <a16:creationId xmlns:a16="http://schemas.microsoft.com/office/drawing/2014/main" id="{22ED2A6C-1134-C088-D263-B52DEB1A56B6}"/>
              </a:ext>
            </a:extLst>
          </p:cNvPr>
          <p:cNvGraphicFramePr>
            <a:graphicFrameLocks noGrp="1"/>
          </p:cNvGraphicFramePr>
          <p:nvPr>
            <p:ph idx="1"/>
            <p:extLst>
              <p:ext uri="{D42A27DB-BD31-4B8C-83A1-F6EECF244321}">
                <p14:modId xmlns:p14="http://schemas.microsoft.com/office/powerpoint/2010/main" val="2581553062"/>
              </p:ext>
            </p:extLst>
          </p:nvPr>
        </p:nvGraphicFramePr>
        <p:xfrm>
          <a:off x="693738" y="1630680"/>
          <a:ext cx="10804524" cy="4023360"/>
        </p:xfrm>
        <a:graphic>
          <a:graphicData uri="http://schemas.openxmlformats.org/drawingml/2006/table">
            <a:tbl>
              <a:tblPr firstRow="1" bandRow="1">
                <a:tableStyleId>{5C22544A-7EE6-4342-B048-85BDC9FD1C3A}</a:tableStyleId>
              </a:tblPr>
              <a:tblGrid>
                <a:gridCol w="5402262">
                  <a:extLst>
                    <a:ext uri="{9D8B030D-6E8A-4147-A177-3AD203B41FA5}">
                      <a16:colId xmlns:a16="http://schemas.microsoft.com/office/drawing/2014/main" val="993951727"/>
                    </a:ext>
                  </a:extLst>
                </a:gridCol>
                <a:gridCol w="5402262">
                  <a:extLst>
                    <a:ext uri="{9D8B030D-6E8A-4147-A177-3AD203B41FA5}">
                      <a16:colId xmlns:a16="http://schemas.microsoft.com/office/drawing/2014/main" val="3077268535"/>
                    </a:ext>
                  </a:extLst>
                </a:gridCol>
              </a:tblGrid>
              <a:tr h="370840">
                <a:tc>
                  <a:txBody>
                    <a:bodyPr/>
                    <a:lstStyle/>
                    <a:p>
                      <a:r>
                        <a:rPr lang="en-US" sz="2800" dirty="0"/>
                        <a:t>Advantages</a:t>
                      </a:r>
                    </a:p>
                  </a:txBody>
                  <a:tcPr/>
                </a:tc>
                <a:tc>
                  <a:txBody>
                    <a:bodyPr/>
                    <a:lstStyle/>
                    <a:p>
                      <a:r>
                        <a:rPr lang="en-US" sz="2800" dirty="0"/>
                        <a:t>Disadvantages</a:t>
                      </a:r>
                    </a:p>
                  </a:txBody>
                  <a:tcPr/>
                </a:tc>
                <a:extLst>
                  <a:ext uri="{0D108BD9-81ED-4DB2-BD59-A6C34878D82A}">
                    <a16:rowId xmlns:a16="http://schemas.microsoft.com/office/drawing/2014/main" val="3641060468"/>
                  </a:ext>
                </a:extLst>
              </a:tr>
              <a:tr h="370840">
                <a:tc>
                  <a:txBody>
                    <a:bodyPr/>
                    <a:lstStyle/>
                    <a:p>
                      <a:r>
                        <a:rPr lang="en-US" sz="2800" dirty="0"/>
                        <a:t>No moving parts</a:t>
                      </a:r>
                    </a:p>
                    <a:p>
                      <a:r>
                        <a:rPr lang="en-US" sz="2800" dirty="0"/>
                        <a:t>Only secondary explosives</a:t>
                      </a:r>
                    </a:p>
                    <a:p>
                      <a:r>
                        <a:rPr lang="en-US" sz="2800" dirty="0"/>
                        <a:t>May be tested and reset many times</a:t>
                      </a:r>
                    </a:p>
                    <a:p>
                      <a:r>
                        <a:rPr lang="en-US" sz="2800" dirty="0"/>
                        <a:t>Does not require special handling precautions</a:t>
                      </a:r>
                    </a:p>
                    <a:p>
                      <a:r>
                        <a:rPr lang="en-US" sz="2800" dirty="0"/>
                        <a:t>Can be fully encapsulated</a:t>
                      </a:r>
                    </a:p>
                    <a:p>
                      <a:r>
                        <a:rPr lang="en-US" sz="2800" dirty="0"/>
                        <a:t>High resistance to RF</a:t>
                      </a:r>
                    </a:p>
                  </a:txBody>
                  <a:tcPr/>
                </a:tc>
                <a:tc>
                  <a:txBody>
                    <a:bodyPr/>
                    <a:lstStyle/>
                    <a:p>
                      <a:r>
                        <a:rPr lang="en-US" sz="2800" dirty="0"/>
                        <a:t>Uses high voltage components</a:t>
                      </a:r>
                    </a:p>
                    <a:p>
                      <a:r>
                        <a:rPr lang="en-US" sz="2800" dirty="0"/>
                        <a:t>Cannot be made very small</a:t>
                      </a:r>
                    </a:p>
                    <a:p>
                      <a:r>
                        <a:rPr lang="en-US" sz="2800" dirty="0"/>
                        <a:t>Higher unit cost</a:t>
                      </a:r>
                    </a:p>
                    <a:p>
                      <a:r>
                        <a:rPr lang="en-US" sz="2800" dirty="0"/>
                        <a:t>Uses significant electrical power</a:t>
                      </a:r>
                    </a:p>
                  </a:txBody>
                  <a:tcPr/>
                </a:tc>
                <a:extLst>
                  <a:ext uri="{0D108BD9-81ED-4DB2-BD59-A6C34878D82A}">
                    <a16:rowId xmlns:a16="http://schemas.microsoft.com/office/drawing/2014/main" val="1401865362"/>
                  </a:ext>
                </a:extLst>
              </a:tr>
            </a:tbl>
          </a:graphicData>
        </a:graphic>
      </p:graphicFrame>
    </p:spTree>
    <p:extLst>
      <p:ext uri="{BB962C8B-B14F-4D97-AF65-F5344CB8AC3E}">
        <p14:creationId xmlns:p14="http://schemas.microsoft.com/office/powerpoint/2010/main" val="5558288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a:extLst>
              <a:ext uri="{FF2B5EF4-FFF2-40B4-BE49-F238E27FC236}">
                <a16:creationId xmlns:a16="http://schemas.microsoft.com/office/drawing/2014/main" id="{46BC86EE-A397-2503-9A39-897016295B96}"/>
              </a:ext>
            </a:extLst>
          </p:cNvPr>
          <p:cNvSpPr>
            <a:spLocks noGrp="1" noChangeArrowheads="1"/>
          </p:cNvSpPr>
          <p:nvPr>
            <p:ph type="title"/>
          </p:nvPr>
        </p:nvSpPr>
        <p:spPr/>
        <p:txBody>
          <a:bodyPr/>
          <a:lstStyle/>
          <a:p>
            <a:r>
              <a:rPr lang="en-GB" altLang="en-US" dirty="0"/>
              <a:t>High Voltage DDT initiator</a:t>
            </a:r>
          </a:p>
        </p:txBody>
      </p:sp>
      <p:pic>
        <p:nvPicPr>
          <p:cNvPr id="4" name="Content Placeholder 3" descr="Screen Clipping">
            <a:extLst>
              <a:ext uri="{FF2B5EF4-FFF2-40B4-BE49-F238E27FC236}">
                <a16:creationId xmlns:a16="http://schemas.microsoft.com/office/drawing/2014/main" id="{710EE020-0F68-A1D5-F3D4-2F55A29B9C6C}"/>
              </a:ext>
            </a:extLst>
          </p:cNvPr>
          <p:cNvPicPr>
            <a:picLocks noGrp="1" noChangeAspect="1"/>
          </p:cNvPicPr>
          <p:nvPr>
            <p:ph idx="1"/>
          </p:nvPr>
        </p:nvPicPr>
        <p:blipFill>
          <a:blip r:embed="rId2"/>
          <a:stretch>
            <a:fillRect/>
          </a:stretch>
        </p:blipFill>
        <p:spPr>
          <a:xfrm>
            <a:off x="2279577" y="692696"/>
            <a:ext cx="7493815" cy="5256584"/>
          </a:xfrm>
          <a:prstGeom prst="roundRect">
            <a:avLst>
              <a:gd name="adj" fmla="val 8594"/>
            </a:avLst>
          </a:prstGeom>
          <a:solidFill>
            <a:srgbClr val="FFFFFF">
              <a:shade val="85000"/>
            </a:srgbClr>
          </a:solidFill>
          <a:effectLst>
            <a:reflection blurRad="12700" stA="38000" endPos="28000" dist="5000" dir="5400000" sy="-100000" algn="bl" rotWithShape="0"/>
          </a:effectLst>
        </p:spPr>
      </p:pic>
      <p:sp>
        <p:nvSpPr>
          <p:cNvPr id="28675" name="TextBox 4">
            <a:extLst>
              <a:ext uri="{FF2B5EF4-FFF2-40B4-BE49-F238E27FC236}">
                <a16:creationId xmlns:a16="http://schemas.microsoft.com/office/drawing/2014/main" id="{0FF6608B-F06E-C383-7A64-97D4BE85C6C5}"/>
              </a:ext>
            </a:extLst>
          </p:cNvPr>
          <p:cNvSpPr txBox="1">
            <a:spLocks noChangeArrowheads="1"/>
          </p:cNvSpPr>
          <p:nvPr/>
        </p:nvSpPr>
        <p:spPr bwMode="auto">
          <a:xfrm>
            <a:off x="6238876" y="6488114"/>
            <a:ext cx="44291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2"/>
                </a:solidFill>
                <a:latin typeface="Arial" panose="020B0604020202020204" pitchFamily="34" charset="0"/>
              </a:defRPr>
            </a:lvl1pPr>
            <a:lvl2pPr marL="742950" indent="-285750">
              <a:defRPr>
                <a:solidFill>
                  <a:schemeClr val="tx2"/>
                </a:solidFill>
                <a:latin typeface="Arial" panose="020B0604020202020204" pitchFamily="34" charset="0"/>
              </a:defRPr>
            </a:lvl2pPr>
            <a:lvl3pPr marL="1143000" indent="-228600">
              <a:defRPr>
                <a:solidFill>
                  <a:schemeClr val="tx2"/>
                </a:solidFill>
                <a:latin typeface="Arial" panose="020B0604020202020204" pitchFamily="34" charset="0"/>
              </a:defRPr>
            </a:lvl3pPr>
            <a:lvl4pPr marL="1600200" indent="-228600">
              <a:defRPr>
                <a:solidFill>
                  <a:schemeClr val="tx2"/>
                </a:solidFill>
                <a:latin typeface="Arial" panose="020B0604020202020204" pitchFamily="34" charset="0"/>
              </a:defRPr>
            </a:lvl4pPr>
            <a:lvl5pPr marL="2057400" indent="-228600">
              <a:defRPr>
                <a:solidFill>
                  <a:schemeClr val="tx2"/>
                </a:solidFill>
                <a:latin typeface="Arial" panose="020B0604020202020204" pitchFamily="34" charset="0"/>
              </a:defRPr>
            </a:lvl5pPr>
            <a:lvl6pPr marL="2514600" indent="-228600" eaLnBrk="0" fontAlgn="base" hangingPunct="0">
              <a:spcBef>
                <a:spcPct val="0"/>
              </a:spcBef>
              <a:spcAft>
                <a:spcPct val="0"/>
              </a:spcAft>
              <a:defRPr>
                <a:solidFill>
                  <a:schemeClr val="tx2"/>
                </a:solidFill>
                <a:latin typeface="Arial" panose="020B0604020202020204" pitchFamily="34" charset="0"/>
              </a:defRPr>
            </a:lvl6pPr>
            <a:lvl7pPr marL="2971800" indent="-228600" eaLnBrk="0" fontAlgn="base" hangingPunct="0">
              <a:spcBef>
                <a:spcPct val="0"/>
              </a:spcBef>
              <a:spcAft>
                <a:spcPct val="0"/>
              </a:spcAft>
              <a:defRPr>
                <a:solidFill>
                  <a:schemeClr val="tx2"/>
                </a:solidFill>
                <a:latin typeface="Arial" panose="020B0604020202020204" pitchFamily="34" charset="0"/>
              </a:defRPr>
            </a:lvl7pPr>
            <a:lvl8pPr marL="3429000" indent="-228600" eaLnBrk="0" fontAlgn="base" hangingPunct="0">
              <a:spcBef>
                <a:spcPct val="0"/>
              </a:spcBef>
              <a:spcAft>
                <a:spcPct val="0"/>
              </a:spcAft>
              <a:defRPr>
                <a:solidFill>
                  <a:schemeClr val="tx2"/>
                </a:solidFill>
                <a:latin typeface="Arial" panose="020B0604020202020204" pitchFamily="34" charset="0"/>
              </a:defRPr>
            </a:lvl8pPr>
            <a:lvl9pPr marL="3886200" indent="-228600" eaLnBrk="0" fontAlgn="base" hangingPunct="0">
              <a:spcBef>
                <a:spcPct val="0"/>
              </a:spcBef>
              <a:spcAft>
                <a:spcPct val="0"/>
              </a:spcAft>
              <a:defRPr>
                <a:solidFill>
                  <a:schemeClr val="tx2"/>
                </a:solidFill>
                <a:latin typeface="Arial" panose="020B0604020202020204" pitchFamily="34" charset="0"/>
              </a:defRPr>
            </a:lvl9pPr>
          </a:lstStyle>
          <a:p>
            <a:pPr eaLnBrk="0" fontAlgn="base" hangingPunct="0">
              <a:spcBef>
                <a:spcPct val="0"/>
              </a:spcBef>
              <a:spcAft>
                <a:spcPct val="0"/>
              </a:spcAft>
            </a:pPr>
            <a:r>
              <a:rPr lang="en-GB" altLang="en-US" dirty="0">
                <a:solidFill>
                  <a:srgbClr val="FFFFFF"/>
                </a:solidFill>
              </a:rPr>
              <a:t>(See earlier Perchlorate Composition CP)</a:t>
            </a:r>
          </a:p>
        </p:txBody>
      </p:sp>
    </p:spTree>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702"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697" name="Title 1">
            <a:extLst>
              <a:ext uri="{FF2B5EF4-FFF2-40B4-BE49-F238E27FC236}">
                <a16:creationId xmlns:a16="http://schemas.microsoft.com/office/drawing/2014/main" id="{F07453C0-C329-833F-F823-3579A658070A}"/>
              </a:ext>
            </a:extLst>
          </p:cNvPr>
          <p:cNvSpPr>
            <a:spLocks noGrp="1" noChangeArrowheads="1"/>
          </p:cNvSpPr>
          <p:nvPr>
            <p:ph type="title"/>
          </p:nvPr>
        </p:nvSpPr>
        <p:spPr>
          <a:xfrm>
            <a:off x="1028700" y="1967266"/>
            <a:ext cx="2628900" cy="2547257"/>
          </a:xfrm>
          <a:noFill/>
        </p:spPr>
        <p:txBody>
          <a:bodyPr vert="horz" lIns="91440" tIns="45720" rIns="91440" bIns="45720" rtlCol="0" anchor="ctr">
            <a:normAutofit/>
          </a:bodyPr>
          <a:lstStyle/>
          <a:p>
            <a:pPr algn="ctr" eaLnBrk="1" hangingPunct="1">
              <a:lnSpc>
                <a:spcPct val="90000"/>
              </a:lnSpc>
            </a:pPr>
            <a:r>
              <a:rPr lang="en-US" altLang="en-US" sz="3600" kern="1200" dirty="0">
                <a:solidFill>
                  <a:srgbClr val="FFFFFF"/>
                </a:solidFill>
                <a:latin typeface="+mj-lt"/>
                <a:ea typeface="+mj-ea"/>
                <a:cs typeface="+mj-cs"/>
              </a:rPr>
              <a:t>Exploding Bridgewire Detonator</a:t>
            </a:r>
          </a:p>
        </p:txBody>
      </p:sp>
      <p:pic>
        <p:nvPicPr>
          <p:cNvPr id="2" name="Picture 2">
            <a:extLst>
              <a:ext uri="{FF2B5EF4-FFF2-40B4-BE49-F238E27FC236}">
                <a16:creationId xmlns:a16="http://schemas.microsoft.com/office/drawing/2014/main" id="{51DDE8A5-264B-83F1-D439-E4957E151CD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777316" y="749460"/>
            <a:ext cx="6780700" cy="5356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1" name="Title 1">
            <a:extLst>
              <a:ext uri="{FF2B5EF4-FFF2-40B4-BE49-F238E27FC236}">
                <a16:creationId xmlns:a16="http://schemas.microsoft.com/office/drawing/2014/main" id="{B6F35194-F5DC-8A6A-A51C-19FD0A33B969}"/>
              </a:ext>
            </a:extLst>
          </p:cNvPr>
          <p:cNvSpPr>
            <a:spLocks noGrp="1" noChangeArrowheads="1"/>
          </p:cNvSpPr>
          <p:nvPr>
            <p:ph type="title"/>
          </p:nvPr>
        </p:nvSpPr>
        <p:spPr>
          <a:xfrm>
            <a:off x="990600" y="338328"/>
            <a:ext cx="10210800" cy="1078992"/>
          </a:xfrm>
        </p:spPr>
        <p:txBody>
          <a:bodyPr vert="horz" lIns="91440" tIns="45720" rIns="91440" bIns="45720" rtlCol="0" anchor="b">
            <a:normAutofit/>
          </a:bodyPr>
          <a:lstStyle/>
          <a:p>
            <a:pPr algn="ctr" eaLnBrk="1" hangingPunct="1">
              <a:lnSpc>
                <a:spcPct val="90000"/>
              </a:lnSpc>
            </a:pPr>
            <a:r>
              <a:rPr lang="en-US" altLang="en-US" sz="3800"/>
              <a:t>Exploding Foil Initiator Detonator (Slapper)</a:t>
            </a:r>
          </a:p>
        </p:txBody>
      </p:sp>
      <p:sp>
        <p:nvSpPr>
          <p:cNvPr id="30735" name="Rectangle 30734">
            <a:extLst>
              <a:ext uri="{FF2B5EF4-FFF2-40B4-BE49-F238E27FC236}">
                <a16:creationId xmlns:a16="http://schemas.microsoft.com/office/drawing/2014/main" id="{70BDD0CE-06A4-404B-8A13-580229C1C9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41750"/>
            <a:ext cx="12192000" cy="471625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37" name="Rounded Rectangle 26">
            <a:extLst>
              <a:ext uri="{FF2B5EF4-FFF2-40B4-BE49-F238E27FC236}">
                <a16:creationId xmlns:a16="http://schemas.microsoft.com/office/drawing/2014/main" id="{EE9899FA-8881-472C-AA59-D08A89CA8A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64" y="2423160"/>
            <a:ext cx="5613569" cy="3930315"/>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Chart, box and whisker chart&#10;&#10;Description automatically generated">
            <a:extLst>
              <a:ext uri="{FF2B5EF4-FFF2-40B4-BE49-F238E27FC236}">
                <a16:creationId xmlns:a16="http://schemas.microsoft.com/office/drawing/2014/main" id="{43FE5EE7-712E-A036-5FEF-FB943E71F9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7733" y="2742397"/>
            <a:ext cx="4317166" cy="3291840"/>
          </a:xfrm>
          <a:prstGeom prst="rect">
            <a:avLst/>
          </a:prstGeom>
        </p:spPr>
      </p:pic>
      <p:sp>
        <p:nvSpPr>
          <p:cNvPr id="30739" name="Rounded Rectangle 16">
            <a:extLst>
              <a:ext uri="{FF2B5EF4-FFF2-40B4-BE49-F238E27FC236}">
                <a16:creationId xmlns:a16="http://schemas.microsoft.com/office/drawing/2014/main" id="{080B7D90-3DF1-4514-B26D-616BE35553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4749" y="2423160"/>
            <a:ext cx="5613569" cy="3930315"/>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a:extLst>
              <a:ext uri="{FF2B5EF4-FFF2-40B4-BE49-F238E27FC236}">
                <a16:creationId xmlns:a16="http://schemas.microsoft.com/office/drawing/2014/main" id="{38679C20-B833-4BC6-0000-1E1089C1270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578516" y="2755338"/>
            <a:ext cx="4974336" cy="32706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a:extLst>
              <a:ext uri="{FF2B5EF4-FFF2-40B4-BE49-F238E27FC236}">
                <a16:creationId xmlns:a16="http://schemas.microsoft.com/office/drawing/2014/main" id="{E02A076E-8721-67F3-FC71-E43B3AE0E7C3}"/>
              </a:ext>
            </a:extLst>
          </p:cNvPr>
          <p:cNvSpPr>
            <a:spLocks noGrp="1" noChangeArrowheads="1"/>
          </p:cNvSpPr>
          <p:nvPr>
            <p:ph type="title"/>
          </p:nvPr>
        </p:nvSpPr>
        <p:spPr/>
        <p:txBody>
          <a:bodyPr/>
          <a:lstStyle/>
          <a:p>
            <a:r>
              <a:rPr lang="en-GB" altLang="en-US" dirty="0"/>
              <a:t>Comparison of Detonator Types</a:t>
            </a:r>
          </a:p>
        </p:txBody>
      </p:sp>
      <p:pic>
        <p:nvPicPr>
          <p:cNvPr id="4" name="Content Placeholder 3" descr="Screen Clipping">
            <a:extLst>
              <a:ext uri="{FF2B5EF4-FFF2-40B4-BE49-F238E27FC236}">
                <a16:creationId xmlns:a16="http://schemas.microsoft.com/office/drawing/2014/main" id="{4CEF72C4-19DB-3423-4382-C48067BF57ED}"/>
              </a:ext>
            </a:extLst>
          </p:cNvPr>
          <p:cNvPicPr>
            <a:picLocks noGrp="1" noChangeAspect="1"/>
          </p:cNvPicPr>
          <p:nvPr>
            <p:ph idx="1"/>
          </p:nvPr>
        </p:nvPicPr>
        <p:blipFill>
          <a:blip r:embed="rId2"/>
          <a:stretch>
            <a:fillRect/>
          </a:stretch>
        </p:blipFill>
        <p:spPr>
          <a:xfrm>
            <a:off x="2279577" y="1556793"/>
            <a:ext cx="7620403" cy="3245573"/>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transition>
    <p:wipe dir="r"/>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8" name="Rectangle 40967">
            <a:extLst>
              <a:ext uri="{FF2B5EF4-FFF2-40B4-BE49-F238E27FC236}">
                <a16:creationId xmlns:a16="http://schemas.microsoft.com/office/drawing/2014/main" id="{BFDC535F-AC0A-417D-96AB-6706BECACD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726" cy="6858000"/>
          </a:xfrm>
          <a:prstGeom prst="rect">
            <a:avLst/>
          </a:prstGeom>
          <a:solidFill>
            <a:srgbClr val="4F211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970" name="Rectangle 40969">
            <a:extLst>
              <a:ext uri="{FF2B5EF4-FFF2-40B4-BE49-F238E27FC236}">
                <a16:creationId xmlns:a16="http://schemas.microsoft.com/office/drawing/2014/main" id="{97AAAF8E-31DB-4148-8FCA-4D8233D691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5953" y="484068"/>
            <a:ext cx="6898027" cy="58893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0963" name="Picture 4">
            <a:extLst>
              <a:ext uri="{FF2B5EF4-FFF2-40B4-BE49-F238E27FC236}">
                <a16:creationId xmlns:a16="http://schemas.microsoft.com/office/drawing/2014/main" id="{512070E7-2646-5D05-C5D0-28FAABA1674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18437" y="1177618"/>
            <a:ext cx="6253058" cy="4502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72" name="Rectangle 40971">
            <a:extLst>
              <a:ext uri="{FF2B5EF4-FFF2-40B4-BE49-F238E27FC236}">
                <a16:creationId xmlns:a16="http://schemas.microsoft.com/office/drawing/2014/main" id="{AA274328-4774-4DF9-BA53-452565122F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61393" y="484069"/>
            <a:ext cx="4145975" cy="349989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974" name="Rectangle 40973">
            <a:extLst>
              <a:ext uri="{FF2B5EF4-FFF2-40B4-BE49-F238E27FC236}">
                <a16:creationId xmlns:a16="http://schemas.microsoft.com/office/drawing/2014/main" id="{01C7B46D-2FEF-4FAA-915B-8B21A66BB6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61393" y="4144834"/>
            <a:ext cx="4145975" cy="2211517"/>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0962" name="Picture 2">
            <a:extLst>
              <a:ext uri="{FF2B5EF4-FFF2-40B4-BE49-F238E27FC236}">
                <a16:creationId xmlns:a16="http://schemas.microsoft.com/office/drawing/2014/main" id="{704EDCE0-3DA6-C174-D7B4-C324B6E2605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889932" y="1804945"/>
            <a:ext cx="3502643" cy="42907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8DA05CEF-5E29-FFA6-8E39-269CF214BCF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857144" y="4883031"/>
            <a:ext cx="3502643" cy="73512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91" name="Rectangle 41990">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993" name="Rectangle 41992">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1986" name="Picture 2">
            <a:extLst>
              <a:ext uri="{FF2B5EF4-FFF2-40B4-BE49-F238E27FC236}">
                <a16:creationId xmlns:a16="http://schemas.microsoft.com/office/drawing/2014/main" id="{C6B3A3AD-D8B2-72D0-18B9-C101A61162B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760540" y="643467"/>
            <a:ext cx="8670920" cy="557106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015" name="Rectangle 43014">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017" name="Rectangle 43016">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019" name="Rectangle 43018">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021" name="Rectangle 43020">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3010" name="Picture 2">
            <a:extLst>
              <a:ext uri="{FF2B5EF4-FFF2-40B4-BE49-F238E27FC236}">
                <a16:creationId xmlns:a16="http://schemas.microsoft.com/office/drawing/2014/main" id="{CCC6CAE8-233A-1BF7-193D-169C6A6EB19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066439" y="457200"/>
            <a:ext cx="8059121" cy="5943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7A7758A-C9E8-923C-BAA7-27F374310401}"/>
              </a:ext>
            </a:extLst>
          </p:cNvPr>
          <p:cNvSpPr>
            <a:spLocks noGrp="1"/>
          </p:cNvSpPr>
          <p:nvPr>
            <p:ph type="title"/>
          </p:nvPr>
        </p:nvSpPr>
        <p:spPr>
          <a:xfrm>
            <a:off x="660041" y="2767106"/>
            <a:ext cx="2880828" cy="3071906"/>
          </a:xfrm>
        </p:spPr>
        <p:txBody>
          <a:bodyPr vert="horz" lIns="91440" tIns="45720" rIns="91440" bIns="45720" rtlCol="0" anchor="t">
            <a:normAutofit/>
          </a:bodyPr>
          <a:lstStyle/>
          <a:p>
            <a:pPr>
              <a:defRPr/>
            </a:pPr>
            <a:r>
              <a:rPr lang="en-US" sz="4000" dirty="0">
                <a:solidFill>
                  <a:srgbClr val="FFFFFF"/>
                </a:solidFill>
                <a:effectLst>
                  <a:outerShdw blurRad="38100" dist="38100" dir="2700000" algn="tl">
                    <a:srgbClr val="C0C0C0"/>
                  </a:outerShdw>
                </a:effectLst>
              </a:rPr>
              <a:t>Questions?</a:t>
            </a:r>
            <a:br>
              <a:rPr lang="en-US" sz="4000" kern="1200" dirty="0">
                <a:solidFill>
                  <a:srgbClr val="FFFFFF"/>
                </a:solidFill>
                <a:effectLst>
                  <a:outerShdw blurRad="38100" dist="38100" dir="2700000" algn="tl">
                    <a:srgbClr val="C0C0C0"/>
                  </a:outerShdw>
                </a:effectLst>
                <a:latin typeface="+mj-lt"/>
                <a:ea typeface="+mj-ea"/>
                <a:cs typeface="+mj-cs"/>
              </a:rPr>
            </a:br>
            <a:endParaRPr lang="en-US" sz="4000" kern="1200" dirty="0">
              <a:solidFill>
                <a:srgbClr val="FFFFFF"/>
              </a:solidFill>
              <a:latin typeface="+mj-lt"/>
              <a:ea typeface="+mj-ea"/>
              <a:cs typeface="+mj-cs"/>
            </a:endParaRPr>
          </a:p>
        </p:txBody>
      </p:sp>
      <p:pic>
        <p:nvPicPr>
          <p:cNvPr id="3" name="Main graphic">
            <a:extLst>
              <a:ext uri="{FF2B5EF4-FFF2-40B4-BE49-F238E27FC236}">
                <a16:creationId xmlns:a16="http://schemas.microsoft.com/office/drawing/2014/main" id="{DAFE109C-7464-5D43-BCDF-D1AC11BC2DEB}"/>
              </a:ext>
            </a:extLst>
          </p:cNvPr>
          <p:cNvPicPr>
            <a:picLocks noGrp="1"/>
          </p:cNvPicPr>
          <p:nvPr>
            <p:ph idx="1"/>
          </p:nvPr>
        </p:nvPicPr>
        <p:blipFill>
          <a:blip r:embed="rId2"/>
          <a:stretch/>
        </p:blipFill>
        <p:spPr>
          <a:xfrm>
            <a:off x="4502428" y="1739981"/>
            <a:ext cx="7225748" cy="3378037"/>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6" name="Rectangle 51">
            <a:extLst>
              <a:ext uri="{FF2B5EF4-FFF2-40B4-BE49-F238E27FC236}">
                <a16:creationId xmlns:a16="http://schemas.microsoft.com/office/drawing/2014/main" id="{1A95671B-3CC6-4792-9114-B74FAEA224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7" rtl="0" eaLnBrk="1" fontAlgn="auto" latinLnBrk="0" hangingPunct="1">
              <a:lnSpc>
                <a:spcPct val="100000"/>
              </a:lnSpc>
              <a:spcBef>
                <a:spcPts val="0"/>
              </a:spcBef>
              <a:spcAft>
                <a:spcPts val="0"/>
              </a:spcAft>
              <a:buClrTx/>
              <a:buSzTx/>
              <a:buFontTx/>
              <a:buNone/>
              <a:tabLst/>
              <a:defRPr/>
            </a:pPr>
            <a:endParaRPr kumimoji="0" lang="en-US" sz="2117"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7" name="Main graphic"/>
          <p:cNvPicPr/>
          <p:nvPr/>
        </p:nvPicPr>
        <p:blipFill>
          <a:blip r:embed="rId3" cstate="email">
            <a:extLst>
              <a:ext uri="{28A0092B-C50C-407E-A947-70E740481C1C}">
                <a14:useLocalDpi xmlns:a14="http://schemas.microsoft.com/office/drawing/2010/main"/>
              </a:ext>
            </a:extLst>
          </a:blip>
          <a:stretch/>
        </p:blipFill>
        <p:spPr>
          <a:xfrm>
            <a:off x="2755191" y="890063"/>
            <a:ext cx="7219999" cy="2912414"/>
          </a:xfrm>
          <a:prstGeom prst="rect">
            <a:avLst/>
          </a:prstGeom>
        </p:spPr>
      </p:pic>
      <p:sp>
        <p:nvSpPr>
          <p:cNvPr id="2" name="TextBox 1">
            <a:extLst>
              <a:ext uri="{FF2B5EF4-FFF2-40B4-BE49-F238E27FC236}">
                <a16:creationId xmlns:a16="http://schemas.microsoft.com/office/drawing/2014/main" id="{01DF7B17-A5A1-4A64-0EC2-CBF3865128EE}"/>
              </a:ext>
            </a:extLst>
          </p:cNvPr>
          <p:cNvSpPr txBox="1"/>
          <p:nvPr/>
        </p:nvSpPr>
        <p:spPr>
          <a:xfrm>
            <a:off x="459810" y="129296"/>
            <a:ext cx="5918088" cy="2246769"/>
          </a:xfrm>
          <a:prstGeom prst="rect">
            <a:avLst/>
          </a:prstGeom>
          <a:noFill/>
        </p:spPr>
        <p:txBody>
          <a:bodyPr wrap="squar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The foundation:</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4005 – POSE. ACDB 4010 – Study Skills</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4008 – Mathematics.  ACDB 4007 – Physics OME</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ACDB 4011 – Chemistry OME. ACDA 4018 – Fundamentals of Electronics</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4019 – Principles of OME</a:t>
            </a:r>
          </a:p>
          <a:p>
            <a:pPr marL="0" marR="0" lvl="0" indent="0" algn="l" defTabSz="914357"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rPr>
              <a:t>Understand:</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rPr>
              <a:t>ACDA 6017 – OME Major Project</a:t>
            </a:r>
          </a:p>
          <a:p>
            <a:pPr marL="0" marR="0" lvl="0" indent="0" algn="l" defTabSz="914357"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357"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Graphic 3" descr="Factory with solid fill">
            <a:extLst>
              <a:ext uri="{FF2B5EF4-FFF2-40B4-BE49-F238E27FC236}">
                <a16:creationId xmlns:a16="http://schemas.microsoft.com/office/drawing/2014/main" id="{1334C709-8A41-D8DB-4671-CE639E6C2F4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28005" y="5900190"/>
            <a:ext cx="914400" cy="914400"/>
          </a:xfrm>
          <a:prstGeom prst="rect">
            <a:avLst/>
          </a:prstGeom>
        </p:spPr>
      </p:pic>
      <p:pic>
        <p:nvPicPr>
          <p:cNvPr id="6" name="Graphic 5" descr="Truck with solid fill">
            <a:extLst>
              <a:ext uri="{FF2B5EF4-FFF2-40B4-BE49-F238E27FC236}">
                <a16:creationId xmlns:a16="http://schemas.microsoft.com/office/drawing/2014/main" id="{354E43B6-31C6-6126-E8C3-9DAE74D021F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40070" y="5160168"/>
            <a:ext cx="914400" cy="914400"/>
          </a:xfrm>
          <a:prstGeom prst="rect">
            <a:avLst/>
          </a:prstGeom>
        </p:spPr>
      </p:pic>
      <p:pic>
        <p:nvPicPr>
          <p:cNvPr id="8" name="Graphic 7" descr="Warehouse with solid fill">
            <a:extLst>
              <a:ext uri="{FF2B5EF4-FFF2-40B4-BE49-F238E27FC236}">
                <a16:creationId xmlns:a16="http://schemas.microsoft.com/office/drawing/2014/main" id="{C5E926D3-194B-C337-C5A6-CB88ABD09CF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99284" y="5814305"/>
            <a:ext cx="914400" cy="914400"/>
          </a:xfrm>
          <a:prstGeom prst="rect">
            <a:avLst/>
          </a:prstGeom>
        </p:spPr>
      </p:pic>
      <p:pic>
        <p:nvPicPr>
          <p:cNvPr id="10" name="Graphic 9" descr="Soldier female outline">
            <a:extLst>
              <a:ext uri="{FF2B5EF4-FFF2-40B4-BE49-F238E27FC236}">
                <a16:creationId xmlns:a16="http://schemas.microsoft.com/office/drawing/2014/main" id="{8776D920-0EA8-2146-78E8-48350721851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3446" y="4442705"/>
            <a:ext cx="914400" cy="914400"/>
          </a:xfrm>
          <a:prstGeom prst="rect">
            <a:avLst/>
          </a:prstGeom>
        </p:spPr>
      </p:pic>
      <p:pic>
        <p:nvPicPr>
          <p:cNvPr id="12" name="Graphic 11" descr="Partial sun outline">
            <a:extLst>
              <a:ext uri="{FF2B5EF4-FFF2-40B4-BE49-F238E27FC236}">
                <a16:creationId xmlns:a16="http://schemas.microsoft.com/office/drawing/2014/main" id="{C80E3F3C-32EF-1DAA-14EE-49B222EEE22D}"/>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155906" y="4373855"/>
            <a:ext cx="914400" cy="914400"/>
          </a:xfrm>
          <a:prstGeom prst="rect">
            <a:avLst/>
          </a:prstGeom>
        </p:spPr>
      </p:pic>
      <p:pic>
        <p:nvPicPr>
          <p:cNvPr id="14" name="Graphic 13" descr="Gavel with solid fill">
            <a:extLst>
              <a:ext uri="{FF2B5EF4-FFF2-40B4-BE49-F238E27FC236}">
                <a16:creationId xmlns:a16="http://schemas.microsoft.com/office/drawing/2014/main" id="{8B2B5737-D9D1-2E27-6F56-E618B5E35042}"/>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2124318" y="4374161"/>
            <a:ext cx="914400" cy="914400"/>
          </a:xfrm>
          <a:prstGeom prst="rect">
            <a:avLst/>
          </a:prstGeom>
        </p:spPr>
      </p:pic>
      <p:sp>
        <p:nvSpPr>
          <p:cNvPr id="15" name="TextBox 14">
            <a:extLst>
              <a:ext uri="{FF2B5EF4-FFF2-40B4-BE49-F238E27FC236}">
                <a16:creationId xmlns:a16="http://schemas.microsoft.com/office/drawing/2014/main" id="{D694ADAD-EB26-7F7A-8194-75E1414199D6}"/>
              </a:ext>
            </a:extLst>
          </p:cNvPr>
          <p:cNvSpPr txBox="1"/>
          <p:nvPr/>
        </p:nvSpPr>
        <p:spPr>
          <a:xfrm>
            <a:off x="1243426" y="3150230"/>
            <a:ext cx="1491177" cy="307777"/>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5009 - EMR</a:t>
            </a:r>
          </a:p>
        </p:txBody>
      </p:sp>
      <p:sp>
        <p:nvSpPr>
          <p:cNvPr id="18" name="Right Brace 17">
            <a:extLst>
              <a:ext uri="{FF2B5EF4-FFF2-40B4-BE49-F238E27FC236}">
                <a16:creationId xmlns:a16="http://schemas.microsoft.com/office/drawing/2014/main" id="{C7EF9BF2-77CA-3004-7964-F654D9D48129}"/>
              </a:ext>
            </a:extLst>
          </p:cNvPr>
          <p:cNvSpPr/>
          <p:nvPr/>
        </p:nvSpPr>
        <p:spPr>
          <a:xfrm rot="15073393">
            <a:off x="5137475" y="-1818717"/>
            <a:ext cx="892252" cy="6550245"/>
          </a:xfrm>
          <a:prstGeom prst="rightBrace">
            <a:avLst>
              <a:gd name="adj1" fmla="val 52850"/>
              <a:gd name="adj2" fmla="val 50000"/>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357" rtl="0" eaLnBrk="1" fontAlgn="auto" latinLnBrk="0" hangingPunct="1">
              <a:lnSpc>
                <a:spcPct val="100000"/>
              </a:lnSpc>
              <a:spcBef>
                <a:spcPts val="0"/>
              </a:spcBef>
              <a:spcAft>
                <a:spcPts val="0"/>
              </a:spcAft>
              <a:buClrTx/>
              <a:buSzTx/>
              <a:buFontTx/>
              <a:buNone/>
              <a:tabLst/>
              <a:defRPr/>
            </a:pPr>
            <a:endParaRPr kumimoji="0" lang="en-US" sz="2117"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0" name="Graphic 19" descr="Illustrator with solid fill">
            <a:extLst>
              <a:ext uri="{FF2B5EF4-FFF2-40B4-BE49-F238E27FC236}">
                <a16:creationId xmlns:a16="http://schemas.microsoft.com/office/drawing/2014/main" id="{F694435F-B3FA-175A-3B29-878146B3FC23}"/>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7108375" y="5754778"/>
            <a:ext cx="914400" cy="914400"/>
          </a:xfrm>
          <a:prstGeom prst="rect">
            <a:avLst/>
          </a:prstGeom>
        </p:spPr>
      </p:pic>
      <p:sp>
        <p:nvSpPr>
          <p:cNvPr id="21" name="TextBox 20">
            <a:extLst>
              <a:ext uri="{FF2B5EF4-FFF2-40B4-BE49-F238E27FC236}">
                <a16:creationId xmlns:a16="http://schemas.microsoft.com/office/drawing/2014/main" id="{D9BACBAC-E448-79F2-3F01-201C113A973D}"/>
              </a:ext>
            </a:extLst>
          </p:cNvPr>
          <p:cNvSpPr txBox="1"/>
          <p:nvPr/>
        </p:nvSpPr>
        <p:spPr>
          <a:xfrm>
            <a:off x="8120321" y="5865796"/>
            <a:ext cx="3319627" cy="523220"/>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5007 – Computer Aided Engineering</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6021 – Data Capture &amp; Evaluation</a:t>
            </a:r>
          </a:p>
        </p:txBody>
      </p:sp>
      <p:sp>
        <p:nvSpPr>
          <p:cNvPr id="22" name="TextBox 21">
            <a:extLst>
              <a:ext uri="{FF2B5EF4-FFF2-40B4-BE49-F238E27FC236}">
                <a16:creationId xmlns:a16="http://schemas.microsoft.com/office/drawing/2014/main" id="{8BAFC00A-0270-A705-0CAD-B5360F615920}"/>
              </a:ext>
            </a:extLst>
          </p:cNvPr>
          <p:cNvSpPr txBox="1"/>
          <p:nvPr/>
        </p:nvSpPr>
        <p:spPr>
          <a:xfrm>
            <a:off x="2220535" y="5605321"/>
            <a:ext cx="3585597" cy="1169551"/>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5013 – Safety &amp; Hazard Assessment</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5021 – Systems Engineering</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5022 – Work-Based Group Project</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6022 – OME Safety Management &amp; Law</a:t>
            </a:r>
          </a:p>
          <a:p>
            <a:pPr marL="0" marR="0" lvl="0" indent="0" algn="l" defTabSz="914357"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Box 22">
            <a:extLst>
              <a:ext uri="{FF2B5EF4-FFF2-40B4-BE49-F238E27FC236}">
                <a16:creationId xmlns:a16="http://schemas.microsoft.com/office/drawing/2014/main" id="{CE9C7213-ED70-0DA6-7A2D-F283DF7E007F}"/>
              </a:ext>
            </a:extLst>
          </p:cNvPr>
          <p:cNvSpPr txBox="1"/>
          <p:nvPr/>
        </p:nvSpPr>
        <p:spPr>
          <a:xfrm>
            <a:off x="1248919" y="3438712"/>
            <a:ext cx="2014055" cy="307777"/>
          </a:xfrm>
          <a:prstGeom prst="rect">
            <a:avLst/>
          </a:prstGeom>
          <a:noFill/>
        </p:spPr>
        <p:txBody>
          <a:bodyPr wrap="squar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ACDB 5011 – I &amp; C</a:t>
            </a:r>
          </a:p>
        </p:txBody>
      </p:sp>
      <p:sp>
        <p:nvSpPr>
          <p:cNvPr id="24" name="TextBox 23">
            <a:extLst>
              <a:ext uri="{FF2B5EF4-FFF2-40B4-BE49-F238E27FC236}">
                <a16:creationId xmlns:a16="http://schemas.microsoft.com/office/drawing/2014/main" id="{6B4B00B1-CD15-3821-570A-0D965123613E}"/>
              </a:ext>
            </a:extLst>
          </p:cNvPr>
          <p:cNvSpPr txBox="1"/>
          <p:nvPr/>
        </p:nvSpPr>
        <p:spPr>
          <a:xfrm>
            <a:off x="10018233" y="1096389"/>
            <a:ext cx="2156681" cy="523220"/>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ACDB 5011 – </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Instrumentation &amp; Control</a:t>
            </a:r>
          </a:p>
        </p:txBody>
      </p:sp>
      <p:sp>
        <p:nvSpPr>
          <p:cNvPr id="25" name="TextBox 24">
            <a:extLst>
              <a:ext uri="{FF2B5EF4-FFF2-40B4-BE49-F238E27FC236}">
                <a16:creationId xmlns:a16="http://schemas.microsoft.com/office/drawing/2014/main" id="{5C0FA8E8-F5CB-8281-CAFE-4DC803AD7F43}"/>
              </a:ext>
            </a:extLst>
          </p:cNvPr>
          <p:cNvSpPr txBox="1"/>
          <p:nvPr/>
        </p:nvSpPr>
        <p:spPr>
          <a:xfrm>
            <a:off x="5861900" y="4442705"/>
            <a:ext cx="3271473" cy="954107"/>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5021 - Advanced Chemistry of OME</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ACDB 5015 – Advanced Physics OME</a:t>
            </a:r>
          </a:p>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6008 – Scientific Principles of OME</a:t>
            </a:r>
          </a:p>
          <a:p>
            <a:pPr marL="0" marR="0" lvl="0" indent="0" algn="l" defTabSz="914357"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3" name="Graphic 32" descr="Bullseye with solid fill">
            <a:extLst>
              <a:ext uri="{FF2B5EF4-FFF2-40B4-BE49-F238E27FC236}">
                <a16:creationId xmlns:a16="http://schemas.microsoft.com/office/drawing/2014/main" id="{A82052D1-EAAF-3E19-1273-9FE0D5E9A808}"/>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9749036" y="4373124"/>
            <a:ext cx="914400" cy="914400"/>
          </a:xfrm>
          <a:prstGeom prst="rect">
            <a:avLst/>
          </a:prstGeom>
        </p:spPr>
      </p:pic>
      <p:pic>
        <p:nvPicPr>
          <p:cNvPr id="35" name="Picture 34" descr="A rocket launching into the sky&#10;&#10;Description automatically generated with low confidence">
            <a:extLst>
              <a:ext uri="{FF2B5EF4-FFF2-40B4-BE49-F238E27FC236}">
                <a16:creationId xmlns:a16="http://schemas.microsoft.com/office/drawing/2014/main" id="{4353DE96-5B7C-A13B-7316-CA8F059B91D5}"/>
              </a:ext>
            </a:extLst>
          </p:cNvPr>
          <p:cNvPicPr>
            <a:picLocks noChangeAspect="1"/>
          </p:cNvPicPr>
          <p:nvPr/>
        </p:nvPicPr>
        <p:blipFill>
          <a:blip r:embed="rId20" cstate="email">
            <a:extLst>
              <a:ext uri="{28A0092B-C50C-407E-A947-70E740481C1C}">
                <a14:useLocalDpi xmlns:a14="http://schemas.microsoft.com/office/drawing/2010/main"/>
              </a:ext>
            </a:extLst>
          </a:blip>
          <a:stretch>
            <a:fillRect/>
          </a:stretch>
        </p:blipFill>
        <p:spPr>
          <a:xfrm>
            <a:off x="10690354" y="4506119"/>
            <a:ext cx="1117600" cy="654050"/>
          </a:xfrm>
          <a:prstGeom prst="rect">
            <a:avLst/>
          </a:prstGeom>
        </p:spPr>
      </p:pic>
      <p:cxnSp>
        <p:nvCxnSpPr>
          <p:cNvPr id="37" name="Straight Arrow Connector 36">
            <a:extLst>
              <a:ext uri="{FF2B5EF4-FFF2-40B4-BE49-F238E27FC236}">
                <a16:creationId xmlns:a16="http://schemas.microsoft.com/office/drawing/2014/main" id="{3770B957-7B8C-616B-A673-5E38C2E2EF70}"/>
              </a:ext>
            </a:extLst>
          </p:cNvPr>
          <p:cNvCxnSpPr>
            <a:cxnSpLocks/>
          </p:cNvCxnSpPr>
          <p:nvPr/>
        </p:nvCxnSpPr>
        <p:spPr>
          <a:xfrm flipH="1" flipV="1">
            <a:off x="5408759" y="2932994"/>
            <a:ext cx="794747" cy="1044955"/>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cxnSp>
        <p:nvCxnSpPr>
          <p:cNvPr id="38" name="Straight Arrow Connector 37">
            <a:extLst>
              <a:ext uri="{FF2B5EF4-FFF2-40B4-BE49-F238E27FC236}">
                <a16:creationId xmlns:a16="http://schemas.microsoft.com/office/drawing/2014/main" id="{7AC1CADE-D761-7840-B359-291BF00E7E5E}"/>
              </a:ext>
            </a:extLst>
          </p:cNvPr>
          <p:cNvCxnSpPr>
            <a:cxnSpLocks/>
          </p:cNvCxnSpPr>
          <p:nvPr/>
        </p:nvCxnSpPr>
        <p:spPr>
          <a:xfrm flipH="1" flipV="1">
            <a:off x="6956265" y="2619796"/>
            <a:ext cx="575296" cy="1510553"/>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cxnSp>
        <p:nvCxnSpPr>
          <p:cNvPr id="39" name="Straight Arrow Connector 38">
            <a:extLst>
              <a:ext uri="{FF2B5EF4-FFF2-40B4-BE49-F238E27FC236}">
                <a16:creationId xmlns:a16="http://schemas.microsoft.com/office/drawing/2014/main" id="{C68CD996-7A57-32A2-C7E2-02905B8F5925}"/>
              </a:ext>
            </a:extLst>
          </p:cNvPr>
          <p:cNvCxnSpPr>
            <a:cxnSpLocks/>
          </p:cNvCxnSpPr>
          <p:nvPr/>
        </p:nvCxnSpPr>
        <p:spPr>
          <a:xfrm flipV="1">
            <a:off x="8655414" y="1729734"/>
            <a:ext cx="353300" cy="2357462"/>
          </a:xfrm>
          <a:prstGeom prst="straightConnector1">
            <a:avLst/>
          </a:prstGeom>
          <a:ln w="57150">
            <a:tailEnd type="triangle"/>
          </a:ln>
        </p:spPr>
        <p:style>
          <a:lnRef idx="1">
            <a:schemeClr val="accent2"/>
          </a:lnRef>
          <a:fillRef idx="0">
            <a:schemeClr val="accent2"/>
          </a:fillRef>
          <a:effectRef idx="0">
            <a:schemeClr val="accent2"/>
          </a:effectRef>
          <a:fontRef idx="minor">
            <a:schemeClr val="tx1"/>
          </a:fontRef>
        </p:style>
      </p:cxnSp>
      <p:sp>
        <p:nvSpPr>
          <p:cNvPr id="44" name="TextBox 43">
            <a:extLst>
              <a:ext uri="{FF2B5EF4-FFF2-40B4-BE49-F238E27FC236}">
                <a16:creationId xmlns:a16="http://schemas.microsoft.com/office/drawing/2014/main" id="{ECD47AFF-25FC-E1B6-A7CA-579323D6A96D}"/>
              </a:ext>
            </a:extLst>
          </p:cNvPr>
          <p:cNvSpPr txBox="1"/>
          <p:nvPr/>
        </p:nvSpPr>
        <p:spPr>
          <a:xfrm>
            <a:off x="10275947" y="4021990"/>
            <a:ext cx="1010277" cy="307777"/>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ACDA 5009</a:t>
            </a:r>
          </a:p>
        </p:txBody>
      </p:sp>
      <p:sp>
        <p:nvSpPr>
          <p:cNvPr id="45" name="TextBox 44">
            <a:extLst>
              <a:ext uri="{FF2B5EF4-FFF2-40B4-BE49-F238E27FC236}">
                <a16:creationId xmlns:a16="http://schemas.microsoft.com/office/drawing/2014/main" id="{B466AC6C-2FB9-4715-73DA-9CAFBB906B11}"/>
              </a:ext>
            </a:extLst>
          </p:cNvPr>
          <p:cNvSpPr txBox="1"/>
          <p:nvPr/>
        </p:nvSpPr>
        <p:spPr>
          <a:xfrm>
            <a:off x="10623631" y="5292401"/>
            <a:ext cx="1006494" cy="307777"/>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ACDB 5011</a:t>
            </a:r>
          </a:p>
        </p:txBody>
      </p:sp>
      <p:sp>
        <p:nvSpPr>
          <p:cNvPr id="48" name="TextBox 47">
            <a:extLst>
              <a:ext uri="{FF2B5EF4-FFF2-40B4-BE49-F238E27FC236}">
                <a16:creationId xmlns:a16="http://schemas.microsoft.com/office/drawing/2014/main" id="{21F4AFE9-CBD9-4CEB-E49E-0959C946B62D}"/>
              </a:ext>
            </a:extLst>
          </p:cNvPr>
          <p:cNvSpPr txBox="1"/>
          <p:nvPr/>
        </p:nvSpPr>
        <p:spPr>
          <a:xfrm>
            <a:off x="8893978" y="163434"/>
            <a:ext cx="3053528" cy="461665"/>
          </a:xfrm>
          <a:prstGeom prst="rect">
            <a:avLst/>
          </a:prstGeom>
          <a:noFill/>
        </p:spPr>
        <p:txBody>
          <a:bodyPr wrap="none" rtlCol="0">
            <a:spAutoFit/>
          </a:bodyPr>
          <a:lstStyle/>
          <a:p>
            <a:pPr marL="0" marR="0" lvl="0" indent="0" algn="l" defTabSz="91435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OME Level 4 to Level 6</a:t>
            </a:r>
          </a:p>
        </p:txBody>
      </p:sp>
      <p:sp>
        <p:nvSpPr>
          <p:cNvPr id="49" name="TextBox 48">
            <a:extLst>
              <a:ext uri="{FF2B5EF4-FFF2-40B4-BE49-F238E27FC236}">
                <a16:creationId xmlns:a16="http://schemas.microsoft.com/office/drawing/2014/main" id="{02CA2295-5EA9-827C-44EA-53DCABE4214B}"/>
              </a:ext>
            </a:extLst>
          </p:cNvPr>
          <p:cNvSpPr txBox="1"/>
          <p:nvPr/>
        </p:nvSpPr>
        <p:spPr>
          <a:xfrm>
            <a:off x="3359059" y="4369439"/>
            <a:ext cx="1423788" cy="954107"/>
          </a:xfrm>
          <a:prstGeom prst="rect">
            <a:avLst/>
          </a:prstGeom>
          <a:solidFill>
            <a:srgbClr val="FF0000"/>
          </a:solidFill>
        </p:spPr>
        <p:txBody>
          <a:bodyPr wrap="none" rtlCol="0">
            <a:spAutoFit/>
          </a:bodyPr>
          <a:lstStyle/>
          <a:p>
            <a:pPr marL="0" marR="0" lvl="0" indent="0" algn="ctr" defTabSz="914357"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OME </a:t>
            </a:r>
          </a:p>
          <a:p>
            <a:pPr marL="0" marR="0" lvl="0" indent="0" algn="ctr" defTabSz="914357"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Calibri" panose="020F0502020204030204"/>
                <a:ea typeface="+mn-ea"/>
                <a:cs typeface="+mn-cs"/>
              </a:rPr>
              <a:t>CADMID</a:t>
            </a:r>
          </a:p>
        </p:txBody>
      </p:sp>
      <p:sp>
        <p:nvSpPr>
          <p:cNvPr id="3" name="Left Arrow 2">
            <a:extLst>
              <a:ext uri="{FF2B5EF4-FFF2-40B4-BE49-F238E27FC236}">
                <a16:creationId xmlns:a16="http://schemas.microsoft.com/office/drawing/2014/main" id="{853A2A35-79B4-C4C7-9210-59C986343F33}"/>
              </a:ext>
            </a:extLst>
          </p:cNvPr>
          <p:cNvSpPr/>
          <p:nvPr/>
        </p:nvSpPr>
        <p:spPr>
          <a:xfrm>
            <a:off x="5041560" y="4651736"/>
            <a:ext cx="490769" cy="357178"/>
          </a:xfrm>
          <a:prstGeom prst="lef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7" rtl="0" eaLnBrk="1" fontAlgn="auto" latinLnBrk="0" hangingPunct="1">
              <a:lnSpc>
                <a:spcPct val="100000"/>
              </a:lnSpc>
              <a:spcBef>
                <a:spcPts val="0"/>
              </a:spcBef>
              <a:spcAft>
                <a:spcPts val="0"/>
              </a:spcAft>
              <a:buClrTx/>
              <a:buSzTx/>
              <a:buFontTx/>
              <a:buNone/>
              <a:tabLst/>
              <a:defRPr/>
            </a:pPr>
            <a:endParaRPr kumimoji="0" lang="en-US" sz="2117"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Left Arrow 4">
            <a:extLst>
              <a:ext uri="{FF2B5EF4-FFF2-40B4-BE49-F238E27FC236}">
                <a16:creationId xmlns:a16="http://schemas.microsoft.com/office/drawing/2014/main" id="{E85ACE3C-8848-93A4-1043-CE4C5614436B}"/>
              </a:ext>
            </a:extLst>
          </p:cNvPr>
          <p:cNvSpPr/>
          <p:nvPr/>
        </p:nvSpPr>
        <p:spPr>
          <a:xfrm rot="10800000">
            <a:off x="9195820" y="4651736"/>
            <a:ext cx="490769" cy="357178"/>
          </a:xfrm>
          <a:prstGeom prst="left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57" rtl="0" eaLnBrk="1" fontAlgn="auto" latinLnBrk="0" hangingPunct="1">
              <a:lnSpc>
                <a:spcPct val="100000"/>
              </a:lnSpc>
              <a:spcBef>
                <a:spcPts val="0"/>
              </a:spcBef>
              <a:spcAft>
                <a:spcPts val="0"/>
              </a:spcAft>
              <a:buClrTx/>
              <a:buSzTx/>
              <a:buFontTx/>
              <a:buNone/>
              <a:tabLst/>
              <a:defRPr/>
            </a:pPr>
            <a:endParaRPr kumimoji="0" lang="en-US" sz="2117"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8" descr="List with solid fill">
            <a:extLst>
              <a:ext uri="{FF2B5EF4-FFF2-40B4-BE49-F238E27FC236}">
                <a16:creationId xmlns:a16="http://schemas.microsoft.com/office/drawing/2014/main" id="{EA591E04-823E-F1FD-893F-06CEC8C8B757}"/>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376268" y="1891152"/>
            <a:ext cx="914400" cy="914400"/>
          </a:xfrm>
          <a:prstGeom prst="rect">
            <a:avLst/>
          </a:prstGeom>
        </p:spPr>
      </p:pic>
      <p:pic>
        <p:nvPicPr>
          <p:cNvPr id="13" name="Graphic 12" descr="Meeting outline">
            <a:extLst>
              <a:ext uri="{FF2B5EF4-FFF2-40B4-BE49-F238E27FC236}">
                <a16:creationId xmlns:a16="http://schemas.microsoft.com/office/drawing/2014/main" id="{9838C09E-1AE7-76B8-E3B0-7A35332D1353}"/>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1122219" y="5054640"/>
            <a:ext cx="914400" cy="914400"/>
          </a:xfrm>
          <a:prstGeom prst="rect">
            <a:avLst/>
          </a:prstGeom>
        </p:spPr>
      </p:pic>
    </p:spTree>
  </p:cSld>
  <p:clrMapOvr>
    <a:masterClrMapping/>
  </p:clrMapOvr>
  <p:transition>
    <p:wipe dir="r"/>
  </p:transition>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Master layout body">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U-Presentation-Accessibility-APRIL-2021" id="{C99E393E-DB25-4FBD-80CE-E9CBFB9CD6A5}" vid="{C7544C4A-7948-4267-8A99-96613572B240}"/>
    </a:ext>
  </a:extLst>
</a:theme>
</file>

<file path=ppt/theme/theme22.xml><?xml version="1.0" encoding="utf-8"?>
<a:theme xmlns:a="http://schemas.openxmlformats.org/drawingml/2006/main" name="2008 Background">
  <a:themeElements>
    <a:clrScheme name="">
      <a:dk1>
        <a:srgbClr val="5F5F5F"/>
      </a:dk1>
      <a:lt1>
        <a:srgbClr val="FFFFFF"/>
      </a:lt1>
      <a:dk2>
        <a:srgbClr val="3F5C6E"/>
      </a:dk2>
      <a:lt2>
        <a:srgbClr val="FFFFFF"/>
      </a:lt2>
      <a:accent1>
        <a:srgbClr val="E60000"/>
      </a:accent1>
      <a:accent2>
        <a:srgbClr val="FFCC00"/>
      </a:accent2>
      <a:accent3>
        <a:srgbClr val="AFB5BA"/>
      </a:accent3>
      <a:accent4>
        <a:srgbClr val="DADADA"/>
      </a:accent4>
      <a:accent5>
        <a:srgbClr val="F0AAAA"/>
      </a:accent5>
      <a:accent6>
        <a:srgbClr val="E7B900"/>
      </a:accent6>
      <a:hlink>
        <a:srgbClr val="00B366"/>
      </a:hlink>
      <a:folHlink>
        <a:srgbClr val="7FD9FF"/>
      </a:folHlink>
    </a:clrScheme>
    <a:fontScheme name="2008 Background">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2"/>
            </a:solidFill>
            <a:effectLst/>
            <a:latin typeface="Arial" panose="020B0604020202020204" pitchFamily="34" charset="0"/>
          </a:defRPr>
        </a:defPPr>
      </a:lstStyle>
    </a:spDef>
    <a:lnDef>
      <a:spPr bwMode="auto">
        <a:xfrm>
          <a:off x="0" y="0"/>
          <a:ext cx="1" cy="1"/>
        </a:xfrm>
        <a:custGeom>
          <a:avLst/>
          <a:gdLst/>
          <a:ahLst/>
          <a:cxnLst/>
          <a:rect l="0" t="0" r="0" b="0"/>
          <a:pathLst/>
        </a:custGeom>
        <a:solidFill>
          <a:srgbClr val="FFFF99"/>
        </a:solidFill>
        <a:ln>
          <a:noFill/>
        </a:ln>
        <a:effectLst/>
        <a:extLst>
          <a:ext uri="{91240B29-F687-4F45-9708-019B960494DF}">
            <a14:hiddenLine xmlns:a14="http://schemas.microsoft.com/office/drawing/2010/main" w="9525" cap="flat" cmpd="sng" algn="ctr">
              <a:solidFill>
                <a:srgbClr val="FF66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0000" tIns="46800" rIns="90000" bIns="46800" numCol="1" anchor="t" anchorCtr="0" compatLnSpc="1">
        <a:prstTxWarp prst="textNoShape">
          <a:avLst/>
        </a:prstTxWarp>
        <a:spAutoFit/>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GB" altLang="en-US" sz="1800" b="0" i="0" u="none" strike="noStrike" cap="none" normalizeH="0" baseline="0" smtClean="0">
            <a:ln>
              <a:noFill/>
            </a:ln>
            <a:solidFill>
              <a:schemeClr val="tx2"/>
            </a:solidFill>
            <a:effectLst/>
            <a:latin typeface="Arial" panose="020B0604020202020204" pitchFamily="34" charset="0"/>
          </a:defRPr>
        </a:defPPr>
      </a:lstStyle>
    </a:lnDef>
  </a:objectDefaults>
  <a:extraClrSchemeLst>
    <a:extraClrScheme>
      <a:clrScheme name="2008 Background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2008 Background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2008 Background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2008 Background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2008 Background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2008 Background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2008 Background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a="http://schemas.openxmlformats.org/drawingml/2006/main" name="1_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2.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D09DC4-48CE-45C2-9393-0A8E48C8FD95}">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1085</TotalTime>
  <Words>2047</Words>
  <Application>Microsoft Macintosh PowerPoint</Application>
  <PresentationFormat>Widescreen</PresentationFormat>
  <Paragraphs>128</Paragraphs>
  <Slides>31</Slides>
  <Notes>11</Notes>
  <HiddenSlides>0</HiddenSlides>
  <MMClips>0</MMClips>
  <ScaleCrop>false</ScaleCrop>
  <HeadingPairs>
    <vt:vector size="8" baseType="variant">
      <vt:variant>
        <vt:lpstr>Fonts Used</vt:lpstr>
      </vt:variant>
      <vt:variant>
        <vt:i4>7</vt:i4>
      </vt:variant>
      <vt:variant>
        <vt:lpstr>Theme</vt:lpstr>
      </vt:variant>
      <vt:variant>
        <vt:i4>23</vt:i4>
      </vt:variant>
      <vt:variant>
        <vt:lpstr>Embedded OLE Servers</vt:lpstr>
      </vt:variant>
      <vt:variant>
        <vt:i4>1</vt:i4>
      </vt:variant>
      <vt:variant>
        <vt:lpstr>Slide Titles</vt:lpstr>
      </vt:variant>
      <vt:variant>
        <vt:i4>31</vt:i4>
      </vt:variant>
    </vt:vector>
  </HeadingPairs>
  <TitlesOfParts>
    <vt:vector size="62" baseType="lpstr">
      <vt:lpstr>Arial</vt:lpstr>
      <vt:lpstr>ArialMT</vt:lpstr>
      <vt:lpstr>Calibri</vt:lpstr>
      <vt:lpstr>Calibri Light</vt:lpstr>
      <vt:lpstr>Symbol</vt:lpstr>
      <vt:lpstr>Times New Roman</vt:lpstr>
      <vt:lpstr>Wingdings</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Master layout body</vt:lpstr>
      <vt:lpstr>2008 Background</vt:lpstr>
      <vt:lpstr>1_UWTSD 200_Subtitle 2</vt:lpstr>
      <vt:lpstr>Picture</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Impact Sensitivity of Primary Explosives</vt:lpstr>
      <vt:lpstr>Electrostatic Sensitivity of Primary Explosives</vt:lpstr>
      <vt:lpstr>Friction Sensitivity of Primary Explosives</vt:lpstr>
      <vt:lpstr>PowerPoint Presentation</vt:lpstr>
      <vt:lpstr>PowerPoint Presentation</vt:lpstr>
      <vt:lpstr>PowerPoint Presentation</vt:lpstr>
      <vt:lpstr>PowerPoint Presentation</vt:lpstr>
      <vt:lpstr>PowerPoint Presentation</vt:lpstr>
      <vt:lpstr>Delayed Arming Unit (DAU)</vt:lpstr>
      <vt:lpstr>PowerPoint Presentation</vt:lpstr>
      <vt:lpstr>PowerPoint Presentation</vt:lpstr>
      <vt:lpstr>High Voltage DDT initiator</vt:lpstr>
      <vt:lpstr>Exploding Bridgewire Detonator</vt:lpstr>
      <vt:lpstr>Exploding Foil Initiator Detonator (Slapper)</vt:lpstr>
      <vt:lpstr>Comparison of Detonator Types</vt:lpstr>
      <vt:lpstr>PowerPoint Presentation</vt:lpstr>
      <vt:lpstr>PowerPoint Presentation</vt:lpstr>
      <vt:lpstr>PowerPoint Presentation</vt:lpstr>
      <vt:lpstr>Questions?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Gareth Collett</cp:lastModifiedBy>
  <cp:revision>59</cp:revision>
  <dcterms:created xsi:type="dcterms:W3CDTF">2021-03-09T15:35:42Z</dcterms:created>
  <dcterms:modified xsi:type="dcterms:W3CDTF">2022-11-01T08:51:57Z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