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30"/>
  </p:notesMasterIdLst>
  <p:sldIdLst>
    <p:sldId id="256" r:id="rId5"/>
    <p:sldId id="348" r:id="rId6"/>
    <p:sldId id="401" r:id="rId7"/>
    <p:sldId id="347" r:id="rId8"/>
    <p:sldId id="343" r:id="rId9"/>
    <p:sldId id="416" r:id="rId10"/>
    <p:sldId id="402" r:id="rId11"/>
    <p:sldId id="403" r:id="rId12"/>
    <p:sldId id="404" r:id="rId13"/>
    <p:sldId id="405" r:id="rId14"/>
    <p:sldId id="406" r:id="rId15"/>
    <p:sldId id="407" r:id="rId16"/>
    <p:sldId id="417" r:id="rId17"/>
    <p:sldId id="409" r:id="rId18"/>
    <p:sldId id="410" r:id="rId19"/>
    <p:sldId id="411" r:id="rId20"/>
    <p:sldId id="412" r:id="rId21"/>
    <p:sldId id="413" r:id="rId22"/>
    <p:sldId id="414" r:id="rId23"/>
    <p:sldId id="415" r:id="rId24"/>
    <p:sldId id="418" r:id="rId25"/>
    <p:sldId id="419" r:id="rId26"/>
    <p:sldId id="420" r:id="rId27"/>
    <p:sldId id="377" r:id="rId28"/>
    <p:sldId id="284"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 Tinkler" initials="PT" lastIdx="3" clrIdx="0">
    <p:extLst>
      <p:ext uri="{19B8F6BF-5375-455C-9EA6-DF929625EA0E}">
        <p15:presenceInfo xmlns:p15="http://schemas.microsoft.com/office/powerpoint/2012/main" userId="S::paul@thinkingperformers.com::bcebf29c-73c2-433d-80d2-6bad896374b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660066"/>
    <a:srgbClr val="0000FF"/>
    <a:srgbClr val="800080"/>
    <a:srgbClr val="FF3300"/>
    <a:srgbClr val="D60093"/>
    <a:srgbClr val="CC3300"/>
    <a:srgbClr val="22A641"/>
    <a:srgbClr val="D2A000"/>
    <a:srgbClr val="E91135"/>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99" autoAdjust="0"/>
    <p:restoredTop sz="86775" autoAdjust="0"/>
  </p:normalViewPr>
  <p:slideViewPr>
    <p:cSldViewPr snapToGrid="0">
      <p:cViewPr varScale="1">
        <p:scale>
          <a:sx n="100" d="100"/>
          <a:sy n="100" d="100"/>
        </p:scale>
        <p:origin x="1914" y="8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D6E2D5-76ED-43D9-99B4-F0815A2CDC08}" type="datetimeFigureOut">
              <a:rPr lang="en-GB" smtClean="0"/>
              <a:t>14/08/2020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651D80-B2C2-482F-8142-881402B33ACC}" type="slidenum">
              <a:rPr lang="en-GB" smtClean="0"/>
              <a:t>‹#›</a:t>
            </a:fld>
            <a:endParaRPr lang="en-GB"/>
          </a:p>
        </p:txBody>
      </p:sp>
    </p:spTree>
    <p:extLst>
      <p:ext uri="{BB962C8B-B14F-4D97-AF65-F5344CB8AC3E}">
        <p14:creationId xmlns:p14="http://schemas.microsoft.com/office/powerpoint/2010/main" val="16970542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3</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interaction with experts and creatives from other organisations brings an element of scrutiny to our own work.  This ‘</a:t>
            </a:r>
            <a:r>
              <a:rPr lang="en-GB" b="1" dirty="0"/>
              <a:t>peer review</a:t>
            </a:r>
            <a:r>
              <a:rPr lang="en-GB" dirty="0"/>
              <a:t>’ works both ways as ideas, and approaches, are shared between organisations.</a:t>
            </a:r>
          </a:p>
          <a:p>
            <a:endParaRPr lang="en-GB" dirty="0"/>
          </a:p>
          <a:p>
            <a:r>
              <a:rPr lang="en-GB" dirty="0"/>
              <a:t>The engagement with respected people in other organisations also helps break down the ‘</a:t>
            </a:r>
            <a:r>
              <a:rPr lang="en-GB" b="1" dirty="0"/>
              <a:t>Not Invented Here</a:t>
            </a:r>
            <a:r>
              <a:rPr lang="en-GB" dirty="0"/>
              <a:t>’ (NIH) mentality that can pervade organisations, and make it almost impossible to learn from others and results in a ‘closed-mined’  approach to innovation and change.</a:t>
            </a:r>
          </a:p>
          <a:p>
            <a:endParaRPr lang="en-GB" dirty="0"/>
          </a:p>
          <a:p>
            <a:r>
              <a:rPr lang="en-GB" dirty="0"/>
              <a:t>The introduction of an external ‘stimulus’ </a:t>
            </a:r>
            <a:r>
              <a:rPr lang="en-GB" b="1" i="1" dirty="0"/>
              <a:t>challenges</a:t>
            </a:r>
            <a:r>
              <a:rPr lang="en-GB" i="1" dirty="0"/>
              <a:t> the thinking of our own employees </a:t>
            </a:r>
            <a:r>
              <a:rPr lang="en-GB" dirty="0"/>
              <a:t>– showing them different perspectives, and the value of being open to different thinking styles and personal experiences.  It introduces an element of ‘ friendly competition’ to generate creative/innovative ideas and concepts – potentially helping by ‘</a:t>
            </a:r>
            <a:r>
              <a:rPr lang="en-GB" i="1" dirty="0"/>
              <a:t>green-housing</a:t>
            </a:r>
            <a:r>
              <a:rPr lang="en-GB" dirty="0"/>
              <a:t>’ ideas in a supportive environment.</a:t>
            </a:r>
          </a:p>
          <a:p>
            <a:endParaRPr lang="en-GB" dirty="0"/>
          </a:p>
          <a:p>
            <a:r>
              <a:rPr lang="en-GB" dirty="0"/>
              <a:t>Another benefit of inter-organisational collaboration is that it presents a </a:t>
            </a:r>
            <a:r>
              <a:rPr lang="en-GB" i="1" dirty="0"/>
              <a:t>‘united front’ </a:t>
            </a:r>
            <a:r>
              <a:rPr lang="en-GB" dirty="0"/>
              <a:t>to the marketplace – which adds credibility to any joint discoveries and developments, often helping to overcome customer caution and regulatory concerns – ‘if both/all of these organisations believe this is a beneficial product, there must be something in it’.</a:t>
            </a:r>
          </a:p>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10</a:t>
            </a:fld>
            <a:endParaRPr lang="en-GB"/>
          </a:p>
        </p:txBody>
      </p:sp>
    </p:spTree>
    <p:extLst>
      <p:ext uri="{BB962C8B-B14F-4D97-AF65-F5344CB8AC3E}">
        <p14:creationId xmlns:p14="http://schemas.microsoft.com/office/powerpoint/2010/main" val="12904968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 turbulent environmental conditions, </a:t>
            </a:r>
            <a:r>
              <a:rPr lang="en-GB" b="1" i="1" u="sng" dirty="0"/>
              <a:t>speed </a:t>
            </a:r>
            <a:r>
              <a:rPr lang="en-GB" dirty="0"/>
              <a:t>of response, learning, and lead time are more critical than careful planning, selection, and development of partnerships.</a:t>
            </a:r>
          </a:p>
          <a:p>
            <a:endParaRPr lang="en-GB" dirty="0"/>
          </a:p>
          <a:p>
            <a:r>
              <a:rPr lang="en-GB" dirty="0"/>
              <a:t>Due to the need for speed, partners are often selected from existing </a:t>
            </a:r>
            <a:r>
              <a:rPr lang="en-GB" b="1" i="1" u="sng" dirty="0"/>
              <a:t>members of a network </a:t>
            </a:r>
            <a:r>
              <a:rPr lang="en-GB" dirty="0"/>
              <a:t>or, alternatively, reputation in the broader market.</a:t>
            </a:r>
          </a:p>
          <a:p>
            <a:endParaRPr lang="en-GB" dirty="0"/>
          </a:p>
          <a:p>
            <a:r>
              <a:rPr lang="en-GB" dirty="0"/>
              <a:t>Transitory alliances increasingly occur </a:t>
            </a:r>
            <a:r>
              <a:rPr lang="en-GB" b="1" i="1" dirty="0"/>
              <a:t>across traditional sectors, markets, and technologies</a:t>
            </a:r>
            <a:r>
              <a:rPr lang="en-GB" dirty="0"/>
              <a:t>, rather than from within.  Microsoft and Lego to develop an internet based computer game; Deutsche Bank and Nokia to create mobile financial services.</a:t>
            </a:r>
          </a:p>
          <a:p>
            <a:endParaRPr lang="en-GB" dirty="0"/>
          </a:p>
          <a:p>
            <a:r>
              <a:rPr lang="en-GB" dirty="0"/>
              <a:t>The transitory nature of relationships makes the development of commitment and trust more difficult, and alliances </a:t>
            </a:r>
            <a:r>
              <a:rPr lang="en-GB" b="1" i="1" dirty="0"/>
              <a:t>rely more on aligned objectives and mutual goals.</a:t>
            </a:r>
          </a:p>
          <a:p>
            <a:endParaRPr lang="en-GB" b="1" i="1" dirty="0"/>
          </a:p>
          <a:p>
            <a:r>
              <a:rPr lang="en-GB" dirty="0"/>
              <a:t>To reduce the complexity of managing the relationships, the scope of the interaction is more narrowly defined and </a:t>
            </a:r>
            <a:r>
              <a:rPr lang="en-GB" b="1" i="1" dirty="0"/>
              <a:t>focused on the task rather </a:t>
            </a:r>
            <a:r>
              <a:rPr lang="en-GB" dirty="0"/>
              <a:t>than the relationship.</a:t>
            </a:r>
          </a:p>
        </p:txBody>
      </p:sp>
      <p:sp>
        <p:nvSpPr>
          <p:cNvPr id="4" name="Slide Number Placeholder 3"/>
          <p:cNvSpPr>
            <a:spLocks noGrp="1"/>
          </p:cNvSpPr>
          <p:nvPr>
            <p:ph type="sldNum" sz="quarter" idx="5"/>
          </p:nvPr>
        </p:nvSpPr>
        <p:spPr/>
        <p:txBody>
          <a:bodyPr/>
          <a:lstStyle/>
          <a:p>
            <a:fld id="{5A651D80-B2C2-482F-8142-881402B33ACC}" type="slidenum">
              <a:rPr lang="en-GB" smtClean="0"/>
              <a:t>11</a:t>
            </a:fld>
            <a:endParaRPr lang="en-GB"/>
          </a:p>
        </p:txBody>
      </p:sp>
    </p:spTree>
    <p:extLst>
      <p:ext uri="{BB962C8B-B14F-4D97-AF65-F5344CB8AC3E}">
        <p14:creationId xmlns:p14="http://schemas.microsoft.com/office/powerpoint/2010/main" val="32203856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13</a:t>
            </a:fld>
            <a:endParaRPr lang="en-GB"/>
          </a:p>
        </p:txBody>
      </p:sp>
    </p:spTree>
    <p:extLst>
      <p:ext uri="{BB962C8B-B14F-4D97-AF65-F5344CB8AC3E}">
        <p14:creationId xmlns:p14="http://schemas.microsoft.com/office/powerpoint/2010/main" val="21207714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Initial thoughts on ‘</a:t>
            </a:r>
            <a:r>
              <a:rPr lang="en-GB" b="1" i="1" dirty="0"/>
              <a:t>Destructive Innovation</a:t>
            </a:r>
            <a:r>
              <a:rPr lang="en-GB" dirty="0"/>
              <a:t>’ formulated by Joseph L. Bower and Clayton M. Christensen in a Harvard Business Review article in the early 1990’s, but developed further by Christensen in his book, ‘The Innovator’s dilemma’, where he coined the term </a:t>
            </a:r>
            <a:r>
              <a:rPr lang="en-GB" b="1" i="1" u="sng" dirty="0"/>
              <a:t>‘Disruptive Innovation</a:t>
            </a:r>
            <a:r>
              <a:rPr lang="en-GB" dirty="0"/>
              <a:t>’.</a:t>
            </a:r>
          </a:p>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14</a:t>
            </a:fld>
            <a:endParaRPr lang="en-GB"/>
          </a:p>
        </p:txBody>
      </p:sp>
    </p:spTree>
    <p:extLst>
      <p:ext uri="{BB962C8B-B14F-4D97-AF65-F5344CB8AC3E}">
        <p14:creationId xmlns:p14="http://schemas.microsoft.com/office/powerpoint/2010/main" val="11208101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key point that Christensen is making is that disruptive innovations, whilst initially underperforming, often over time cause fundamental changes in the marketplace!</a:t>
            </a:r>
          </a:p>
        </p:txBody>
      </p:sp>
      <p:sp>
        <p:nvSpPr>
          <p:cNvPr id="4" name="Slide Number Placeholder 3"/>
          <p:cNvSpPr>
            <a:spLocks noGrp="1"/>
          </p:cNvSpPr>
          <p:nvPr>
            <p:ph type="sldNum" sz="quarter" idx="5"/>
          </p:nvPr>
        </p:nvSpPr>
        <p:spPr/>
        <p:txBody>
          <a:bodyPr/>
          <a:lstStyle/>
          <a:p>
            <a:fld id="{5A651D80-B2C2-482F-8142-881402B33ACC}" type="slidenum">
              <a:rPr lang="en-GB" smtClean="0"/>
              <a:t>16</a:t>
            </a:fld>
            <a:endParaRPr lang="en-GB"/>
          </a:p>
        </p:txBody>
      </p:sp>
    </p:spTree>
    <p:extLst>
      <p:ext uri="{BB962C8B-B14F-4D97-AF65-F5344CB8AC3E}">
        <p14:creationId xmlns:p14="http://schemas.microsoft.com/office/powerpoint/2010/main" val="11264669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Christensen wrote that in most cases, companies will opt for strategies that sustain innovations that support their existing business model and are seen to reaffirm that dominant market position.  The way a company evaluates opportunities or responds to market shifts is seen to be influenced by resources (assets of the organisation), and values and ways of working (processes), in which the decision not to compete with disruptive innovations is often seen as the right business decision to make.</a:t>
            </a:r>
          </a:p>
        </p:txBody>
      </p:sp>
      <p:sp>
        <p:nvSpPr>
          <p:cNvPr id="4" name="Slide Number Placeholder 3"/>
          <p:cNvSpPr>
            <a:spLocks noGrp="1"/>
          </p:cNvSpPr>
          <p:nvPr>
            <p:ph type="sldNum" sz="quarter" idx="5"/>
          </p:nvPr>
        </p:nvSpPr>
        <p:spPr/>
        <p:txBody>
          <a:bodyPr/>
          <a:lstStyle/>
          <a:p>
            <a:fld id="{5A651D80-B2C2-482F-8142-881402B33ACC}" type="slidenum">
              <a:rPr lang="en-GB" smtClean="0"/>
              <a:t>18</a:t>
            </a:fld>
            <a:endParaRPr lang="en-GB"/>
          </a:p>
        </p:txBody>
      </p:sp>
    </p:spTree>
    <p:extLst>
      <p:ext uri="{BB962C8B-B14F-4D97-AF65-F5344CB8AC3E}">
        <p14:creationId xmlns:p14="http://schemas.microsoft.com/office/powerpoint/2010/main" val="34201212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20</a:t>
            </a:fld>
            <a:endParaRPr lang="en-GB"/>
          </a:p>
        </p:txBody>
      </p:sp>
    </p:spTree>
    <p:extLst>
      <p:ext uri="{BB962C8B-B14F-4D97-AF65-F5344CB8AC3E}">
        <p14:creationId xmlns:p14="http://schemas.microsoft.com/office/powerpoint/2010/main" val="42090947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23</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856237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14/08/2020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769273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14/08/2020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930160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14/08/2020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62181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14/08/2020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170166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14/08/2020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876799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14/08/2020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53609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14/08/2020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2427587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14/08/2020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200078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14/08/2020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496119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14/08/2020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652032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004536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cute-pictures.blogspot.com/2010/06/women-eyes-wallpapers-photos.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physics.stackexchange.com/questions/16974/question-about-a-nuclear-bomb-test-photo" TargetMode="External"/><Relationship Id="rId5" Type="http://schemas.openxmlformats.org/officeDocument/2006/relationships/image" Target="../media/image5.jpg"/><Relationship Id="rId4" Type="http://schemas.openxmlformats.org/officeDocument/2006/relationships/hyperlink" Target="https://www.pxfuel.com/en/free-photo-jyjvo"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cute-pictures.blogspot.com/2010/06/women-eyes-wallpapers-photos.html"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pngimg.com/download/11618" TargetMode="External"/><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hyperlink" Target="http://pngimg.com/download/11594" TargetMode="Externa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maxpixel.net/Collaboration-Work-Teamwork-Team-Building-3639693" TargetMode="External"/><Relationship Id="rId2" Type="http://schemas.openxmlformats.org/officeDocument/2006/relationships/image" Target="../media/image10.jpg"/><Relationship Id="rId1" Type="http://schemas.openxmlformats.org/officeDocument/2006/relationships/slideLayout" Target="../slideLayouts/slideLayout2.xml"/><Relationship Id="rId5" Type="http://schemas.openxmlformats.org/officeDocument/2006/relationships/hyperlink" Target="http://geobrava.wordpress.com/2014/09/02/why-telecom-network-apis-are-a-catalyst-for-service-growth" TargetMode="External"/><Relationship Id="rId4" Type="http://schemas.openxmlformats.org/officeDocument/2006/relationships/image" Target="../media/image11.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pxhere.com/en/photo/1450221"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www.kbridge.org/clayton-christensens-roadmap-for-navigating-the-digital-disruption/" TargetMode="External"/><Relationship Id="rId5" Type="http://schemas.openxmlformats.org/officeDocument/2006/relationships/image" Target="../media/image15.jpg"/><Relationship Id="rId4" Type="http://schemas.openxmlformats.org/officeDocument/2006/relationships/hyperlink" Target="http://steve-wheeler.blogspot.com/2011/01/social-impact-of-disruptive-technology.html"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christenseninstitute.org/key-concepts/disruptive-innovation-2/"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physics.stackexchange.com/questions/16974/question-about-a-nuclear-bomb-test-photo" TargetMode="External"/><Relationship Id="rId5" Type="http://schemas.openxmlformats.org/officeDocument/2006/relationships/image" Target="../media/image5.jpg"/><Relationship Id="rId4" Type="http://schemas.openxmlformats.org/officeDocument/2006/relationships/hyperlink" Target="https://www.pxfuel.com/en/free-photo-jyjvo"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2A3F5-175B-44B7-ACFC-410A5EA2A62C}"/>
              </a:ext>
            </a:extLst>
          </p:cNvPr>
          <p:cNvSpPr>
            <a:spLocks noGrp="1"/>
          </p:cNvSpPr>
          <p:nvPr>
            <p:ph type="ctrTitle"/>
          </p:nvPr>
        </p:nvSpPr>
        <p:spPr>
          <a:xfrm>
            <a:off x="685800" y="3283822"/>
            <a:ext cx="7772400" cy="1470025"/>
          </a:xfrm>
        </p:spPr>
        <p:txBody>
          <a:bodyPr>
            <a:normAutofit fontScale="90000"/>
          </a:bodyPr>
          <a:lstStyle/>
          <a:p>
            <a:r>
              <a:rPr lang="en-GB" dirty="0">
                <a:solidFill>
                  <a:srgbClr val="0000FF"/>
                </a:solidFill>
              </a:rPr>
              <a:t>BMSK6002  Developing Innovation and Creativity for Business Advantage</a:t>
            </a:r>
            <a:br>
              <a:rPr lang="en-GB" dirty="0">
                <a:solidFill>
                  <a:srgbClr val="0000FF"/>
                </a:solidFill>
              </a:rPr>
            </a:br>
            <a:br>
              <a:rPr lang="en-GB" dirty="0">
                <a:solidFill>
                  <a:srgbClr val="0000FF"/>
                </a:solidFill>
              </a:rPr>
            </a:br>
            <a:r>
              <a:rPr lang="en-GB" i="1" dirty="0">
                <a:solidFill>
                  <a:srgbClr val="0000FF"/>
                </a:solidFill>
              </a:rPr>
              <a:t>Online Session Seven</a:t>
            </a:r>
          </a:p>
        </p:txBody>
      </p:sp>
    </p:spTree>
    <p:extLst>
      <p:ext uri="{BB962C8B-B14F-4D97-AF65-F5344CB8AC3E}">
        <p14:creationId xmlns:p14="http://schemas.microsoft.com/office/powerpoint/2010/main" val="2272133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7368F-9E99-46BE-9207-D31F706012B1}"/>
              </a:ext>
            </a:extLst>
          </p:cNvPr>
          <p:cNvSpPr>
            <a:spLocks noGrp="1"/>
          </p:cNvSpPr>
          <p:nvPr>
            <p:ph type="title"/>
          </p:nvPr>
        </p:nvSpPr>
        <p:spPr>
          <a:xfrm>
            <a:off x="2419350" y="292925"/>
            <a:ext cx="6096000" cy="869125"/>
          </a:xfrm>
        </p:spPr>
        <p:txBody>
          <a:bodyPr/>
          <a:lstStyle/>
          <a:p>
            <a:r>
              <a:rPr lang="en-GB" dirty="0"/>
              <a:t>Assignment: </a:t>
            </a:r>
            <a:r>
              <a:rPr lang="en-GB" i="1" dirty="0"/>
              <a:t>A Reminder</a:t>
            </a:r>
          </a:p>
        </p:txBody>
      </p:sp>
      <p:sp>
        <p:nvSpPr>
          <p:cNvPr id="3" name="Content Placeholder 2">
            <a:extLst>
              <a:ext uri="{FF2B5EF4-FFF2-40B4-BE49-F238E27FC236}">
                <a16:creationId xmlns:a16="http://schemas.microsoft.com/office/drawing/2014/main" id="{4EEF6623-DE64-4533-9161-C507BE1A9CA8}"/>
              </a:ext>
            </a:extLst>
          </p:cNvPr>
          <p:cNvSpPr>
            <a:spLocks noGrp="1"/>
          </p:cNvSpPr>
          <p:nvPr>
            <p:ph idx="1"/>
          </p:nvPr>
        </p:nvSpPr>
        <p:spPr>
          <a:xfrm>
            <a:off x="381000" y="2130425"/>
            <a:ext cx="2705100" cy="2936875"/>
          </a:xfrm>
        </p:spPr>
        <p:txBody>
          <a:bodyPr/>
          <a:lstStyle/>
          <a:p>
            <a:r>
              <a:rPr lang="en-GB" sz="2000" dirty="0">
                <a:solidFill>
                  <a:srgbClr val="0000FF"/>
                </a:solidFill>
              </a:rPr>
              <a:t>Using </a:t>
            </a:r>
            <a:r>
              <a:rPr lang="en-GB" sz="2000" i="1" dirty="0">
                <a:solidFill>
                  <a:srgbClr val="0000FF"/>
                </a:solidFill>
              </a:rPr>
              <a:t>at least two</a:t>
            </a:r>
            <a:r>
              <a:rPr lang="en-GB" sz="2000" dirty="0">
                <a:solidFill>
                  <a:srgbClr val="0000FF"/>
                </a:solidFill>
              </a:rPr>
              <a:t> recognised models of innovation, critically examine the ability of the organisation to innovate effectively </a:t>
            </a:r>
          </a:p>
          <a:p>
            <a:r>
              <a:rPr lang="en-GB" sz="2000" dirty="0">
                <a:solidFill>
                  <a:srgbClr val="002060"/>
                </a:solidFill>
              </a:rPr>
              <a:t>Evaluate an organisation’s ability to harness creativity, and foster a creative culture in the workplace</a:t>
            </a:r>
          </a:p>
        </p:txBody>
      </p:sp>
      <p:pic>
        <p:nvPicPr>
          <p:cNvPr id="5" name="Picture 4" descr="A close up of a person&#10;&#10;Description automatically generated">
            <a:extLst>
              <a:ext uri="{FF2B5EF4-FFF2-40B4-BE49-F238E27FC236}">
                <a16:creationId xmlns:a16="http://schemas.microsoft.com/office/drawing/2014/main" id="{B2AA9C6A-5279-43B7-B7FE-5AFE2EA8611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2157984" cy="1618488"/>
          </a:xfrm>
          <a:prstGeom prst="rect">
            <a:avLst/>
          </a:prstGeom>
        </p:spPr>
      </p:pic>
      <p:sp>
        <p:nvSpPr>
          <p:cNvPr id="6" name="Rectangle 5">
            <a:extLst>
              <a:ext uri="{FF2B5EF4-FFF2-40B4-BE49-F238E27FC236}">
                <a16:creationId xmlns:a16="http://schemas.microsoft.com/office/drawing/2014/main" id="{10EBF32D-A907-4C66-87C8-50A15333AF54}"/>
              </a:ext>
            </a:extLst>
          </p:cNvPr>
          <p:cNvSpPr/>
          <p:nvPr/>
        </p:nvSpPr>
        <p:spPr>
          <a:xfrm>
            <a:off x="633534" y="1689790"/>
            <a:ext cx="655436" cy="369332"/>
          </a:xfrm>
          <a:prstGeom prst="rect">
            <a:avLst/>
          </a:prstGeom>
        </p:spPr>
        <p:txBody>
          <a:bodyPr wrap="none">
            <a:spAutoFit/>
          </a:bodyPr>
          <a:lstStyle/>
          <a:p>
            <a:r>
              <a:rPr lang="en-GB" b="1" dirty="0"/>
              <a:t>TASK</a:t>
            </a:r>
          </a:p>
        </p:txBody>
      </p:sp>
      <p:sp>
        <p:nvSpPr>
          <p:cNvPr id="7" name="Text Placeholder 4">
            <a:extLst>
              <a:ext uri="{FF2B5EF4-FFF2-40B4-BE49-F238E27FC236}">
                <a16:creationId xmlns:a16="http://schemas.microsoft.com/office/drawing/2014/main" id="{D70FD350-2CE8-434C-9190-2338229BC21C}"/>
              </a:ext>
            </a:extLst>
          </p:cNvPr>
          <p:cNvSpPr txBox="1">
            <a:spLocks/>
          </p:cNvSpPr>
          <p:nvPr/>
        </p:nvSpPr>
        <p:spPr>
          <a:xfrm>
            <a:off x="5383654" y="1689790"/>
            <a:ext cx="3379346" cy="63976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dirty="0"/>
              <a:t>Common Assessment Criteria</a:t>
            </a:r>
          </a:p>
        </p:txBody>
      </p:sp>
      <p:sp>
        <p:nvSpPr>
          <p:cNvPr id="8" name="Content Placeholder 5">
            <a:extLst>
              <a:ext uri="{FF2B5EF4-FFF2-40B4-BE49-F238E27FC236}">
                <a16:creationId xmlns:a16="http://schemas.microsoft.com/office/drawing/2014/main" id="{E9F29673-8B3D-43F6-9A37-9D6FDBBB51B9}"/>
              </a:ext>
            </a:extLst>
          </p:cNvPr>
          <p:cNvSpPr txBox="1">
            <a:spLocks/>
          </p:cNvSpPr>
          <p:nvPr/>
        </p:nvSpPr>
        <p:spPr>
          <a:xfrm>
            <a:off x="4603913" y="2130425"/>
            <a:ext cx="4540087" cy="365706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sz="2000" dirty="0"/>
              <a:t>Engagement with Literature Skills.      </a:t>
            </a:r>
            <a:r>
              <a:rPr lang="en-GB" sz="2000" b="1" dirty="0"/>
              <a:t>(30)</a:t>
            </a:r>
          </a:p>
          <a:p>
            <a:pPr marL="514350" indent="-514350">
              <a:buFont typeface="+mj-lt"/>
              <a:buAutoNum type="arabicPeriod"/>
            </a:pPr>
            <a:r>
              <a:rPr lang="en-GB" sz="2000" dirty="0"/>
              <a:t>Knowledge and Understanding Skills </a:t>
            </a:r>
            <a:r>
              <a:rPr lang="en-GB" sz="2000" b="1" dirty="0"/>
              <a:t>(25)</a:t>
            </a:r>
          </a:p>
          <a:p>
            <a:pPr marL="514350" indent="-514350">
              <a:buFont typeface="+mj-lt"/>
              <a:buAutoNum type="arabicPeriod"/>
            </a:pPr>
            <a:r>
              <a:rPr lang="en-GB" sz="2000" dirty="0"/>
              <a:t>Cognitive and Intellectual Skills          </a:t>
            </a:r>
            <a:r>
              <a:rPr lang="en-GB" sz="2000" b="1" dirty="0"/>
              <a:t>(25)</a:t>
            </a:r>
          </a:p>
          <a:p>
            <a:pPr marL="514350" indent="-514350">
              <a:buFont typeface="+mj-lt"/>
              <a:buAutoNum type="arabicPeriod"/>
            </a:pPr>
            <a:r>
              <a:rPr lang="en-GB" sz="2000" dirty="0"/>
              <a:t>Practical Application Skills </a:t>
            </a:r>
            <a:r>
              <a:rPr lang="en-GB" sz="2000" b="1" dirty="0"/>
              <a:t>(10)</a:t>
            </a:r>
          </a:p>
          <a:p>
            <a:pPr marL="514350" indent="-514350">
              <a:buFont typeface="+mj-lt"/>
              <a:buAutoNum type="arabicPeriod"/>
            </a:pPr>
            <a:r>
              <a:rPr lang="en-GB" sz="2000" dirty="0"/>
              <a:t>Transferable Skills for Life and Professional Practice </a:t>
            </a:r>
            <a:r>
              <a:rPr lang="en-GB" sz="2000" b="1" dirty="0"/>
              <a:t>(10)</a:t>
            </a:r>
          </a:p>
          <a:p>
            <a:pPr marL="514350" indent="-514350">
              <a:buFont typeface="+mj-lt"/>
              <a:buAutoNum type="arabicPeriod"/>
            </a:pPr>
            <a:endParaRPr lang="en-GB" sz="2000" dirty="0"/>
          </a:p>
        </p:txBody>
      </p:sp>
    </p:spTree>
    <p:extLst>
      <p:ext uri="{BB962C8B-B14F-4D97-AF65-F5344CB8AC3E}">
        <p14:creationId xmlns:p14="http://schemas.microsoft.com/office/powerpoint/2010/main" val="3189192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66750"/>
          </a:xfrm>
        </p:spPr>
        <p:txBody>
          <a:bodyPr/>
          <a:lstStyle/>
          <a:p>
            <a:pPr algn="ctr"/>
            <a:r>
              <a:rPr lang="en-GB" dirty="0"/>
              <a:t>Research Discussion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14301" y="1633001"/>
            <a:ext cx="4752974" cy="2628078"/>
          </a:xfrm>
        </p:spPr>
        <p:txBody>
          <a:bodyPr>
            <a:noAutofit/>
          </a:bodyPr>
          <a:lstStyle/>
          <a:p>
            <a:pPr marL="0" indent="0">
              <a:buNone/>
            </a:pPr>
            <a:endParaRPr lang="en-GB" dirty="0">
              <a:solidFill>
                <a:srgbClr val="660066"/>
              </a:solidFill>
            </a:endParaRPr>
          </a:p>
          <a:p>
            <a:r>
              <a:rPr lang="en-GB" dirty="0">
                <a:solidFill>
                  <a:srgbClr val="660066"/>
                </a:solidFill>
              </a:rPr>
              <a:t>‘Disruptive Innovation’</a:t>
            </a:r>
          </a:p>
          <a:p>
            <a:pPr lvl="1"/>
            <a:r>
              <a:rPr lang="en-GB" dirty="0">
                <a:solidFill>
                  <a:srgbClr val="660066"/>
                </a:solidFill>
              </a:rPr>
              <a:t>What is it?</a:t>
            </a:r>
          </a:p>
          <a:p>
            <a:pPr lvl="1"/>
            <a:r>
              <a:rPr lang="en-GB" dirty="0">
                <a:solidFill>
                  <a:srgbClr val="660066"/>
                </a:solidFill>
              </a:rPr>
              <a:t>Why is it a threat to larger, market leading competitors?</a:t>
            </a:r>
          </a:p>
        </p:txBody>
      </p:sp>
      <p:pic>
        <p:nvPicPr>
          <p:cNvPr id="5" name="Picture 4" descr="A person sitting at a table using a computer&#10;&#10;Description automatically generated">
            <a:extLst>
              <a:ext uri="{FF2B5EF4-FFF2-40B4-BE49-F238E27FC236}">
                <a16:creationId xmlns:a16="http://schemas.microsoft.com/office/drawing/2014/main" id="{DED243A9-9B57-43F6-B635-74A58F52C59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10426" y="4241320"/>
            <a:ext cx="1933574" cy="1466117"/>
          </a:xfrm>
          <a:prstGeom prst="rect">
            <a:avLst/>
          </a:prstGeom>
        </p:spPr>
      </p:pic>
      <p:sp>
        <p:nvSpPr>
          <p:cNvPr id="4" name="Rectangle 3">
            <a:extLst>
              <a:ext uri="{FF2B5EF4-FFF2-40B4-BE49-F238E27FC236}">
                <a16:creationId xmlns:a16="http://schemas.microsoft.com/office/drawing/2014/main" id="{E0B984C9-33D4-4F40-A69D-32E7C5406C3E}"/>
              </a:ext>
            </a:extLst>
          </p:cNvPr>
          <p:cNvSpPr/>
          <p:nvPr/>
        </p:nvSpPr>
        <p:spPr>
          <a:xfrm>
            <a:off x="457199" y="882362"/>
            <a:ext cx="8386012" cy="523220"/>
          </a:xfrm>
          <a:prstGeom prst="rect">
            <a:avLst/>
          </a:prstGeom>
        </p:spPr>
        <p:txBody>
          <a:bodyPr wrap="square">
            <a:spAutoFit/>
          </a:bodyPr>
          <a:lstStyle/>
          <a:p>
            <a:r>
              <a:rPr lang="en-GB" sz="2800" dirty="0">
                <a:solidFill>
                  <a:srgbClr val="0000CC"/>
                </a:solidFill>
              </a:rPr>
              <a:t>Read and research: - -</a:t>
            </a:r>
          </a:p>
        </p:txBody>
      </p:sp>
      <p:sp>
        <p:nvSpPr>
          <p:cNvPr id="6" name="TextBox 5">
            <a:extLst>
              <a:ext uri="{FF2B5EF4-FFF2-40B4-BE49-F238E27FC236}">
                <a16:creationId xmlns:a16="http://schemas.microsoft.com/office/drawing/2014/main" id="{36DA047C-9219-4CF9-871B-E54EBA5A4D4C}"/>
              </a:ext>
            </a:extLst>
          </p:cNvPr>
          <p:cNvSpPr txBox="1"/>
          <p:nvPr/>
        </p:nvSpPr>
        <p:spPr>
          <a:xfrm>
            <a:off x="457199" y="4464588"/>
            <a:ext cx="4914900" cy="1200329"/>
          </a:xfrm>
          <a:prstGeom prst="rect">
            <a:avLst/>
          </a:prstGeom>
          <a:noFill/>
        </p:spPr>
        <p:txBody>
          <a:bodyPr wrap="square" rtlCol="0">
            <a:spAutoFit/>
          </a:bodyPr>
          <a:lstStyle/>
          <a:p>
            <a:r>
              <a:rPr lang="en-GB" sz="2400" dirty="0">
                <a:solidFill>
                  <a:srgbClr val="0000FF"/>
                </a:solidFill>
              </a:rPr>
              <a:t>Write up your findings for discussion at the next session</a:t>
            </a:r>
          </a:p>
          <a:p>
            <a:endParaRPr lang="en-GB" sz="2400" dirty="0">
              <a:solidFill>
                <a:srgbClr val="0000FF"/>
              </a:solidFill>
            </a:endParaRPr>
          </a:p>
        </p:txBody>
      </p:sp>
      <p:pic>
        <p:nvPicPr>
          <p:cNvPr id="9" name="Picture 8" descr="A picture containing outdoor, water, sitting, night&#10;&#10;Description automatically generated">
            <a:extLst>
              <a:ext uri="{FF2B5EF4-FFF2-40B4-BE49-F238E27FC236}">
                <a16:creationId xmlns:a16="http://schemas.microsoft.com/office/drawing/2014/main" id="{3B29C7F1-8959-4578-BD1A-CF3DE25D7C4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048250" y="962025"/>
            <a:ext cx="4095750" cy="2914135"/>
          </a:xfrm>
          <a:prstGeom prst="rect">
            <a:avLst/>
          </a:prstGeom>
        </p:spPr>
      </p:pic>
    </p:spTree>
    <p:extLst>
      <p:ext uri="{BB962C8B-B14F-4D97-AF65-F5344CB8AC3E}">
        <p14:creationId xmlns:p14="http://schemas.microsoft.com/office/powerpoint/2010/main" val="7146211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AC694-D15C-4810-AA3A-10A153B9BF31}"/>
              </a:ext>
            </a:extLst>
          </p:cNvPr>
          <p:cNvSpPr>
            <a:spLocks noGrp="1"/>
          </p:cNvSpPr>
          <p:nvPr>
            <p:ph type="title"/>
          </p:nvPr>
        </p:nvSpPr>
        <p:spPr>
          <a:xfrm>
            <a:off x="628650" y="365125"/>
            <a:ext cx="7886700" cy="886159"/>
          </a:xfrm>
        </p:spPr>
        <p:txBody>
          <a:bodyPr/>
          <a:lstStyle/>
          <a:p>
            <a:pPr algn="ctr"/>
            <a:r>
              <a:rPr lang="en-GB" dirty="0"/>
              <a:t>Agenda</a:t>
            </a:r>
          </a:p>
        </p:txBody>
      </p:sp>
      <p:sp>
        <p:nvSpPr>
          <p:cNvPr id="3" name="Content Placeholder 2">
            <a:extLst>
              <a:ext uri="{FF2B5EF4-FFF2-40B4-BE49-F238E27FC236}">
                <a16:creationId xmlns:a16="http://schemas.microsoft.com/office/drawing/2014/main" id="{0761D143-44CA-4AAF-A754-A32BEFFDE9EC}"/>
              </a:ext>
            </a:extLst>
          </p:cNvPr>
          <p:cNvSpPr>
            <a:spLocks noGrp="1"/>
          </p:cNvSpPr>
          <p:nvPr>
            <p:ph idx="1"/>
          </p:nvPr>
        </p:nvSpPr>
        <p:spPr>
          <a:xfrm>
            <a:off x="372979" y="1632283"/>
            <a:ext cx="4837195" cy="3549317"/>
          </a:xfrm>
        </p:spPr>
        <p:txBody>
          <a:bodyPr/>
          <a:lstStyle/>
          <a:p>
            <a:endParaRPr lang="en-GB" dirty="0"/>
          </a:p>
          <a:p>
            <a:r>
              <a:rPr lang="en-GB" dirty="0">
                <a:solidFill>
                  <a:srgbClr val="7030A0"/>
                </a:solidFill>
              </a:rPr>
              <a:t>Inter-organisational innovation</a:t>
            </a:r>
          </a:p>
          <a:p>
            <a:r>
              <a:rPr lang="en-GB" dirty="0">
                <a:solidFill>
                  <a:srgbClr val="7030A0"/>
                </a:solidFill>
              </a:rPr>
              <a:t>Disruptive innovation</a:t>
            </a:r>
          </a:p>
          <a:p>
            <a:endParaRPr lang="en-GB" dirty="0"/>
          </a:p>
        </p:txBody>
      </p:sp>
      <p:pic>
        <p:nvPicPr>
          <p:cNvPr id="4" name="Picture 3">
            <a:extLst>
              <a:ext uri="{FF2B5EF4-FFF2-40B4-BE49-F238E27FC236}">
                <a16:creationId xmlns:a16="http://schemas.microsoft.com/office/drawing/2014/main" id="{9F02FF42-2003-4A90-AFD5-7F4772E96046}"/>
              </a:ext>
            </a:extLst>
          </p:cNvPr>
          <p:cNvPicPr>
            <a:picLocks noChangeAspect="1"/>
          </p:cNvPicPr>
          <p:nvPr/>
        </p:nvPicPr>
        <p:blipFill>
          <a:blip r:embed="rId2"/>
          <a:stretch>
            <a:fillRect/>
          </a:stretch>
        </p:blipFill>
        <p:spPr>
          <a:xfrm>
            <a:off x="5325749" y="2705100"/>
            <a:ext cx="3818251" cy="2809875"/>
          </a:xfrm>
          <a:prstGeom prst="rect">
            <a:avLst/>
          </a:prstGeom>
        </p:spPr>
      </p:pic>
      <p:pic>
        <p:nvPicPr>
          <p:cNvPr id="6" name="Picture 5" descr="A close up of a person&#10;&#10;Description automatically generated">
            <a:extLst>
              <a:ext uri="{FF2B5EF4-FFF2-40B4-BE49-F238E27FC236}">
                <a16:creationId xmlns:a16="http://schemas.microsoft.com/office/drawing/2014/main" id="{E0EB9AD0-CD43-415A-AE12-7E0023CE946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6896100" y="13795"/>
            <a:ext cx="2247900" cy="1618488"/>
          </a:xfrm>
          <a:prstGeom prst="rect">
            <a:avLst/>
          </a:prstGeom>
        </p:spPr>
      </p:pic>
    </p:spTree>
    <p:extLst>
      <p:ext uri="{BB962C8B-B14F-4D97-AF65-F5344CB8AC3E}">
        <p14:creationId xmlns:p14="http://schemas.microsoft.com/office/powerpoint/2010/main" val="3145801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A94828F9-8348-4624-A225-C9DDA7BD522D}"/>
              </a:ext>
            </a:extLst>
          </p:cNvPr>
          <p:cNvSpPr>
            <a:spLocks noGrp="1"/>
          </p:cNvSpPr>
          <p:nvPr>
            <p:ph type="title"/>
          </p:nvPr>
        </p:nvSpPr>
        <p:spPr>
          <a:xfrm>
            <a:off x="457200" y="62706"/>
            <a:ext cx="8229600" cy="954087"/>
          </a:xfrm>
        </p:spPr>
        <p:txBody>
          <a:bodyPr/>
          <a:lstStyle/>
          <a:p>
            <a:pPr algn="ctr" eaLnBrk="1" hangingPunct="1"/>
            <a:r>
              <a:rPr lang="en-GB" altLang="en-US" sz="3200" b="1" dirty="0"/>
              <a:t>Key Features of Innovative Organisations - Refresher</a:t>
            </a:r>
            <a:endParaRPr lang="en-US" altLang="en-US" sz="3200" b="1" dirty="0"/>
          </a:p>
        </p:txBody>
      </p:sp>
      <p:sp>
        <p:nvSpPr>
          <p:cNvPr id="18435" name="Rectangle 3">
            <a:extLst>
              <a:ext uri="{FF2B5EF4-FFF2-40B4-BE49-F238E27FC236}">
                <a16:creationId xmlns:a16="http://schemas.microsoft.com/office/drawing/2014/main" id="{08E7B7C1-8FB4-4F02-877D-42516A82DAE5}"/>
              </a:ext>
            </a:extLst>
          </p:cNvPr>
          <p:cNvSpPr>
            <a:spLocks noGrp="1"/>
          </p:cNvSpPr>
          <p:nvPr>
            <p:ph idx="1"/>
          </p:nvPr>
        </p:nvSpPr>
        <p:spPr>
          <a:xfrm>
            <a:off x="125413" y="1148557"/>
            <a:ext cx="8229600" cy="4895850"/>
          </a:xfrm>
        </p:spPr>
        <p:txBody>
          <a:bodyPr/>
          <a:lstStyle/>
          <a:p>
            <a:pPr marL="609600" indent="-609600" eaLnBrk="1" hangingPunct="1">
              <a:lnSpc>
                <a:spcPct val="80000"/>
              </a:lnSpc>
              <a:spcBef>
                <a:spcPts val="1200"/>
              </a:spcBef>
              <a:buFontTx/>
              <a:buAutoNum type="arabicParenR"/>
            </a:pPr>
            <a:r>
              <a:rPr lang="en-GB" altLang="en-US" sz="2000" dirty="0">
                <a:solidFill>
                  <a:srgbClr val="0000FF"/>
                </a:solidFill>
              </a:rPr>
              <a:t>Flatter in structure and make use of multi-disciplinary workforce &amp; project teams;</a:t>
            </a:r>
          </a:p>
          <a:p>
            <a:pPr marL="609600" indent="-609600" eaLnBrk="1" hangingPunct="1">
              <a:lnSpc>
                <a:spcPct val="80000"/>
              </a:lnSpc>
              <a:spcBef>
                <a:spcPts val="1200"/>
              </a:spcBef>
              <a:buFontTx/>
              <a:buAutoNum type="arabicParenR"/>
            </a:pPr>
            <a:r>
              <a:rPr lang="en-GB" altLang="en-US" sz="2000" dirty="0">
                <a:solidFill>
                  <a:srgbClr val="800080"/>
                </a:solidFill>
              </a:rPr>
              <a:t>Faster and more flexible in terms of its responsiveness to business and change;</a:t>
            </a:r>
          </a:p>
          <a:p>
            <a:pPr marL="609600" indent="-609600" eaLnBrk="1" hangingPunct="1">
              <a:lnSpc>
                <a:spcPct val="80000"/>
              </a:lnSpc>
              <a:spcBef>
                <a:spcPts val="1200"/>
              </a:spcBef>
              <a:buFontTx/>
              <a:buAutoNum type="arabicParenR"/>
            </a:pPr>
            <a:r>
              <a:rPr lang="en-GB" altLang="en-US" sz="2000" dirty="0">
                <a:solidFill>
                  <a:srgbClr val="0000FF"/>
                </a:solidFill>
              </a:rPr>
              <a:t>Constantly looking for incremental improvement;</a:t>
            </a:r>
          </a:p>
          <a:p>
            <a:pPr marL="609600" indent="-609600" eaLnBrk="1" hangingPunct="1">
              <a:lnSpc>
                <a:spcPct val="80000"/>
              </a:lnSpc>
              <a:spcBef>
                <a:spcPts val="1200"/>
              </a:spcBef>
              <a:buFontTx/>
              <a:buAutoNum type="arabicParenR"/>
            </a:pPr>
            <a:r>
              <a:rPr lang="en-GB" altLang="en-US" sz="2000" dirty="0">
                <a:solidFill>
                  <a:srgbClr val="800080"/>
                </a:solidFill>
              </a:rPr>
              <a:t>Actively developing partnerships with customers, suppliers and competitors;</a:t>
            </a:r>
          </a:p>
          <a:p>
            <a:pPr marL="609600" indent="-609600" eaLnBrk="1" hangingPunct="1">
              <a:lnSpc>
                <a:spcPct val="80000"/>
              </a:lnSpc>
              <a:spcBef>
                <a:spcPts val="1200"/>
              </a:spcBef>
              <a:buFontTx/>
              <a:buAutoNum type="arabicParenR"/>
            </a:pPr>
            <a:r>
              <a:rPr lang="en-GB" altLang="en-US" sz="2000" dirty="0">
                <a:solidFill>
                  <a:srgbClr val="0000FF"/>
                </a:solidFill>
              </a:rPr>
              <a:t>Advocates of </a:t>
            </a:r>
            <a:r>
              <a:rPr lang="en-US" altLang="en-US" sz="2000" dirty="0">
                <a:solidFill>
                  <a:srgbClr val="0000FF"/>
                </a:solidFill>
              </a:rPr>
              <a:t>parallel product development</a:t>
            </a:r>
            <a:r>
              <a:rPr lang="en-US" altLang="en-US" sz="2000" dirty="0">
                <a:solidFill>
                  <a:srgbClr val="04DE28"/>
                </a:solidFill>
              </a:rPr>
              <a:t>; </a:t>
            </a:r>
          </a:p>
          <a:p>
            <a:pPr marL="609600" indent="-609600" eaLnBrk="1" hangingPunct="1">
              <a:lnSpc>
                <a:spcPct val="80000"/>
              </a:lnSpc>
              <a:spcBef>
                <a:spcPts val="1200"/>
              </a:spcBef>
              <a:buFontTx/>
              <a:buAutoNum type="arabicParenR"/>
            </a:pPr>
            <a:r>
              <a:rPr lang="en-US" altLang="en-US" sz="2000" dirty="0">
                <a:solidFill>
                  <a:srgbClr val="800080"/>
                </a:solidFill>
              </a:rPr>
              <a:t>Patience with failure; </a:t>
            </a:r>
          </a:p>
          <a:p>
            <a:pPr marL="609600" indent="-609600" eaLnBrk="1" hangingPunct="1">
              <a:lnSpc>
                <a:spcPct val="80000"/>
              </a:lnSpc>
              <a:spcBef>
                <a:spcPts val="1200"/>
              </a:spcBef>
              <a:buFontTx/>
              <a:buAutoNum type="arabicParenR"/>
            </a:pPr>
            <a:r>
              <a:rPr lang="en-US" altLang="en-US" sz="2000" dirty="0">
                <a:solidFill>
                  <a:srgbClr val="0000FF"/>
                </a:solidFill>
              </a:rPr>
              <a:t>Keen to promote systems of incentives;</a:t>
            </a:r>
          </a:p>
          <a:p>
            <a:pPr marL="609600" indent="-609600" eaLnBrk="1" hangingPunct="1">
              <a:lnSpc>
                <a:spcPct val="80000"/>
              </a:lnSpc>
              <a:spcBef>
                <a:spcPts val="1200"/>
              </a:spcBef>
              <a:buFontTx/>
              <a:buAutoNum type="arabicParenR"/>
            </a:pPr>
            <a:r>
              <a:rPr lang="en-US" altLang="en-US" sz="2000" dirty="0">
                <a:solidFill>
                  <a:srgbClr val="800080"/>
                </a:solidFill>
              </a:rPr>
              <a:t>Advocates of R&amp;D investment </a:t>
            </a:r>
          </a:p>
        </p:txBody>
      </p:sp>
      <p:sp>
        <p:nvSpPr>
          <p:cNvPr id="19460" name="Slide Number Placeholder 5">
            <a:extLst>
              <a:ext uri="{FF2B5EF4-FFF2-40B4-BE49-F238E27FC236}">
                <a16:creationId xmlns:a16="http://schemas.microsoft.com/office/drawing/2014/main" id="{211C2238-935C-470D-AC5B-15F1D835FA6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7BEF101-CFB6-4676-9DBD-CA26C6293578}" type="slidenum">
              <a:rPr lang="en-US" altLang="en-US" sz="1200" smtClean="0">
                <a:solidFill>
                  <a:srgbClr val="000000"/>
                </a:solidFill>
                <a:latin typeface="Arial" panose="020B0604020202020204" pitchFamily="34" charset="0"/>
              </a:rPr>
              <a:pPr>
                <a:spcBef>
                  <a:spcPct val="0"/>
                </a:spcBef>
                <a:buFontTx/>
                <a:buNone/>
              </a:pPr>
              <a:t>5</a:t>
            </a:fld>
            <a:endParaRPr lang="en-US" altLang="en-US" sz="1200">
              <a:solidFill>
                <a:srgbClr val="000000"/>
              </a:solidFill>
              <a:latin typeface="Arial" panose="020B0604020202020204" pitchFamily="34" charset="0"/>
            </a:endParaRPr>
          </a:p>
        </p:txBody>
      </p:sp>
      <p:pic>
        <p:nvPicPr>
          <p:cNvPr id="19461" name="Picture 2" descr="A large balloon in the sky&#10;&#10;Description generated with high confidence">
            <a:extLst>
              <a:ext uri="{FF2B5EF4-FFF2-40B4-BE49-F238E27FC236}">
                <a16:creationId xmlns:a16="http://schemas.microsoft.com/office/drawing/2014/main" id="{B502A519-1B79-4BF1-BF7F-2B407D829D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65875" y="3644900"/>
            <a:ext cx="2778125" cy="208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fade">
                                      <p:cBhvr>
                                        <p:cTn id="7" dur="500"/>
                                        <p:tgtEl>
                                          <p:spTgt spid="1843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8435">
                                            <p:txEl>
                                              <p:pRg st="1" end="1"/>
                                            </p:txEl>
                                          </p:spTgt>
                                        </p:tgtEl>
                                        <p:attrNameLst>
                                          <p:attrName>style.visibility</p:attrName>
                                        </p:attrNameLst>
                                      </p:cBhvr>
                                      <p:to>
                                        <p:strVal val="visible"/>
                                      </p:to>
                                    </p:set>
                                    <p:animEffect transition="in" filter="fade">
                                      <p:cBhvr>
                                        <p:cTn id="12" dur="500"/>
                                        <p:tgtEl>
                                          <p:spTgt spid="1843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8435">
                                            <p:txEl>
                                              <p:pRg st="2" end="2"/>
                                            </p:txEl>
                                          </p:spTgt>
                                        </p:tgtEl>
                                        <p:attrNameLst>
                                          <p:attrName>style.visibility</p:attrName>
                                        </p:attrNameLst>
                                      </p:cBhvr>
                                      <p:to>
                                        <p:strVal val="visible"/>
                                      </p:to>
                                    </p:set>
                                    <p:animEffect transition="in" filter="fade">
                                      <p:cBhvr>
                                        <p:cTn id="17" dur="500"/>
                                        <p:tgtEl>
                                          <p:spTgt spid="1843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8435">
                                            <p:txEl>
                                              <p:pRg st="3" end="3"/>
                                            </p:txEl>
                                          </p:spTgt>
                                        </p:tgtEl>
                                        <p:attrNameLst>
                                          <p:attrName>style.visibility</p:attrName>
                                        </p:attrNameLst>
                                      </p:cBhvr>
                                      <p:to>
                                        <p:strVal val="visible"/>
                                      </p:to>
                                    </p:set>
                                    <p:animEffect transition="in" filter="fade">
                                      <p:cBhvr>
                                        <p:cTn id="22" dur="500"/>
                                        <p:tgtEl>
                                          <p:spTgt spid="1843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18435">
                                            <p:txEl>
                                              <p:pRg st="4" end="4"/>
                                            </p:txEl>
                                          </p:spTgt>
                                        </p:tgtEl>
                                        <p:attrNameLst>
                                          <p:attrName>style.visibility</p:attrName>
                                        </p:attrNameLst>
                                      </p:cBhvr>
                                      <p:to>
                                        <p:strVal val="visible"/>
                                      </p:to>
                                    </p:set>
                                    <p:animEffect transition="in" filter="fade">
                                      <p:cBhvr>
                                        <p:cTn id="27" dur="500"/>
                                        <p:tgtEl>
                                          <p:spTgt spid="1843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18435">
                                            <p:txEl>
                                              <p:pRg st="5" end="5"/>
                                            </p:txEl>
                                          </p:spTgt>
                                        </p:tgtEl>
                                        <p:attrNameLst>
                                          <p:attrName>style.visibility</p:attrName>
                                        </p:attrNameLst>
                                      </p:cBhvr>
                                      <p:to>
                                        <p:strVal val="visible"/>
                                      </p:to>
                                    </p:set>
                                    <p:animEffect transition="in" filter="fade">
                                      <p:cBhvr>
                                        <p:cTn id="32" dur="500"/>
                                        <p:tgtEl>
                                          <p:spTgt spid="1843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18435">
                                            <p:txEl>
                                              <p:pRg st="6" end="6"/>
                                            </p:txEl>
                                          </p:spTgt>
                                        </p:tgtEl>
                                        <p:attrNameLst>
                                          <p:attrName>style.visibility</p:attrName>
                                        </p:attrNameLst>
                                      </p:cBhvr>
                                      <p:to>
                                        <p:strVal val="visible"/>
                                      </p:to>
                                    </p:set>
                                    <p:animEffect transition="in" filter="fade">
                                      <p:cBhvr>
                                        <p:cTn id="37" dur="500"/>
                                        <p:tgtEl>
                                          <p:spTgt spid="18435">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0"/>
                                  </p:stCondLst>
                                  <p:childTnLst>
                                    <p:set>
                                      <p:cBhvr>
                                        <p:cTn id="41" dur="1" fill="hold">
                                          <p:stCondLst>
                                            <p:cond delay="0"/>
                                          </p:stCondLst>
                                        </p:cTn>
                                        <p:tgtEl>
                                          <p:spTgt spid="18435">
                                            <p:txEl>
                                              <p:pRg st="7" end="7"/>
                                            </p:txEl>
                                          </p:spTgt>
                                        </p:tgtEl>
                                        <p:attrNameLst>
                                          <p:attrName>style.visibility</p:attrName>
                                        </p:attrNameLst>
                                      </p:cBhvr>
                                      <p:to>
                                        <p:strVal val="visible"/>
                                      </p:to>
                                    </p:set>
                                    <p:animEffect transition="in" filter="fade">
                                      <p:cBhvr>
                                        <p:cTn id="42" dur="500"/>
                                        <p:tgtEl>
                                          <p:spTgt spid="1843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59591-055A-4802-96BC-089F6E320021}"/>
              </a:ext>
            </a:extLst>
          </p:cNvPr>
          <p:cNvSpPr>
            <a:spLocks noGrp="1"/>
          </p:cNvSpPr>
          <p:nvPr>
            <p:ph type="title"/>
          </p:nvPr>
        </p:nvSpPr>
        <p:spPr>
          <a:xfrm>
            <a:off x="628650" y="19051"/>
            <a:ext cx="7886700" cy="939800"/>
          </a:xfrm>
        </p:spPr>
        <p:txBody>
          <a:bodyPr/>
          <a:lstStyle/>
          <a:p>
            <a:r>
              <a:rPr lang="en-GB" dirty="0"/>
              <a:t>Inter-Organisational Innovation</a:t>
            </a:r>
          </a:p>
        </p:txBody>
      </p:sp>
      <p:sp>
        <p:nvSpPr>
          <p:cNvPr id="3" name="Content Placeholder 2">
            <a:extLst>
              <a:ext uri="{FF2B5EF4-FFF2-40B4-BE49-F238E27FC236}">
                <a16:creationId xmlns:a16="http://schemas.microsoft.com/office/drawing/2014/main" id="{CC5FF2C1-A5C9-499F-AE00-5BB192B83E2E}"/>
              </a:ext>
            </a:extLst>
          </p:cNvPr>
          <p:cNvSpPr>
            <a:spLocks noGrp="1"/>
          </p:cNvSpPr>
          <p:nvPr>
            <p:ph idx="1"/>
          </p:nvPr>
        </p:nvSpPr>
        <p:spPr>
          <a:xfrm>
            <a:off x="130479" y="956428"/>
            <a:ext cx="8915399" cy="2933699"/>
          </a:xfrm>
        </p:spPr>
        <p:txBody>
          <a:bodyPr/>
          <a:lstStyle/>
          <a:p>
            <a:pPr marL="0" indent="0">
              <a:buNone/>
            </a:pPr>
            <a:r>
              <a:rPr lang="en-GB" dirty="0">
                <a:solidFill>
                  <a:srgbClr val="660066"/>
                </a:solidFill>
              </a:rPr>
              <a:t>This implies some sort of collaboration with other organisations, and raises a number of questions, for example…</a:t>
            </a:r>
          </a:p>
          <a:p>
            <a:r>
              <a:rPr lang="en-GB" dirty="0">
                <a:solidFill>
                  <a:srgbClr val="660066"/>
                </a:solidFill>
              </a:rPr>
              <a:t>Why bother?</a:t>
            </a:r>
          </a:p>
          <a:p>
            <a:r>
              <a:rPr lang="en-GB" dirty="0">
                <a:solidFill>
                  <a:srgbClr val="660066"/>
                </a:solidFill>
              </a:rPr>
              <a:t>What are the potential benefits in doing this?</a:t>
            </a:r>
          </a:p>
          <a:p>
            <a:r>
              <a:rPr lang="en-GB" dirty="0">
                <a:solidFill>
                  <a:srgbClr val="660066"/>
                </a:solidFill>
              </a:rPr>
              <a:t>What are the potential risks in doing this?</a:t>
            </a:r>
          </a:p>
        </p:txBody>
      </p:sp>
      <p:sp>
        <p:nvSpPr>
          <p:cNvPr id="4" name="TextBox 3">
            <a:extLst>
              <a:ext uri="{FF2B5EF4-FFF2-40B4-BE49-F238E27FC236}">
                <a16:creationId xmlns:a16="http://schemas.microsoft.com/office/drawing/2014/main" id="{C7F4043E-78DE-4E0C-8E14-B62F570A9B5A}"/>
              </a:ext>
            </a:extLst>
          </p:cNvPr>
          <p:cNvSpPr txBox="1"/>
          <p:nvPr/>
        </p:nvSpPr>
        <p:spPr>
          <a:xfrm>
            <a:off x="3606831" y="4509418"/>
            <a:ext cx="1930337" cy="584775"/>
          </a:xfrm>
          <a:prstGeom prst="rect">
            <a:avLst/>
          </a:prstGeom>
          <a:noFill/>
        </p:spPr>
        <p:txBody>
          <a:bodyPr wrap="none" rtlCol="0">
            <a:spAutoFit/>
          </a:bodyPr>
          <a:lstStyle/>
          <a:p>
            <a:r>
              <a:rPr lang="en-GB" sz="3200" dirty="0">
                <a:solidFill>
                  <a:srgbClr val="0000FF"/>
                </a:solidFill>
              </a:rPr>
              <a:t>Discussion</a:t>
            </a:r>
          </a:p>
        </p:txBody>
      </p:sp>
      <p:pic>
        <p:nvPicPr>
          <p:cNvPr id="6" name="Picture 5" descr="A person wearing glasses&#10;&#10;Description automatically generated">
            <a:extLst>
              <a:ext uri="{FF2B5EF4-FFF2-40B4-BE49-F238E27FC236}">
                <a16:creationId xmlns:a16="http://schemas.microsoft.com/office/drawing/2014/main" id="{CFDBF2E1-281B-46CC-97CA-D58110CCB16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3887704"/>
            <a:ext cx="2743378" cy="1828204"/>
          </a:xfrm>
          <a:prstGeom prst="rect">
            <a:avLst/>
          </a:prstGeom>
        </p:spPr>
      </p:pic>
      <p:pic>
        <p:nvPicPr>
          <p:cNvPr id="9" name="Picture 8" descr="A person wearing a suit and tie&#10;&#10;Description automatically generated">
            <a:extLst>
              <a:ext uri="{FF2B5EF4-FFF2-40B4-BE49-F238E27FC236}">
                <a16:creationId xmlns:a16="http://schemas.microsoft.com/office/drawing/2014/main" id="{D5F6FF97-1839-473E-A594-824974F220C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213662" y="3887704"/>
            <a:ext cx="1930338" cy="1839183"/>
          </a:xfrm>
          <a:prstGeom prst="rect">
            <a:avLst/>
          </a:prstGeom>
        </p:spPr>
      </p:pic>
    </p:spTree>
    <p:extLst>
      <p:ext uri="{BB962C8B-B14F-4D97-AF65-F5344CB8AC3E}">
        <p14:creationId xmlns:p14="http://schemas.microsoft.com/office/powerpoint/2010/main" val="247727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3B4BA-7698-4B63-BF95-0D71BE18D8CC}"/>
              </a:ext>
            </a:extLst>
          </p:cNvPr>
          <p:cNvSpPr>
            <a:spLocks noGrp="1"/>
          </p:cNvSpPr>
          <p:nvPr>
            <p:ph type="title"/>
          </p:nvPr>
        </p:nvSpPr>
        <p:spPr>
          <a:xfrm>
            <a:off x="628650" y="98426"/>
            <a:ext cx="7886700" cy="825500"/>
          </a:xfrm>
        </p:spPr>
        <p:txBody>
          <a:bodyPr/>
          <a:lstStyle/>
          <a:p>
            <a:r>
              <a:rPr lang="en-GB" dirty="0"/>
              <a:t>Inter-Organisational Innovation</a:t>
            </a:r>
          </a:p>
        </p:txBody>
      </p:sp>
      <p:sp>
        <p:nvSpPr>
          <p:cNvPr id="3" name="Content Placeholder 2">
            <a:extLst>
              <a:ext uri="{FF2B5EF4-FFF2-40B4-BE49-F238E27FC236}">
                <a16:creationId xmlns:a16="http://schemas.microsoft.com/office/drawing/2014/main" id="{0DF10FE1-5907-4793-8C8D-B5CCE2151520}"/>
              </a:ext>
            </a:extLst>
          </p:cNvPr>
          <p:cNvSpPr>
            <a:spLocks noGrp="1"/>
          </p:cNvSpPr>
          <p:nvPr>
            <p:ph idx="1"/>
          </p:nvPr>
        </p:nvSpPr>
        <p:spPr>
          <a:xfrm>
            <a:off x="190499" y="923926"/>
            <a:ext cx="8848725" cy="4351338"/>
          </a:xfrm>
        </p:spPr>
        <p:txBody>
          <a:bodyPr/>
          <a:lstStyle/>
          <a:p>
            <a:r>
              <a:rPr lang="en-GB" dirty="0">
                <a:solidFill>
                  <a:srgbClr val="0000FF"/>
                </a:solidFill>
              </a:rPr>
              <a:t>Almost all innovations require collaboration, yet failure rate of alliances remains </a:t>
            </a:r>
            <a:r>
              <a:rPr lang="en-GB" i="1" dirty="0">
                <a:solidFill>
                  <a:srgbClr val="0000FF"/>
                </a:solidFill>
              </a:rPr>
              <a:t>high, so………</a:t>
            </a:r>
          </a:p>
          <a:p>
            <a:r>
              <a:rPr lang="en-GB" i="1" dirty="0">
                <a:solidFill>
                  <a:srgbClr val="660066"/>
                </a:solidFill>
              </a:rPr>
              <a:t>Why</a:t>
            </a:r>
            <a:r>
              <a:rPr lang="en-GB" dirty="0">
                <a:solidFill>
                  <a:srgbClr val="660066"/>
                </a:solidFill>
              </a:rPr>
              <a:t> do firms collaborate?</a:t>
            </a:r>
          </a:p>
          <a:p>
            <a:r>
              <a:rPr lang="en-GB" i="1" dirty="0">
                <a:solidFill>
                  <a:srgbClr val="660066"/>
                </a:solidFill>
              </a:rPr>
              <a:t>What</a:t>
            </a:r>
            <a:r>
              <a:rPr lang="en-GB" dirty="0">
                <a:solidFill>
                  <a:srgbClr val="660066"/>
                </a:solidFill>
              </a:rPr>
              <a:t> types of collaboration are most appropriate?</a:t>
            </a:r>
          </a:p>
          <a:p>
            <a:r>
              <a:rPr lang="en-GB" i="1" dirty="0">
                <a:solidFill>
                  <a:srgbClr val="660066"/>
                </a:solidFill>
              </a:rPr>
              <a:t>How</a:t>
            </a:r>
            <a:r>
              <a:rPr lang="en-GB" dirty="0">
                <a:solidFill>
                  <a:srgbClr val="660066"/>
                </a:solidFill>
              </a:rPr>
              <a:t> do technological/market factors affect the structure of an alliance?</a:t>
            </a:r>
          </a:p>
          <a:p>
            <a:r>
              <a:rPr lang="en-GB" i="1" dirty="0">
                <a:solidFill>
                  <a:srgbClr val="660066"/>
                </a:solidFill>
              </a:rPr>
              <a:t>What</a:t>
            </a:r>
            <a:r>
              <a:rPr lang="en-GB" dirty="0">
                <a:solidFill>
                  <a:srgbClr val="660066"/>
                </a:solidFill>
              </a:rPr>
              <a:t> organisational and managerial factors affect the success of an alliance?</a:t>
            </a:r>
          </a:p>
          <a:p>
            <a:r>
              <a:rPr lang="en-GB" i="1" dirty="0">
                <a:solidFill>
                  <a:srgbClr val="660066"/>
                </a:solidFill>
              </a:rPr>
              <a:t>How</a:t>
            </a:r>
            <a:r>
              <a:rPr lang="en-GB" dirty="0">
                <a:solidFill>
                  <a:srgbClr val="660066"/>
                </a:solidFill>
              </a:rPr>
              <a:t> can a firm exploit alliances for learning new technological and market competencies?</a:t>
            </a:r>
          </a:p>
          <a:p>
            <a:endParaRPr lang="en-GB" dirty="0"/>
          </a:p>
        </p:txBody>
      </p:sp>
    </p:spTree>
    <p:extLst>
      <p:ext uri="{BB962C8B-B14F-4D97-AF65-F5344CB8AC3E}">
        <p14:creationId xmlns:p14="http://schemas.microsoft.com/office/powerpoint/2010/main" val="2088889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8C2B9-D744-4263-824A-1557B8CEEDEB}"/>
              </a:ext>
            </a:extLst>
          </p:cNvPr>
          <p:cNvSpPr>
            <a:spLocks noGrp="1"/>
          </p:cNvSpPr>
          <p:nvPr>
            <p:ph type="title"/>
          </p:nvPr>
        </p:nvSpPr>
        <p:spPr>
          <a:xfrm>
            <a:off x="628650" y="79376"/>
            <a:ext cx="7886700" cy="768350"/>
          </a:xfrm>
        </p:spPr>
        <p:txBody>
          <a:bodyPr/>
          <a:lstStyle/>
          <a:p>
            <a:pPr algn="ctr"/>
            <a:r>
              <a:rPr lang="en-GB" dirty="0"/>
              <a:t>Why Collaborate?</a:t>
            </a:r>
          </a:p>
        </p:txBody>
      </p:sp>
      <p:sp>
        <p:nvSpPr>
          <p:cNvPr id="3" name="Content Placeholder 2">
            <a:extLst>
              <a:ext uri="{FF2B5EF4-FFF2-40B4-BE49-F238E27FC236}">
                <a16:creationId xmlns:a16="http://schemas.microsoft.com/office/drawing/2014/main" id="{43875507-9FED-4DD9-8988-620106FCF19E}"/>
              </a:ext>
            </a:extLst>
          </p:cNvPr>
          <p:cNvSpPr>
            <a:spLocks noGrp="1"/>
          </p:cNvSpPr>
          <p:nvPr>
            <p:ph idx="1"/>
          </p:nvPr>
        </p:nvSpPr>
        <p:spPr>
          <a:xfrm>
            <a:off x="266700" y="968376"/>
            <a:ext cx="5514975" cy="4351338"/>
          </a:xfrm>
        </p:spPr>
        <p:txBody>
          <a:bodyPr/>
          <a:lstStyle/>
          <a:p>
            <a:r>
              <a:rPr lang="en-GB" dirty="0">
                <a:solidFill>
                  <a:srgbClr val="0000FF"/>
                </a:solidFill>
              </a:rPr>
              <a:t>To reduce the cost of technological development or market entry</a:t>
            </a:r>
          </a:p>
          <a:p>
            <a:r>
              <a:rPr lang="en-GB" dirty="0">
                <a:solidFill>
                  <a:srgbClr val="660066"/>
                </a:solidFill>
              </a:rPr>
              <a:t>To reduce the risk of development or market entry</a:t>
            </a:r>
          </a:p>
          <a:p>
            <a:r>
              <a:rPr lang="en-GB" dirty="0">
                <a:solidFill>
                  <a:srgbClr val="0000FF"/>
                </a:solidFill>
              </a:rPr>
              <a:t>To achieve scale economies in production</a:t>
            </a:r>
          </a:p>
          <a:p>
            <a:r>
              <a:rPr lang="en-GB" dirty="0">
                <a:solidFill>
                  <a:srgbClr val="660066"/>
                </a:solidFill>
              </a:rPr>
              <a:t>To reduce the time taken to develop and commercialise new products</a:t>
            </a:r>
          </a:p>
          <a:p>
            <a:r>
              <a:rPr lang="en-GB" dirty="0">
                <a:solidFill>
                  <a:srgbClr val="0000FF"/>
                </a:solidFill>
              </a:rPr>
              <a:t>To promote shared learning</a:t>
            </a:r>
          </a:p>
          <a:p>
            <a:endParaRPr lang="en-GB" dirty="0"/>
          </a:p>
        </p:txBody>
      </p:sp>
      <p:pic>
        <p:nvPicPr>
          <p:cNvPr id="5" name="Picture 4" descr="A picture containing person, table, sitting, small&#10;&#10;Description automatically generated">
            <a:extLst>
              <a:ext uri="{FF2B5EF4-FFF2-40B4-BE49-F238E27FC236}">
                <a16:creationId xmlns:a16="http://schemas.microsoft.com/office/drawing/2014/main" id="{F5F0C197-4013-42A0-AE97-8674DD481C2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17920" y="968376"/>
            <a:ext cx="2926080" cy="1959864"/>
          </a:xfrm>
          <a:prstGeom prst="rect">
            <a:avLst/>
          </a:prstGeom>
        </p:spPr>
      </p:pic>
      <p:pic>
        <p:nvPicPr>
          <p:cNvPr id="7" name="Picture 6" descr="A picture containing room&#10;&#10;Description automatically generated">
            <a:extLst>
              <a:ext uri="{FF2B5EF4-FFF2-40B4-BE49-F238E27FC236}">
                <a16:creationId xmlns:a16="http://schemas.microsoft.com/office/drawing/2014/main" id="{DFDFEA35-AC9B-4673-A1BF-FB9E4214111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312582" y="3741547"/>
            <a:ext cx="2831417" cy="1959864"/>
          </a:xfrm>
          <a:prstGeom prst="rect">
            <a:avLst/>
          </a:prstGeom>
        </p:spPr>
      </p:pic>
    </p:spTree>
    <p:extLst>
      <p:ext uri="{BB962C8B-B14F-4D97-AF65-F5344CB8AC3E}">
        <p14:creationId xmlns:p14="http://schemas.microsoft.com/office/powerpoint/2010/main" val="3251542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EBBE3-10FD-43C0-907B-348110D01BE8}"/>
              </a:ext>
            </a:extLst>
          </p:cNvPr>
          <p:cNvSpPr>
            <a:spLocks noGrp="1"/>
          </p:cNvSpPr>
          <p:nvPr>
            <p:ph type="title"/>
          </p:nvPr>
        </p:nvSpPr>
        <p:spPr>
          <a:xfrm>
            <a:off x="66675" y="76201"/>
            <a:ext cx="8963025" cy="723899"/>
          </a:xfrm>
        </p:spPr>
        <p:txBody>
          <a:bodyPr/>
          <a:lstStyle/>
          <a:p>
            <a:pPr algn="ctr"/>
            <a:r>
              <a:rPr lang="en-GB" sz="4000" dirty="0"/>
              <a:t>Model for Collaboration for Innovation</a:t>
            </a:r>
          </a:p>
        </p:txBody>
      </p:sp>
      <p:sp>
        <p:nvSpPr>
          <p:cNvPr id="4" name="Rectangle 3">
            <a:extLst>
              <a:ext uri="{FF2B5EF4-FFF2-40B4-BE49-F238E27FC236}">
                <a16:creationId xmlns:a16="http://schemas.microsoft.com/office/drawing/2014/main" id="{8C2BDF83-860E-49CF-90D6-33D16750CE26}"/>
              </a:ext>
            </a:extLst>
          </p:cNvPr>
          <p:cNvSpPr/>
          <p:nvPr/>
        </p:nvSpPr>
        <p:spPr>
          <a:xfrm>
            <a:off x="628650" y="723901"/>
            <a:ext cx="3171825" cy="8953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Motives</a:t>
            </a:r>
          </a:p>
          <a:p>
            <a:pPr marL="285750" indent="-285750">
              <a:buFont typeface="Arial" panose="020B0604020202020204" pitchFamily="34" charset="0"/>
              <a:buChar char="•"/>
            </a:pPr>
            <a:r>
              <a:rPr lang="en-GB" sz="1400" dirty="0"/>
              <a:t>Strategic – leadership &amp; learning</a:t>
            </a:r>
          </a:p>
          <a:p>
            <a:pPr marL="285750" indent="-285750">
              <a:buFont typeface="Arial" panose="020B0604020202020204" pitchFamily="34" charset="0"/>
              <a:buChar char="•"/>
            </a:pPr>
            <a:r>
              <a:rPr lang="en-GB" sz="1400" dirty="0"/>
              <a:t>Tactical – cost, time and risk</a:t>
            </a:r>
          </a:p>
        </p:txBody>
      </p:sp>
      <p:sp>
        <p:nvSpPr>
          <p:cNvPr id="6" name="Rectangle 5">
            <a:extLst>
              <a:ext uri="{FF2B5EF4-FFF2-40B4-BE49-F238E27FC236}">
                <a16:creationId xmlns:a16="http://schemas.microsoft.com/office/drawing/2014/main" id="{39D14E35-2EF9-4C20-A450-8D8CA4D7CD18}"/>
              </a:ext>
            </a:extLst>
          </p:cNvPr>
          <p:cNvSpPr/>
          <p:nvPr/>
        </p:nvSpPr>
        <p:spPr>
          <a:xfrm>
            <a:off x="628651" y="1947863"/>
            <a:ext cx="3171825" cy="10096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Technology</a:t>
            </a:r>
          </a:p>
          <a:p>
            <a:pPr marL="285750" indent="-285750">
              <a:buFont typeface="Arial" panose="020B0604020202020204" pitchFamily="34" charset="0"/>
              <a:buChar char="•"/>
            </a:pPr>
            <a:r>
              <a:rPr lang="en-GB" sz="1400" dirty="0"/>
              <a:t>Competitive significance</a:t>
            </a:r>
          </a:p>
          <a:p>
            <a:pPr marL="285750" indent="-285750">
              <a:buFont typeface="Arial" panose="020B0604020202020204" pitchFamily="34" charset="0"/>
              <a:buChar char="•"/>
            </a:pPr>
            <a:r>
              <a:rPr lang="en-GB" sz="1400" dirty="0"/>
              <a:t>Complexity</a:t>
            </a:r>
          </a:p>
          <a:p>
            <a:pPr marL="285750" indent="-285750">
              <a:buFont typeface="Arial" panose="020B0604020202020204" pitchFamily="34" charset="0"/>
              <a:buChar char="•"/>
            </a:pPr>
            <a:r>
              <a:rPr lang="en-GB" sz="1400" dirty="0"/>
              <a:t>codifiability</a:t>
            </a:r>
          </a:p>
        </p:txBody>
      </p:sp>
      <p:sp>
        <p:nvSpPr>
          <p:cNvPr id="8" name="Rectangle 7">
            <a:extLst>
              <a:ext uri="{FF2B5EF4-FFF2-40B4-BE49-F238E27FC236}">
                <a16:creationId xmlns:a16="http://schemas.microsoft.com/office/drawing/2014/main" id="{0B8324ED-B167-49CA-857A-4C3EC7A2D51C}"/>
              </a:ext>
            </a:extLst>
          </p:cNvPr>
          <p:cNvSpPr/>
          <p:nvPr/>
        </p:nvSpPr>
        <p:spPr>
          <a:xfrm>
            <a:off x="628651" y="3286124"/>
            <a:ext cx="3171825" cy="10096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Organisation</a:t>
            </a:r>
          </a:p>
          <a:p>
            <a:pPr marL="285750" indent="-285750">
              <a:buFont typeface="Arial" panose="020B0604020202020204" pitchFamily="34" charset="0"/>
              <a:buChar char="•"/>
            </a:pPr>
            <a:r>
              <a:rPr lang="en-GB" sz="1400" dirty="0"/>
              <a:t>Existing competencies</a:t>
            </a:r>
          </a:p>
          <a:p>
            <a:pPr marL="285750" indent="-285750">
              <a:buFont typeface="Arial" panose="020B0604020202020204" pitchFamily="34" charset="0"/>
              <a:buChar char="•"/>
            </a:pPr>
            <a:r>
              <a:rPr lang="en-GB" sz="1400" dirty="0"/>
              <a:t>Corporate culture</a:t>
            </a:r>
          </a:p>
          <a:p>
            <a:pPr marL="285750" indent="-285750">
              <a:buFont typeface="Arial" panose="020B0604020202020204" pitchFamily="34" charset="0"/>
              <a:buChar char="•"/>
            </a:pPr>
            <a:r>
              <a:rPr lang="en-GB" sz="1400" dirty="0"/>
              <a:t>Management comfort</a:t>
            </a:r>
          </a:p>
        </p:txBody>
      </p:sp>
      <p:sp>
        <p:nvSpPr>
          <p:cNvPr id="10" name="Rectangle 9">
            <a:extLst>
              <a:ext uri="{FF2B5EF4-FFF2-40B4-BE49-F238E27FC236}">
                <a16:creationId xmlns:a16="http://schemas.microsoft.com/office/drawing/2014/main" id="{A2BFF75C-678A-4CA7-A9EA-B2BFC4CAFF7D}"/>
              </a:ext>
            </a:extLst>
          </p:cNvPr>
          <p:cNvSpPr/>
          <p:nvPr/>
        </p:nvSpPr>
        <p:spPr>
          <a:xfrm>
            <a:off x="628651" y="4610093"/>
            <a:ext cx="3171825" cy="10096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Design Of Alliance</a:t>
            </a:r>
          </a:p>
          <a:p>
            <a:pPr marL="285750" indent="-285750">
              <a:buFont typeface="Arial" panose="020B0604020202020204" pitchFamily="34" charset="0"/>
              <a:buChar char="•"/>
            </a:pPr>
            <a:r>
              <a:rPr lang="en-GB" sz="1400" dirty="0"/>
              <a:t>Partner selection</a:t>
            </a:r>
          </a:p>
          <a:p>
            <a:pPr marL="285750" indent="-285750">
              <a:buFont typeface="Arial" panose="020B0604020202020204" pitchFamily="34" charset="0"/>
              <a:buChar char="•"/>
            </a:pPr>
            <a:r>
              <a:rPr lang="en-GB" sz="1400" dirty="0"/>
              <a:t>Trust and communication</a:t>
            </a:r>
          </a:p>
          <a:p>
            <a:pPr marL="285750" indent="-285750">
              <a:buFont typeface="Arial" panose="020B0604020202020204" pitchFamily="34" charset="0"/>
              <a:buChar char="•"/>
            </a:pPr>
            <a:r>
              <a:rPr lang="en-GB" sz="1400" dirty="0"/>
              <a:t>Objectives and rewards</a:t>
            </a:r>
          </a:p>
        </p:txBody>
      </p:sp>
      <p:sp>
        <p:nvSpPr>
          <p:cNvPr id="12" name="Rectangle 11">
            <a:extLst>
              <a:ext uri="{FF2B5EF4-FFF2-40B4-BE49-F238E27FC236}">
                <a16:creationId xmlns:a16="http://schemas.microsoft.com/office/drawing/2014/main" id="{BC3D042A-4FDF-41C1-99C7-AAF52864FDD0}"/>
              </a:ext>
            </a:extLst>
          </p:cNvPr>
          <p:cNvSpPr/>
          <p:nvPr/>
        </p:nvSpPr>
        <p:spPr>
          <a:xfrm>
            <a:off x="5343525" y="2838450"/>
            <a:ext cx="3171825" cy="8953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Learning</a:t>
            </a:r>
          </a:p>
          <a:p>
            <a:pPr marL="285750" indent="-285750">
              <a:buFont typeface="Arial" panose="020B0604020202020204" pitchFamily="34" charset="0"/>
              <a:buChar char="•"/>
            </a:pPr>
            <a:r>
              <a:rPr lang="en-GB" sz="1400" dirty="0"/>
              <a:t>Intent to learn</a:t>
            </a:r>
          </a:p>
          <a:p>
            <a:pPr marL="285750" indent="-285750">
              <a:buFont typeface="Arial" panose="020B0604020202020204" pitchFamily="34" charset="0"/>
              <a:buChar char="•"/>
            </a:pPr>
            <a:r>
              <a:rPr lang="en-GB" sz="1400" dirty="0"/>
              <a:t>Receptive to knowledge</a:t>
            </a:r>
          </a:p>
          <a:p>
            <a:pPr marL="285750" indent="-285750">
              <a:buFont typeface="Arial" panose="020B0604020202020204" pitchFamily="34" charset="0"/>
              <a:buChar char="•"/>
            </a:pPr>
            <a:r>
              <a:rPr lang="en-GB" sz="1400" dirty="0"/>
              <a:t>Transparency of partner</a:t>
            </a:r>
          </a:p>
        </p:txBody>
      </p:sp>
      <p:cxnSp>
        <p:nvCxnSpPr>
          <p:cNvPr id="14" name="Straight Arrow Connector 13">
            <a:extLst>
              <a:ext uri="{FF2B5EF4-FFF2-40B4-BE49-F238E27FC236}">
                <a16:creationId xmlns:a16="http://schemas.microsoft.com/office/drawing/2014/main" id="{4D574EF9-DC6E-48B3-BBE0-CD1F8B27C3A0}"/>
              </a:ext>
            </a:extLst>
          </p:cNvPr>
          <p:cNvCxnSpPr>
            <a:stCxn id="4" idx="2"/>
            <a:endCxn id="6" idx="0"/>
          </p:cNvCxnSpPr>
          <p:nvPr/>
        </p:nvCxnSpPr>
        <p:spPr>
          <a:xfrm>
            <a:off x="2214563" y="1619251"/>
            <a:ext cx="1" cy="328612"/>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A9285B22-6411-4805-8FD4-3256308BF55C}"/>
              </a:ext>
            </a:extLst>
          </p:cNvPr>
          <p:cNvCxnSpPr>
            <a:cxnSpLocks/>
            <a:stCxn id="6" idx="2"/>
            <a:endCxn id="8" idx="0"/>
          </p:cNvCxnSpPr>
          <p:nvPr/>
        </p:nvCxnSpPr>
        <p:spPr>
          <a:xfrm>
            <a:off x="2214564" y="2957511"/>
            <a:ext cx="0" cy="328613"/>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3FA69042-0A9A-4686-B8B5-E0F9112640A1}"/>
              </a:ext>
            </a:extLst>
          </p:cNvPr>
          <p:cNvCxnSpPr/>
          <p:nvPr/>
        </p:nvCxnSpPr>
        <p:spPr>
          <a:xfrm>
            <a:off x="2214564" y="4295773"/>
            <a:ext cx="0" cy="314324"/>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E856CEC2-CCE3-4C8C-92EA-C907C044F1CC}"/>
              </a:ext>
            </a:extLst>
          </p:cNvPr>
          <p:cNvCxnSpPr>
            <a:cxnSpLocks/>
            <a:stCxn id="10" idx="3"/>
          </p:cNvCxnSpPr>
          <p:nvPr/>
        </p:nvCxnSpPr>
        <p:spPr>
          <a:xfrm>
            <a:off x="3800476" y="5114918"/>
            <a:ext cx="3128959" cy="0"/>
          </a:xfrm>
          <a:prstGeom prst="straightConnector1">
            <a:avLst/>
          </a:prstGeom>
          <a:ln w="57150">
            <a:headEnd type="none" w="med" len="med"/>
            <a:tailEnd type="none" w="med" len="med"/>
          </a:ln>
        </p:spPr>
        <p:style>
          <a:lnRef idx="1">
            <a:schemeClr val="dk1"/>
          </a:lnRef>
          <a:fillRef idx="0">
            <a:schemeClr val="dk1"/>
          </a:fillRef>
          <a:effectRef idx="0">
            <a:schemeClr val="dk1"/>
          </a:effectRef>
          <a:fontRef idx="minor">
            <a:schemeClr val="tx1"/>
          </a:fontRef>
        </p:style>
      </p:cxnSp>
      <p:cxnSp>
        <p:nvCxnSpPr>
          <p:cNvPr id="24" name="Straight Arrow Connector 23">
            <a:extLst>
              <a:ext uri="{FF2B5EF4-FFF2-40B4-BE49-F238E27FC236}">
                <a16:creationId xmlns:a16="http://schemas.microsoft.com/office/drawing/2014/main" id="{0C2B27CA-3B3E-4D7F-BBF0-ED2C5138A0D0}"/>
              </a:ext>
            </a:extLst>
          </p:cNvPr>
          <p:cNvCxnSpPr>
            <a:cxnSpLocks/>
            <a:endCxn id="12" idx="2"/>
          </p:cNvCxnSpPr>
          <p:nvPr/>
        </p:nvCxnSpPr>
        <p:spPr>
          <a:xfrm flipH="1" flipV="1">
            <a:off x="6929438" y="3733800"/>
            <a:ext cx="23812" cy="1381125"/>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29" name="Straight Arrow Connector 28">
            <a:extLst>
              <a:ext uri="{FF2B5EF4-FFF2-40B4-BE49-F238E27FC236}">
                <a16:creationId xmlns:a16="http://schemas.microsoft.com/office/drawing/2014/main" id="{151D14A3-3DAE-42C3-AFC0-5FB077BC5185}"/>
              </a:ext>
            </a:extLst>
          </p:cNvPr>
          <p:cNvCxnSpPr>
            <a:cxnSpLocks/>
            <a:stCxn id="12" idx="0"/>
          </p:cNvCxnSpPr>
          <p:nvPr/>
        </p:nvCxnSpPr>
        <p:spPr>
          <a:xfrm flipH="1" flipV="1">
            <a:off x="6929435" y="1171575"/>
            <a:ext cx="3" cy="1666875"/>
          </a:xfrm>
          <a:prstGeom prst="straightConnector1">
            <a:avLst/>
          </a:prstGeom>
          <a:ln w="57150">
            <a:headEnd type="none" w="med" len="med"/>
            <a:tailEnd type="none" w="med" len="med"/>
          </a:ln>
        </p:spPr>
        <p:style>
          <a:lnRef idx="1">
            <a:schemeClr val="dk1"/>
          </a:lnRef>
          <a:fillRef idx="0">
            <a:schemeClr val="dk1"/>
          </a:fillRef>
          <a:effectRef idx="0">
            <a:schemeClr val="dk1"/>
          </a:effectRef>
          <a:fontRef idx="minor">
            <a:schemeClr val="tx1"/>
          </a:fontRef>
        </p:style>
      </p:cxnSp>
      <p:cxnSp>
        <p:nvCxnSpPr>
          <p:cNvPr id="35" name="Straight Arrow Connector 34">
            <a:extLst>
              <a:ext uri="{FF2B5EF4-FFF2-40B4-BE49-F238E27FC236}">
                <a16:creationId xmlns:a16="http://schemas.microsoft.com/office/drawing/2014/main" id="{6D64A457-53BD-4A83-A4BF-F1C504465E77}"/>
              </a:ext>
            </a:extLst>
          </p:cNvPr>
          <p:cNvCxnSpPr>
            <a:cxnSpLocks/>
          </p:cNvCxnSpPr>
          <p:nvPr/>
        </p:nvCxnSpPr>
        <p:spPr>
          <a:xfrm>
            <a:off x="3800476" y="1171576"/>
            <a:ext cx="3128961" cy="0"/>
          </a:xfrm>
          <a:prstGeom prst="straightConnector1">
            <a:avLst/>
          </a:prstGeom>
          <a:ln w="57150">
            <a:headEnd type="triangle" w="med" len="med"/>
            <a:tailEnd type="none" w="med" len="med"/>
          </a:ln>
        </p:spPr>
        <p:style>
          <a:lnRef idx="1">
            <a:schemeClr val="dk1"/>
          </a:lnRef>
          <a:fillRef idx="0">
            <a:schemeClr val="dk1"/>
          </a:fillRef>
          <a:effectRef idx="0">
            <a:schemeClr val="dk1"/>
          </a:effectRef>
          <a:fontRef idx="minor">
            <a:schemeClr val="tx1"/>
          </a:fontRef>
        </p:style>
      </p:cxnSp>
      <p:sp>
        <p:nvSpPr>
          <p:cNvPr id="45" name="TextBox 44">
            <a:extLst>
              <a:ext uri="{FF2B5EF4-FFF2-40B4-BE49-F238E27FC236}">
                <a16:creationId xmlns:a16="http://schemas.microsoft.com/office/drawing/2014/main" id="{8B65B8AC-F31F-4CF9-99F6-BB215728C1C2}"/>
              </a:ext>
            </a:extLst>
          </p:cNvPr>
          <p:cNvSpPr txBox="1"/>
          <p:nvPr/>
        </p:nvSpPr>
        <p:spPr>
          <a:xfrm>
            <a:off x="5438776" y="5250410"/>
            <a:ext cx="3514728" cy="369332"/>
          </a:xfrm>
          <a:prstGeom prst="rect">
            <a:avLst/>
          </a:prstGeom>
          <a:noFill/>
        </p:spPr>
        <p:txBody>
          <a:bodyPr wrap="square">
            <a:spAutoFit/>
          </a:bodyPr>
          <a:lstStyle/>
          <a:p>
            <a:r>
              <a:rPr lang="en-GB" sz="1800" dirty="0"/>
              <a:t>Tidd, J. &amp; Bessant, J. (2018), p.395</a:t>
            </a:r>
          </a:p>
        </p:txBody>
      </p:sp>
    </p:spTree>
    <p:extLst>
      <p:ext uri="{BB962C8B-B14F-4D97-AF65-F5344CB8AC3E}">
        <p14:creationId xmlns:p14="http://schemas.microsoft.com/office/powerpoint/2010/main" val="414973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03928-4938-4284-8422-6663AD7E7E83}"/>
              </a:ext>
            </a:extLst>
          </p:cNvPr>
          <p:cNvSpPr>
            <a:spLocks noGrp="1"/>
          </p:cNvSpPr>
          <p:nvPr>
            <p:ph type="title"/>
          </p:nvPr>
        </p:nvSpPr>
        <p:spPr>
          <a:xfrm>
            <a:off x="628650" y="136526"/>
            <a:ext cx="7886700" cy="654050"/>
          </a:xfrm>
        </p:spPr>
        <p:txBody>
          <a:bodyPr/>
          <a:lstStyle/>
          <a:p>
            <a:pPr algn="ctr"/>
            <a:r>
              <a:rPr lang="en-GB" dirty="0"/>
              <a:t>Other Benefits</a:t>
            </a:r>
          </a:p>
        </p:txBody>
      </p:sp>
      <p:sp>
        <p:nvSpPr>
          <p:cNvPr id="3" name="Content Placeholder 2">
            <a:extLst>
              <a:ext uri="{FF2B5EF4-FFF2-40B4-BE49-F238E27FC236}">
                <a16:creationId xmlns:a16="http://schemas.microsoft.com/office/drawing/2014/main" id="{BA698C7E-FCE6-4272-B3A0-0B2DDF2C7F8C}"/>
              </a:ext>
            </a:extLst>
          </p:cNvPr>
          <p:cNvSpPr>
            <a:spLocks noGrp="1"/>
          </p:cNvSpPr>
          <p:nvPr>
            <p:ph idx="1"/>
          </p:nvPr>
        </p:nvSpPr>
        <p:spPr>
          <a:xfrm>
            <a:off x="114300" y="1196975"/>
            <a:ext cx="4676775" cy="3832226"/>
          </a:xfrm>
        </p:spPr>
        <p:txBody>
          <a:bodyPr/>
          <a:lstStyle/>
          <a:p>
            <a:r>
              <a:rPr lang="en-GB" dirty="0">
                <a:solidFill>
                  <a:srgbClr val="0000FF"/>
                </a:solidFill>
              </a:rPr>
              <a:t>An element of ‘</a:t>
            </a:r>
            <a:r>
              <a:rPr lang="en-GB" i="1" dirty="0">
                <a:solidFill>
                  <a:srgbClr val="0000FF"/>
                </a:solidFill>
              </a:rPr>
              <a:t>peer review</a:t>
            </a:r>
            <a:r>
              <a:rPr lang="en-GB" dirty="0">
                <a:solidFill>
                  <a:srgbClr val="0000FF"/>
                </a:solidFill>
              </a:rPr>
              <a:t>’ for internal R&amp;D functions</a:t>
            </a:r>
          </a:p>
          <a:p>
            <a:r>
              <a:rPr lang="en-GB" dirty="0">
                <a:solidFill>
                  <a:srgbClr val="660066"/>
                </a:solidFill>
              </a:rPr>
              <a:t>Helps to address the </a:t>
            </a:r>
            <a:r>
              <a:rPr lang="en-GB" i="1" dirty="0">
                <a:solidFill>
                  <a:srgbClr val="660066"/>
                </a:solidFill>
              </a:rPr>
              <a:t>NIH attitudes and behaviours</a:t>
            </a:r>
          </a:p>
          <a:p>
            <a:r>
              <a:rPr lang="en-GB" i="1" dirty="0">
                <a:solidFill>
                  <a:srgbClr val="0000FF"/>
                </a:solidFill>
              </a:rPr>
              <a:t>Challenges</a:t>
            </a:r>
            <a:r>
              <a:rPr lang="en-GB" dirty="0">
                <a:solidFill>
                  <a:srgbClr val="0000FF"/>
                </a:solidFill>
              </a:rPr>
              <a:t> with new ideas and perspectives</a:t>
            </a:r>
          </a:p>
          <a:p>
            <a:r>
              <a:rPr lang="en-GB" dirty="0">
                <a:solidFill>
                  <a:srgbClr val="660066"/>
                </a:solidFill>
              </a:rPr>
              <a:t>Presenting </a:t>
            </a:r>
            <a:r>
              <a:rPr lang="en-GB" i="1" dirty="0">
                <a:solidFill>
                  <a:srgbClr val="660066"/>
                </a:solidFill>
              </a:rPr>
              <a:t>a united front </a:t>
            </a:r>
            <a:r>
              <a:rPr lang="en-GB" dirty="0">
                <a:solidFill>
                  <a:srgbClr val="660066"/>
                </a:solidFill>
              </a:rPr>
              <a:t>to customers and regulators</a:t>
            </a:r>
          </a:p>
        </p:txBody>
      </p:sp>
      <p:pic>
        <p:nvPicPr>
          <p:cNvPr id="5" name="Picture 4" descr="A group of people sitting at a table&#10;&#10;Description automatically generated">
            <a:extLst>
              <a:ext uri="{FF2B5EF4-FFF2-40B4-BE49-F238E27FC236}">
                <a16:creationId xmlns:a16="http://schemas.microsoft.com/office/drawing/2014/main" id="{A0DB1F47-970E-4ED5-B218-868E38522A4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58084" y="2105024"/>
            <a:ext cx="3585916" cy="2390013"/>
          </a:xfrm>
          <a:prstGeom prst="rect">
            <a:avLst/>
          </a:prstGeom>
        </p:spPr>
      </p:pic>
    </p:spTree>
    <p:extLst>
      <p:ext uri="{BB962C8B-B14F-4D97-AF65-F5344CB8AC3E}">
        <p14:creationId xmlns:p14="http://schemas.microsoft.com/office/powerpoint/2010/main" val="647757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8682D-C653-4689-8E05-CC99B75726DA}"/>
              </a:ext>
            </a:extLst>
          </p:cNvPr>
          <p:cNvSpPr>
            <a:spLocks noGrp="1"/>
          </p:cNvSpPr>
          <p:nvPr>
            <p:ph type="title"/>
          </p:nvPr>
        </p:nvSpPr>
        <p:spPr>
          <a:xfrm>
            <a:off x="628650" y="365125"/>
            <a:ext cx="7886700" cy="777875"/>
          </a:xfrm>
        </p:spPr>
        <p:txBody>
          <a:bodyPr/>
          <a:lstStyle/>
          <a:p>
            <a:r>
              <a:rPr lang="en-GB" dirty="0"/>
              <a:t>Strategic Alliances</a:t>
            </a:r>
          </a:p>
        </p:txBody>
      </p:sp>
      <p:sp>
        <p:nvSpPr>
          <p:cNvPr id="3" name="Content Placeholder 2">
            <a:extLst>
              <a:ext uri="{FF2B5EF4-FFF2-40B4-BE49-F238E27FC236}">
                <a16:creationId xmlns:a16="http://schemas.microsoft.com/office/drawing/2014/main" id="{01A20BDF-3ECE-40A3-96C8-843989CDDEF7}"/>
              </a:ext>
            </a:extLst>
          </p:cNvPr>
          <p:cNvSpPr>
            <a:spLocks noGrp="1"/>
          </p:cNvSpPr>
          <p:nvPr>
            <p:ph idx="1"/>
          </p:nvPr>
        </p:nvSpPr>
        <p:spPr>
          <a:xfrm>
            <a:off x="238124" y="2753917"/>
            <a:ext cx="8820151" cy="2728120"/>
          </a:xfrm>
        </p:spPr>
        <p:txBody>
          <a:bodyPr/>
          <a:lstStyle/>
          <a:p>
            <a:r>
              <a:rPr lang="en-GB" dirty="0">
                <a:solidFill>
                  <a:srgbClr val="0000FF"/>
                </a:solidFill>
              </a:rPr>
              <a:t>Speed:  </a:t>
            </a:r>
            <a:r>
              <a:rPr lang="en-GB" dirty="0"/>
              <a:t>transitory alliances versus careful planning</a:t>
            </a:r>
          </a:p>
          <a:p>
            <a:r>
              <a:rPr lang="en-GB" dirty="0">
                <a:solidFill>
                  <a:srgbClr val="0000FF"/>
                </a:solidFill>
              </a:rPr>
              <a:t>Partner fit: </a:t>
            </a:r>
            <a:r>
              <a:rPr lang="en-GB" dirty="0"/>
              <a:t>network versus dyadic fit</a:t>
            </a:r>
          </a:p>
          <a:p>
            <a:r>
              <a:rPr lang="en-GB" dirty="0">
                <a:solidFill>
                  <a:srgbClr val="0000FF"/>
                </a:solidFill>
              </a:rPr>
              <a:t>Partner type: </a:t>
            </a:r>
            <a:r>
              <a:rPr lang="en-GB" dirty="0"/>
              <a:t>complementarity versus familiarity</a:t>
            </a:r>
          </a:p>
          <a:p>
            <a:r>
              <a:rPr lang="en-GB" dirty="0">
                <a:solidFill>
                  <a:srgbClr val="0000FF"/>
                </a:solidFill>
              </a:rPr>
              <a:t>Commitment: </a:t>
            </a:r>
            <a:r>
              <a:rPr lang="en-GB" dirty="0"/>
              <a:t>aligned objectives versus trust</a:t>
            </a:r>
          </a:p>
          <a:p>
            <a:r>
              <a:rPr lang="en-GB" dirty="0">
                <a:solidFill>
                  <a:srgbClr val="0000FF"/>
                </a:solidFill>
              </a:rPr>
              <a:t>Focus: </a:t>
            </a:r>
            <a:r>
              <a:rPr lang="en-GB" dirty="0"/>
              <a:t>few, specific tasks versus multiple roles</a:t>
            </a:r>
          </a:p>
        </p:txBody>
      </p:sp>
      <p:pic>
        <p:nvPicPr>
          <p:cNvPr id="7" name="Picture 6">
            <a:extLst>
              <a:ext uri="{FF2B5EF4-FFF2-40B4-BE49-F238E27FC236}">
                <a16:creationId xmlns:a16="http://schemas.microsoft.com/office/drawing/2014/main" id="{D5D6AA41-7E87-4374-80F6-B0741AD6E8BB}"/>
              </a:ext>
            </a:extLst>
          </p:cNvPr>
          <p:cNvPicPr>
            <a:picLocks noChangeAspect="1"/>
          </p:cNvPicPr>
          <p:nvPr/>
        </p:nvPicPr>
        <p:blipFill>
          <a:blip r:embed="rId3"/>
          <a:stretch>
            <a:fillRect/>
          </a:stretch>
        </p:blipFill>
        <p:spPr>
          <a:xfrm>
            <a:off x="6087191" y="-1"/>
            <a:ext cx="3056809" cy="2728119"/>
          </a:xfrm>
          <a:prstGeom prst="rect">
            <a:avLst/>
          </a:prstGeom>
        </p:spPr>
      </p:pic>
      <p:sp>
        <p:nvSpPr>
          <p:cNvPr id="9" name="TextBox 8">
            <a:extLst>
              <a:ext uri="{FF2B5EF4-FFF2-40B4-BE49-F238E27FC236}">
                <a16:creationId xmlns:a16="http://schemas.microsoft.com/office/drawing/2014/main" id="{6443C3C3-1B0F-47D5-BA0C-76C30297B489}"/>
              </a:ext>
            </a:extLst>
          </p:cNvPr>
          <p:cNvSpPr txBox="1"/>
          <p:nvPr/>
        </p:nvSpPr>
        <p:spPr>
          <a:xfrm>
            <a:off x="238124" y="1143000"/>
            <a:ext cx="5476875" cy="1384995"/>
          </a:xfrm>
          <a:prstGeom prst="rect">
            <a:avLst/>
          </a:prstGeom>
          <a:noFill/>
        </p:spPr>
        <p:txBody>
          <a:bodyPr wrap="square">
            <a:spAutoFit/>
          </a:bodyPr>
          <a:lstStyle/>
          <a:p>
            <a:pPr marL="0" indent="0">
              <a:buNone/>
            </a:pPr>
            <a:r>
              <a:rPr lang="en-GB" sz="2800" dirty="0">
                <a:solidFill>
                  <a:srgbClr val="0000FF"/>
                </a:solidFill>
              </a:rPr>
              <a:t>Strategic Alliances </a:t>
            </a:r>
            <a:r>
              <a:rPr lang="en-GB" sz="2800" dirty="0"/>
              <a:t>seem to be taking over from more formal joint ventures, mainly due to…</a:t>
            </a:r>
          </a:p>
        </p:txBody>
      </p:sp>
      <p:sp>
        <p:nvSpPr>
          <p:cNvPr id="11" name="TextBox 10">
            <a:extLst>
              <a:ext uri="{FF2B5EF4-FFF2-40B4-BE49-F238E27FC236}">
                <a16:creationId xmlns:a16="http://schemas.microsoft.com/office/drawing/2014/main" id="{B2EE1161-0CA6-4D97-A4A6-230500B7FC9D}"/>
              </a:ext>
            </a:extLst>
          </p:cNvPr>
          <p:cNvSpPr txBox="1"/>
          <p:nvPr/>
        </p:nvSpPr>
        <p:spPr>
          <a:xfrm>
            <a:off x="4724400" y="5297371"/>
            <a:ext cx="3667125" cy="369332"/>
          </a:xfrm>
          <a:prstGeom prst="rect">
            <a:avLst/>
          </a:prstGeom>
          <a:noFill/>
        </p:spPr>
        <p:txBody>
          <a:bodyPr wrap="square">
            <a:spAutoFit/>
          </a:bodyPr>
          <a:lstStyle/>
          <a:p>
            <a:r>
              <a:rPr lang="en-GB" sz="1800" dirty="0"/>
              <a:t>Tidd, J. &amp; Bessant, J. (2018), p.401</a:t>
            </a:r>
          </a:p>
        </p:txBody>
      </p:sp>
    </p:spTree>
    <p:extLst>
      <p:ext uri="{BB962C8B-B14F-4D97-AF65-F5344CB8AC3E}">
        <p14:creationId xmlns:p14="http://schemas.microsoft.com/office/powerpoint/2010/main" val="2909039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09F3-D6D8-465C-8713-FAA5CE646F75}"/>
              </a:ext>
            </a:extLst>
          </p:cNvPr>
          <p:cNvSpPr>
            <a:spLocks noGrp="1"/>
          </p:cNvSpPr>
          <p:nvPr>
            <p:ph type="title"/>
          </p:nvPr>
        </p:nvSpPr>
        <p:spPr>
          <a:xfrm>
            <a:off x="628650" y="123030"/>
            <a:ext cx="7886700" cy="877095"/>
          </a:xfrm>
        </p:spPr>
        <p:txBody>
          <a:bodyPr/>
          <a:lstStyle/>
          <a:p>
            <a:r>
              <a:rPr lang="en-GB" dirty="0"/>
              <a:t>Factors Contributing to Success…</a:t>
            </a:r>
          </a:p>
        </p:txBody>
      </p:sp>
      <p:sp>
        <p:nvSpPr>
          <p:cNvPr id="3" name="Content Placeholder 2">
            <a:extLst>
              <a:ext uri="{FF2B5EF4-FFF2-40B4-BE49-F238E27FC236}">
                <a16:creationId xmlns:a16="http://schemas.microsoft.com/office/drawing/2014/main" id="{5E61EA94-06D7-42A6-A3FD-5DCE461382EE}"/>
              </a:ext>
            </a:extLst>
          </p:cNvPr>
          <p:cNvSpPr>
            <a:spLocks noGrp="1"/>
          </p:cNvSpPr>
          <p:nvPr>
            <p:ph idx="1"/>
          </p:nvPr>
        </p:nvSpPr>
        <p:spPr>
          <a:xfrm>
            <a:off x="76200" y="1101725"/>
            <a:ext cx="8439150" cy="4351338"/>
          </a:xfrm>
        </p:spPr>
        <p:txBody>
          <a:bodyPr/>
          <a:lstStyle/>
          <a:p>
            <a:r>
              <a:rPr lang="en-GB">
                <a:solidFill>
                  <a:srgbClr val="0000FF"/>
                </a:solidFill>
              </a:rPr>
              <a:t>The alliance is perceived as important by all partners</a:t>
            </a:r>
          </a:p>
          <a:p>
            <a:r>
              <a:rPr lang="en-GB">
                <a:solidFill>
                  <a:srgbClr val="660066"/>
                </a:solidFill>
              </a:rPr>
              <a:t>A collaboration ‘champion’ exists</a:t>
            </a:r>
          </a:p>
          <a:p>
            <a:r>
              <a:rPr lang="en-GB">
                <a:solidFill>
                  <a:srgbClr val="0000FF"/>
                </a:solidFill>
              </a:rPr>
              <a:t>A substantial degree of trust between partners exists</a:t>
            </a:r>
          </a:p>
          <a:p>
            <a:r>
              <a:rPr lang="en-GB">
                <a:solidFill>
                  <a:srgbClr val="660066"/>
                </a:solidFill>
              </a:rPr>
              <a:t>Clear project planning and defined task milestones are established</a:t>
            </a:r>
          </a:p>
          <a:p>
            <a:r>
              <a:rPr lang="en-GB">
                <a:solidFill>
                  <a:srgbClr val="0000FF"/>
                </a:solidFill>
              </a:rPr>
              <a:t>Frequent communication between partners, in particular, between marketing and technical staff</a:t>
            </a:r>
          </a:p>
          <a:p>
            <a:r>
              <a:rPr lang="en-GB">
                <a:solidFill>
                  <a:srgbClr val="660066"/>
                </a:solidFill>
              </a:rPr>
              <a:t>The collaborating parties contribute as expected</a:t>
            </a:r>
          </a:p>
          <a:p>
            <a:r>
              <a:rPr lang="en-GB">
                <a:solidFill>
                  <a:srgbClr val="0000FF"/>
                </a:solidFill>
              </a:rPr>
              <a:t>Benefits are perceived to be equally distributed</a:t>
            </a:r>
            <a:endParaRPr lang="en-GB" dirty="0">
              <a:solidFill>
                <a:srgbClr val="0000FF"/>
              </a:solidFill>
            </a:endParaRPr>
          </a:p>
        </p:txBody>
      </p:sp>
      <p:sp>
        <p:nvSpPr>
          <p:cNvPr id="5" name="TextBox 4">
            <a:extLst>
              <a:ext uri="{FF2B5EF4-FFF2-40B4-BE49-F238E27FC236}">
                <a16:creationId xmlns:a16="http://schemas.microsoft.com/office/drawing/2014/main" id="{61FF1FCE-1F60-4A20-9C35-4C37D4AD27D0}"/>
              </a:ext>
            </a:extLst>
          </p:cNvPr>
          <p:cNvSpPr txBox="1"/>
          <p:nvPr/>
        </p:nvSpPr>
        <p:spPr>
          <a:xfrm>
            <a:off x="4371975" y="5369997"/>
            <a:ext cx="4591050" cy="369332"/>
          </a:xfrm>
          <a:prstGeom prst="rect">
            <a:avLst/>
          </a:prstGeom>
          <a:noFill/>
        </p:spPr>
        <p:txBody>
          <a:bodyPr wrap="square">
            <a:spAutoFit/>
          </a:bodyPr>
          <a:lstStyle/>
          <a:p>
            <a:r>
              <a:rPr lang="en-GB" sz="1800" dirty="0"/>
              <a:t>Tidd, J. &amp; Bessant, J. (2018), p.413</a:t>
            </a:r>
          </a:p>
        </p:txBody>
      </p:sp>
    </p:spTree>
    <p:extLst>
      <p:ext uri="{BB962C8B-B14F-4D97-AF65-F5344CB8AC3E}">
        <p14:creationId xmlns:p14="http://schemas.microsoft.com/office/powerpoint/2010/main" val="3420945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BCA4D50-4ADE-4597-A29B-1CFE0893A64A}"/>
              </a:ext>
            </a:extLst>
          </p:cNvPr>
          <p:cNvSpPr txBox="1"/>
          <p:nvPr/>
        </p:nvSpPr>
        <p:spPr>
          <a:xfrm>
            <a:off x="4095750" y="0"/>
            <a:ext cx="4352926" cy="3416320"/>
          </a:xfrm>
          <a:prstGeom prst="rect">
            <a:avLst/>
          </a:prstGeom>
          <a:noFill/>
        </p:spPr>
        <p:txBody>
          <a:bodyPr wrap="square" rtlCol="0">
            <a:spAutoFit/>
          </a:bodyPr>
          <a:lstStyle/>
          <a:p>
            <a:r>
              <a:rPr lang="en-GB" sz="2400" dirty="0">
                <a:solidFill>
                  <a:srgbClr val="002060"/>
                </a:solidFill>
              </a:rPr>
              <a:t>So, we have looked at various models of innovation including ‘Open’ and ‘Closed’ models, New Product Development, innovation in groups and inter-organisational innovation.  We have also looked at the barriers to innovation – of which there are many!</a:t>
            </a:r>
          </a:p>
        </p:txBody>
      </p:sp>
      <p:pic>
        <p:nvPicPr>
          <p:cNvPr id="6" name="Picture 5" descr="A picture containing face, comb, head, teeth&#10;&#10;Description automatically generated">
            <a:extLst>
              <a:ext uri="{FF2B5EF4-FFF2-40B4-BE49-F238E27FC236}">
                <a16:creationId xmlns:a16="http://schemas.microsoft.com/office/drawing/2014/main" id="{6A2679F4-696A-4941-915A-E080E16A6BF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0"/>
            <a:ext cx="3670300" cy="2752725"/>
          </a:xfrm>
          <a:prstGeom prst="rect">
            <a:avLst/>
          </a:prstGeom>
        </p:spPr>
      </p:pic>
      <p:pic>
        <p:nvPicPr>
          <p:cNvPr id="9" name="Picture 8" descr="A person holding a microphone&#10;&#10;Description automatically generated">
            <a:extLst>
              <a:ext uri="{FF2B5EF4-FFF2-40B4-BE49-F238E27FC236}">
                <a16:creationId xmlns:a16="http://schemas.microsoft.com/office/drawing/2014/main" id="{A22F38D3-E483-4029-8337-AB8CC5AFD86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772149" y="3476624"/>
            <a:ext cx="3357563" cy="2238375"/>
          </a:xfrm>
          <a:prstGeom prst="rect">
            <a:avLst/>
          </a:prstGeom>
        </p:spPr>
      </p:pic>
      <p:sp>
        <p:nvSpPr>
          <p:cNvPr id="11" name="TextBox 10">
            <a:extLst>
              <a:ext uri="{FF2B5EF4-FFF2-40B4-BE49-F238E27FC236}">
                <a16:creationId xmlns:a16="http://schemas.microsoft.com/office/drawing/2014/main" id="{181D83EC-D02F-455C-B7C7-02AFDDB11504}"/>
              </a:ext>
            </a:extLst>
          </p:cNvPr>
          <p:cNvSpPr txBox="1"/>
          <p:nvPr/>
        </p:nvSpPr>
        <p:spPr>
          <a:xfrm>
            <a:off x="990600" y="3626315"/>
            <a:ext cx="3829050" cy="1938992"/>
          </a:xfrm>
          <a:prstGeom prst="rect">
            <a:avLst/>
          </a:prstGeom>
          <a:noFill/>
        </p:spPr>
        <p:txBody>
          <a:bodyPr wrap="square" rtlCol="0">
            <a:spAutoFit/>
          </a:bodyPr>
          <a:lstStyle/>
          <a:p>
            <a:r>
              <a:rPr lang="en-GB" sz="2400" dirty="0">
                <a:solidFill>
                  <a:srgbClr val="0000FF"/>
                </a:solidFill>
              </a:rPr>
              <a:t>Now, let us take a look at another key theory relating to this topic, namely ‘</a:t>
            </a:r>
            <a:r>
              <a:rPr lang="en-GB" sz="2400" i="1" dirty="0">
                <a:solidFill>
                  <a:srgbClr val="0000FF"/>
                </a:solidFill>
              </a:rPr>
              <a:t>Disruptive Innovation</a:t>
            </a:r>
            <a:r>
              <a:rPr lang="en-GB" sz="2400" dirty="0">
                <a:solidFill>
                  <a:srgbClr val="0000FF"/>
                </a:solidFill>
              </a:rPr>
              <a:t>’.</a:t>
            </a:r>
          </a:p>
          <a:p>
            <a:endParaRPr lang="en-GB" sz="2400" dirty="0"/>
          </a:p>
        </p:txBody>
      </p:sp>
    </p:spTree>
    <p:extLst>
      <p:ext uri="{BB962C8B-B14F-4D97-AF65-F5344CB8AC3E}">
        <p14:creationId xmlns:p14="http://schemas.microsoft.com/office/powerpoint/2010/main" val="1957523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fade">
                                      <p:cBhvr>
                                        <p:cTn id="12"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B76B0-5A60-4F2A-A595-41D268CA2EB4}"/>
              </a:ext>
            </a:extLst>
          </p:cNvPr>
          <p:cNvSpPr>
            <a:spLocks noGrp="1"/>
          </p:cNvSpPr>
          <p:nvPr>
            <p:ph type="title"/>
          </p:nvPr>
        </p:nvSpPr>
        <p:spPr>
          <a:xfrm>
            <a:off x="628650" y="127000"/>
            <a:ext cx="7886700" cy="606425"/>
          </a:xfrm>
        </p:spPr>
        <p:txBody>
          <a:bodyPr/>
          <a:lstStyle/>
          <a:p>
            <a:pPr algn="ctr"/>
            <a:r>
              <a:rPr lang="en-GB" dirty="0"/>
              <a:t>Disruptive Innovation</a:t>
            </a:r>
          </a:p>
        </p:txBody>
      </p:sp>
      <p:sp>
        <p:nvSpPr>
          <p:cNvPr id="3" name="Content Placeholder 2">
            <a:extLst>
              <a:ext uri="{FF2B5EF4-FFF2-40B4-BE49-F238E27FC236}">
                <a16:creationId xmlns:a16="http://schemas.microsoft.com/office/drawing/2014/main" id="{2680073A-6C69-4402-B0B9-E015AC9EE6BA}"/>
              </a:ext>
            </a:extLst>
          </p:cNvPr>
          <p:cNvSpPr>
            <a:spLocks noGrp="1"/>
          </p:cNvSpPr>
          <p:nvPr>
            <p:ph idx="1"/>
          </p:nvPr>
        </p:nvSpPr>
        <p:spPr>
          <a:xfrm>
            <a:off x="0" y="967581"/>
            <a:ext cx="7886700" cy="4351338"/>
          </a:xfrm>
        </p:spPr>
        <p:txBody>
          <a:bodyPr/>
          <a:lstStyle/>
          <a:p>
            <a:r>
              <a:rPr lang="en-GB" dirty="0">
                <a:solidFill>
                  <a:srgbClr val="0000FF"/>
                </a:solidFill>
              </a:rPr>
              <a:t>Breaks away from established patterns</a:t>
            </a:r>
          </a:p>
          <a:p>
            <a:r>
              <a:rPr lang="en-GB" dirty="0"/>
              <a:t>Reframe ways of doing things</a:t>
            </a:r>
          </a:p>
          <a:p>
            <a:r>
              <a:rPr lang="en-GB" dirty="0">
                <a:solidFill>
                  <a:srgbClr val="0000FF"/>
                </a:solidFill>
              </a:rPr>
              <a:t>Open up new opportunities for further innovations</a:t>
            </a:r>
          </a:p>
          <a:p>
            <a:r>
              <a:rPr lang="en-GB" dirty="0"/>
              <a:t>Bower and Christensen – ‘</a:t>
            </a:r>
            <a:r>
              <a:rPr lang="en-GB" i="1" u="sng" dirty="0"/>
              <a:t>Destructive Innovations</a:t>
            </a:r>
            <a:r>
              <a:rPr lang="en-GB" i="1" dirty="0"/>
              <a:t>’</a:t>
            </a:r>
          </a:p>
          <a:p>
            <a:r>
              <a:rPr lang="en-GB" i="1" u="sng" dirty="0">
                <a:solidFill>
                  <a:srgbClr val="0000FF"/>
                </a:solidFill>
              </a:rPr>
              <a:t>Do not seek to </a:t>
            </a:r>
            <a:r>
              <a:rPr lang="en-GB" dirty="0">
                <a:solidFill>
                  <a:srgbClr val="0000FF"/>
                </a:solidFill>
              </a:rPr>
              <a:t>emulate, replicate of outperform existing products that dominate particular markets</a:t>
            </a:r>
          </a:p>
          <a:p>
            <a:r>
              <a:rPr lang="en-GB" dirty="0"/>
              <a:t>Rather, focus on </a:t>
            </a:r>
            <a:r>
              <a:rPr lang="en-GB" i="1" u="sng" dirty="0"/>
              <a:t>creating new markets </a:t>
            </a:r>
            <a:r>
              <a:rPr lang="en-GB" dirty="0"/>
              <a:t>with products that often perform less well </a:t>
            </a:r>
            <a:r>
              <a:rPr lang="en-GB" i="1" u="sng" dirty="0"/>
              <a:t>but are affordable</a:t>
            </a:r>
          </a:p>
          <a:p>
            <a:r>
              <a:rPr lang="en-GB" dirty="0">
                <a:solidFill>
                  <a:srgbClr val="0000FF"/>
                </a:solidFill>
              </a:rPr>
              <a:t>Christensen – </a:t>
            </a:r>
            <a:r>
              <a:rPr lang="en-GB" i="1" dirty="0">
                <a:solidFill>
                  <a:srgbClr val="0000FF"/>
                </a:solidFill>
              </a:rPr>
              <a:t>‘</a:t>
            </a:r>
            <a:r>
              <a:rPr lang="en-GB" i="1" u="sng" dirty="0">
                <a:solidFill>
                  <a:srgbClr val="0000FF"/>
                </a:solidFill>
              </a:rPr>
              <a:t>Disruptive Innovation’</a:t>
            </a:r>
          </a:p>
        </p:txBody>
      </p:sp>
    </p:spTree>
    <p:extLst>
      <p:ext uri="{BB962C8B-B14F-4D97-AF65-F5344CB8AC3E}">
        <p14:creationId xmlns:p14="http://schemas.microsoft.com/office/powerpoint/2010/main" val="1727901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767D7-8BAA-4BFD-9061-38BA782CCE10}"/>
              </a:ext>
            </a:extLst>
          </p:cNvPr>
          <p:cNvSpPr>
            <a:spLocks noGrp="1"/>
          </p:cNvSpPr>
          <p:nvPr>
            <p:ph type="title"/>
          </p:nvPr>
        </p:nvSpPr>
        <p:spPr>
          <a:xfrm>
            <a:off x="628650" y="18256"/>
            <a:ext cx="7886700" cy="829470"/>
          </a:xfrm>
        </p:spPr>
        <p:txBody>
          <a:bodyPr/>
          <a:lstStyle/>
          <a:p>
            <a:pPr algn="ctr"/>
            <a:r>
              <a:rPr lang="en-GB" dirty="0"/>
              <a:t>Disruptive Innovation</a:t>
            </a:r>
          </a:p>
        </p:txBody>
      </p:sp>
      <p:sp>
        <p:nvSpPr>
          <p:cNvPr id="3" name="Content Placeholder 2">
            <a:extLst>
              <a:ext uri="{FF2B5EF4-FFF2-40B4-BE49-F238E27FC236}">
                <a16:creationId xmlns:a16="http://schemas.microsoft.com/office/drawing/2014/main" id="{821732DB-5243-404D-B687-01CC1F54F912}"/>
              </a:ext>
            </a:extLst>
          </p:cNvPr>
          <p:cNvSpPr>
            <a:spLocks noGrp="1"/>
          </p:cNvSpPr>
          <p:nvPr>
            <p:ph idx="1"/>
          </p:nvPr>
        </p:nvSpPr>
        <p:spPr>
          <a:xfrm>
            <a:off x="628650" y="847726"/>
            <a:ext cx="7886700" cy="4351338"/>
          </a:xfrm>
        </p:spPr>
        <p:txBody>
          <a:bodyPr/>
          <a:lstStyle/>
          <a:p>
            <a:r>
              <a:rPr lang="en-GB" dirty="0">
                <a:solidFill>
                  <a:srgbClr val="002060"/>
                </a:solidFill>
              </a:rPr>
              <a:t>“The research shows that most well-managed, established companies are consistently ahead of their industries in developing and commercialising new technologies – from incremental improvements to radically new approaches – </a:t>
            </a:r>
            <a:r>
              <a:rPr lang="en-GB" i="1" dirty="0">
                <a:solidFill>
                  <a:srgbClr val="002060"/>
                </a:solidFill>
              </a:rPr>
              <a:t>as long as those technologies address the next generation performance needs of their customers</a:t>
            </a:r>
            <a:r>
              <a:rPr lang="en-GB" dirty="0">
                <a:solidFill>
                  <a:srgbClr val="002060"/>
                </a:solidFill>
              </a:rPr>
              <a:t>. </a:t>
            </a:r>
          </a:p>
          <a:p>
            <a:r>
              <a:rPr lang="en-GB" dirty="0"/>
              <a:t> </a:t>
            </a:r>
            <a:r>
              <a:rPr lang="en-GB" dirty="0">
                <a:solidFill>
                  <a:srgbClr val="0000FF"/>
                </a:solidFill>
              </a:rPr>
              <a:t>However, these same companies are rarely in the forefront of commercialising new technologies that don’t initially meet the needs of mainstream customers and appeal only to small or emerging markets”.  </a:t>
            </a:r>
          </a:p>
        </p:txBody>
      </p:sp>
      <p:sp>
        <p:nvSpPr>
          <p:cNvPr id="4" name="TextBox 3">
            <a:extLst>
              <a:ext uri="{FF2B5EF4-FFF2-40B4-BE49-F238E27FC236}">
                <a16:creationId xmlns:a16="http://schemas.microsoft.com/office/drawing/2014/main" id="{22C595B0-B08D-4BA0-9BFA-DB89DBC6071B}"/>
              </a:ext>
            </a:extLst>
          </p:cNvPr>
          <p:cNvSpPr txBox="1"/>
          <p:nvPr/>
        </p:nvSpPr>
        <p:spPr>
          <a:xfrm>
            <a:off x="4895850" y="5295900"/>
            <a:ext cx="4135043" cy="369332"/>
          </a:xfrm>
          <a:prstGeom prst="rect">
            <a:avLst/>
          </a:prstGeom>
          <a:noFill/>
        </p:spPr>
        <p:txBody>
          <a:bodyPr wrap="none" rtlCol="0">
            <a:spAutoFit/>
          </a:bodyPr>
          <a:lstStyle/>
          <a:p>
            <a:r>
              <a:rPr lang="en-GB" dirty="0"/>
              <a:t>Dawson, P. &amp; Andriopoulos, C. (2017) p.61</a:t>
            </a:r>
          </a:p>
        </p:txBody>
      </p:sp>
    </p:spTree>
    <p:extLst>
      <p:ext uri="{BB962C8B-B14F-4D97-AF65-F5344CB8AC3E}">
        <p14:creationId xmlns:p14="http://schemas.microsoft.com/office/powerpoint/2010/main" val="3511067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95AAC-D574-404A-B6D2-1D6B50044E71}"/>
              </a:ext>
            </a:extLst>
          </p:cNvPr>
          <p:cNvSpPr>
            <a:spLocks noGrp="1"/>
          </p:cNvSpPr>
          <p:nvPr>
            <p:ph type="title"/>
          </p:nvPr>
        </p:nvSpPr>
        <p:spPr>
          <a:xfrm>
            <a:off x="628650" y="98425"/>
            <a:ext cx="7886700" cy="663575"/>
          </a:xfrm>
        </p:spPr>
        <p:txBody>
          <a:bodyPr/>
          <a:lstStyle/>
          <a:p>
            <a:r>
              <a:rPr lang="en-GB" dirty="0"/>
              <a:t>Disruptive Innovations - Example</a:t>
            </a:r>
          </a:p>
        </p:txBody>
      </p:sp>
      <p:sp>
        <p:nvSpPr>
          <p:cNvPr id="3" name="Content Placeholder 2">
            <a:extLst>
              <a:ext uri="{FF2B5EF4-FFF2-40B4-BE49-F238E27FC236}">
                <a16:creationId xmlns:a16="http://schemas.microsoft.com/office/drawing/2014/main" id="{C7E9FEEF-1913-4549-83CF-0025EB4887DF}"/>
              </a:ext>
            </a:extLst>
          </p:cNvPr>
          <p:cNvSpPr>
            <a:spLocks noGrp="1"/>
          </p:cNvSpPr>
          <p:nvPr>
            <p:ph idx="1"/>
          </p:nvPr>
        </p:nvSpPr>
        <p:spPr>
          <a:xfrm>
            <a:off x="628650" y="1044575"/>
            <a:ext cx="7886700" cy="4351338"/>
          </a:xfrm>
        </p:spPr>
        <p:txBody>
          <a:bodyPr/>
          <a:lstStyle/>
          <a:p>
            <a:r>
              <a:rPr lang="en-GB"/>
              <a:t>Sony’s early transistor radios</a:t>
            </a:r>
          </a:p>
          <a:p>
            <a:r>
              <a:rPr lang="en-GB"/>
              <a:t>Poor sound quality – but cheap, small &amp; portable</a:t>
            </a:r>
          </a:p>
          <a:p>
            <a:r>
              <a:rPr lang="en-GB"/>
              <a:t>Appealed to teenagers who could ‘listen outside the home’</a:t>
            </a:r>
          </a:p>
          <a:p>
            <a:r>
              <a:rPr lang="en-GB"/>
              <a:t>Transistor technology developed rapidly over time</a:t>
            </a:r>
          </a:p>
          <a:p>
            <a:r>
              <a:rPr lang="en-GB"/>
              <a:t>Replaced the vacuum tubes seen as essential for good quality TVs and radios</a:t>
            </a:r>
          </a:p>
          <a:p>
            <a:r>
              <a:rPr lang="en-GB"/>
              <a:t>By the late 1960s, the market for vacuum tubes ‘imploded’</a:t>
            </a:r>
            <a:endParaRPr lang="en-GB" dirty="0"/>
          </a:p>
        </p:txBody>
      </p:sp>
      <p:sp>
        <p:nvSpPr>
          <p:cNvPr id="5" name="TextBox 4">
            <a:extLst>
              <a:ext uri="{FF2B5EF4-FFF2-40B4-BE49-F238E27FC236}">
                <a16:creationId xmlns:a16="http://schemas.microsoft.com/office/drawing/2014/main" id="{7CC669F5-7672-4879-91C4-3404CF47E7C4}"/>
              </a:ext>
            </a:extLst>
          </p:cNvPr>
          <p:cNvSpPr txBox="1"/>
          <p:nvPr/>
        </p:nvSpPr>
        <p:spPr>
          <a:xfrm>
            <a:off x="3848100" y="5211247"/>
            <a:ext cx="4572000" cy="369332"/>
          </a:xfrm>
          <a:prstGeom prst="rect">
            <a:avLst/>
          </a:prstGeom>
          <a:noFill/>
        </p:spPr>
        <p:txBody>
          <a:bodyPr wrap="square">
            <a:spAutoFit/>
          </a:bodyPr>
          <a:lstStyle/>
          <a:p>
            <a:r>
              <a:rPr lang="en-GB" dirty="0"/>
              <a:t>Dawson, P. &amp; Andriopoulos, C. (2017)</a:t>
            </a:r>
          </a:p>
        </p:txBody>
      </p:sp>
    </p:spTree>
    <p:extLst>
      <p:ext uri="{BB962C8B-B14F-4D97-AF65-F5344CB8AC3E}">
        <p14:creationId xmlns:p14="http://schemas.microsoft.com/office/powerpoint/2010/main" val="16338641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226B5-A80F-490B-8540-E2DECB3423B5}"/>
              </a:ext>
            </a:extLst>
          </p:cNvPr>
          <p:cNvSpPr>
            <a:spLocks noGrp="1"/>
          </p:cNvSpPr>
          <p:nvPr>
            <p:ph type="title"/>
          </p:nvPr>
        </p:nvSpPr>
        <p:spPr>
          <a:xfrm>
            <a:off x="628650" y="365125"/>
            <a:ext cx="7886700" cy="682625"/>
          </a:xfrm>
        </p:spPr>
        <p:txBody>
          <a:bodyPr/>
          <a:lstStyle/>
          <a:p>
            <a:r>
              <a:rPr lang="en-GB" dirty="0"/>
              <a:t>Disruptive Innovations - ignored</a:t>
            </a:r>
          </a:p>
        </p:txBody>
      </p:sp>
      <p:sp>
        <p:nvSpPr>
          <p:cNvPr id="3" name="Content Placeholder 2">
            <a:extLst>
              <a:ext uri="{FF2B5EF4-FFF2-40B4-BE49-F238E27FC236}">
                <a16:creationId xmlns:a16="http://schemas.microsoft.com/office/drawing/2014/main" id="{EBC249D9-D48B-4BA2-A54E-3C0A0E0E8000}"/>
              </a:ext>
            </a:extLst>
          </p:cNvPr>
          <p:cNvSpPr>
            <a:spLocks noGrp="1"/>
          </p:cNvSpPr>
          <p:nvPr>
            <p:ph idx="1"/>
          </p:nvPr>
        </p:nvSpPr>
        <p:spPr>
          <a:xfrm>
            <a:off x="400051" y="1377156"/>
            <a:ext cx="5086350" cy="3118644"/>
          </a:xfrm>
        </p:spPr>
        <p:txBody>
          <a:bodyPr/>
          <a:lstStyle/>
          <a:p>
            <a:r>
              <a:rPr lang="en-GB" dirty="0">
                <a:solidFill>
                  <a:srgbClr val="0000FF"/>
                </a:solidFill>
              </a:rPr>
              <a:t>Disruptions at the ‘bottom end’ of the market are often ignored or disparaged by market leaders</a:t>
            </a:r>
          </a:p>
          <a:p>
            <a:r>
              <a:rPr lang="en-GB" dirty="0">
                <a:solidFill>
                  <a:srgbClr val="660066"/>
                </a:solidFill>
              </a:rPr>
              <a:t>Seen as inferior, clumsy, of poorer quality with limited functionality</a:t>
            </a:r>
          </a:p>
          <a:p>
            <a:r>
              <a:rPr lang="en-GB" dirty="0">
                <a:solidFill>
                  <a:srgbClr val="0000FF"/>
                </a:solidFill>
              </a:rPr>
              <a:t>Often financially unattractive to companies in the established markets</a:t>
            </a:r>
          </a:p>
        </p:txBody>
      </p:sp>
      <p:pic>
        <p:nvPicPr>
          <p:cNvPr id="1026" name="Picture 2" descr="Sneak Away Homer Simpson GIF by Cheezburger">
            <a:extLst>
              <a:ext uri="{FF2B5EF4-FFF2-40B4-BE49-F238E27FC236}">
                <a16:creationId xmlns:a16="http://schemas.microsoft.com/office/drawing/2014/main" id="{1D634C53-9BB7-439B-8713-ED5BE25C0E8F}"/>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5690245" y="1850628"/>
            <a:ext cx="3453755" cy="251182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6B0E2DB-5056-4856-85FC-78B1EB7514A5}"/>
              </a:ext>
            </a:extLst>
          </p:cNvPr>
          <p:cNvSpPr txBox="1"/>
          <p:nvPr/>
        </p:nvSpPr>
        <p:spPr>
          <a:xfrm>
            <a:off x="3724275" y="5114012"/>
            <a:ext cx="4572000" cy="369332"/>
          </a:xfrm>
          <a:prstGeom prst="rect">
            <a:avLst/>
          </a:prstGeom>
          <a:noFill/>
        </p:spPr>
        <p:txBody>
          <a:bodyPr wrap="square">
            <a:spAutoFit/>
          </a:bodyPr>
          <a:lstStyle/>
          <a:p>
            <a:r>
              <a:rPr lang="en-GB" dirty="0"/>
              <a:t>Dawson, P. &amp; Andriopoulos, C. (2017)</a:t>
            </a:r>
          </a:p>
        </p:txBody>
      </p:sp>
    </p:spTree>
    <p:extLst>
      <p:ext uri="{BB962C8B-B14F-4D97-AF65-F5344CB8AC3E}">
        <p14:creationId xmlns:p14="http://schemas.microsoft.com/office/powerpoint/2010/main" val="1095133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583E3-3805-4830-8C2B-3C2E0FB2140E}"/>
              </a:ext>
            </a:extLst>
          </p:cNvPr>
          <p:cNvSpPr>
            <a:spLocks noGrp="1"/>
          </p:cNvSpPr>
          <p:nvPr>
            <p:ph type="title"/>
          </p:nvPr>
        </p:nvSpPr>
        <p:spPr>
          <a:xfrm>
            <a:off x="628650" y="36512"/>
            <a:ext cx="7886700" cy="644525"/>
          </a:xfrm>
        </p:spPr>
        <p:txBody>
          <a:bodyPr/>
          <a:lstStyle/>
          <a:p>
            <a:pPr algn="ctr"/>
            <a:r>
              <a:rPr lang="en-GB" dirty="0"/>
              <a:t>The innovator’s dilemma</a:t>
            </a:r>
          </a:p>
        </p:txBody>
      </p:sp>
      <p:sp>
        <p:nvSpPr>
          <p:cNvPr id="3" name="Content Placeholder 2">
            <a:extLst>
              <a:ext uri="{FF2B5EF4-FFF2-40B4-BE49-F238E27FC236}">
                <a16:creationId xmlns:a16="http://schemas.microsoft.com/office/drawing/2014/main" id="{51FAFBFC-4EEE-4323-96D0-384D0C47AC76}"/>
              </a:ext>
            </a:extLst>
          </p:cNvPr>
          <p:cNvSpPr>
            <a:spLocks noGrp="1"/>
          </p:cNvSpPr>
          <p:nvPr>
            <p:ph idx="1"/>
          </p:nvPr>
        </p:nvSpPr>
        <p:spPr>
          <a:xfrm>
            <a:off x="628650" y="911225"/>
            <a:ext cx="7886700" cy="1774825"/>
          </a:xfrm>
        </p:spPr>
        <p:txBody>
          <a:bodyPr/>
          <a:lstStyle/>
          <a:p>
            <a:pPr marL="0" indent="0">
              <a:buNone/>
            </a:pPr>
            <a:r>
              <a:rPr lang="en-GB" sz="3200" dirty="0">
                <a:solidFill>
                  <a:srgbClr val="002060"/>
                </a:solidFill>
              </a:rPr>
              <a:t>Q.  Whether to focus on making better products for existing customers that generate more profits, or to make worse products that existing customers do not want and that will worsen business margins?</a:t>
            </a:r>
          </a:p>
          <a:p>
            <a:endParaRPr lang="en-GB" sz="3200" dirty="0"/>
          </a:p>
        </p:txBody>
      </p:sp>
      <p:sp>
        <p:nvSpPr>
          <p:cNvPr id="4" name="TextBox 3">
            <a:extLst>
              <a:ext uri="{FF2B5EF4-FFF2-40B4-BE49-F238E27FC236}">
                <a16:creationId xmlns:a16="http://schemas.microsoft.com/office/drawing/2014/main" id="{320FF007-B15B-4026-BF19-3FFD6F24477F}"/>
              </a:ext>
            </a:extLst>
          </p:cNvPr>
          <p:cNvSpPr txBox="1"/>
          <p:nvPr/>
        </p:nvSpPr>
        <p:spPr>
          <a:xfrm>
            <a:off x="1504950" y="3357781"/>
            <a:ext cx="4382866" cy="1754326"/>
          </a:xfrm>
          <a:prstGeom prst="rect">
            <a:avLst/>
          </a:prstGeom>
          <a:noFill/>
        </p:spPr>
        <p:txBody>
          <a:bodyPr wrap="none" rtlCol="0">
            <a:spAutoFit/>
          </a:bodyPr>
          <a:lstStyle/>
          <a:p>
            <a:r>
              <a:rPr lang="en-GB" sz="3600" dirty="0">
                <a:solidFill>
                  <a:srgbClr val="0000FF"/>
                </a:solidFill>
              </a:rPr>
              <a:t>What do you think?     </a:t>
            </a:r>
          </a:p>
          <a:p>
            <a:endParaRPr lang="en-GB" sz="3600" i="1" dirty="0">
              <a:solidFill>
                <a:srgbClr val="0000FF"/>
              </a:solidFill>
            </a:endParaRPr>
          </a:p>
          <a:p>
            <a:r>
              <a:rPr lang="en-GB" sz="3600" i="1" dirty="0">
                <a:solidFill>
                  <a:srgbClr val="0000FF"/>
                </a:solidFill>
              </a:rPr>
              <a:t>	</a:t>
            </a:r>
            <a:r>
              <a:rPr lang="en-GB" sz="3600" i="1" dirty="0">
                <a:solidFill>
                  <a:srgbClr val="660066"/>
                </a:solidFill>
              </a:rPr>
              <a:t>Discuss</a:t>
            </a:r>
          </a:p>
        </p:txBody>
      </p:sp>
      <p:pic>
        <p:nvPicPr>
          <p:cNvPr id="5" name="Picture 4">
            <a:extLst>
              <a:ext uri="{FF2B5EF4-FFF2-40B4-BE49-F238E27FC236}">
                <a16:creationId xmlns:a16="http://schemas.microsoft.com/office/drawing/2014/main" id="{621AEF75-2066-4D41-90C3-FA47780A7FA1}"/>
              </a:ext>
            </a:extLst>
          </p:cNvPr>
          <p:cNvPicPr>
            <a:picLocks noChangeAspect="1"/>
          </p:cNvPicPr>
          <p:nvPr/>
        </p:nvPicPr>
        <p:blipFill>
          <a:blip r:embed="rId3"/>
          <a:stretch>
            <a:fillRect/>
          </a:stretch>
        </p:blipFill>
        <p:spPr>
          <a:xfrm>
            <a:off x="6426095" y="3114675"/>
            <a:ext cx="2717905" cy="2614612"/>
          </a:xfrm>
          <a:prstGeom prst="rect">
            <a:avLst/>
          </a:prstGeom>
        </p:spPr>
      </p:pic>
    </p:spTree>
    <p:extLst>
      <p:ext uri="{BB962C8B-B14F-4D97-AF65-F5344CB8AC3E}">
        <p14:creationId xmlns:p14="http://schemas.microsoft.com/office/powerpoint/2010/main" val="321163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CDD69-E359-498C-8044-684A1A79AFF2}"/>
              </a:ext>
            </a:extLst>
          </p:cNvPr>
          <p:cNvSpPr>
            <a:spLocks noGrp="1"/>
          </p:cNvSpPr>
          <p:nvPr>
            <p:ph type="title"/>
          </p:nvPr>
        </p:nvSpPr>
        <p:spPr>
          <a:xfrm>
            <a:off x="447675" y="147716"/>
            <a:ext cx="8397457" cy="815975"/>
          </a:xfrm>
        </p:spPr>
        <p:txBody>
          <a:bodyPr/>
          <a:lstStyle/>
          <a:p>
            <a:r>
              <a:rPr lang="en-GB" dirty="0"/>
              <a:t>Christensen – ‘Seeing What’s Next’</a:t>
            </a:r>
          </a:p>
        </p:txBody>
      </p:sp>
      <p:sp>
        <p:nvSpPr>
          <p:cNvPr id="3" name="Content Placeholder 2">
            <a:extLst>
              <a:ext uri="{FF2B5EF4-FFF2-40B4-BE49-F238E27FC236}">
                <a16:creationId xmlns:a16="http://schemas.microsoft.com/office/drawing/2014/main" id="{2C228175-8A24-4735-AB7C-8403E5FAE18C}"/>
              </a:ext>
            </a:extLst>
          </p:cNvPr>
          <p:cNvSpPr>
            <a:spLocks noGrp="1"/>
          </p:cNvSpPr>
          <p:nvPr>
            <p:ph idx="1"/>
          </p:nvPr>
        </p:nvSpPr>
        <p:spPr>
          <a:xfrm>
            <a:off x="308393" y="2023566"/>
            <a:ext cx="7886700" cy="3460750"/>
          </a:xfrm>
        </p:spPr>
        <p:txBody>
          <a:bodyPr/>
          <a:lstStyle/>
          <a:p>
            <a:r>
              <a:rPr lang="en-GB" dirty="0">
                <a:solidFill>
                  <a:srgbClr val="002060"/>
                </a:solidFill>
              </a:rPr>
              <a:t>Improve existing products for high-margin customers</a:t>
            </a:r>
          </a:p>
          <a:p>
            <a:r>
              <a:rPr lang="en-GB" dirty="0">
                <a:solidFill>
                  <a:srgbClr val="660066"/>
                </a:solidFill>
              </a:rPr>
              <a:t>Introduce cheap alternatives to customers at the low end of the market, especially if they feel that they are paying for more technology than they are using</a:t>
            </a:r>
          </a:p>
          <a:p>
            <a:r>
              <a:rPr lang="en-GB" dirty="0">
                <a:solidFill>
                  <a:srgbClr val="0000FF"/>
                </a:solidFill>
              </a:rPr>
              <a:t>Create a new market for non-consumers who are not currently in the market at all</a:t>
            </a:r>
          </a:p>
        </p:txBody>
      </p:sp>
      <p:sp>
        <p:nvSpPr>
          <p:cNvPr id="4" name="TextBox 3">
            <a:extLst>
              <a:ext uri="{FF2B5EF4-FFF2-40B4-BE49-F238E27FC236}">
                <a16:creationId xmlns:a16="http://schemas.microsoft.com/office/drawing/2014/main" id="{F36FDE59-630C-496F-B43A-ABFCB631E2AA}"/>
              </a:ext>
            </a:extLst>
          </p:cNvPr>
          <p:cNvSpPr txBox="1"/>
          <p:nvPr/>
        </p:nvSpPr>
        <p:spPr>
          <a:xfrm>
            <a:off x="308393" y="1016575"/>
            <a:ext cx="8321257" cy="954107"/>
          </a:xfrm>
          <a:prstGeom prst="rect">
            <a:avLst/>
          </a:prstGeom>
          <a:noFill/>
        </p:spPr>
        <p:txBody>
          <a:bodyPr wrap="square" rtlCol="0">
            <a:spAutoFit/>
          </a:bodyPr>
          <a:lstStyle/>
          <a:p>
            <a:r>
              <a:rPr lang="en-GB" sz="2800" dirty="0"/>
              <a:t>In 2004, Christensen and his colleagues identified three roads to innovation, comprising: -</a:t>
            </a:r>
          </a:p>
        </p:txBody>
      </p:sp>
      <p:sp>
        <p:nvSpPr>
          <p:cNvPr id="6" name="TextBox 5">
            <a:extLst>
              <a:ext uri="{FF2B5EF4-FFF2-40B4-BE49-F238E27FC236}">
                <a16:creationId xmlns:a16="http://schemas.microsoft.com/office/drawing/2014/main" id="{223727DD-5EF4-4A53-B43C-27C1BAC633DD}"/>
              </a:ext>
            </a:extLst>
          </p:cNvPr>
          <p:cNvSpPr txBox="1"/>
          <p:nvPr/>
        </p:nvSpPr>
        <p:spPr>
          <a:xfrm>
            <a:off x="5000625" y="5352871"/>
            <a:ext cx="4572000" cy="369332"/>
          </a:xfrm>
          <a:prstGeom prst="rect">
            <a:avLst/>
          </a:prstGeom>
          <a:noFill/>
        </p:spPr>
        <p:txBody>
          <a:bodyPr wrap="square">
            <a:spAutoFit/>
          </a:bodyPr>
          <a:lstStyle/>
          <a:p>
            <a:r>
              <a:rPr lang="en-GB" dirty="0"/>
              <a:t>Dawson, P. &amp; Andriopoulos, C. (2017) p.62</a:t>
            </a:r>
          </a:p>
        </p:txBody>
      </p:sp>
    </p:spTree>
    <p:extLst>
      <p:ext uri="{BB962C8B-B14F-4D97-AF65-F5344CB8AC3E}">
        <p14:creationId xmlns:p14="http://schemas.microsoft.com/office/powerpoint/2010/main" val="143372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31B18-FD32-413D-8734-E4E383F8EE26}"/>
              </a:ext>
            </a:extLst>
          </p:cNvPr>
          <p:cNvSpPr>
            <a:spLocks noGrp="1"/>
          </p:cNvSpPr>
          <p:nvPr>
            <p:ph type="title"/>
          </p:nvPr>
        </p:nvSpPr>
        <p:spPr>
          <a:xfrm>
            <a:off x="628650" y="152400"/>
            <a:ext cx="7886700" cy="809625"/>
          </a:xfrm>
        </p:spPr>
        <p:txBody>
          <a:bodyPr/>
          <a:lstStyle/>
          <a:p>
            <a:r>
              <a:rPr lang="en-GB" dirty="0"/>
              <a:t>Companies must…</a:t>
            </a:r>
          </a:p>
        </p:txBody>
      </p:sp>
      <p:sp>
        <p:nvSpPr>
          <p:cNvPr id="3" name="Content Placeholder 2">
            <a:extLst>
              <a:ext uri="{FF2B5EF4-FFF2-40B4-BE49-F238E27FC236}">
                <a16:creationId xmlns:a16="http://schemas.microsoft.com/office/drawing/2014/main" id="{0CE27B9F-A755-432F-A948-3645481C9A71}"/>
              </a:ext>
            </a:extLst>
          </p:cNvPr>
          <p:cNvSpPr>
            <a:spLocks noGrp="1"/>
          </p:cNvSpPr>
          <p:nvPr>
            <p:ph idx="1"/>
          </p:nvPr>
        </p:nvSpPr>
        <p:spPr>
          <a:xfrm>
            <a:off x="371475" y="847725"/>
            <a:ext cx="8401050" cy="4351338"/>
          </a:xfrm>
        </p:spPr>
        <p:txBody>
          <a:bodyPr/>
          <a:lstStyle/>
          <a:p>
            <a:r>
              <a:rPr lang="en-GB" dirty="0"/>
              <a:t>Distinguish between </a:t>
            </a:r>
            <a:r>
              <a:rPr lang="en-GB" i="1" dirty="0"/>
              <a:t>sustaining</a:t>
            </a:r>
            <a:r>
              <a:rPr lang="en-GB" dirty="0"/>
              <a:t> and </a:t>
            </a:r>
            <a:r>
              <a:rPr lang="en-GB" i="1" dirty="0"/>
              <a:t>disruptive</a:t>
            </a:r>
            <a:r>
              <a:rPr lang="en-GB" dirty="0"/>
              <a:t> innovations</a:t>
            </a:r>
          </a:p>
          <a:p>
            <a:r>
              <a:rPr lang="en-GB" dirty="0"/>
              <a:t>Mini steel mills ultimately undermined larger integrated steel mills</a:t>
            </a:r>
          </a:p>
          <a:p>
            <a:r>
              <a:rPr lang="en-GB" dirty="0"/>
              <a:t>Initially, low quality steel only fit for reinforcing bars for concrete…</a:t>
            </a:r>
            <a:r>
              <a:rPr lang="en-GB" i="1" dirty="0"/>
              <a:t>not seen as a threat</a:t>
            </a:r>
          </a:p>
          <a:p>
            <a:r>
              <a:rPr lang="en-GB" dirty="0"/>
              <a:t>By 1980, mini mills quality improved – angle iron, bars and rods market…encroaching on major markets</a:t>
            </a:r>
          </a:p>
          <a:p>
            <a:r>
              <a:rPr lang="en-GB" dirty="0"/>
              <a:t>1990s – Structural steel</a:t>
            </a:r>
          </a:p>
          <a:p>
            <a:r>
              <a:rPr lang="en-GB" dirty="0"/>
              <a:t>Market share from 19% in 1970, to 57% in 2006</a:t>
            </a:r>
          </a:p>
        </p:txBody>
      </p:sp>
      <p:sp>
        <p:nvSpPr>
          <p:cNvPr id="5" name="TextBox 4">
            <a:extLst>
              <a:ext uri="{FF2B5EF4-FFF2-40B4-BE49-F238E27FC236}">
                <a16:creationId xmlns:a16="http://schemas.microsoft.com/office/drawing/2014/main" id="{26932B58-EA58-4972-BE48-CFB2E754A7C4}"/>
              </a:ext>
            </a:extLst>
          </p:cNvPr>
          <p:cNvSpPr txBox="1"/>
          <p:nvPr/>
        </p:nvSpPr>
        <p:spPr>
          <a:xfrm>
            <a:off x="4476750" y="5339834"/>
            <a:ext cx="4572000" cy="369332"/>
          </a:xfrm>
          <a:prstGeom prst="rect">
            <a:avLst/>
          </a:prstGeom>
          <a:noFill/>
        </p:spPr>
        <p:txBody>
          <a:bodyPr wrap="square">
            <a:spAutoFit/>
          </a:bodyPr>
          <a:lstStyle/>
          <a:p>
            <a:r>
              <a:rPr lang="en-GB" dirty="0"/>
              <a:t>Dawson, P. &amp; Andriopoulos, C. (2017)</a:t>
            </a:r>
          </a:p>
        </p:txBody>
      </p:sp>
    </p:spTree>
    <p:extLst>
      <p:ext uri="{BB962C8B-B14F-4D97-AF65-F5344CB8AC3E}">
        <p14:creationId xmlns:p14="http://schemas.microsoft.com/office/powerpoint/2010/main" val="3746153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116E5-A093-495F-AC3E-90E140AB2837}"/>
              </a:ext>
            </a:extLst>
          </p:cNvPr>
          <p:cNvSpPr>
            <a:spLocks noGrp="1"/>
          </p:cNvSpPr>
          <p:nvPr>
            <p:ph type="title"/>
          </p:nvPr>
        </p:nvSpPr>
        <p:spPr>
          <a:xfrm>
            <a:off x="628650" y="365125"/>
            <a:ext cx="7886700" cy="815975"/>
          </a:xfrm>
        </p:spPr>
        <p:txBody>
          <a:bodyPr/>
          <a:lstStyle/>
          <a:p>
            <a:pPr algn="ctr"/>
            <a:r>
              <a:rPr lang="en-GB" dirty="0"/>
              <a:t>The Irony…</a:t>
            </a:r>
          </a:p>
        </p:txBody>
      </p:sp>
      <p:sp>
        <p:nvSpPr>
          <p:cNvPr id="3" name="Content Placeholder 2">
            <a:extLst>
              <a:ext uri="{FF2B5EF4-FFF2-40B4-BE49-F238E27FC236}">
                <a16:creationId xmlns:a16="http://schemas.microsoft.com/office/drawing/2014/main" id="{17EC07E6-A271-42A3-A311-F41C6247CD31}"/>
              </a:ext>
            </a:extLst>
          </p:cNvPr>
          <p:cNvSpPr>
            <a:spLocks noGrp="1"/>
          </p:cNvSpPr>
          <p:nvPr>
            <p:ph idx="1"/>
          </p:nvPr>
        </p:nvSpPr>
        <p:spPr>
          <a:xfrm>
            <a:off x="704850" y="1253331"/>
            <a:ext cx="7886700" cy="4351338"/>
          </a:xfrm>
        </p:spPr>
        <p:txBody>
          <a:bodyPr/>
          <a:lstStyle/>
          <a:p>
            <a:r>
              <a:rPr lang="en-GB" dirty="0"/>
              <a:t>Small innovators, like mini – mills begin taking more and more market share</a:t>
            </a:r>
          </a:p>
          <a:p>
            <a:r>
              <a:rPr lang="en-GB" dirty="0"/>
              <a:t>As they disrupt the market, the established companies lose market share</a:t>
            </a:r>
          </a:p>
          <a:p>
            <a:r>
              <a:rPr lang="en-GB" dirty="0"/>
              <a:t>The innovators soon become large players and replace the established companies</a:t>
            </a:r>
          </a:p>
          <a:p>
            <a:r>
              <a:rPr lang="en-GB" dirty="0"/>
              <a:t>Then they have to compete with each other – usually on price – and their profits can diminish as a result</a:t>
            </a:r>
          </a:p>
        </p:txBody>
      </p:sp>
    </p:spTree>
    <p:extLst>
      <p:ext uri="{BB962C8B-B14F-4D97-AF65-F5344CB8AC3E}">
        <p14:creationId xmlns:p14="http://schemas.microsoft.com/office/powerpoint/2010/main" val="29544046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E8014-A92C-4410-BA76-BA79DBB65546}"/>
              </a:ext>
            </a:extLst>
          </p:cNvPr>
          <p:cNvSpPr>
            <a:spLocks noGrp="1"/>
          </p:cNvSpPr>
          <p:nvPr>
            <p:ph type="title"/>
          </p:nvPr>
        </p:nvSpPr>
        <p:spPr>
          <a:xfrm>
            <a:off x="628650" y="365126"/>
            <a:ext cx="7886700" cy="806450"/>
          </a:xfrm>
        </p:spPr>
        <p:txBody>
          <a:bodyPr/>
          <a:lstStyle/>
          <a:p>
            <a:r>
              <a:rPr lang="en-GB" dirty="0"/>
              <a:t>So, What Do We Need To Do?</a:t>
            </a:r>
          </a:p>
        </p:txBody>
      </p:sp>
      <p:sp>
        <p:nvSpPr>
          <p:cNvPr id="3" name="Content Placeholder 2">
            <a:extLst>
              <a:ext uri="{FF2B5EF4-FFF2-40B4-BE49-F238E27FC236}">
                <a16:creationId xmlns:a16="http://schemas.microsoft.com/office/drawing/2014/main" id="{19989302-B5CA-4332-9719-F0703554A871}"/>
              </a:ext>
            </a:extLst>
          </p:cNvPr>
          <p:cNvSpPr>
            <a:spLocks noGrp="1"/>
          </p:cNvSpPr>
          <p:nvPr>
            <p:ph idx="1"/>
          </p:nvPr>
        </p:nvSpPr>
        <p:spPr>
          <a:xfrm>
            <a:off x="628650" y="1253331"/>
            <a:ext cx="7886700" cy="4351338"/>
          </a:xfrm>
        </p:spPr>
        <p:txBody>
          <a:bodyPr/>
          <a:lstStyle/>
          <a:p>
            <a:r>
              <a:rPr lang="en-GB" dirty="0"/>
              <a:t>As Clayton Christensen outlined, there are three roads.  So, do we choose one, or try to travel down all three?</a:t>
            </a:r>
          </a:p>
          <a:p>
            <a:endParaRPr lang="en-GB" dirty="0"/>
          </a:p>
          <a:p>
            <a:r>
              <a:rPr lang="en-GB" dirty="0"/>
              <a:t>Visit the Christensen Institute website to read up more on this topic.</a:t>
            </a:r>
          </a:p>
          <a:p>
            <a:pPr marL="0" indent="0">
              <a:buNone/>
            </a:pPr>
            <a:r>
              <a:rPr lang="en-GB" dirty="0">
                <a:hlinkClick r:id="rId2"/>
              </a:rPr>
              <a:t>https://www.christenseninstitute.org/key-concepts/disruptive-innovation-2/</a:t>
            </a:r>
            <a:r>
              <a:rPr lang="en-GB" dirty="0"/>
              <a:t>	</a:t>
            </a:r>
          </a:p>
        </p:txBody>
      </p:sp>
    </p:spTree>
    <p:extLst>
      <p:ext uri="{BB962C8B-B14F-4D97-AF65-F5344CB8AC3E}">
        <p14:creationId xmlns:p14="http://schemas.microsoft.com/office/powerpoint/2010/main" val="4063439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66750"/>
          </a:xfrm>
        </p:spPr>
        <p:txBody>
          <a:bodyPr/>
          <a:lstStyle/>
          <a:p>
            <a:pPr algn="ctr"/>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14301" y="1633001"/>
            <a:ext cx="4752974" cy="2628078"/>
          </a:xfrm>
        </p:spPr>
        <p:txBody>
          <a:bodyPr>
            <a:noAutofit/>
          </a:bodyPr>
          <a:lstStyle/>
          <a:p>
            <a:pPr marL="0" indent="0">
              <a:buNone/>
            </a:pPr>
            <a:endParaRPr lang="en-GB" dirty="0">
              <a:solidFill>
                <a:srgbClr val="660066"/>
              </a:solidFill>
            </a:endParaRPr>
          </a:p>
          <a:p>
            <a:r>
              <a:rPr lang="en-GB" dirty="0">
                <a:solidFill>
                  <a:srgbClr val="660066"/>
                </a:solidFill>
              </a:rPr>
              <a:t>The role of leadership in establishing, and sustaining, a climate and culture of creativity and innovation</a:t>
            </a:r>
          </a:p>
        </p:txBody>
      </p:sp>
      <p:pic>
        <p:nvPicPr>
          <p:cNvPr id="5" name="Picture 4" descr="A person sitting at a table using a computer&#10;&#10;Description automatically generated">
            <a:extLst>
              <a:ext uri="{FF2B5EF4-FFF2-40B4-BE49-F238E27FC236}">
                <a16:creationId xmlns:a16="http://schemas.microsoft.com/office/drawing/2014/main" id="{DED243A9-9B57-43F6-B635-74A58F52C59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10426" y="4241320"/>
            <a:ext cx="1933574" cy="1466117"/>
          </a:xfrm>
          <a:prstGeom prst="rect">
            <a:avLst/>
          </a:prstGeom>
        </p:spPr>
      </p:pic>
      <p:sp>
        <p:nvSpPr>
          <p:cNvPr id="4" name="Rectangle 3">
            <a:extLst>
              <a:ext uri="{FF2B5EF4-FFF2-40B4-BE49-F238E27FC236}">
                <a16:creationId xmlns:a16="http://schemas.microsoft.com/office/drawing/2014/main" id="{E0B984C9-33D4-4F40-A69D-32E7C5406C3E}"/>
              </a:ext>
            </a:extLst>
          </p:cNvPr>
          <p:cNvSpPr/>
          <p:nvPr/>
        </p:nvSpPr>
        <p:spPr>
          <a:xfrm>
            <a:off x="457199" y="882362"/>
            <a:ext cx="8386012" cy="523220"/>
          </a:xfrm>
          <a:prstGeom prst="rect">
            <a:avLst/>
          </a:prstGeom>
        </p:spPr>
        <p:txBody>
          <a:bodyPr wrap="square">
            <a:spAutoFit/>
          </a:bodyPr>
          <a:lstStyle/>
          <a:p>
            <a:r>
              <a:rPr lang="en-GB" sz="2800" dirty="0">
                <a:solidFill>
                  <a:srgbClr val="0000CC"/>
                </a:solidFill>
              </a:rPr>
              <a:t>Read and research: - -</a:t>
            </a:r>
          </a:p>
        </p:txBody>
      </p:sp>
      <p:sp>
        <p:nvSpPr>
          <p:cNvPr id="6" name="TextBox 5">
            <a:extLst>
              <a:ext uri="{FF2B5EF4-FFF2-40B4-BE49-F238E27FC236}">
                <a16:creationId xmlns:a16="http://schemas.microsoft.com/office/drawing/2014/main" id="{36DA047C-9219-4CF9-871B-E54EBA5A4D4C}"/>
              </a:ext>
            </a:extLst>
          </p:cNvPr>
          <p:cNvSpPr txBox="1"/>
          <p:nvPr/>
        </p:nvSpPr>
        <p:spPr>
          <a:xfrm>
            <a:off x="276226" y="4189548"/>
            <a:ext cx="6124574" cy="1569660"/>
          </a:xfrm>
          <a:prstGeom prst="rect">
            <a:avLst/>
          </a:prstGeom>
          <a:noFill/>
        </p:spPr>
        <p:txBody>
          <a:bodyPr wrap="square" rtlCol="0">
            <a:spAutoFit/>
          </a:bodyPr>
          <a:lstStyle/>
          <a:p>
            <a:r>
              <a:rPr lang="en-GB" sz="2400" dirty="0">
                <a:solidFill>
                  <a:srgbClr val="0000FF"/>
                </a:solidFill>
              </a:rPr>
              <a:t>Write up your findings for discussion at the next session – it should take you approximately 3 hours to complete this task.</a:t>
            </a:r>
          </a:p>
          <a:p>
            <a:endParaRPr lang="en-GB" sz="2400" dirty="0">
              <a:solidFill>
                <a:srgbClr val="0000FF"/>
              </a:solidFill>
            </a:endParaRPr>
          </a:p>
        </p:txBody>
      </p:sp>
      <p:pic>
        <p:nvPicPr>
          <p:cNvPr id="9" name="Picture 8" descr="A picture containing outdoor, water, sitting, night&#10;&#10;Description automatically generated">
            <a:extLst>
              <a:ext uri="{FF2B5EF4-FFF2-40B4-BE49-F238E27FC236}">
                <a16:creationId xmlns:a16="http://schemas.microsoft.com/office/drawing/2014/main" id="{3B29C7F1-8959-4578-BD1A-CF3DE25D7C4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048250" y="962025"/>
            <a:ext cx="4095750" cy="2914135"/>
          </a:xfrm>
          <a:prstGeom prst="rect">
            <a:avLst/>
          </a:prstGeom>
        </p:spPr>
      </p:pic>
    </p:spTree>
    <p:extLst>
      <p:ext uri="{BB962C8B-B14F-4D97-AF65-F5344CB8AC3E}">
        <p14:creationId xmlns:p14="http://schemas.microsoft.com/office/powerpoint/2010/main" val="29164055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602538" cy="2900723"/>
          </a:xfrm>
        </p:spPr>
        <p:txBody>
          <a:bodyPr>
            <a:normAutofit/>
          </a:bodyPr>
          <a:lstStyle/>
          <a:p>
            <a:r>
              <a:rPr lang="en-GB" dirty="0">
                <a:solidFill>
                  <a:schemeClr val="bg1"/>
                </a:solidFill>
              </a:rPr>
              <a:t>Take 5 minutes to reflect upon the session – what have you learnt?  </a:t>
            </a:r>
          </a:p>
          <a:p>
            <a:r>
              <a:rPr lang="en-GB" dirty="0">
                <a:solidFill>
                  <a:schemeClr val="bg1"/>
                </a:solidFill>
              </a:rPr>
              <a:t>Which areas will you want to research further? </a:t>
            </a:r>
          </a:p>
          <a:p>
            <a:r>
              <a:rPr lang="en-GB" dirty="0">
                <a:solidFill>
                  <a:schemeClr val="bg1"/>
                </a:solidFill>
              </a:rPr>
              <a:t>What can help you with your assignment?</a:t>
            </a:r>
          </a:p>
          <a:p>
            <a:r>
              <a:rPr lang="en-GB" dirty="0">
                <a:solidFill>
                  <a:schemeClr val="bg1"/>
                </a:solidFill>
              </a:rPr>
              <a:t>What can help you in your career?</a:t>
            </a: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24</a:t>
            </a:fld>
            <a:endParaRPr lang="en-GB"/>
          </a:p>
        </p:txBody>
      </p:sp>
    </p:spTree>
    <p:extLst>
      <p:ext uri="{BB962C8B-B14F-4D97-AF65-F5344CB8AC3E}">
        <p14:creationId xmlns:p14="http://schemas.microsoft.com/office/powerpoint/2010/main" val="20585349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94785" y="152727"/>
            <a:ext cx="8954429" cy="2739211"/>
          </a:xfrm>
          <a:prstGeom prst="rect">
            <a:avLst/>
          </a:prstGeom>
        </p:spPr>
        <p:txBody>
          <a:bodyPr wrap="square">
            <a:spAutoFit/>
          </a:bodyPr>
          <a:lstStyle/>
          <a:p>
            <a:pPr algn="ctr">
              <a:spcAft>
                <a:spcPts val="0"/>
              </a:spcAft>
            </a:pPr>
            <a:r>
              <a:rPr lang="en-GB" sz="28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sz="2800" dirty="0">
                <a:latin typeface="Times New Roman" panose="02020603050405020304" pitchFamily="18" charset="0"/>
                <a:ea typeface="Times New Roman" panose="02020603050405020304" pitchFamily="18" charset="0"/>
                <a:cs typeface="Times New Roman" panose="02020603050405020304" pitchFamily="18" charset="0"/>
              </a:rPr>
              <a:t>(BMSK6002)</a:t>
            </a:r>
            <a:endParaRPr lang="en-GB" sz="2800" dirty="0">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b="1" dirty="0">
                <a:latin typeface="Times New Roman" panose="02020603050405020304" pitchFamily="18" charset="0"/>
                <a:ea typeface="Times New Roman" panose="02020603050405020304" pitchFamily="18" charset="0"/>
                <a:cs typeface="Times New Roman" panose="02020603050405020304" pitchFamily="18" charset="0"/>
              </a:rPr>
              <a:t>Key Text</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Maund, A. (2018). </a:t>
            </a:r>
            <a:r>
              <a:rPr lang="en-GB" i="1" dirty="0">
                <a:latin typeface="Times New Roman" panose="02020603050405020304" pitchFamily="18" charset="0"/>
                <a:ea typeface="Times New Roman" panose="02020603050405020304" pitchFamily="18" charset="0"/>
                <a:cs typeface="Times New Roman" panose="02020603050405020304" pitchFamily="18" charset="0"/>
              </a:rPr>
              <a:t>BA in leadership and management: Skills for the workplace student yearbook: Final year</a:t>
            </a:r>
            <a:r>
              <a:rPr lang="en-GB" dirty="0">
                <a:latin typeface="Times New Roman" panose="02020603050405020304" pitchFamily="18" charset="0"/>
                <a:ea typeface="Times New Roman" panose="02020603050405020304" pitchFamily="18" charset="0"/>
                <a:cs typeface="Times New Roman" panose="02020603050405020304" pitchFamily="18" charset="0"/>
              </a:rPr>
              <a:t>. London Sage Publications, pp.97-156.</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Dawson, P. and Andriopoulos, C. (2017). </a:t>
            </a:r>
            <a:r>
              <a:rPr lang="en-GB" i="1" dirty="0">
                <a:latin typeface="Times New Roman" panose="02020603050405020304" pitchFamily="18" charset="0"/>
                <a:ea typeface="Times New Roman" panose="02020603050405020304" pitchFamily="18" charset="0"/>
                <a:cs typeface="Times New Roman" panose="02020603050405020304" pitchFamily="18" charset="0"/>
              </a:rPr>
              <a:t>Managing change, creativity and innovation</a:t>
            </a:r>
            <a:r>
              <a:rPr lang="en-GB" dirty="0">
                <a:latin typeface="Times New Roman" panose="02020603050405020304" pitchFamily="18" charset="0"/>
                <a:ea typeface="Times New Roman" panose="02020603050405020304" pitchFamily="18" charset="0"/>
                <a:cs typeface="Times New Roman" panose="02020603050405020304" pitchFamily="18" charset="0"/>
              </a:rPr>
              <a:t>. 3</a:t>
            </a:r>
            <a:r>
              <a:rPr lang="en-GB" baseline="30000" dirty="0">
                <a:latin typeface="Times New Roman" panose="02020603050405020304" pitchFamily="18" charset="0"/>
                <a:ea typeface="Times New Roman" panose="02020603050405020304" pitchFamily="18" charset="0"/>
                <a:cs typeface="Times New Roman" panose="02020603050405020304" pitchFamily="18" charset="0"/>
              </a:rPr>
              <a:t>rd</a:t>
            </a:r>
            <a:r>
              <a:rPr lang="en-GB" dirty="0">
                <a:latin typeface="Times New Roman" panose="02020603050405020304" pitchFamily="18" charset="0"/>
                <a:ea typeface="Times New Roman" panose="02020603050405020304" pitchFamily="18" charset="0"/>
                <a:cs typeface="Times New Roman" panose="02020603050405020304" pitchFamily="18" charset="0"/>
              </a:rPr>
              <a:t> edn. Thousand Oaks: SAGE Publications.</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Tidd, J. and Bessant, J. (2012). </a:t>
            </a:r>
            <a:r>
              <a:rPr lang="en-GB" i="1" dirty="0">
                <a:latin typeface="Times New Roman" panose="02020603050405020304" pitchFamily="18" charset="0"/>
                <a:ea typeface="Times New Roman" panose="02020603050405020304" pitchFamily="18" charset="0"/>
                <a:cs typeface="Times New Roman" panose="02020603050405020304" pitchFamily="18" charset="0"/>
              </a:rPr>
              <a:t>Managing innovation</a:t>
            </a:r>
            <a:r>
              <a:rPr lang="en-GB" dirty="0">
                <a:latin typeface="Times New Roman" panose="02020603050405020304" pitchFamily="18" charset="0"/>
                <a:ea typeface="Times New Roman" panose="02020603050405020304" pitchFamily="18" charset="0"/>
                <a:cs typeface="Times New Roman" panose="02020603050405020304" pitchFamily="18" charset="0"/>
              </a:rPr>
              <a:t>. 6</a:t>
            </a:r>
            <a:r>
              <a:rPr lang="en-GB" baseline="30000" dirty="0">
                <a:latin typeface="Times New Roman" panose="02020603050405020304" pitchFamily="18" charset="0"/>
                <a:ea typeface="Times New Roman" panose="02020603050405020304" pitchFamily="18" charset="0"/>
                <a:cs typeface="Times New Roman" panose="02020603050405020304" pitchFamily="18" charset="0"/>
              </a:rPr>
              <a:t>th</a:t>
            </a:r>
            <a:r>
              <a:rPr lang="en-GB" dirty="0">
                <a:latin typeface="Times New Roman" panose="02020603050405020304" pitchFamily="18" charset="0"/>
                <a:ea typeface="Times New Roman" panose="02020603050405020304" pitchFamily="18" charset="0"/>
                <a:cs typeface="Times New Roman" panose="02020603050405020304" pitchFamily="18" charset="0"/>
              </a:rPr>
              <a:t> edn. West Sussex: John Wiley &amp; Sons</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15117606"/>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3FBE590-5B46-441E-A267-5C5E08BD81D7}">
  <ds:schemaRefs>
    <ds:schemaRef ds:uri="f90edf9b-0f74-455c-b63c-928a27ec8b1c"/>
    <ds:schemaRef ds:uri="http://purl.org/dc/elements/1.1/"/>
    <ds:schemaRef ds:uri="http://schemas.microsoft.com/office/2006/metadata/properties"/>
    <ds:schemaRef ds:uri="http://purl.org/dc/terms/"/>
    <ds:schemaRef ds:uri="bc4c28ad-82b3-4539-a18c-a8c438c69a43"/>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432EA418-D516-4F14-B167-FDDFBB4C64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484FA75-6AE8-41E1-A2C0-F34731AA4B8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Default Theme</Template>
  <TotalTime>20395</TotalTime>
  <Words>2029</Words>
  <Application>Microsoft Office PowerPoint</Application>
  <PresentationFormat>On-screen Show (4:3)</PresentationFormat>
  <Paragraphs>195</Paragraphs>
  <Slides>25</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Times New Roman</vt:lpstr>
      <vt:lpstr>Default Theme</vt:lpstr>
      <vt:lpstr>BMSK6002  Developing Innovation and Creativity for Business Advantage  Online Session Seven</vt:lpstr>
      <vt:lpstr>Assignment: A Reminder</vt:lpstr>
      <vt:lpstr>Research Discussion</vt:lpstr>
      <vt:lpstr>Agenda</vt:lpstr>
      <vt:lpstr>Key Features of Innovative Organisations - Refresher</vt:lpstr>
      <vt:lpstr>Inter-Organisational Innovation</vt:lpstr>
      <vt:lpstr>Inter-Organisational Innovation</vt:lpstr>
      <vt:lpstr>Why Collaborate?</vt:lpstr>
      <vt:lpstr>Model for Collaboration for Innovation</vt:lpstr>
      <vt:lpstr>Other Benefits</vt:lpstr>
      <vt:lpstr>Strategic Alliances</vt:lpstr>
      <vt:lpstr>Factors Contributing to Success…</vt:lpstr>
      <vt:lpstr>PowerPoint Presentation</vt:lpstr>
      <vt:lpstr>Disruptive Innovation</vt:lpstr>
      <vt:lpstr>Disruptive Innovation</vt:lpstr>
      <vt:lpstr>Disruptive Innovations - Example</vt:lpstr>
      <vt:lpstr>Disruptive Innovations - ignored</vt:lpstr>
      <vt:lpstr>The innovator’s dilemma</vt:lpstr>
      <vt:lpstr>Christensen – ‘Seeing What’s Next’</vt:lpstr>
      <vt:lpstr>Companies must…</vt:lpstr>
      <vt:lpstr>The Irony…</vt:lpstr>
      <vt:lpstr>So, What Do We Need To Do?</vt:lpstr>
      <vt:lpstr>For the next session</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BMSK6002  Developing Innovation and Creativity for Business Advantage</dc:title>
  <dc:creator>Paul</dc:creator>
  <cp:lastModifiedBy>Paul Tinkler</cp:lastModifiedBy>
  <cp:revision>80</cp:revision>
  <dcterms:created xsi:type="dcterms:W3CDTF">2018-08-01T10:48:06Z</dcterms:created>
  <dcterms:modified xsi:type="dcterms:W3CDTF">2020-08-14T21:16:49Z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