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0"/>
  </p:notesMasterIdLst>
  <p:sldIdLst>
    <p:sldId id="256" r:id="rId2"/>
    <p:sldId id="257" r:id="rId3"/>
    <p:sldId id="259" r:id="rId4"/>
    <p:sldId id="258" r:id="rId5"/>
    <p:sldId id="260" r:id="rId6"/>
    <p:sldId id="262" r:id="rId7"/>
    <p:sldId id="263" r:id="rId8"/>
    <p:sldId id="261"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72150" autoAdjust="0"/>
  </p:normalViewPr>
  <p:slideViewPr>
    <p:cSldViewPr snapToGrid="0">
      <p:cViewPr varScale="1">
        <p:scale>
          <a:sx n="82" d="100"/>
          <a:sy n="82" d="100"/>
        </p:scale>
        <p:origin x="1656"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E8E8EFD-3FBA-44DF-9251-F65B14485E6D}" type="datetimeFigureOut">
              <a:rPr lang="en-GB" smtClean="0"/>
              <a:t>20/01/2021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BD5E4CF-74F2-4CCA-B4F1-554EE6C8E823}" type="slidenum">
              <a:rPr lang="en-GB" smtClean="0"/>
              <a:t>‹#›</a:t>
            </a:fld>
            <a:endParaRPr lang="en-GB"/>
          </a:p>
        </p:txBody>
      </p:sp>
    </p:spTree>
    <p:extLst>
      <p:ext uri="{BB962C8B-B14F-4D97-AF65-F5344CB8AC3E}">
        <p14:creationId xmlns:p14="http://schemas.microsoft.com/office/powerpoint/2010/main" val="40478269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Compass signed the C-19 Pledge and is committed to supporting its people during and beyond the pandemic. Social mobility is all about giving people opportunities to improve their work and life prospects. This is altruistic in appearance but actually makes sound business sense – your current employees will feel supported and be more loyal and you will be creating a larger talent pool for your company in the future. </a:t>
            </a:r>
          </a:p>
        </p:txBody>
      </p:sp>
      <p:sp>
        <p:nvSpPr>
          <p:cNvPr id="4" name="Slide Number Placeholder 3"/>
          <p:cNvSpPr>
            <a:spLocks noGrp="1"/>
          </p:cNvSpPr>
          <p:nvPr>
            <p:ph type="sldNum" sz="quarter" idx="5"/>
          </p:nvPr>
        </p:nvSpPr>
        <p:spPr/>
        <p:txBody>
          <a:bodyPr/>
          <a:lstStyle/>
          <a:p>
            <a:fld id="{CBD5E4CF-74F2-4CCA-B4F1-554EE6C8E823}" type="slidenum">
              <a:rPr lang="en-GB" smtClean="0"/>
              <a:t>5</a:t>
            </a:fld>
            <a:endParaRPr lang="en-GB"/>
          </a:p>
        </p:txBody>
      </p:sp>
    </p:spTree>
    <p:extLst>
      <p:ext uri="{BB962C8B-B14F-4D97-AF65-F5344CB8AC3E}">
        <p14:creationId xmlns:p14="http://schemas.microsoft.com/office/powerpoint/2010/main" val="116447745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FE2118E6-099F-40F0-AB81-6A7E6EF352B1}" type="datetimeFigureOut">
              <a:rPr lang="en-GB" smtClean="0"/>
              <a:t>20/01/2021</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B799425D-2917-4543-A08B-A8A2C88022B8}" type="slidenum">
              <a:rPr lang="en-GB" smtClean="0"/>
              <a:t>‹#›</a:t>
            </a:fld>
            <a:endParaRPr lang="en-GB"/>
          </a:p>
        </p:txBody>
      </p:sp>
    </p:spTree>
    <p:extLst>
      <p:ext uri="{BB962C8B-B14F-4D97-AF65-F5344CB8AC3E}">
        <p14:creationId xmlns:p14="http://schemas.microsoft.com/office/powerpoint/2010/main" val="19661927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E2118E6-099F-40F0-AB81-6A7E6EF352B1}" type="datetimeFigureOut">
              <a:rPr lang="en-GB" smtClean="0"/>
              <a:t>20/01/2021</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B799425D-2917-4543-A08B-A8A2C88022B8}" type="slidenum">
              <a:rPr lang="en-GB" smtClean="0"/>
              <a:t>‹#›</a:t>
            </a:fld>
            <a:endParaRPr lang="en-GB"/>
          </a:p>
        </p:txBody>
      </p:sp>
    </p:spTree>
    <p:extLst>
      <p:ext uri="{BB962C8B-B14F-4D97-AF65-F5344CB8AC3E}">
        <p14:creationId xmlns:p14="http://schemas.microsoft.com/office/powerpoint/2010/main" val="35155654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E2118E6-099F-40F0-AB81-6A7E6EF352B1}" type="datetimeFigureOut">
              <a:rPr lang="en-GB" smtClean="0"/>
              <a:t>20/01/2021</a:t>
            </a:fld>
            <a:endParaRPr lang="en-GB"/>
          </a:p>
        </p:txBody>
      </p:sp>
      <p:sp>
        <p:nvSpPr>
          <p:cNvPr id="6" name="Slide Number Placeholder 5"/>
          <p:cNvSpPr>
            <a:spLocks noGrp="1"/>
          </p:cNvSpPr>
          <p:nvPr>
            <p:ph type="sldNum" sz="quarter" idx="12"/>
          </p:nvPr>
        </p:nvSpPr>
        <p:spPr/>
        <p:txBody>
          <a:bodyPr/>
          <a:lstStyle/>
          <a:p>
            <a:fld id="{B799425D-2917-4543-A08B-A8A2C88022B8}" type="slidenum">
              <a:rPr lang="en-GB" smtClean="0"/>
              <a:t>‹#›</a:t>
            </a:fld>
            <a:endParaRPr lang="en-GB"/>
          </a:p>
        </p:txBody>
      </p:sp>
    </p:spTree>
    <p:extLst>
      <p:ext uri="{BB962C8B-B14F-4D97-AF65-F5344CB8AC3E}">
        <p14:creationId xmlns:p14="http://schemas.microsoft.com/office/powerpoint/2010/main" val="12934219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FE2118E6-099F-40F0-AB81-6A7E6EF352B1}" type="datetimeFigureOut">
              <a:rPr lang="en-GB" smtClean="0"/>
              <a:t>20/01/2021</a:t>
            </a:fld>
            <a:endParaRPr lang="en-GB"/>
          </a:p>
        </p:txBody>
      </p:sp>
      <p:sp>
        <p:nvSpPr>
          <p:cNvPr id="7" name="Slide Number Placeholder 6"/>
          <p:cNvSpPr>
            <a:spLocks noGrp="1"/>
          </p:cNvSpPr>
          <p:nvPr>
            <p:ph type="sldNum" sz="quarter" idx="12"/>
          </p:nvPr>
        </p:nvSpPr>
        <p:spPr/>
        <p:txBody>
          <a:bodyPr/>
          <a:lstStyle/>
          <a:p>
            <a:fld id="{B799425D-2917-4543-A08B-A8A2C88022B8}" type="slidenum">
              <a:rPr lang="en-GB" smtClean="0"/>
              <a:t>‹#›</a:t>
            </a:fld>
            <a:endParaRPr lang="en-GB"/>
          </a:p>
        </p:txBody>
      </p:sp>
    </p:spTree>
    <p:extLst>
      <p:ext uri="{BB962C8B-B14F-4D97-AF65-F5344CB8AC3E}">
        <p14:creationId xmlns:p14="http://schemas.microsoft.com/office/powerpoint/2010/main" val="25147514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FE2118E6-099F-40F0-AB81-6A7E6EF352B1}" type="datetimeFigureOut">
              <a:rPr lang="en-GB" smtClean="0"/>
              <a:t>20/01/2021</a:t>
            </a:fld>
            <a:endParaRPr lang="en-GB"/>
          </a:p>
        </p:txBody>
      </p:sp>
      <p:sp>
        <p:nvSpPr>
          <p:cNvPr id="9" name="Slide Number Placeholder 8"/>
          <p:cNvSpPr>
            <a:spLocks noGrp="1"/>
          </p:cNvSpPr>
          <p:nvPr>
            <p:ph type="sldNum" sz="quarter" idx="12"/>
          </p:nvPr>
        </p:nvSpPr>
        <p:spPr/>
        <p:txBody>
          <a:bodyPr/>
          <a:lstStyle/>
          <a:p>
            <a:fld id="{B799425D-2917-4543-A08B-A8A2C88022B8}" type="slidenum">
              <a:rPr lang="en-GB" smtClean="0"/>
              <a:t>‹#›</a:t>
            </a:fld>
            <a:endParaRPr lang="en-GB"/>
          </a:p>
        </p:txBody>
      </p:sp>
    </p:spTree>
    <p:extLst>
      <p:ext uri="{BB962C8B-B14F-4D97-AF65-F5344CB8AC3E}">
        <p14:creationId xmlns:p14="http://schemas.microsoft.com/office/powerpoint/2010/main" val="34453491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FE2118E6-099F-40F0-AB81-6A7E6EF352B1}" type="datetimeFigureOut">
              <a:rPr lang="en-GB" smtClean="0"/>
              <a:t>20/01/2021</a:t>
            </a:fld>
            <a:endParaRPr lang="en-GB"/>
          </a:p>
        </p:txBody>
      </p:sp>
      <p:sp>
        <p:nvSpPr>
          <p:cNvPr id="5" name="Slide Number Placeholder 4"/>
          <p:cNvSpPr>
            <a:spLocks noGrp="1"/>
          </p:cNvSpPr>
          <p:nvPr>
            <p:ph type="sldNum" sz="quarter" idx="12"/>
          </p:nvPr>
        </p:nvSpPr>
        <p:spPr/>
        <p:txBody>
          <a:bodyPr/>
          <a:lstStyle/>
          <a:p>
            <a:fld id="{B799425D-2917-4543-A08B-A8A2C88022B8}" type="slidenum">
              <a:rPr lang="en-GB" smtClean="0"/>
              <a:t>‹#›</a:t>
            </a:fld>
            <a:endParaRPr lang="en-GB"/>
          </a:p>
        </p:txBody>
      </p:sp>
    </p:spTree>
    <p:extLst>
      <p:ext uri="{BB962C8B-B14F-4D97-AF65-F5344CB8AC3E}">
        <p14:creationId xmlns:p14="http://schemas.microsoft.com/office/powerpoint/2010/main" val="28397134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E2118E6-099F-40F0-AB81-6A7E6EF352B1}" type="datetimeFigureOut">
              <a:rPr lang="en-GB" smtClean="0"/>
              <a:t>20/01/2021</a:t>
            </a:fld>
            <a:endParaRPr lang="en-GB"/>
          </a:p>
        </p:txBody>
      </p:sp>
      <p:sp>
        <p:nvSpPr>
          <p:cNvPr id="4" name="Slide Number Placeholder 3"/>
          <p:cNvSpPr>
            <a:spLocks noGrp="1"/>
          </p:cNvSpPr>
          <p:nvPr>
            <p:ph type="sldNum" sz="quarter" idx="12"/>
          </p:nvPr>
        </p:nvSpPr>
        <p:spPr/>
        <p:txBody>
          <a:bodyPr/>
          <a:lstStyle/>
          <a:p>
            <a:fld id="{B799425D-2917-4543-A08B-A8A2C88022B8}" type="slidenum">
              <a:rPr lang="en-GB" smtClean="0"/>
              <a:t>‹#›</a:t>
            </a:fld>
            <a:endParaRPr lang="en-GB"/>
          </a:p>
        </p:txBody>
      </p:sp>
    </p:spTree>
    <p:extLst>
      <p:ext uri="{BB962C8B-B14F-4D97-AF65-F5344CB8AC3E}">
        <p14:creationId xmlns:p14="http://schemas.microsoft.com/office/powerpoint/2010/main" val="20467865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E2118E6-099F-40F0-AB81-6A7E6EF352B1}" type="datetimeFigureOut">
              <a:rPr lang="en-GB" smtClean="0"/>
              <a:t>20/01/2021</a:t>
            </a:fld>
            <a:endParaRPr lang="en-GB"/>
          </a:p>
        </p:txBody>
      </p:sp>
      <p:sp>
        <p:nvSpPr>
          <p:cNvPr id="7" name="Slide Number Placeholder 6"/>
          <p:cNvSpPr>
            <a:spLocks noGrp="1"/>
          </p:cNvSpPr>
          <p:nvPr>
            <p:ph type="sldNum" sz="quarter" idx="12"/>
          </p:nvPr>
        </p:nvSpPr>
        <p:spPr/>
        <p:txBody>
          <a:bodyPr/>
          <a:lstStyle/>
          <a:p>
            <a:fld id="{B799425D-2917-4543-A08B-A8A2C88022B8}" type="slidenum">
              <a:rPr lang="en-GB" smtClean="0"/>
              <a:t>‹#›</a:t>
            </a:fld>
            <a:endParaRPr lang="en-GB"/>
          </a:p>
        </p:txBody>
      </p:sp>
    </p:spTree>
    <p:extLst>
      <p:ext uri="{BB962C8B-B14F-4D97-AF65-F5344CB8AC3E}">
        <p14:creationId xmlns:p14="http://schemas.microsoft.com/office/powerpoint/2010/main" val="42327345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E2118E6-099F-40F0-AB81-6A7E6EF352B1}" type="datetimeFigureOut">
              <a:rPr lang="en-GB" smtClean="0"/>
              <a:t>20/01/2021</a:t>
            </a:fld>
            <a:endParaRPr lang="en-GB"/>
          </a:p>
        </p:txBody>
      </p:sp>
      <p:sp>
        <p:nvSpPr>
          <p:cNvPr id="7" name="Slide Number Placeholder 6"/>
          <p:cNvSpPr>
            <a:spLocks noGrp="1"/>
          </p:cNvSpPr>
          <p:nvPr>
            <p:ph type="sldNum" sz="quarter" idx="12"/>
          </p:nvPr>
        </p:nvSpPr>
        <p:spPr/>
        <p:txBody>
          <a:bodyPr/>
          <a:lstStyle/>
          <a:p>
            <a:fld id="{B799425D-2917-4543-A08B-A8A2C88022B8}" type="slidenum">
              <a:rPr lang="en-GB" smtClean="0"/>
              <a:t>‹#›</a:t>
            </a:fld>
            <a:endParaRPr lang="en-GB"/>
          </a:p>
        </p:txBody>
      </p:sp>
    </p:spTree>
    <p:extLst>
      <p:ext uri="{BB962C8B-B14F-4D97-AF65-F5344CB8AC3E}">
        <p14:creationId xmlns:p14="http://schemas.microsoft.com/office/powerpoint/2010/main" val="12329737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E2118E6-099F-40F0-AB81-6A7E6EF352B1}" type="datetimeFigureOut">
              <a:rPr lang="en-GB" smtClean="0"/>
              <a:t>20/01/2021</a:t>
            </a:fld>
            <a:endParaRPr lang="en-GB"/>
          </a:p>
        </p:txBody>
      </p:sp>
      <p:sp>
        <p:nvSpPr>
          <p:cNvPr id="6" name="Slide Number Placeholder 5"/>
          <p:cNvSpPr>
            <a:spLocks noGrp="1"/>
          </p:cNvSpPr>
          <p:nvPr>
            <p:ph type="sldNum" sz="quarter" idx="12"/>
          </p:nvPr>
        </p:nvSpPr>
        <p:spPr/>
        <p:txBody>
          <a:bodyPr/>
          <a:lstStyle/>
          <a:p>
            <a:fld id="{B799425D-2917-4543-A08B-A8A2C88022B8}" type="slidenum">
              <a:rPr lang="en-GB" smtClean="0"/>
              <a:t>‹#›</a:t>
            </a:fld>
            <a:endParaRPr lang="en-GB"/>
          </a:p>
        </p:txBody>
      </p:sp>
    </p:spTree>
    <p:extLst>
      <p:ext uri="{BB962C8B-B14F-4D97-AF65-F5344CB8AC3E}">
        <p14:creationId xmlns:p14="http://schemas.microsoft.com/office/powerpoint/2010/main" val="39088636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E2118E6-099F-40F0-AB81-6A7E6EF352B1}" type="datetimeFigureOut">
              <a:rPr lang="en-GB" smtClean="0"/>
              <a:t>20/01/2021</a:t>
            </a:fld>
            <a:endParaRPr lang="en-GB"/>
          </a:p>
        </p:txBody>
      </p:sp>
      <p:sp>
        <p:nvSpPr>
          <p:cNvPr id="6" name="Slide Number Placeholder 5"/>
          <p:cNvSpPr>
            <a:spLocks noGrp="1"/>
          </p:cNvSpPr>
          <p:nvPr>
            <p:ph type="sldNum" sz="quarter" idx="12"/>
          </p:nvPr>
        </p:nvSpPr>
        <p:spPr/>
        <p:txBody>
          <a:bodyPr/>
          <a:lstStyle/>
          <a:p>
            <a:fld id="{B799425D-2917-4543-A08B-A8A2C88022B8}" type="slidenum">
              <a:rPr lang="en-GB" smtClean="0"/>
              <a:t>‹#›</a:t>
            </a:fld>
            <a:endParaRPr lang="en-GB"/>
          </a:p>
        </p:txBody>
      </p:sp>
    </p:spTree>
    <p:extLst>
      <p:ext uri="{BB962C8B-B14F-4D97-AF65-F5344CB8AC3E}">
        <p14:creationId xmlns:p14="http://schemas.microsoft.com/office/powerpoint/2010/main" val="23611212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FE2118E6-099F-40F0-AB81-6A7E6EF352B1}" type="datetimeFigureOut">
              <a:rPr lang="en-GB" smtClean="0"/>
              <a:t>20/01/2021</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B799425D-2917-4543-A08B-A8A2C88022B8}" type="slidenum">
              <a:rPr lang="en-GB" smtClean="0"/>
              <a:t>‹#›</a:t>
            </a:fld>
            <a:endParaRPr lang="en-GB"/>
          </a:p>
        </p:txBody>
      </p:sp>
    </p:spTree>
    <p:extLst>
      <p:ext uri="{BB962C8B-B14F-4D97-AF65-F5344CB8AC3E}">
        <p14:creationId xmlns:p14="http://schemas.microsoft.com/office/powerpoint/2010/main" val="148569158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socialmobilitypledge.org/about"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s://mhfaengland.org/my-whole-self/staying-connected/"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s://youtu.be/rrW0VfpZYkg"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15FD60-2A0D-462D-BD2B-EAAAF87D16F3}"/>
              </a:ext>
            </a:extLst>
          </p:cNvPr>
          <p:cNvSpPr>
            <a:spLocks noGrp="1"/>
          </p:cNvSpPr>
          <p:nvPr>
            <p:ph type="ctrTitle"/>
          </p:nvPr>
        </p:nvSpPr>
        <p:spPr/>
        <p:txBody>
          <a:bodyPr/>
          <a:lstStyle/>
          <a:p>
            <a:r>
              <a:rPr lang="en-GB" b="1" dirty="0"/>
              <a:t>Culture during the Pandemic</a:t>
            </a:r>
          </a:p>
        </p:txBody>
      </p:sp>
      <p:sp>
        <p:nvSpPr>
          <p:cNvPr id="3" name="Subtitle 2">
            <a:extLst>
              <a:ext uri="{FF2B5EF4-FFF2-40B4-BE49-F238E27FC236}">
                <a16:creationId xmlns:a16="http://schemas.microsoft.com/office/drawing/2014/main" id="{5A3D3D1A-D8D3-4226-B039-B5856EA38324}"/>
              </a:ext>
            </a:extLst>
          </p:cNvPr>
          <p:cNvSpPr>
            <a:spLocks noGrp="1"/>
          </p:cNvSpPr>
          <p:nvPr>
            <p:ph type="subTitle" idx="1"/>
          </p:nvPr>
        </p:nvSpPr>
        <p:spPr/>
        <p:txBody>
          <a:bodyPr/>
          <a:lstStyle/>
          <a:p>
            <a:r>
              <a:rPr lang="en-GB" dirty="0"/>
              <a:t>January 2021</a:t>
            </a:r>
          </a:p>
        </p:txBody>
      </p:sp>
    </p:spTree>
    <p:extLst>
      <p:ext uri="{BB962C8B-B14F-4D97-AF65-F5344CB8AC3E}">
        <p14:creationId xmlns:p14="http://schemas.microsoft.com/office/powerpoint/2010/main" val="12941216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F3E8C7-74B3-4B20-BFB6-B7D46F8F0972}"/>
              </a:ext>
            </a:extLst>
          </p:cNvPr>
          <p:cNvSpPr>
            <a:spLocks noGrp="1"/>
          </p:cNvSpPr>
          <p:nvPr>
            <p:ph type="title"/>
          </p:nvPr>
        </p:nvSpPr>
        <p:spPr/>
        <p:txBody>
          <a:bodyPr/>
          <a:lstStyle/>
          <a:p>
            <a:r>
              <a:rPr lang="en-GB" b="1" dirty="0"/>
              <a:t>How has culture changed?</a:t>
            </a:r>
          </a:p>
        </p:txBody>
      </p:sp>
      <p:sp>
        <p:nvSpPr>
          <p:cNvPr id="3" name="Content Placeholder 2">
            <a:extLst>
              <a:ext uri="{FF2B5EF4-FFF2-40B4-BE49-F238E27FC236}">
                <a16:creationId xmlns:a16="http://schemas.microsoft.com/office/drawing/2014/main" id="{277BC090-10BD-48B7-B5B8-95BCECCA319D}"/>
              </a:ext>
            </a:extLst>
          </p:cNvPr>
          <p:cNvSpPr>
            <a:spLocks noGrp="1"/>
          </p:cNvSpPr>
          <p:nvPr>
            <p:ph sz="half" idx="1"/>
          </p:nvPr>
        </p:nvSpPr>
        <p:spPr/>
        <p:txBody>
          <a:bodyPr/>
          <a:lstStyle/>
          <a:p>
            <a:pPr marL="0" indent="0">
              <a:buNone/>
            </a:pPr>
            <a:r>
              <a:rPr lang="en-GB" sz="3600" dirty="0"/>
              <a:t>Renewed focus on: </a:t>
            </a:r>
          </a:p>
          <a:p>
            <a:r>
              <a:rPr lang="en-GB" sz="3600" dirty="0"/>
              <a:t>Wellbeing</a:t>
            </a:r>
          </a:p>
          <a:p>
            <a:r>
              <a:rPr lang="en-GB" sz="3600" dirty="0"/>
              <a:t>Flexibility</a:t>
            </a:r>
          </a:p>
          <a:p>
            <a:r>
              <a:rPr lang="en-GB" sz="3600" dirty="0"/>
              <a:t>Inclusion</a:t>
            </a:r>
          </a:p>
          <a:p>
            <a:pPr marL="0" indent="0">
              <a:buNone/>
            </a:pPr>
            <a:endParaRPr lang="en-GB" dirty="0"/>
          </a:p>
          <a:p>
            <a:endParaRPr lang="en-GB" dirty="0"/>
          </a:p>
        </p:txBody>
      </p:sp>
      <p:sp>
        <p:nvSpPr>
          <p:cNvPr id="4" name="Content Placeholder 3">
            <a:extLst>
              <a:ext uri="{FF2B5EF4-FFF2-40B4-BE49-F238E27FC236}">
                <a16:creationId xmlns:a16="http://schemas.microsoft.com/office/drawing/2014/main" id="{C45D5948-9813-4CE0-9E96-EC7682623279}"/>
              </a:ext>
            </a:extLst>
          </p:cNvPr>
          <p:cNvSpPr>
            <a:spLocks noGrp="1"/>
          </p:cNvSpPr>
          <p:nvPr>
            <p:ph sz="half" idx="2"/>
          </p:nvPr>
        </p:nvSpPr>
        <p:spPr/>
        <p:txBody>
          <a:bodyPr/>
          <a:lstStyle/>
          <a:p>
            <a:endParaRPr lang="en-GB" dirty="0"/>
          </a:p>
          <a:p>
            <a:r>
              <a:rPr lang="en-GB" sz="3600" dirty="0"/>
              <a:t>Creativity</a:t>
            </a:r>
          </a:p>
          <a:p>
            <a:r>
              <a:rPr lang="en-GB" sz="3600" dirty="0"/>
              <a:t>Communication</a:t>
            </a:r>
          </a:p>
          <a:p>
            <a:r>
              <a:rPr lang="en-GB" sz="3600" dirty="0"/>
              <a:t>Learning</a:t>
            </a:r>
          </a:p>
        </p:txBody>
      </p:sp>
    </p:spTree>
    <p:extLst>
      <p:ext uri="{BB962C8B-B14F-4D97-AF65-F5344CB8AC3E}">
        <p14:creationId xmlns:p14="http://schemas.microsoft.com/office/powerpoint/2010/main" val="9596521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D52EA8-15FA-4C14-B1FD-AFA981D3FC32}"/>
              </a:ext>
            </a:extLst>
          </p:cNvPr>
          <p:cNvSpPr>
            <a:spLocks noGrp="1"/>
          </p:cNvSpPr>
          <p:nvPr>
            <p:ph type="title"/>
          </p:nvPr>
        </p:nvSpPr>
        <p:spPr/>
        <p:txBody>
          <a:bodyPr>
            <a:normAutofit fontScale="90000"/>
          </a:bodyPr>
          <a:lstStyle/>
          <a:p>
            <a:r>
              <a:rPr lang="en-GB" sz="3600" b="1" dirty="0"/>
              <a:t>Compass Group UK and Ireland – People and Culture</a:t>
            </a:r>
          </a:p>
        </p:txBody>
      </p:sp>
      <p:sp>
        <p:nvSpPr>
          <p:cNvPr id="3" name="Content Placeholder 2">
            <a:extLst>
              <a:ext uri="{FF2B5EF4-FFF2-40B4-BE49-F238E27FC236}">
                <a16:creationId xmlns:a16="http://schemas.microsoft.com/office/drawing/2014/main" id="{CB8FF5E4-CB8A-4756-9656-B101E52336D0}"/>
              </a:ext>
            </a:extLst>
          </p:cNvPr>
          <p:cNvSpPr>
            <a:spLocks noGrp="1"/>
          </p:cNvSpPr>
          <p:nvPr>
            <p:ph idx="1"/>
          </p:nvPr>
        </p:nvSpPr>
        <p:spPr/>
        <p:txBody>
          <a:bodyPr>
            <a:normAutofit fontScale="92500" lnSpcReduction="20000"/>
          </a:bodyPr>
          <a:lstStyle/>
          <a:p>
            <a:pPr marL="0" indent="0">
              <a:buNone/>
            </a:pPr>
            <a:r>
              <a:rPr lang="en-GB" dirty="0"/>
              <a:t>‘We are </a:t>
            </a:r>
            <a:r>
              <a:rPr lang="en-GB" b="1" dirty="0"/>
              <a:t>people-powered</a:t>
            </a:r>
            <a:r>
              <a:rPr lang="en-GB" dirty="0"/>
              <a:t>. </a:t>
            </a:r>
          </a:p>
          <a:p>
            <a:pPr marL="0" indent="0">
              <a:buNone/>
            </a:pPr>
            <a:r>
              <a:rPr lang="en-GB" dirty="0"/>
              <a:t>You don’t become No. 1 by accident. It takes hard work from a capable team. And in an industry built on people, you want the best of the best. You want to be people powered. We’re proud to attract the industry’s top talent because we invest in our people, recognise great work when we see it and provide plenty of opportunities for career growth. It makes the world of difference. Because when people are happy and satisfied it shines through. They go the extra mile, creating new ways to brighten every day for our clients and their customers. ‘</a:t>
            </a:r>
          </a:p>
          <a:p>
            <a:endParaRPr lang="en-GB" dirty="0"/>
          </a:p>
        </p:txBody>
      </p:sp>
    </p:spTree>
    <p:extLst>
      <p:ext uri="{BB962C8B-B14F-4D97-AF65-F5344CB8AC3E}">
        <p14:creationId xmlns:p14="http://schemas.microsoft.com/office/powerpoint/2010/main" val="37031172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CB5712-D396-4773-B703-31B45F5BCAA5}"/>
              </a:ext>
            </a:extLst>
          </p:cNvPr>
          <p:cNvSpPr>
            <a:spLocks noGrp="1"/>
          </p:cNvSpPr>
          <p:nvPr>
            <p:ph type="title"/>
          </p:nvPr>
        </p:nvSpPr>
        <p:spPr>
          <a:xfrm>
            <a:off x="609600" y="117446"/>
            <a:ext cx="10972800" cy="662730"/>
          </a:xfrm>
        </p:spPr>
        <p:txBody>
          <a:bodyPr>
            <a:normAutofit fontScale="90000"/>
          </a:bodyPr>
          <a:lstStyle/>
          <a:p>
            <a:r>
              <a:rPr lang="en-GB" b="1" dirty="0"/>
              <a:t>Compass – Fostering a Supportive Culture</a:t>
            </a:r>
          </a:p>
        </p:txBody>
      </p:sp>
      <p:sp>
        <p:nvSpPr>
          <p:cNvPr id="5" name="Content Placeholder 4">
            <a:extLst>
              <a:ext uri="{FF2B5EF4-FFF2-40B4-BE49-F238E27FC236}">
                <a16:creationId xmlns:a16="http://schemas.microsoft.com/office/drawing/2014/main" id="{4CB93F7C-0004-4EC7-B9E7-4B6B026632AD}"/>
              </a:ext>
            </a:extLst>
          </p:cNvPr>
          <p:cNvSpPr>
            <a:spLocks noGrp="1"/>
          </p:cNvSpPr>
          <p:nvPr>
            <p:ph idx="1"/>
          </p:nvPr>
        </p:nvSpPr>
        <p:spPr>
          <a:xfrm>
            <a:off x="609600" y="931179"/>
            <a:ext cx="10972800" cy="4865614"/>
          </a:xfrm>
        </p:spPr>
        <p:txBody>
          <a:bodyPr>
            <a:normAutofit fontScale="70000" lnSpcReduction="20000"/>
          </a:bodyPr>
          <a:lstStyle/>
          <a:p>
            <a:r>
              <a:rPr lang="en-GB" dirty="0"/>
              <a:t>‘Huge investment’ in wellbeing initiatives to ensure staff felt valued and supported</a:t>
            </a:r>
          </a:p>
          <a:p>
            <a:r>
              <a:rPr lang="en-GB" dirty="0"/>
              <a:t>Business case – long term benefits of employee retention and loyalty, plus ability to recruit. If you force people to work with no changes – quality issues and may lose them. Compass found that staff pulled together and supported one another</a:t>
            </a:r>
          </a:p>
          <a:p>
            <a:r>
              <a:rPr lang="en-GB" dirty="0"/>
              <a:t>Strong message from senior managers regarding wellbeing – setting example – going on walks, not working long hours, regular breaks, work less hours</a:t>
            </a:r>
          </a:p>
          <a:p>
            <a:r>
              <a:rPr lang="en-GB" dirty="0"/>
              <a:t>New rules/processes – maximum time for a zoom call, flexibility (people choose shifts, times they work)</a:t>
            </a:r>
          </a:p>
          <a:p>
            <a:r>
              <a:rPr lang="en-GB" dirty="0"/>
              <a:t>Communication methods – Social media page (‘Workplace’ – like Facebook), posters, emails</a:t>
            </a:r>
          </a:p>
          <a:p>
            <a:r>
              <a:rPr lang="en-GB" dirty="0"/>
              <a:t>Trained line managers to have supportive conversations and put in place individual solutions</a:t>
            </a:r>
          </a:p>
          <a:p>
            <a:r>
              <a:rPr lang="en-GB" dirty="0"/>
              <a:t>Wellbeing support – portal, nurse line, counselling, one-off financial payment, furlough</a:t>
            </a:r>
          </a:p>
          <a:p>
            <a:r>
              <a:rPr lang="en-GB" dirty="0"/>
              <a:t>Good employee voice mechanisms so employees could speak up if there was an issue</a:t>
            </a:r>
          </a:p>
          <a:p>
            <a:endParaRPr lang="en-GB" dirty="0"/>
          </a:p>
        </p:txBody>
      </p:sp>
    </p:spTree>
    <p:extLst>
      <p:ext uri="{BB962C8B-B14F-4D97-AF65-F5344CB8AC3E}">
        <p14:creationId xmlns:p14="http://schemas.microsoft.com/office/powerpoint/2010/main" val="15863776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5799C0-8122-4973-AE08-C0A0CF0B4150}"/>
              </a:ext>
            </a:extLst>
          </p:cNvPr>
          <p:cNvSpPr>
            <a:spLocks noGrp="1"/>
          </p:cNvSpPr>
          <p:nvPr>
            <p:ph type="title"/>
          </p:nvPr>
        </p:nvSpPr>
        <p:spPr/>
        <p:txBody>
          <a:bodyPr/>
          <a:lstStyle/>
          <a:p>
            <a:r>
              <a:rPr lang="en-GB" b="1" dirty="0"/>
              <a:t>The C-19 Social Mobility Pledge</a:t>
            </a:r>
          </a:p>
        </p:txBody>
      </p:sp>
      <p:sp>
        <p:nvSpPr>
          <p:cNvPr id="3" name="Content Placeholder 2">
            <a:extLst>
              <a:ext uri="{FF2B5EF4-FFF2-40B4-BE49-F238E27FC236}">
                <a16:creationId xmlns:a16="http://schemas.microsoft.com/office/drawing/2014/main" id="{D4E4B47F-705D-4988-9BBB-DC9A7FE19EDA}"/>
              </a:ext>
            </a:extLst>
          </p:cNvPr>
          <p:cNvSpPr>
            <a:spLocks noGrp="1"/>
          </p:cNvSpPr>
          <p:nvPr>
            <p:ph idx="1"/>
          </p:nvPr>
        </p:nvSpPr>
        <p:spPr/>
        <p:txBody>
          <a:bodyPr>
            <a:normAutofit fontScale="92500" lnSpcReduction="10000"/>
          </a:bodyPr>
          <a:lstStyle/>
          <a:p>
            <a:pPr marL="0" indent="0">
              <a:buNone/>
            </a:pPr>
            <a:r>
              <a:rPr lang="en-GB" dirty="0"/>
              <a:t>Making the Pledge represents a powerful and pioneering shift towards being a truly purpose-led organisation committed to social mobility by committing to </a:t>
            </a:r>
            <a:r>
              <a:rPr lang="en-GB" b="1" dirty="0"/>
              <a:t>outreach, access and recruitment</a:t>
            </a:r>
            <a:r>
              <a:rPr lang="en-GB" dirty="0"/>
              <a:t>. Organisations taking these steps to boost opportunity and social mobility are playing a part in closing the growing opportunity gap in the wake of COVID-19.</a:t>
            </a:r>
          </a:p>
          <a:p>
            <a:pPr marL="0" indent="0">
              <a:buNone/>
            </a:pPr>
            <a:endParaRPr lang="en-GB" dirty="0"/>
          </a:p>
          <a:p>
            <a:pPr marL="0" indent="0">
              <a:buNone/>
            </a:pPr>
            <a:r>
              <a:rPr lang="en-GB" dirty="0"/>
              <a:t>More information: </a:t>
            </a:r>
            <a:r>
              <a:rPr lang="en-GB" dirty="0">
                <a:hlinkClick r:id="rId3"/>
              </a:rPr>
              <a:t>https://www.socialmobilitypledge.org/about</a:t>
            </a:r>
            <a:endParaRPr lang="en-GB" dirty="0"/>
          </a:p>
          <a:p>
            <a:pPr marL="0" indent="0">
              <a:buNone/>
            </a:pPr>
            <a:endParaRPr lang="en-GB" dirty="0"/>
          </a:p>
        </p:txBody>
      </p:sp>
    </p:spTree>
    <p:extLst>
      <p:ext uri="{BB962C8B-B14F-4D97-AF65-F5344CB8AC3E}">
        <p14:creationId xmlns:p14="http://schemas.microsoft.com/office/powerpoint/2010/main" val="28747598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AAEA91-942B-4602-A5EB-78C5C9115164}"/>
              </a:ext>
            </a:extLst>
          </p:cNvPr>
          <p:cNvSpPr>
            <a:spLocks noGrp="1"/>
          </p:cNvSpPr>
          <p:nvPr>
            <p:ph type="title"/>
          </p:nvPr>
        </p:nvSpPr>
        <p:spPr/>
        <p:txBody>
          <a:bodyPr/>
          <a:lstStyle/>
          <a:p>
            <a:r>
              <a:rPr lang="en-GB" b="1" dirty="0"/>
              <a:t>A Culture of Authenticity</a:t>
            </a:r>
          </a:p>
        </p:txBody>
      </p:sp>
      <p:sp>
        <p:nvSpPr>
          <p:cNvPr id="3" name="Content Placeholder 2">
            <a:extLst>
              <a:ext uri="{FF2B5EF4-FFF2-40B4-BE49-F238E27FC236}">
                <a16:creationId xmlns:a16="http://schemas.microsoft.com/office/drawing/2014/main" id="{5F5EFB63-CE9E-4A22-AEC5-93675FC1A79F}"/>
              </a:ext>
            </a:extLst>
          </p:cNvPr>
          <p:cNvSpPr>
            <a:spLocks noGrp="1"/>
          </p:cNvSpPr>
          <p:nvPr>
            <p:ph idx="1"/>
          </p:nvPr>
        </p:nvSpPr>
        <p:spPr/>
        <p:txBody>
          <a:bodyPr>
            <a:normAutofit fontScale="92500"/>
          </a:bodyPr>
          <a:lstStyle/>
          <a:p>
            <a:r>
              <a:rPr lang="en-GB" dirty="0"/>
              <a:t>Idea of bringing your whole self to work</a:t>
            </a:r>
          </a:p>
          <a:p>
            <a:r>
              <a:rPr lang="en-GB" dirty="0"/>
              <a:t>People shouldn’t have to hide parts of their cultural background, ethic background, sexuality or health</a:t>
            </a:r>
          </a:p>
          <a:p>
            <a:r>
              <a:rPr lang="en-GB" dirty="0">
                <a:hlinkClick r:id="rId2"/>
              </a:rPr>
              <a:t>https://mhfaengland.org/my-whole-self/staying-connected/</a:t>
            </a:r>
            <a:endParaRPr lang="en-GB" dirty="0"/>
          </a:p>
          <a:p>
            <a:r>
              <a:rPr lang="en-GB" dirty="0"/>
              <a:t>Promotes inclusion, wellbeing</a:t>
            </a:r>
          </a:p>
          <a:p>
            <a:r>
              <a:rPr lang="en-GB" dirty="0"/>
              <a:t>Business benefits – people feel safe and end up being more creative and productive</a:t>
            </a:r>
          </a:p>
          <a:p>
            <a:pPr marL="0" indent="0">
              <a:buNone/>
            </a:pPr>
            <a:endParaRPr lang="en-GB" dirty="0"/>
          </a:p>
        </p:txBody>
      </p:sp>
    </p:spTree>
    <p:extLst>
      <p:ext uri="{BB962C8B-B14F-4D97-AF65-F5344CB8AC3E}">
        <p14:creationId xmlns:p14="http://schemas.microsoft.com/office/powerpoint/2010/main" val="25835560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6E8008-12E6-4B21-BA3F-E51F5E959658}"/>
              </a:ext>
            </a:extLst>
          </p:cNvPr>
          <p:cNvSpPr>
            <a:spLocks noGrp="1"/>
          </p:cNvSpPr>
          <p:nvPr>
            <p:ph type="title"/>
          </p:nvPr>
        </p:nvSpPr>
        <p:spPr/>
        <p:txBody>
          <a:bodyPr/>
          <a:lstStyle/>
          <a:p>
            <a:r>
              <a:rPr lang="en-GB" b="1" dirty="0"/>
              <a:t>Video from HBR – Just Be Yourself</a:t>
            </a:r>
          </a:p>
        </p:txBody>
      </p:sp>
      <p:sp>
        <p:nvSpPr>
          <p:cNvPr id="3" name="Content Placeholder 2">
            <a:extLst>
              <a:ext uri="{FF2B5EF4-FFF2-40B4-BE49-F238E27FC236}">
                <a16:creationId xmlns:a16="http://schemas.microsoft.com/office/drawing/2014/main" id="{0C385AD2-CED1-4F91-9EF0-F9200C9AB7FE}"/>
              </a:ext>
            </a:extLst>
          </p:cNvPr>
          <p:cNvSpPr>
            <a:spLocks noGrp="1"/>
          </p:cNvSpPr>
          <p:nvPr>
            <p:ph idx="1"/>
          </p:nvPr>
        </p:nvSpPr>
        <p:spPr/>
        <p:txBody>
          <a:bodyPr/>
          <a:lstStyle/>
          <a:p>
            <a:r>
              <a:rPr lang="en-GB" dirty="0">
                <a:hlinkClick r:id="rId2"/>
              </a:rPr>
              <a:t>https://youtu.be/rrW0VfpZYkg</a:t>
            </a:r>
            <a:endParaRPr lang="en-GB" dirty="0"/>
          </a:p>
          <a:p>
            <a:pPr marL="0" indent="0">
              <a:buNone/>
            </a:pPr>
            <a:endParaRPr lang="en-GB" dirty="0"/>
          </a:p>
        </p:txBody>
      </p:sp>
    </p:spTree>
    <p:extLst>
      <p:ext uri="{BB962C8B-B14F-4D97-AF65-F5344CB8AC3E}">
        <p14:creationId xmlns:p14="http://schemas.microsoft.com/office/powerpoint/2010/main" val="27177305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CCF9EC-114C-4BA3-8457-0045A487FDC2}"/>
              </a:ext>
            </a:extLst>
          </p:cNvPr>
          <p:cNvSpPr>
            <a:spLocks noGrp="1"/>
          </p:cNvSpPr>
          <p:nvPr>
            <p:ph type="title"/>
          </p:nvPr>
        </p:nvSpPr>
        <p:spPr/>
        <p:txBody>
          <a:bodyPr/>
          <a:lstStyle/>
          <a:p>
            <a:r>
              <a:rPr lang="en-GB" b="1" dirty="0"/>
              <a:t>Discussion</a:t>
            </a:r>
          </a:p>
        </p:txBody>
      </p:sp>
      <p:sp>
        <p:nvSpPr>
          <p:cNvPr id="3" name="Content Placeholder 2">
            <a:extLst>
              <a:ext uri="{FF2B5EF4-FFF2-40B4-BE49-F238E27FC236}">
                <a16:creationId xmlns:a16="http://schemas.microsoft.com/office/drawing/2014/main" id="{A3E5B14D-38CE-468F-BA75-54BD66D69110}"/>
              </a:ext>
            </a:extLst>
          </p:cNvPr>
          <p:cNvSpPr>
            <a:spLocks noGrp="1"/>
          </p:cNvSpPr>
          <p:nvPr>
            <p:ph idx="1"/>
          </p:nvPr>
        </p:nvSpPr>
        <p:spPr/>
        <p:txBody>
          <a:bodyPr/>
          <a:lstStyle/>
          <a:p>
            <a:r>
              <a:rPr lang="en-GB" dirty="0"/>
              <a:t>How has your company responded to the pandemic?</a:t>
            </a:r>
          </a:p>
          <a:p>
            <a:r>
              <a:rPr lang="en-GB" dirty="0"/>
              <a:t>Do you feel it’s culture has changed?</a:t>
            </a:r>
          </a:p>
          <a:p>
            <a:r>
              <a:rPr lang="en-GB" dirty="0"/>
              <a:t>Is it more supportive, inclusive or more focussed on learning?</a:t>
            </a:r>
          </a:p>
          <a:p>
            <a:r>
              <a:rPr lang="en-GB" dirty="0"/>
              <a:t>Will it ‘build back better’ after the pandemic or will it slip back into its old ways?</a:t>
            </a:r>
          </a:p>
        </p:txBody>
      </p:sp>
    </p:spTree>
    <p:extLst>
      <p:ext uri="{BB962C8B-B14F-4D97-AF65-F5344CB8AC3E}">
        <p14:creationId xmlns:p14="http://schemas.microsoft.com/office/powerpoint/2010/main" val="1683992009"/>
      </p:ext>
    </p:extLst>
  </p:cSld>
  <p:clrMapOvr>
    <a:masterClrMapping/>
  </p:clrMapOvr>
</p:sld>
</file>

<file path=ppt/theme/theme1.xml><?xml version="1.0" encoding="utf-8"?>
<a:theme xmlns:a="http://schemas.openxmlformats.org/drawingml/2006/main" name="The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UWTSD" id="{F21EE35A-C65B-4304-A6CB-CDA628125EC2}" vid="{AD4FE309-27E3-4943-B06C-08E55F433F3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ThemeUWTSD</Template>
  <TotalTime>177</TotalTime>
  <Words>581</Words>
  <Application>Microsoft Office PowerPoint</Application>
  <PresentationFormat>Widescreen</PresentationFormat>
  <Paragraphs>42</Paragraphs>
  <Slides>8</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Calibri</vt:lpstr>
      <vt:lpstr>Myriad Pro</vt:lpstr>
      <vt:lpstr>ThemeUWTSD</vt:lpstr>
      <vt:lpstr>Culture during the Pandemic</vt:lpstr>
      <vt:lpstr>How has culture changed?</vt:lpstr>
      <vt:lpstr>Compass Group UK and Ireland – People and Culture</vt:lpstr>
      <vt:lpstr>Compass – Fostering a Supportive Culture</vt:lpstr>
      <vt:lpstr>The C-19 Social Mobility Pledge</vt:lpstr>
      <vt:lpstr>A Culture of Authenticity</vt:lpstr>
      <vt:lpstr>Video from HBR – Just Be Yourself</vt:lpstr>
      <vt:lpstr>Discussion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Julie Thomas</dc:creator>
  <cp:lastModifiedBy>Julie Thomas</cp:lastModifiedBy>
  <cp:revision>9</cp:revision>
  <dcterms:created xsi:type="dcterms:W3CDTF">2021-01-20T14:19:01Z</dcterms:created>
  <dcterms:modified xsi:type="dcterms:W3CDTF">2021-01-20T17:16:57Z</dcterms:modified>
</cp:coreProperties>
</file>