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15"/>
  </p:notesMasterIdLst>
  <p:sldIdLst>
    <p:sldId id="257" r:id="rId5"/>
    <p:sldId id="590" r:id="rId6"/>
    <p:sldId id="739" r:id="rId7"/>
    <p:sldId id="740" r:id="rId8"/>
    <p:sldId id="741" r:id="rId9"/>
    <p:sldId id="742" r:id="rId10"/>
    <p:sldId id="743" r:id="rId11"/>
    <p:sldId id="744" r:id="rId12"/>
    <p:sldId id="745" r:id="rId13"/>
    <p:sldId id="74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19" autoAdjust="0"/>
  </p:normalViewPr>
  <p:slideViewPr>
    <p:cSldViewPr snapToGrid="0">
      <p:cViewPr varScale="1">
        <p:scale>
          <a:sx n="98" d="100"/>
          <a:sy n="98" d="100"/>
        </p:scale>
        <p:origin x="9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5/20/2024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5/20/2024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5/20/2024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5/20/2024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5/20/2024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5/20/2024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5/20/2024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5/20/2024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5/20/2024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5/20/2024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5/20/2024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5/20/2024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a:t>
            </a:r>
            <a:br>
              <a:rPr lang="en-US" dirty="0">
                <a:solidFill>
                  <a:srgbClr val="FFFFFF"/>
                </a:solidFill>
              </a:rPr>
            </a:br>
            <a:r>
              <a:rPr lang="en-US" dirty="0">
                <a:solidFill>
                  <a:srgbClr val="FFFFFF"/>
                </a:solidFill>
              </a:rPr>
              <a:t>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May 2023</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Assignment 1 Review</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7365-F6C5-D7FE-646C-9CD8FE7DE8A6}"/>
              </a:ext>
            </a:extLst>
          </p:cNvPr>
          <p:cNvSpPr>
            <a:spLocks noGrp="1"/>
          </p:cNvSpPr>
          <p:nvPr>
            <p:ph type="title"/>
          </p:nvPr>
        </p:nvSpPr>
        <p:spPr>
          <a:xfrm>
            <a:off x="581192" y="702156"/>
            <a:ext cx="11029616" cy="964084"/>
          </a:xfrm>
        </p:spPr>
        <p:txBody>
          <a:bodyPr/>
          <a:lstStyle/>
          <a:p>
            <a:r>
              <a:rPr lang="en-GB" b="1" dirty="0">
                <a:latin typeface="Arial" panose="020B0604020202020204" pitchFamily="34" charset="0"/>
                <a:cs typeface="Arial" panose="020B0604020202020204" pitchFamily="34" charset="0"/>
              </a:rPr>
              <a:t>Assignment 1 tasks</a:t>
            </a:r>
          </a:p>
        </p:txBody>
      </p:sp>
      <p:sp>
        <p:nvSpPr>
          <p:cNvPr id="3" name="Content Placeholder 2">
            <a:extLst>
              <a:ext uri="{FF2B5EF4-FFF2-40B4-BE49-F238E27FC236}">
                <a16:creationId xmlns:a16="http://schemas.microsoft.com/office/drawing/2014/main" id="{FE9514FA-5E59-6627-3E88-30236613CABF}"/>
              </a:ext>
            </a:extLst>
          </p:cNvPr>
          <p:cNvSpPr>
            <a:spLocks noGrp="1"/>
          </p:cNvSpPr>
          <p:nvPr>
            <p:ph idx="1"/>
          </p:nvPr>
        </p:nvSpPr>
        <p:spPr>
          <a:xfrm>
            <a:off x="581192" y="1666240"/>
            <a:ext cx="11029615" cy="4309110"/>
          </a:xfrm>
        </p:spPr>
        <p:txBody>
          <a:bodyPr>
            <a:normAutofit/>
          </a:bodyPr>
          <a:lstStyle/>
          <a:p>
            <a:pPr marL="0" indent="0">
              <a:buNone/>
            </a:pPr>
            <a:r>
              <a:rPr lang="en-GB" sz="2400" dirty="0">
                <a:latin typeface="Arial" panose="020B0604020202020204" pitchFamily="34" charset="0"/>
                <a:cs typeface="Arial" panose="020B0604020202020204" pitchFamily="34" charset="0"/>
              </a:rPr>
              <a:t>Decide on an organisation to use as your case study</a:t>
            </a:r>
          </a:p>
          <a:p>
            <a:r>
              <a:rPr lang="en-GB" sz="2400" dirty="0">
                <a:latin typeface="Arial" panose="020B0604020202020204" pitchFamily="34" charset="0"/>
                <a:cs typeface="Arial" panose="020B0604020202020204" pitchFamily="34" charset="0"/>
              </a:rPr>
              <a:t>Task 1 – Select an organisation and identify a key driver of marketing change within their industry sector.</a:t>
            </a:r>
          </a:p>
          <a:p>
            <a:r>
              <a:rPr lang="en-GB" sz="2400" dirty="0">
                <a:latin typeface="Arial" panose="020B0604020202020204" pitchFamily="34" charset="0"/>
                <a:cs typeface="Arial" panose="020B0604020202020204" pitchFamily="34" charset="0"/>
              </a:rPr>
              <a:t>Task 2 – Provide a critical analysis for the challenges faced as a result of your chosen issue.</a:t>
            </a:r>
          </a:p>
          <a:p>
            <a:r>
              <a:rPr lang="en-GB" sz="2400" dirty="0">
                <a:latin typeface="Arial" panose="020B0604020202020204" pitchFamily="34" charset="0"/>
                <a:cs typeface="Arial" panose="020B0604020202020204" pitchFamily="34" charset="0"/>
              </a:rPr>
              <a:t>Task 3 – Critically evaluate how your case study organisation is managing change and how they could respond to the challenges presented by your identified issue.</a:t>
            </a:r>
          </a:p>
        </p:txBody>
      </p:sp>
      <p:sp>
        <p:nvSpPr>
          <p:cNvPr id="4" name="Footer Placeholder 3">
            <a:extLst>
              <a:ext uri="{FF2B5EF4-FFF2-40B4-BE49-F238E27FC236}">
                <a16:creationId xmlns:a16="http://schemas.microsoft.com/office/drawing/2014/main" id="{D17757D3-6021-1B7B-0C0A-67C7B45EDD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37EF1E3-8D79-0380-F6BC-DA297814A50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54027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770434"/>
            <a:ext cx="11029615" cy="4204916"/>
          </a:xfrm>
        </p:spPr>
        <p:txBody>
          <a:bodyPr>
            <a:normAutofit/>
          </a:bodyPr>
          <a:lstStyle/>
          <a:p>
            <a:r>
              <a:rPr lang="en-GB" sz="2800" dirty="0">
                <a:latin typeface="Arial" panose="020B0604020202020204" pitchFamily="34" charset="0"/>
                <a:cs typeface="Arial" panose="020B0604020202020204" pitchFamily="34" charset="0"/>
              </a:rPr>
              <a:t>Introduce yourselves and your chosen case study organisation</a:t>
            </a:r>
          </a:p>
          <a:p>
            <a:r>
              <a:rPr lang="en-GB" sz="2800" dirty="0">
                <a:latin typeface="Arial" panose="020B0604020202020204" pitchFamily="34" charset="0"/>
                <a:cs typeface="Arial" panose="020B0604020202020204" pitchFamily="34" charset="0"/>
              </a:rPr>
              <a:t>Define and explain the issue driving marketing change within your organisation’s operational area.</a:t>
            </a:r>
          </a:p>
          <a:p>
            <a:r>
              <a:rPr lang="en-GB" sz="2800" dirty="0">
                <a:latin typeface="Arial" panose="020B0604020202020204" pitchFamily="34" charset="0"/>
                <a:cs typeface="Arial" panose="020B0604020202020204" pitchFamily="34" charset="0"/>
              </a:rPr>
              <a:t>Clearly explain why this is an issue for your chosen organisation’s Marketing Department</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287472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r>
              <a:rPr lang="en-GB" sz="2800" dirty="0">
                <a:latin typeface="Arial" panose="020B0604020202020204" pitchFamily="34" charset="0"/>
                <a:cs typeface="Arial" panose="020B0604020202020204" pitchFamily="34" charset="0"/>
              </a:rPr>
              <a:t>Using appropriate marketing tools analyse the challenges that your chosen organisation faces because of the identified issue.</a:t>
            </a:r>
          </a:p>
          <a:p>
            <a:r>
              <a:rPr lang="en-GB" sz="2800" dirty="0">
                <a:latin typeface="Arial" panose="020B0604020202020204" pitchFamily="34" charset="0"/>
                <a:cs typeface="Arial" panose="020B0604020202020204" pitchFamily="34" charset="0"/>
              </a:rPr>
              <a:t>Break down key parts of the identified issue to uncover which are the most important elements that caused the biggest challenge to your chosen organisation.</a:t>
            </a:r>
          </a:p>
          <a:p>
            <a:r>
              <a:rPr lang="en-GB" sz="2800" dirty="0">
                <a:latin typeface="Arial" panose="020B0604020202020204" pitchFamily="34" charset="0"/>
                <a:cs typeface="Arial" panose="020B0604020202020204" pitchFamily="34" charset="0"/>
              </a:rPr>
              <a:t>Within your analysis you should be clear as to why these challenges are a result of your identified issue specifically.</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215188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r>
              <a:rPr lang="en-GB" sz="2800" dirty="0">
                <a:latin typeface="Arial" panose="020B0604020202020204" pitchFamily="34" charset="0"/>
                <a:cs typeface="Arial" panose="020B0604020202020204" pitchFamily="34" charset="0"/>
              </a:rPr>
              <a:t>Critically analyse how effectively your organisation is adapting to change.</a:t>
            </a:r>
          </a:p>
          <a:p>
            <a:r>
              <a:rPr lang="en-GB" sz="2800" dirty="0">
                <a:latin typeface="Arial" panose="020B0604020202020204" pitchFamily="34" charset="0"/>
                <a:cs typeface="Arial" panose="020B0604020202020204" pitchFamily="34" charset="0"/>
              </a:rPr>
              <a:t>Methods as to how your chosen organisation should respond to the identified issue should be critically evaluated in terms of their strengths and weaknesses</a:t>
            </a:r>
          </a:p>
          <a:p>
            <a:r>
              <a:rPr lang="en-GB" sz="2800" dirty="0">
                <a:latin typeface="Arial" panose="020B0604020202020204" pitchFamily="34" charset="0"/>
                <a:cs typeface="Arial" panose="020B0604020202020204" pitchFamily="34" charset="0"/>
              </a:rPr>
              <a:t>Finally, you should draw meaningful conclusions to your analysis </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3149970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Completing the Assignment</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should work in groups of 3 - 5 people.</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Everyone will be expected to contribute fairly to the task and each group member must show evidence of critical evaluation.</a:t>
            </a:r>
          </a:p>
          <a:p>
            <a:pPr algn="just">
              <a:lnSpc>
                <a:spcPct val="115000"/>
              </a:lnSpc>
              <a:spcAft>
                <a:spcPts val="1000"/>
              </a:spcAft>
            </a:pPr>
            <a:r>
              <a:rPr lang="en-GB" sz="1800" dirty="0">
                <a:latin typeface="Arial" panose="020B0604020202020204" pitchFamily="34" charset="0"/>
                <a:ea typeface="Calibri" panose="020F0502020204030204" pitchFamily="34" charset="0"/>
                <a:cs typeface="Times New Roman" panose="02020603050405020304" pitchFamily="18" charset="0"/>
              </a:rPr>
              <a:t>Y</a:t>
            </a:r>
            <a:r>
              <a:rPr lang="en-GB" sz="1800" dirty="0">
                <a:effectLst/>
                <a:latin typeface="Arial" panose="020B0604020202020204" pitchFamily="34" charset="0"/>
                <a:ea typeface="Calibri" panose="020F0502020204030204" pitchFamily="34" charset="0"/>
                <a:cs typeface="Times New Roman" panose="02020603050405020304" pitchFamily="18" charset="0"/>
              </a:rPr>
              <a:t>ou will be individually assessed, with individual grades and feedback provided. </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Everyone will be required to contribute 5 minutes each, therefore the whole presentation should not exceed </a:t>
            </a:r>
            <a:r>
              <a:rPr lang="en-GB" sz="1800" dirty="0">
                <a:latin typeface="Arial" panose="020B0604020202020204" pitchFamily="34" charset="0"/>
                <a:ea typeface="Calibri" panose="020F0502020204030204" pitchFamily="34" charset="0"/>
                <a:cs typeface="Times New Roman" panose="02020603050405020304" pitchFamily="18" charset="0"/>
              </a:rPr>
              <a:t>20</a:t>
            </a:r>
            <a:r>
              <a:rPr lang="en-GB" sz="1800" dirty="0">
                <a:effectLst/>
                <a:latin typeface="Arial" panose="020B0604020202020204" pitchFamily="34" charset="0"/>
                <a:ea typeface="Calibri" panose="020F0502020204030204" pitchFamily="34" charset="0"/>
                <a:cs typeface="Times New Roman" panose="02020603050405020304" pitchFamily="18" charset="0"/>
              </a:rPr>
              <a:t> (4 people) – </a:t>
            </a:r>
            <a:r>
              <a:rPr lang="en-GB" sz="1800" dirty="0">
                <a:latin typeface="Arial" panose="020B0604020202020204" pitchFamily="34" charset="0"/>
                <a:ea typeface="Calibri" panose="020F0502020204030204" pitchFamily="34" charset="0"/>
                <a:cs typeface="Times New Roman" panose="02020603050405020304" pitchFamily="18" charset="0"/>
              </a:rPr>
              <a:t>30</a:t>
            </a:r>
            <a:r>
              <a:rPr lang="en-GB" sz="1800" dirty="0">
                <a:effectLst/>
                <a:latin typeface="Arial" panose="020B0604020202020204" pitchFamily="34" charset="0"/>
                <a:ea typeface="Calibri" panose="020F0502020204030204" pitchFamily="34" charset="0"/>
                <a:cs typeface="Times New Roman" panose="02020603050405020304" pitchFamily="18" charset="0"/>
              </a:rPr>
              <a:t> (6 people) minutes (+/- 10%).</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Your presentation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must include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gn="just">
              <a:buFont typeface="Symbol" panose="05050102010706020507" pitchFamily="18" charset="2"/>
              <a:buChar char=""/>
            </a:pPr>
            <a:r>
              <a:rPr lang="en-GB" sz="1500" dirty="0">
                <a:effectLst/>
                <a:latin typeface="Arial" panose="020B0604020202020204" pitchFamily="34" charset="0"/>
                <a:ea typeface="Calibri" panose="020F0502020204030204" pitchFamily="34" charset="0"/>
              </a:rPr>
              <a:t>A slide outlining each group member’s contributions</a:t>
            </a:r>
            <a:endParaRPr lang="en-GB" sz="1500" dirty="0">
              <a:effectLst/>
              <a:latin typeface="Times New Roman" panose="02020603050405020304" pitchFamily="18" charset="0"/>
              <a:ea typeface="Calibri" panose="020F0502020204030204" pitchFamily="34" charset="0"/>
            </a:endParaRPr>
          </a:p>
          <a:p>
            <a:pPr marL="666900" lvl="1" indent="-342900" algn="just">
              <a:buFont typeface="Symbol" panose="05050102010706020507" pitchFamily="18" charset="2"/>
              <a:buChar char=""/>
            </a:pPr>
            <a:r>
              <a:rPr lang="en-GB" sz="1500" dirty="0">
                <a:effectLst/>
                <a:latin typeface="Arial" panose="020B0604020202020204" pitchFamily="34" charset="0"/>
                <a:ea typeface="Calibri" panose="020F0502020204030204" pitchFamily="34" charset="0"/>
              </a:rPr>
              <a:t>A last slide containing the reference list (Harvard Referencing Method)</a:t>
            </a: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74779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Completing the Assignment</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will give a live presentation on Monday </a:t>
            </a:r>
            <a:r>
              <a:rPr lang="en-GB" sz="1800" dirty="0">
                <a:latin typeface="Arial" panose="020B0604020202020204" pitchFamily="34" charset="0"/>
                <a:ea typeface="Calibri" panose="020F0502020204030204" pitchFamily="34" charset="0"/>
                <a:cs typeface="Times New Roman" panose="02020603050405020304" pitchFamily="18" charset="0"/>
              </a:rPr>
              <a:t>3</a:t>
            </a:r>
            <a:r>
              <a:rPr lang="en-GB" sz="1800" baseline="30000" dirty="0">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latin typeface="Arial" panose="020B0604020202020204" pitchFamily="34" charset="0"/>
                <a:ea typeface="Calibri" panose="020F0502020204030204" pitchFamily="34" charset="0"/>
                <a:cs typeface="Times New Roman" panose="02020603050405020304" pitchFamily="18" charset="0"/>
              </a:rPr>
              <a:t>June</a:t>
            </a:r>
            <a:r>
              <a:rPr lang="en-GB" sz="1800" dirty="0">
                <a:effectLst/>
                <a:latin typeface="Arial" panose="020B0604020202020204" pitchFamily="34" charset="0"/>
                <a:ea typeface="Calibri" panose="020F0502020204030204" pitchFamily="34" charset="0"/>
                <a:cs typeface="Times New Roman" panose="02020603050405020304" pitchFamily="18" charset="0"/>
              </a:rPr>
              <a:t> 2024</a:t>
            </a:r>
            <a:r>
              <a:rPr lang="en-GB" sz="1800" dirty="0">
                <a:latin typeface="Arial" panose="020B0604020202020204" pitchFamily="34" charset="0"/>
                <a:ea typeface="Calibri" panose="020F0502020204030204" pitchFamily="34" charset="0"/>
                <a:cs typeface="Times New Roman" panose="02020603050405020304" pitchFamily="18" charset="0"/>
              </a:rPr>
              <a:t> or Thursday 6</a:t>
            </a:r>
            <a:r>
              <a:rPr lang="en-GB" sz="1800" baseline="30000" dirty="0">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latin typeface="Arial" panose="020B0604020202020204" pitchFamily="34" charset="0"/>
                <a:ea typeface="Calibri" panose="020F0502020204030204" pitchFamily="34" charset="0"/>
                <a:cs typeface="Times New Roman" panose="02020603050405020304" pitchFamily="18" charset="0"/>
              </a:rPr>
              <a:t>June 2024</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latin typeface="Arial" panose="020B0604020202020204" pitchFamily="34" charset="0"/>
                <a:ea typeface="Calibri" panose="020F0502020204030204" pitchFamily="34" charset="0"/>
              </a:rPr>
              <a:t>You will also submit a copy of your slides and statement of contribution to Moodle by Monday 3</a:t>
            </a:r>
            <a:r>
              <a:rPr lang="en-GB" sz="1800" baseline="30000" dirty="0">
                <a:latin typeface="Arial" panose="020B0604020202020204" pitchFamily="34" charset="0"/>
                <a:ea typeface="Calibri" panose="020F0502020204030204" pitchFamily="34" charset="0"/>
              </a:rPr>
              <a:t>rd</a:t>
            </a:r>
            <a:r>
              <a:rPr lang="en-GB" sz="1800" dirty="0">
                <a:latin typeface="Arial" panose="020B0604020202020204" pitchFamily="34" charset="0"/>
                <a:ea typeface="Calibri" panose="020F0502020204030204" pitchFamily="34" charset="0"/>
              </a:rPr>
              <a:t> June.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90903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Assessment criteria</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82885"/>
            <a:ext cx="11029615" cy="4292465"/>
          </a:xfrm>
        </p:spPr>
        <p:txBody>
          <a:bodyPr>
            <a:normAutofit/>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Arial" panose="020B0604020202020204" pitchFamily="34" charset="0"/>
              </a:rPr>
              <a:t>Your </a:t>
            </a:r>
            <a:r>
              <a:rPr lang="en-GB" sz="1800" dirty="0">
                <a:latin typeface="Arial" panose="020B0604020202020204" pitchFamily="34" charset="0"/>
                <a:ea typeface="Calibri" panose="020F0502020204030204" pitchFamily="34" charset="0"/>
                <a:cs typeface="Arial" panose="020B0604020202020204" pitchFamily="34" charset="0"/>
              </a:rPr>
              <a:t>presentation will be assessed using five generic assessment criteria as detailed in the assessment brief:</a:t>
            </a:r>
          </a:p>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Engagement with literature skills: </a:t>
            </a:r>
            <a:r>
              <a:rPr lang="en-GB" sz="1800" i="1" dirty="0">
                <a:effectLst/>
                <a:latin typeface="Arial" panose="020B0604020202020204" pitchFamily="34" charset="0"/>
                <a:ea typeface="Calibri" panose="020F0502020204030204" pitchFamily="34" charset="0"/>
                <a:cs typeface="Arial" panose="020B0604020202020204" pitchFamily="34" charset="0"/>
              </a:rPr>
              <a:t>Each member of the group should demonstrate that they have engaged with 3 academic sources each (12 - 18 in total, depending on group size) from a variety of appropriate sources and verbally articulate these sources within the presentation. </a:t>
            </a:r>
          </a:p>
          <a:p>
            <a:pPr algn="just">
              <a:lnSpc>
                <a:spcPct val="115000"/>
              </a:lnSpc>
              <a:spcAft>
                <a:spcPts val="1000"/>
              </a:spcAft>
            </a:pPr>
            <a:r>
              <a:rPr lang="en-GB" sz="1800" b="1" dirty="0">
                <a:effectLst/>
                <a:latin typeface="Arial" panose="020B0604020202020204" pitchFamily="34" charset="0"/>
                <a:ea typeface="Calibri" panose="020F0502020204030204" pitchFamily="34" charset="0"/>
                <a:cs typeface="Arial" panose="020B0604020202020204" pitchFamily="34" charset="0"/>
              </a:rPr>
              <a:t>Knowledge and Understanding Skills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Detailed knowledge and critical understand of the industry your case study organisation sits within should be provided along with in-depth appreciation of the marketing environment disrupting the industry, the value creation, and the impact this disruptor is causing the marketing department.  Your level of knowledge and understanding should also be informed by the latest research and consideration should also be given to any limitations of your knowledge base.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1800" dirty="0">
              <a:latin typeface="Arial" panose="020B0604020202020204" pitchFamily="34" charset="0"/>
              <a:ea typeface="Calibri" panose="020F050202020403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2375606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83BA-A315-A09F-80CA-DD80CE9F9C99}"/>
              </a:ext>
            </a:extLst>
          </p:cNvPr>
          <p:cNvSpPr>
            <a:spLocks noGrp="1"/>
          </p:cNvSpPr>
          <p:nvPr>
            <p:ph type="title"/>
          </p:nvPr>
        </p:nvSpPr>
        <p:spPr>
          <a:xfrm>
            <a:off x="581192" y="702156"/>
            <a:ext cx="11029616" cy="815359"/>
          </a:xfrm>
        </p:spPr>
        <p:txBody>
          <a:bodyPr/>
          <a:lstStyle/>
          <a:p>
            <a:r>
              <a:rPr lang="en-GB" b="1" dirty="0">
                <a:latin typeface="Arial" panose="020B0604020202020204" pitchFamily="34" charset="0"/>
                <a:cs typeface="Arial" panose="020B0604020202020204" pitchFamily="34" charset="0"/>
              </a:rPr>
              <a:t>Assessment criteria</a:t>
            </a:r>
          </a:p>
        </p:txBody>
      </p:sp>
      <p:sp>
        <p:nvSpPr>
          <p:cNvPr id="3" name="Content Placeholder 2">
            <a:extLst>
              <a:ext uri="{FF2B5EF4-FFF2-40B4-BE49-F238E27FC236}">
                <a16:creationId xmlns:a16="http://schemas.microsoft.com/office/drawing/2014/main" id="{3B5F88B4-8A8B-3763-9CC9-A148D6F1B2C5}"/>
              </a:ext>
            </a:extLst>
          </p:cNvPr>
          <p:cNvSpPr>
            <a:spLocks noGrp="1"/>
          </p:cNvSpPr>
          <p:nvPr>
            <p:ph idx="1"/>
          </p:nvPr>
        </p:nvSpPr>
        <p:spPr>
          <a:xfrm>
            <a:off x="581192" y="1663429"/>
            <a:ext cx="11029615" cy="4472959"/>
          </a:xfrm>
        </p:spPr>
        <p:txBody>
          <a:bodyPr>
            <a:normAutofit fontScale="92500" lnSpcReduction="10000"/>
          </a:bodyPr>
          <a:lstStyle/>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Cognitive and Intellectual Skills</a:t>
            </a:r>
            <a:r>
              <a:rPr lang="en-GB" sz="1800"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Your presentation should not only provide a description of the key themes of the module, but you should also demonstrate an ability to analyse the marketing environment to enlighten the value creation and customer experience.  Relevant evidence should also be obtained to support judgements and arguments made to inform realistic conclusions and appropriate recommendations.</a:t>
            </a:r>
          </a:p>
          <a:p>
            <a:pPr algn="just">
              <a:lnSpc>
                <a:spcPct val="115000"/>
              </a:lnSpc>
              <a:spcAft>
                <a:spcPts val="1000"/>
              </a:spcAft>
            </a:pPr>
            <a:r>
              <a:rPr lang="en-GB" sz="1800" b="1" dirty="0">
                <a:latin typeface="Arial" panose="020B0604020202020204" pitchFamily="34" charset="0"/>
                <a:ea typeface="Calibri" panose="020F0502020204030204" pitchFamily="34" charset="0"/>
                <a:cs typeface="Arial" panose="020B0604020202020204" pitchFamily="34" charset="0"/>
              </a:rPr>
              <a:t>Practical Skills</a:t>
            </a:r>
            <a:r>
              <a:rPr lang="en-GB" sz="1800"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Appropriate academic theories associated with the module should be appropriately applied to your case study organisation making links between industry examples and theoretical knowledge. </a:t>
            </a:r>
          </a:p>
          <a:p>
            <a:pPr algn="just">
              <a:lnSpc>
                <a:spcPct val="115000"/>
              </a:lnSpc>
              <a:spcAft>
                <a:spcPts val="1000"/>
              </a:spcAft>
            </a:pPr>
            <a:r>
              <a:rPr lang="en-GB" sz="1800" b="1" dirty="0">
                <a:effectLst/>
                <a:latin typeface="Arial" panose="020B0604020202020204" pitchFamily="34" charset="0"/>
                <a:ea typeface="Calibri" panose="020F0502020204030204" pitchFamily="34" charset="0"/>
                <a:cs typeface="Arial" panose="020B0604020202020204" pitchFamily="34" charset="0"/>
              </a:rPr>
              <a:t>Transferrable Skills for Life and Professional Practice</a:t>
            </a:r>
            <a:r>
              <a:rPr lang="en-GB" sz="1800" dirty="0">
                <a:effectLst/>
                <a:latin typeface="Arial" panose="020B0604020202020204" pitchFamily="34" charset="0"/>
                <a:ea typeface="Calibri" panose="020F0502020204030204" pitchFamily="34" charset="0"/>
                <a:cs typeface="Arial" panose="020B0604020202020204" pitchFamily="34" charset="0"/>
              </a:rPr>
              <a:t>: You should work collaboratively with others within your group to produce one PowerPoint Presentation that will be used as a background to support your delivery.  Your presentation should be professional, fluent, and contain a mixture of appropriate images and text. A Presentation Template will be provided under the module documents tile on Moodle.  As a group, you should work collectively to fully complete the template, but only one member of the group should submit the template with a working link to your video presentation and a reference list by the submission deadline.  Other members of the group will be required to submit a signed Submission Template which can also be found under the module documents tile on Moodle as proof of submission</a:t>
            </a:r>
          </a:p>
          <a:p>
            <a:pPr algn="just">
              <a:lnSpc>
                <a:spcPct val="115000"/>
              </a:lnSpc>
              <a:spcAft>
                <a:spcPts val="1000"/>
              </a:spcAft>
            </a:pPr>
            <a:endParaRPr lang="en-GB" sz="1800" dirty="0">
              <a:latin typeface="Arial" panose="020B0604020202020204" pitchFamily="34" charset="0"/>
              <a:ea typeface="Calibri" panose="020F050202020403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6C15AC8-2326-9F8C-9C0F-8631F17699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D12BE87-6C6B-4B81-9684-247DC5FDE2A5}"/>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592162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C7F0B-1059-732D-9C7E-662D7735D981}"/>
              </a:ext>
            </a:extLst>
          </p:cNvPr>
          <p:cNvSpPr>
            <a:spLocks noGrp="1"/>
          </p:cNvSpPr>
          <p:nvPr>
            <p:ph type="title"/>
          </p:nvPr>
        </p:nvSpPr>
        <p:spPr>
          <a:xfrm>
            <a:off x="581192" y="702156"/>
            <a:ext cx="11029616" cy="805631"/>
          </a:xfrm>
        </p:spPr>
        <p:txBody>
          <a:bodyPr/>
          <a:lstStyle/>
          <a:p>
            <a:r>
              <a:rPr lang="en-GB" dirty="0"/>
              <a:t>APPLYING THEORY </a:t>
            </a:r>
          </a:p>
        </p:txBody>
      </p:sp>
      <p:sp>
        <p:nvSpPr>
          <p:cNvPr id="3" name="Content Placeholder 2">
            <a:extLst>
              <a:ext uri="{FF2B5EF4-FFF2-40B4-BE49-F238E27FC236}">
                <a16:creationId xmlns:a16="http://schemas.microsoft.com/office/drawing/2014/main" id="{32B5159E-40D8-6645-A92A-72A0ACA8E8A9}"/>
              </a:ext>
            </a:extLst>
          </p:cNvPr>
          <p:cNvSpPr>
            <a:spLocks noGrp="1"/>
          </p:cNvSpPr>
          <p:nvPr>
            <p:ph idx="1"/>
          </p:nvPr>
        </p:nvSpPr>
        <p:spPr/>
        <p:txBody>
          <a:bodyPr>
            <a:normAutofit fontScale="85000" lnSpcReduction="10000"/>
          </a:bodyPr>
          <a:lstStyle/>
          <a:p>
            <a:pPr marL="0" indent="0">
              <a:buNone/>
            </a:pPr>
            <a:r>
              <a:rPr lang="en-GB" sz="2400" dirty="0"/>
              <a:t>You should reference, briefly explain and apply marketing theory throughout your presentation:</a:t>
            </a:r>
          </a:p>
          <a:p>
            <a:r>
              <a:rPr lang="en-GB" sz="2400" dirty="0"/>
              <a:t>PESTEL</a:t>
            </a:r>
          </a:p>
          <a:p>
            <a:r>
              <a:rPr lang="en-GB" sz="2400" dirty="0"/>
              <a:t>Porter’s Five Forces</a:t>
            </a:r>
          </a:p>
          <a:p>
            <a:r>
              <a:rPr lang="en-GB" sz="2400" dirty="0"/>
              <a:t>SWOT</a:t>
            </a:r>
          </a:p>
          <a:p>
            <a:r>
              <a:rPr lang="en-GB" sz="2400" dirty="0"/>
              <a:t>Lewin’s Force Field Analysis</a:t>
            </a:r>
          </a:p>
          <a:p>
            <a:r>
              <a:rPr lang="en-GB" sz="2400" dirty="0"/>
              <a:t>The Marketing Mix</a:t>
            </a:r>
          </a:p>
          <a:p>
            <a:r>
              <a:rPr lang="en-GB" sz="2400" dirty="0"/>
              <a:t>Any other model relevant model / theory that is relevant to your chosen change driver theme</a:t>
            </a:r>
            <a:r>
              <a:rPr lang="en-GB" sz="2400"/>
              <a:t>. </a:t>
            </a:r>
            <a:endParaRPr lang="en-GB" sz="2400" dirty="0"/>
          </a:p>
        </p:txBody>
      </p:sp>
      <p:sp>
        <p:nvSpPr>
          <p:cNvPr id="4" name="Footer Placeholder 3">
            <a:extLst>
              <a:ext uri="{FF2B5EF4-FFF2-40B4-BE49-F238E27FC236}">
                <a16:creationId xmlns:a16="http://schemas.microsoft.com/office/drawing/2014/main" id="{5888BF0D-2F96-3372-56FD-A9F79EC9374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0EDA79C-8052-EC02-55A2-42C6AF4B5A8F}"/>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3965983159"/>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814</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Franklin Gothic Book</vt:lpstr>
      <vt:lpstr>Franklin Gothic Demi</vt:lpstr>
      <vt:lpstr>Symbol</vt:lpstr>
      <vt:lpstr>Times New Roman</vt:lpstr>
      <vt:lpstr>Wingdings 2</vt:lpstr>
      <vt:lpstr>DividendVTI</vt:lpstr>
      <vt:lpstr>MBA MANAGING Marketing CHANGE BMMB7026</vt:lpstr>
      <vt:lpstr>Assignment 1 tasks</vt:lpstr>
      <vt:lpstr>Task 1</vt:lpstr>
      <vt:lpstr>Task 2</vt:lpstr>
      <vt:lpstr>Task 3</vt:lpstr>
      <vt:lpstr>Completing the Assignment</vt:lpstr>
      <vt:lpstr>Completing the Assignment</vt:lpstr>
      <vt:lpstr>Assessment criteria</vt:lpstr>
      <vt:lpstr>Assessment criteria</vt:lpstr>
      <vt:lpstr>APPLYING THEORY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185</cp:revision>
  <dcterms:created xsi:type="dcterms:W3CDTF">2021-11-30T09:35:50Z</dcterms:created>
  <dcterms:modified xsi:type="dcterms:W3CDTF">2024-05-20T18:26:50Z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