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3" r:id="rId1"/>
  </p:sldMasterIdLst>
  <p:notesMasterIdLst>
    <p:notesMasterId r:id="rId49"/>
  </p:notesMasterIdLst>
  <p:sldIdLst>
    <p:sldId id="256" r:id="rId2"/>
    <p:sldId id="324" r:id="rId3"/>
    <p:sldId id="334" r:id="rId4"/>
    <p:sldId id="326" r:id="rId5"/>
    <p:sldId id="258" r:id="rId6"/>
    <p:sldId id="280" r:id="rId7"/>
    <p:sldId id="281" r:id="rId8"/>
    <p:sldId id="327" r:id="rId9"/>
    <p:sldId id="282" r:id="rId10"/>
    <p:sldId id="335" r:id="rId11"/>
    <p:sldId id="336" r:id="rId12"/>
    <p:sldId id="328" r:id="rId13"/>
    <p:sldId id="284" r:id="rId14"/>
    <p:sldId id="285" r:id="rId15"/>
    <p:sldId id="286" r:id="rId16"/>
    <p:sldId id="287" r:id="rId17"/>
    <p:sldId id="329" r:id="rId18"/>
    <p:sldId id="288" r:id="rId19"/>
    <p:sldId id="290" r:id="rId20"/>
    <p:sldId id="341" r:id="rId21"/>
    <p:sldId id="342" r:id="rId22"/>
    <p:sldId id="343" r:id="rId23"/>
    <p:sldId id="344" r:id="rId24"/>
    <p:sldId id="330" r:id="rId25"/>
    <p:sldId id="295" r:id="rId26"/>
    <p:sldId id="331" r:id="rId27"/>
    <p:sldId id="296" r:id="rId28"/>
    <p:sldId id="297" r:id="rId29"/>
    <p:sldId id="299" r:id="rId30"/>
    <p:sldId id="312" r:id="rId31"/>
    <p:sldId id="332" r:id="rId32"/>
    <p:sldId id="345" r:id="rId33"/>
    <p:sldId id="346" r:id="rId34"/>
    <p:sldId id="333" r:id="rId35"/>
    <p:sldId id="347" r:id="rId36"/>
    <p:sldId id="338" r:id="rId37"/>
    <p:sldId id="340" r:id="rId38"/>
    <p:sldId id="349" r:id="rId39"/>
    <p:sldId id="348" r:id="rId40"/>
    <p:sldId id="350" r:id="rId41"/>
    <p:sldId id="265" r:id="rId42"/>
    <p:sldId id="320" r:id="rId43"/>
    <p:sldId id="283" r:id="rId44"/>
    <p:sldId id="303" r:id="rId45"/>
    <p:sldId id="289" r:id="rId46"/>
    <p:sldId id="323" r:id="rId47"/>
    <p:sldId id="304" r:id="rId48"/>
  </p:sldIdLst>
  <p:sldSz cx="9144000" cy="6858000" type="screen4x3"/>
  <p:notesSz cx="6858000" cy="9144000"/>
  <p:defaultTextStyle>
    <a:defPPr>
      <a:defRPr lang="en-US"/>
    </a:defPPr>
    <a:lvl1pPr algn="ctr" rtl="0" fontAlgn="base">
      <a:spcBef>
        <a:spcPct val="0"/>
      </a:spcBef>
      <a:spcAft>
        <a:spcPct val="0"/>
      </a:spcAft>
      <a:defRPr sz="2400" kern="1200">
        <a:solidFill>
          <a:schemeClr val="tx1"/>
        </a:solidFill>
        <a:latin typeface="Times New Roman" pitchFamily="18" charset="0"/>
        <a:ea typeface="+mn-ea"/>
        <a:cs typeface="+mn-cs"/>
      </a:defRPr>
    </a:lvl1pPr>
    <a:lvl2pPr marL="457200" algn="ctr" rtl="0" fontAlgn="base">
      <a:spcBef>
        <a:spcPct val="0"/>
      </a:spcBef>
      <a:spcAft>
        <a:spcPct val="0"/>
      </a:spcAft>
      <a:defRPr sz="2400" kern="1200">
        <a:solidFill>
          <a:schemeClr val="tx1"/>
        </a:solidFill>
        <a:latin typeface="Times New Roman" pitchFamily="18" charset="0"/>
        <a:ea typeface="+mn-ea"/>
        <a:cs typeface="+mn-cs"/>
      </a:defRPr>
    </a:lvl2pPr>
    <a:lvl3pPr marL="914400" algn="ctr" rtl="0" fontAlgn="base">
      <a:spcBef>
        <a:spcPct val="0"/>
      </a:spcBef>
      <a:spcAft>
        <a:spcPct val="0"/>
      </a:spcAft>
      <a:defRPr sz="2400" kern="1200">
        <a:solidFill>
          <a:schemeClr val="tx1"/>
        </a:solidFill>
        <a:latin typeface="Times New Roman" pitchFamily="18" charset="0"/>
        <a:ea typeface="+mn-ea"/>
        <a:cs typeface="+mn-cs"/>
      </a:defRPr>
    </a:lvl3pPr>
    <a:lvl4pPr marL="1371600" algn="ctr" rtl="0" fontAlgn="base">
      <a:spcBef>
        <a:spcPct val="0"/>
      </a:spcBef>
      <a:spcAft>
        <a:spcPct val="0"/>
      </a:spcAft>
      <a:defRPr sz="2400" kern="1200">
        <a:solidFill>
          <a:schemeClr val="tx1"/>
        </a:solidFill>
        <a:latin typeface="Times New Roman" pitchFamily="18" charset="0"/>
        <a:ea typeface="+mn-ea"/>
        <a:cs typeface="+mn-cs"/>
      </a:defRPr>
    </a:lvl4pPr>
    <a:lvl5pPr marL="1828800" algn="ctr"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CC00"/>
    <a:srgbClr val="FFFF66"/>
    <a:srgbClr val="FFFF00"/>
    <a:srgbClr val="FFFF99"/>
    <a:srgbClr val="FFFFCC"/>
    <a:srgbClr val="F8F8F8"/>
    <a:srgbClr val="0000D4"/>
    <a:srgbClr val="000066"/>
    <a:srgbClr val="3A5047"/>
    <a:srgbClr val="EAEAE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9" d="100"/>
          <a:sy n="89" d="100"/>
        </p:scale>
        <p:origin x="725" y="67"/>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8CD2A7E-7F3F-49BD-A1E9-8161A40FD894}" type="doc">
      <dgm:prSet loTypeId="urn:microsoft.com/office/officeart/2005/8/layout/default" loCatId="list" qsTypeId="urn:microsoft.com/office/officeart/2005/8/quickstyle/simple1" qsCatId="simple" csTypeId="urn:microsoft.com/office/officeart/2005/8/colors/accent1_2" csCatId="accent1" phldr="1"/>
      <dgm:spPr>
        <a:scene3d>
          <a:camera prst="orthographicFront">
            <a:rot lat="0" lon="0" rev="0"/>
          </a:camera>
          <a:lightRig rig="threePt" dir="t"/>
        </a:scene3d>
      </dgm:spPr>
      <dgm:t>
        <a:bodyPr/>
        <a:lstStyle/>
        <a:p>
          <a:endParaRPr lang="en-US"/>
        </a:p>
      </dgm:t>
    </dgm:pt>
    <dgm:pt modelId="{FAB17831-C4ED-4495-A724-7BD9398C67BB}">
      <dgm:prSet phldrT="[Text]"/>
      <dgm:spPr/>
      <dgm:t>
        <a:bodyPr/>
        <a:lstStyle/>
        <a:p>
          <a:r>
            <a:rPr lang="en-GB" dirty="0" smtClean="0"/>
            <a:t>Offenders mother abused as child</a:t>
          </a:r>
          <a:endParaRPr lang="en-US" dirty="0"/>
        </a:p>
      </dgm:t>
    </dgm:pt>
    <dgm:pt modelId="{48B2E400-12C9-4D52-B325-ACCE78D129CB}" type="parTrans" cxnId="{20E180F1-0F91-4398-8214-9434FF9E9544}">
      <dgm:prSet/>
      <dgm:spPr/>
      <dgm:t>
        <a:bodyPr/>
        <a:lstStyle/>
        <a:p>
          <a:endParaRPr lang="en-US"/>
        </a:p>
      </dgm:t>
    </dgm:pt>
    <dgm:pt modelId="{8DCD1C41-4393-4371-A2F8-C5FD566D476E}" type="sibTrans" cxnId="{20E180F1-0F91-4398-8214-9434FF9E9544}">
      <dgm:prSet/>
      <dgm:spPr/>
      <dgm:t>
        <a:bodyPr/>
        <a:lstStyle/>
        <a:p>
          <a:endParaRPr lang="en-US"/>
        </a:p>
      </dgm:t>
    </dgm:pt>
    <dgm:pt modelId="{B6813958-96DA-4B51-BE5B-E10416BB86ED}">
      <dgm:prSet phldrT="[Text]"/>
      <dgm:spPr/>
      <dgm:t>
        <a:bodyPr/>
        <a:lstStyle/>
        <a:p>
          <a:r>
            <a:rPr lang="en-GB" dirty="0" smtClean="0"/>
            <a:t>Offender physically abused as child</a:t>
          </a:r>
          <a:endParaRPr lang="en-US" dirty="0"/>
        </a:p>
      </dgm:t>
    </dgm:pt>
    <dgm:pt modelId="{BCA86451-B63E-41CA-9C9C-B7858D1312B5}" type="parTrans" cxnId="{D865A3B1-2D1E-49D2-AE96-BCADDEB2FCDF}">
      <dgm:prSet/>
      <dgm:spPr/>
      <dgm:t>
        <a:bodyPr/>
        <a:lstStyle/>
        <a:p>
          <a:endParaRPr lang="en-US"/>
        </a:p>
      </dgm:t>
    </dgm:pt>
    <dgm:pt modelId="{96386C30-9FA0-4419-8E9B-7E1D978C9185}" type="sibTrans" cxnId="{D865A3B1-2D1E-49D2-AE96-BCADDEB2FCDF}">
      <dgm:prSet/>
      <dgm:spPr/>
      <dgm:t>
        <a:bodyPr/>
        <a:lstStyle/>
        <a:p>
          <a:endParaRPr lang="en-US"/>
        </a:p>
      </dgm:t>
    </dgm:pt>
    <dgm:pt modelId="{61D32AA4-6E7C-4683-A53E-A17C90A23188}">
      <dgm:prSet phldrT="[Text]"/>
      <dgm:spPr/>
      <dgm:t>
        <a:bodyPr/>
        <a:lstStyle/>
        <a:p>
          <a:r>
            <a:rPr lang="en-GB" dirty="0" smtClean="0"/>
            <a:t>Maternal problems</a:t>
          </a:r>
          <a:endParaRPr lang="en-US" dirty="0"/>
        </a:p>
      </dgm:t>
    </dgm:pt>
    <dgm:pt modelId="{7084C056-5021-4B28-BBB9-9C238FD53AA8}" type="parTrans" cxnId="{28C839FA-99C4-4091-8516-26D3711AE2D0}">
      <dgm:prSet/>
      <dgm:spPr/>
      <dgm:t>
        <a:bodyPr/>
        <a:lstStyle/>
        <a:p>
          <a:endParaRPr lang="en-US"/>
        </a:p>
      </dgm:t>
    </dgm:pt>
    <dgm:pt modelId="{E341AA37-920C-4889-9702-2C677E2EB4EE}" type="sibTrans" cxnId="{28C839FA-99C4-4091-8516-26D3711AE2D0}">
      <dgm:prSet/>
      <dgm:spPr/>
      <dgm:t>
        <a:bodyPr/>
        <a:lstStyle/>
        <a:p>
          <a:endParaRPr lang="en-US"/>
        </a:p>
      </dgm:t>
    </dgm:pt>
    <dgm:pt modelId="{96578B78-D019-4A24-8107-D6ED7B79070A}">
      <dgm:prSet phldrT="[Text]"/>
      <dgm:spPr/>
      <dgm:t>
        <a:bodyPr/>
        <a:lstStyle/>
        <a:p>
          <a:r>
            <a:rPr lang="en-GB" dirty="0" smtClean="0"/>
            <a:t>Economic stress</a:t>
          </a:r>
          <a:endParaRPr lang="en-US" dirty="0"/>
        </a:p>
      </dgm:t>
    </dgm:pt>
    <dgm:pt modelId="{2D8B56D8-52A9-421E-8682-A6488D20EDFA}" type="parTrans" cxnId="{0D2873D4-4CEC-4879-8193-ECEE9DED4C89}">
      <dgm:prSet/>
      <dgm:spPr/>
      <dgm:t>
        <a:bodyPr/>
        <a:lstStyle/>
        <a:p>
          <a:endParaRPr lang="en-US"/>
        </a:p>
      </dgm:t>
    </dgm:pt>
    <dgm:pt modelId="{A1C82967-CD00-4F1D-A44B-D3C3968F303D}" type="sibTrans" cxnId="{0D2873D4-4CEC-4879-8193-ECEE9DED4C89}">
      <dgm:prSet/>
      <dgm:spPr/>
      <dgm:t>
        <a:bodyPr/>
        <a:lstStyle/>
        <a:p>
          <a:endParaRPr lang="en-US"/>
        </a:p>
      </dgm:t>
    </dgm:pt>
    <dgm:pt modelId="{14995B1F-5BBF-4F71-AE1D-86D2EB909E17}">
      <dgm:prSet phldrT="[Text]"/>
      <dgm:spPr/>
      <dgm:t>
        <a:bodyPr/>
        <a:lstStyle/>
        <a:p>
          <a:r>
            <a:rPr lang="en-GB" dirty="0" smtClean="0"/>
            <a:t>Child protection service involved</a:t>
          </a:r>
          <a:endParaRPr lang="en-US" dirty="0"/>
        </a:p>
      </dgm:t>
    </dgm:pt>
    <dgm:pt modelId="{94138FAF-6364-449C-9639-BD2A57BC691F}" type="parTrans" cxnId="{BE306DAB-9A34-4359-A7A6-ACE29308AD3A}">
      <dgm:prSet/>
      <dgm:spPr/>
      <dgm:t>
        <a:bodyPr/>
        <a:lstStyle/>
        <a:p>
          <a:endParaRPr lang="en-US"/>
        </a:p>
      </dgm:t>
    </dgm:pt>
    <dgm:pt modelId="{5BDD0721-1488-4757-AE92-56F08B61A373}" type="sibTrans" cxnId="{BE306DAB-9A34-4359-A7A6-ACE29308AD3A}">
      <dgm:prSet/>
      <dgm:spPr/>
      <dgm:t>
        <a:bodyPr/>
        <a:lstStyle/>
        <a:p>
          <a:endParaRPr lang="en-US"/>
        </a:p>
      </dgm:t>
    </dgm:pt>
    <dgm:pt modelId="{8E78E556-50EF-4716-BA90-DC2294D896E5}" type="pres">
      <dgm:prSet presAssocID="{18CD2A7E-7F3F-49BD-A1E9-8161A40FD894}" presName="diagram" presStyleCnt="0">
        <dgm:presLayoutVars>
          <dgm:dir/>
          <dgm:resizeHandles val="exact"/>
        </dgm:presLayoutVars>
      </dgm:prSet>
      <dgm:spPr/>
      <dgm:t>
        <a:bodyPr/>
        <a:lstStyle/>
        <a:p>
          <a:endParaRPr lang="en-US"/>
        </a:p>
      </dgm:t>
    </dgm:pt>
    <dgm:pt modelId="{6FC39FA8-607D-4685-A7E2-5A24FD64238E}" type="pres">
      <dgm:prSet presAssocID="{FAB17831-C4ED-4495-A724-7BD9398C67BB}" presName="node" presStyleLbl="node1" presStyleIdx="0" presStyleCnt="5" custLinFactNeighborX="30877" custLinFactNeighborY="-27339">
        <dgm:presLayoutVars>
          <dgm:bulletEnabled val="1"/>
        </dgm:presLayoutVars>
      </dgm:prSet>
      <dgm:spPr/>
      <dgm:t>
        <a:bodyPr/>
        <a:lstStyle/>
        <a:p>
          <a:endParaRPr lang="en-US"/>
        </a:p>
      </dgm:t>
    </dgm:pt>
    <dgm:pt modelId="{86F64377-5D01-45F8-BB6F-93045BCBAC60}" type="pres">
      <dgm:prSet presAssocID="{8DCD1C41-4393-4371-A2F8-C5FD566D476E}" presName="sibTrans" presStyleCnt="0"/>
      <dgm:spPr/>
    </dgm:pt>
    <dgm:pt modelId="{29D153C5-CA6C-4CF4-9C39-5A0F96A1C6C3}" type="pres">
      <dgm:prSet presAssocID="{B6813958-96DA-4B51-BE5B-E10416BB86ED}" presName="node" presStyleLbl="node1" presStyleIdx="1" presStyleCnt="5" custLinFactX="8947" custLinFactY="-34941" custLinFactNeighborX="100000" custLinFactNeighborY="-100000">
        <dgm:presLayoutVars>
          <dgm:bulletEnabled val="1"/>
        </dgm:presLayoutVars>
      </dgm:prSet>
      <dgm:spPr/>
      <dgm:t>
        <a:bodyPr/>
        <a:lstStyle/>
        <a:p>
          <a:endParaRPr lang="en-US"/>
        </a:p>
      </dgm:t>
    </dgm:pt>
    <dgm:pt modelId="{3BAA11CE-6BB9-4877-9393-C492CE1EBEF5}" type="pres">
      <dgm:prSet presAssocID="{96386C30-9FA0-4419-8E9B-7E1D978C9185}" presName="sibTrans" presStyleCnt="0"/>
      <dgm:spPr/>
    </dgm:pt>
    <dgm:pt modelId="{4EB2B328-A8EB-4E34-9F61-D1E4DC50194B}" type="pres">
      <dgm:prSet presAssocID="{61D32AA4-6E7C-4683-A53E-A17C90A23188}" presName="node" presStyleLbl="node1" presStyleIdx="2" presStyleCnt="5" custLinFactNeighborX="-1053" custLinFactNeighborY="54532">
        <dgm:presLayoutVars>
          <dgm:bulletEnabled val="1"/>
        </dgm:presLayoutVars>
      </dgm:prSet>
      <dgm:spPr/>
      <dgm:t>
        <a:bodyPr/>
        <a:lstStyle/>
        <a:p>
          <a:endParaRPr lang="en-US"/>
        </a:p>
      </dgm:t>
    </dgm:pt>
    <dgm:pt modelId="{D589538A-ABB7-4B6F-BB54-7CE2A30286AF}" type="pres">
      <dgm:prSet presAssocID="{E341AA37-920C-4889-9702-2C677E2EB4EE}" presName="sibTrans" presStyleCnt="0"/>
      <dgm:spPr/>
    </dgm:pt>
    <dgm:pt modelId="{51522965-6DA6-44C0-9396-F1F215B361F6}" type="pres">
      <dgm:prSet presAssocID="{96578B78-D019-4A24-8107-D6ED7B79070A}" presName="node" presStyleLbl="node1" presStyleIdx="3" presStyleCnt="5" custLinFactNeighborX="-24123" custLinFactNeighborY="-17690">
        <dgm:presLayoutVars>
          <dgm:bulletEnabled val="1"/>
        </dgm:presLayoutVars>
      </dgm:prSet>
      <dgm:spPr/>
      <dgm:t>
        <a:bodyPr/>
        <a:lstStyle/>
        <a:p>
          <a:endParaRPr lang="en-US"/>
        </a:p>
      </dgm:t>
    </dgm:pt>
    <dgm:pt modelId="{5C8E866F-FD99-4177-9301-FFC49B962CF8}" type="pres">
      <dgm:prSet presAssocID="{A1C82967-CD00-4F1D-A44B-D3C3968F303D}" presName="sibTrans" presStyleCnt="0"/>
      <dgm:spPr/>
    </dgm:pt>
    <dgm:pt modelId="{BF3AC01F-9B01-45E8-AA58-0351A2D4F8F6}" type="pres">
      <dgm:prSet presAssocID="{14995B1F-5BBF-4F71-AE1D-86D2EB909E17}" presName="node" presStyleLbl="node1" presStyleIdx="4" presStyleCnt="5" custLinFactNeighborX="53947" custLinFactNeighborY="47807">
        <dgm:presLayoutVars>
          <dgm:bulletEnabled val="1"/>
        </dgm:presLayoutVars>
      </dgm:prSet>
      <dgm:spPr/>
      <dgm:t>
        <a:bodyPr/>
        <a:lstStyle/>
        <a:p>
          <a:endParaRPr lang="en-US"/>
        </a:p>
      </dgm:t>
    </dgm:pt>
  </dgm:ptLst>
  <dgm:cxnLst>
    <dgm:cxn modelId="{933EE051-1BDD-4C53-B27B-EC70B4ACE344}" type="presOf" srcId="{14995B1F-5BBF-4F71-AE1D-86D2EB909E17}" destId="{BF3AC01F-9B01-45E8-AA58-0351A2D4F8F6}" srcOrd="0" destOrd="0" presId="urn:microsoft.com/office/officeart/2005/8/layout/default"/>
    <dgm:cxn modelId="{D865A3B1-2D1E-49D2-AE96-BCADDEB2FCDF}" srcId="{18CD2A7E-7F3F-49BD-A1E9-8161A40FD894}" destId="{B6813958-96DA-4B51-BE5B-E10416BB86ED}" srcOrd="1" destOrd="0" parTransId="{BCA86451-B63E-41CA-9C9C-B7858D1312B5}" sibTransId="{96386C30-9FA0-4419-8E9B-7E1D978C9185}"/>
    <dgm:cxn modelId="{20E180F1-0F91-4398-8214-9434FF9E9544}" srcId="{18CD2A7E-7F3F-49BD-A1E9-8161A40FD894}" destId="{FAB17831-C4ED-4495-A724-7BD9398C67BB}" srcOrd="0" destOrd="0" parTransId="{48B2E400-12C9-4D52-B325-ACCE78D129CB}" sibTransId="{8DCD1C41-4393-4371-A2F8-C5FD566D476E}"/>
    <dgm:cxn modelId="{2D6E460F-BBD9-4EFF-9200-332401FB02CE}" type="presOf" srcId="{18CD2A7E-7F3F-49BD-A1E9-8161A40FD894}" destId="{8E78E556-50EF-4716-BA90-DC2294D896E5}" srcOrd="0" destOrd="0" presId="urn:microsoft.com/office/officeart/2005/8/layout/default"/>
    <dgm:cxn modelId="{33468980-5F38-49CB-8B45-5135EF36E9AE}" type="presOf" srcId="{B6813958-96DA-4B51-BE5B-E10416BB86ED}" destId="{29D153C5-CA6C-4CF4-9C39-5A0F96A1C6C3}" srcOrd="0" destOrd="0" presId="urn:microsoft.com/office/officeart/2005/8/layout/default"/>
    <dgm:cxn modelId="{11B1420D-F717-4437-9821-BC20B67DC6C6}" type="presOf" srcId="{96578B78-D019-4A24-8107-D6ED7B79070A}" destId="{51522965-6DA6-44C0-9396-F1F215B361F6}" srcOrd="0" destOrd="0" presId="urn:microsoft.com/office/officeart/2005/8/layout/default"/>
    <dgm:cxn modelId="{BE306DAB-9A34-4359-A7A6-ACE29308AD3A}" srcId="{18CD2A7E-7F3F-49BD-A1E9-8161A40FD894}" destId="{14995B1F-5BBF-4F71-AE1D-86D2EB909E17}" srcOrd="4" destOrd="0" parTransId="{94138FAF-6364-449C-9639-BD2A57BC691F}" sibTransId="{5BDD0721-1488-4757-AE92-56F08B61A373}"/>
    <dgm:cxn modelId="{616006CE-D243-451F-B7F4-F2A71C8442E3}" type="presOf" srcId="{61D32AA4-6E7C-4683-A53E-A17C90A23188}" destId="{4EB2B328-A8EB-4E34-9F61-D1E4DC50194B}" srcOrd="0" destOrd="0" presId="urn:microsoft.com/office/officeart/2005/8/layout/default"/>
    <dgm:cxn modelId="{28C839FA-99C4-4091-8516-26D3711AE2D0}" srcId="{18CD2A7E-7F3F-49BD-A1E9-8161A40FD894}" destId="{61D32AA4-6E7C-4683-A53E-A17C90A23188}" srcOrd="2" destOrd="0" parTransId="{7084C056-5021-4B28-BBB9-9C238FD53AA8}" sibTransId="{E341AA37-920C-4889-9702-2C677E2EB4EE}"/>
    <dgm:cxn modelId="{0D2873D4-4CEC-4879-8193-ECEE9DED4C89}" srcId="{18CD2A7E-7F3F-49BD-A1E9-8161A40FD894}" destId="{96578B78-D019-4A24-8107-D6ED7B79070A}" srcOrd="3" destOrd="0" parTransId="{2D8B56D8-52A9-421E-8682-A6488D20EDFA}" sibTransId="{A1C82967-CD00-4F1D-A44B-D3C3968F303D}"/>
    <dgm:cxn modelId="{0F766C0F-A016-43B3-89AC-F298987709C6}" type="presOf" srcId="{FAB17831-C4ED-4495-A724-7BD9398C67BB}" destId="{6FC39FA8-607D-4685-A7E2-5A24FD64238E}" srcOrd="0" destOrd="0" presId="urn:microsoft.com/office/officeart/2005/8/layout/default"/>
    <dgm:cxn modelId="{E33C811F-6DCB-42D9-8A77-5862D7E6CD56}" type="presParOf" srcId="{8E78E556-50EF-4716-BA90-DC2294D896E5}" destId="{6FC39FA8-607D-4685-A7E2-5A24FD64238E}" srcOrd="0" destOrd="0" presId="urn:microsoft.com/office/officeart/2005/8/layout/default"/>
    <dgm:cxn modelId="{891BCAC1-BB33-4F9F-A55C-72510CDE4284}" type="presParOf" srcId="{8E78E556-50EF-4716-BA90-DC2294D896E5}" destId="{86F64377-5D01-45F8-BB6F-93045BCBAC60}" srcOrd="1" destOrd="0" presId="urn:microsoft.com/office/officeart/2005/8/layout/default"/>
    <dgm:cxn modelId="{2FABBAD7-5B2D-47FA-A065-5D2B7D482597}" type="presParOf" srcId="{8E78E556-50EF-4716-BA90-DC2294D896E5}" destId="{29D153C5-CA6C-4CF4-9C39-5A0F96A1C6C3}" srcOrd="2" destOrd="0" presId="urn:microsoft.com/office/officeart/2005/8/layout/default"/>
    <dgm:cxn modelId="{77EA86E1-426D-4727-9A41-BBBE05BC50A9}" type="presParOf" srcId="{8E78E556-50EF-4716-BA90-DC2294D896E5}" destId="{3BAA11CE-6BB9-4877-9393-C492CE1EBEF5}" srcOrd="3" destOrd="0" presId="urn:microsoft.com/office/officeart/2005/8/layout/default"/>
    <dgm:cxn modelId="{90F30C97-5E97-4817-8A27-F5351DCD2D05}" type="presParOf" srcId="{8E78E556-50EF-4716-BA90-DC2294D896E5}" destId="{4EB2B328-A8EB-4E34-9F61-D1E4DC50194B}" srcOrd="4" destOrd="0" presId="urn:microsoft.com/office/officeart/2005/8/layout/default"/>
    <dgm:cxn modelId="{3DE794C4-4A80-4E57-B54F-65028C7759C0}" type="presParOf" srcId="{8E78E556-50EF-4716-BA90-DC2294D896E5}" destId="{D589538A-ABB7-4B6F-BB54-7CE2A30286AF}" srcOrd="5" destOrd="0" presId="urn:microsoft.com/office/officeart/2005/8/layout/default"/>
    <dgm:cxn modelId="{F3E425DE-1E0E-4749-A3D7-4F5FC48B91A0}" type="presParOf" srcId="{8E78E556-50EF-4716-BA90-DC2294D896E5}" destId="{51522965-6DA6-44C0-9396-F1F215B361F6}" srcOrd="6" destOrd="0" presId="urn:microsoft.com/office/officeart/2005/8/layout/default"/>
    <dgm:cxn modelId="{F43F3AA7-14AB-490B-8519-9C49C7EA77E7}" type="presParOf" srcId="{8E78E556-50EF-4716-BA90-DC2294D896E5}" destId="{5C8E866F-FD99-4177-9301-FFC49B962CF8}" srcOrd="7" destOrd="0" presId="urn:microsoft.com/office/officeart/2005/8/layout/default"/>
    <dgm:cxn modelId="{1F9FC3F4-1D70-449D-87D3-6D9CDA80DBF5}" type="presParOf" srcId="{8E78E556-50EF-4716-BA90-DC2294D896E5}" destId="{BF3AC01F-9B01-45E8-AA58-0351A2D4F8F6}"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59DDF64-2D70-4172-8961-13D07E08748C}"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E23CB60D-9F69-46B7-9C2D-55AF09A881CC}">
      <dgm:prSet phldrT="[Text]" custT="1"/>
      <dgm:spPr/>
      <dgm:t>
        <a:bodyPr/>
        <a:lstStyle/>
        <a:p>
          <a:r>
            <a:rPr lang="en-GB" sz="2000" dirty="0" smtClean="0">
              <a:solidFill>
                <a:srgbClr val="0070C0"/>
              </a:solidFill>
            </a:rPr>
            <a:t>Adolescence limited offenders: </a:t>
          </a:r>
          <a:r>
            <a:rPr lang="en-GB" sz="2000" dirty="0" smtClean="0"/>
            <a:t>offending peaks by early twenties, linked to peer groups. Any later offending linked to drugs or trivial offences.</a:t>
          </a:r>
          <a:endParaRPr lang="en-US" sz="2000" dirty="0"/>
        </a:p>
      </dgm:t>
    </dgm:pt>
    <dgm:pt modelId="{DF540FA6-23E8-49ED-8C27-D069A29BE63F}" type="parTrans" cxnId="{6A79BBD3-59AD-476A-9611-51E5B8604917}">
      <dgm:prSet/>
      <dgm:spPr/>
      <dgm:t>
        <a:bodyPr/>
        <a:lstStyle/>
        <a:p>
          <a:endParaRPr lang="en-US"/>
        </a:p>
      </dgm:t>
    </dgm:pt>
    <dgm:pt modelId="{1BF7BC0E-8C55-4D4F-8E43-26F8389A1F14}" type="sibTrans" cxnId="{6A79BBD3-59AD-476A-9611-51E5B8604917}">
      <dgm:prSet/>
      <dgm:spPr/>
      <dgm:t>
        <a:bodyPr/>
        <a:lstStyle/>
        <a:p>
          <a:endParaRPr lang="en-US"/>
        </a:p>
      </dgm:t>
    </dgm:pt>
    <dgm:pt modelId="{B44EB26A-AF23-442F-9B42-994963C66E4B}">
      <dgm:prSet phldrT="[Text]" custT="1"/>
      <dgm:spPr/>
      <dgm:t>
        <a:bodyPr/>
        <a:lstStyle/>
        <a:p>
          <a:r>
            <a:rPr lang="en-GB" sz="2000" dirty="0" smtClean="0">
              <a:solidFill>
                <a:srgbClr val="0070C0"/>
              </a:solidFill>
            </a:rPr>
            <a:t>Limited serious offenders: </a:t>
          </a:r>
          <a:r>
            <a:rPr lang="en-GB" sz="2000" dirty="0" smtClean="0"/>
            <a:t>begin in adolescence but escalates in twenties, drops off by thirties. Crimes are serious and associated with bio-psycho-social factors.</a:t>
          </a:r>
          <a:endParaRPr lang="en-US" sz="2000" dirty="0"/>
        </a:p>
      </dgm:t>
    </dgm:pt>
    <dgm:pt modelId="{DC5A994D-B309-4984-9265-7B0D8AD2845D}" type="parTrans" cxnId="{017EEA96-0E17-4563-AE40-93670A575282}">
      <dgm:prSet/>
      <dgm:spPr/>
      <dgm:t>
        <a:bodyPr/>
        <a:lstStyle/>
        <a:p>
          <a:endParaRPr lang="en-US"/>
        </a:p>
      </dgm:t>
    </dgm:pt>
    <dgm:pt modelId="{AC5B54A4-C289-4745-A1B5-8C0D9ADA5B2D}" type="sibTrans" cxnId="{017EEA96-0E17-4563-AE40-93670A575282}">
      <dgm:prSet/>
      <dgm:spPr/>
      <dgm:t>
        <a:bodyPr/>
        <a:lstStyle/>
        <a:p>
          <a:endParaRPr lang="en-US"/>
        </a:p>
      </dgm:t>
    </dgm:pt>
    <dgm:pt modelId="{BBFBC355-1F8E-4FAB-9535-4092897DF9C7}">
      <dgm:prSet phldrT="[Text]" custT="1"/>
      <dgm:spPr/>
      <dgm:t>
        <a:bodyPr/>
        <a:lstStyle/>
        <a:p>
          <a:r>
            <a:rPr lang="en-GB" sz="2000" dirty="0" smtClean="0">
              <a:solidFill>
                <a:srgbClr val="0070C0"/>
              </a:solidFill>
            </a:rPr>
            <a:t>Late starting offenders: </a:t>
          </a:r>
          <a:r>
            <a:rPr lang="en-GB" sz="2000" dirty="0" smtClean="0"/>
            <a:t>crime specialisation e.g. fraud or burglary, based on a rational decision to commit crime.</a:t>
          </a:r>
          <a:endParaRPr lang="en-US" sz="2000" dirty="0"/>
        </a:p>
      </dgm:t>
    </dgm:pt>
    <dgm:pt modelId="{4040E78A-0084-4D0C-91FD-6FB5D10FBB75}" type="parTrans" cxnId="{92F82322-BA26-43FF-B9AE-3B2D00C0924E}">
      <dgm:prSet/>
      <dgm:spPr/>
      <dgm:t>
        <a:bodyPr/>
        <a:lstStyle/>
        <a:p>
          <a:endParaRPr lang="en-US"/>
        </a:p>
      </dgm:t>
    </dgm:pt>
    <dgm:pt modelId="{86471925-39FA-4B94-AE0D-A32751426EA3}" type="sibTrans" cxnId="{92F82322-BA26-43FF-B9AE-3B2D00C0924E}">
      <dgm:prSet/>
      <dgm:spPr/>
      <dgm:t>
        <a:bodyPr/>
        <a:lstStyle/>
        <a:p>
          <a:endParaRPr lang="en-US"/>
        </a:p>
      </dgm:t>
    </dgm:pt>
    <dgm:pt modelId="{2BB31433-7BE7-48FB-97B6-B2C53E15C5C4}">
      <dgm:prSet phldrT="[Text]" custT="1"/>
      <dgm:spPr/>
      <dgm:t>
        <a:bodyPr/>
        <a:lstStyle/>
        <a:p>
          <a:r>
            <a:rPr lang="en-GB" sz="2000" dirty="0" smtClean="0">
              <a:solidFill>
                <a:srgbClr val="0070C0"/>
              </a:solidFill>
            </a:rPr>
            <a:t>Persistent serious offenders:</a:t>
          </a:r>
          <a:r>
            <a:rPr lang="en-GB" sz="2000" dirty="0" smtClean="0"/>
            <a:t> a life devoted to crime, with high rates of recidivism, serious violent crime. Associated with accumulated risk factors and being a social loner.</a:t>
          </a:r>
          <a:endParaRPr lang="en-US" sz="2000" dirty="0"/>
        </a:p>
      </dgm:t>
    </dgm:pt>
    <dgm:pt modelId="{0150A153-CB78-4A72-8EFA-3F50FEE967B2}" type="parTrans" cxnId="{A2D4BA55-E49A-40CD-9637-A1B1367EA9BA}">
      <dgm:prSet/>
      <dgm:spPr/>
      <dgm:t>
        <a:bodyPr/>
        <a:lstStyle/>
        <a:p>
          <a:endParaRPr lang="en-US"/>
        </a:p>
      </dgm:t>
    </dgm:pt>
    <dgm:pt modelId="{DCEBEAB0-B06D-4C2C-B3EC-07B2C81CCB60}" type="sibTrans" cxnId="{A2D4BA55-E49A-40CD-9637-A1B1367EA9BA}">
      <dgm:prSet/>
      <dgm:spPr/>
      <dgm:t>
        <a:bodyPr/>
        <a:lstStyle/>
        <a:p>
          <a:endParaRPr lang="en-US"/>
        </a:p>
      </dgm:t>
    </dgm:pt>
    <dgm:pt modelId="{E117FF57-D6FE-4ED7-8CA2-F89FC8D58828}">
      <dgm:prSet phldrT="[Text]" custT="1"/>
      <dgm:spPr/>
      <dgm:t>
        <a:bodyPr/>
        <a:lstStyle/>
        <a:p>
          <a:r>
            <a:rPr lang="en-GB" sz="2000" dirty="0" smtClean="0">
              <a:solidFill>
                <a:srgbClr val="0070C0"/>
              </a:solidFill>
            </a:rPr>
            <a:t>Occasional offenders: </a:t>
          </a:r>
          <a:r>
            <a:rPr lang="en-GB" sz="2000" dirty="0" smtClean="0"/>
            <a:t>low level of delinquency, limited to specialist crimes, risk factors absent, BUT experienced critical life events prior to offending.</a:t>
          </a:r>
          <a:endParaRPr lang="en-US" sz="2000" dirty="0"/>
        </a:p>
      </dgm:t>
    </dgm:pt>
    <dgm:pt modelId="{BD13F32B-6161-42F8-98F2-C3025C1CFFB5}" type="parTrans" cxnId="{E03EC994-8C58-4098-9380-ABCBD2AD3E64}">
      <dgm:prSet/>
      <dgm:spPr/>
      <dgm:t>
        <a:bodyPr/>
        <a:lstStyle/>
        <a:p>
          <a:endParaRPr lang="en-US"/>
        </a:p>
      </dgm:t>
    </dgm:pt>
    <dgm:pt modelId="{47EB30F4-3122-45C4-998D-7E46BAAD54FE}" type="sibTrans" cxnId="{E03EC994-8C58-4098-9380-ABCBD2AD3E64}">
      <dgm:prSet/>
      <dgm:spPr/>
      <dgm:t>
        <a:bodyPr/>
        <a:lstStyle/>
        <a:p>
          <a:endParaRPr lang="en-US"/>
        </a:p>
      </dgm:t>
    </dgm:pt>
    <dgm:pt modelId="{044BE02D-EB4D-49C8-A548-9B634E30F3FB}" type="pres">
      <dgm:prSet presAssocID="{359DDF64-2D70-4172-8961-13D07E08748C}" presName="diagram" presStyleCnt="0">
        <dgm:presLayoutVars>
          <dgm:dir/>
          <dgm:resizeHandles val="exact"/>
        </dgm:presLayoutVars>
      </dgm:prSet>
      <dgm:spPr/>
      <dgm:t>
        <a:bodyPr/>
        <a:lstStyle/>
        <a:p>
          <a:endParaRPr lang="en-US"/>
        </a:p>
      </dgm:t>
    </dgm:pt>
    <dgm:pt modelId="{18E79BB4-C552-4397-8619-DA83BD453073}" type="pres">
      <dgm:prSet presAssocID="{E23CB60D-9F69-46B7-9C2D-55AF09A881CC}" presName="node" presStyleLbl="node1" presStyleIdx="0" presStyleCnt="5" custLinFactNeighborX="-25315" custLinFactNeighborY="3772">
        <dgm:presLayoutVars>
          <dgm:bulletEnabled val="1"/>
        </dgm:presLayoutVars>
      </dgm:prSet>
      <dgm:spPr/>
      <dgm:t>
        <a:bodyPr/>
        <a:lstStyle/>
        <a:p>
          <a:endParaRPr lang="en-US"/>
        </a:p>
      </dgm:t>
    </dgm:pt>
    <dgm:pt modelId="{892F59B0-9B03-40FB-AAC7-AA929EECB591}" type="pres">
      <dgm:prSet presAssocID="{1BF7BC0E-8C55-4D4F-8E43-26F8389A1F14}" presName="sibTrans" presStyleCnt="0"/>
      <dgm:spPr/>
    </dgm:pt>
    <dgm:pt modelId="{5AE4C2A7-4415-4E01-8CEB-9CFAD2978E55}" type="pres">
      <dgm:prSet presAssocID="{B44EB26A-AF23-442F-9B42-994963C66E4B}" presName="node" presStyleLbl="node1" presStyleIdx="1" presStyleCnt="5" custLinFactNeighborX="25252" custLinFactNeighborY="3772">
        <dgm:presLayoutVars>
          <dgm:bulletEnabled val="1"/>
        </dgm:presLayoutVars>
      </dgm:prSet>
      <dgm:spPr/>
      <dgm:t>
        <a:bodyPr/>
        <a:lstStyle/>
        <a:p>
          <a:endParaRPr lang="en-US"/>
        </a:p>
      </dgm:t>
    </dgm:pt>
    <dgm:pt modelId="{3BBFFE34-1DE5-4B54-9BD5-62B6F5212CA7}" type="pres">
      <dgm:prSet presAssocID="{AC5B54A4-C289-4745-A1B5-8C0D9ADA5B2D}" presName="sibTrans" presStyleCnt="0"/>
      <dgm:spPr/>
    </dgm:pt>
    <dgm:pt modelId="{AD49D236-08AE-4FDD-86EA-D837D493013A}" type="pres">
      <dgm:prSet presAssocID="{BBFBC355-1F8E-4FAB-9535-4092897DF9C7}" presName="node" presStyleLbl="node1" presStyleIdx="2" presStyleCnt="5">
        <dgm:presLayoutVars>
          <dgm:bulletEnabled val="1"/>
        </dgm:presLayoutVars>
      </dgm:prSet>
      <dgm:spPr/>
      <dgm:t>
        <a:bodyPr/>
        <a:lstStyle/>
        <a:p>
          <a:endParaRPr lang="en-US"/>
        </a:p>
      </dgm:t>
    </dgm:pt>
    <dgm:pt modelId="{66628739-2D9C-4C23-9587-60EE9BE54227}" type="pres">
      <dgm:prSet presAssocID="{86471925-39FA-4B94-AE0D-A32751426EA3}" presName="sibTrans" presStyleCnt="0"/>
      <dgm:spPr/>
    </dgm:pt>
    <dgm:pt modelId="{0C4505DC-9D97-4D49-B10E-9B51961A23E8}" type="pres">
      <dgm:prSet presAssocID="{2BB31433-7BE7-48FB-97B6-B2C53E15C5C4}" presName="node" presStyleLbl="node1" presStyleIdx="3" presStyleCnt="5">
        <dgm:presLayoutVars>
          <dgm:bulletEnabled val="1"/>
        </dgm:presLayoutVars>
      </dgm:prSet>
      <dgm:spPr/>
      <dgm:t>
        <a:bodyPr/>
        <a:lstStyle/>
        <a:p>
          <a:endParaRPr lang="en-US"/>
        </a:p>
      </dgm:t>
    </dgm:pt>
    <dgm:pt modelId="{7A6CBB56-B3F3-4066-B62F-1376F63D47BE}" type="pres">
      <dgm:prSet presAssocID="{DCEBEAB0-B06D-4C2C-B3EC-07B2C81CCB60}" presName="sibTrans" presStyleCnt="0"/>
      <dgm:spPr/>
    </dgm:pt>
    <dgm:pt modelId="{A12A27FE-E1FE-4FE6-B7DE-34983C74B378}" type="pres">
      <dgm:prSet presAssocID="{E117FF57-D6FE-4ED7-8CA2-F89FC8D58828}" presName="node" presStyleLbl="node1" presStyleIdx="4" presStyleCnt="5">
        <dgm:presLayoutVars>
          <dgm:bulletEnabled val="1"/>
        </dgm:presLayoutVars>
      </dgm:prSet>
      <dgm:spPr/>
      <dgm:t>
        <a:bodyPr/>
        <a:lstStyle/>
        <a:p>
          <a:endParaRPr lang="en-US"/>
        </a:p>
      </dgm:t>
    </dgm:pt>
  </dgm:ptLst>
  <dgm:cxnLst>
    <dgm:cxn modelId="{66006E91-C51F-46DC-8D03-58D630A42BAA}" type="presOf" srcId="{2BB31433-7BE7-48FB-97B6-B2C53E15C5C4}" destId="{0C4505DC-9D97-4D49-B10E-9B51961A23E8}" srcOrd="0" destOrd="0" presId="urn:microsoft.com/office/officeart/2005/8/layout/default"/>
    <dgm:cxn modelId="{6A79BBD3-59AD-476A-9611-51E5B8604917}" srcId="{359DDF64-2D70-4172-8961-13D07E08748C}" destId="{E23CB60D-9F69-46B7-9C2D-55AF09A881CC}" srcOrd="0" destOrd="0" parTransId="{DF540FA6-23E8-49ED-8C27-D069A29BE63F}" sibTransId="{1BF7BC0E-8C55-4D4F-8E43-26F8389A1F14}"/>
    <dgm:cxn modelId="{7730D66B-489E-4758-99B0-83C87585E315}" type="presOf" srcId="{B44EB26A-AF23-442F-9B42-994963C66E4B}" destId="{5AE4C2A7-4415-4E01-8CEB-9CFAD2978E55}" srcOrd="0" destOrd="0" presId="urn:microsoft.com/office/officeart/2005/8/layout/default"/>
    <dgm:cxn modelId="{7502054B-C51E-41DE-BBCB-5B57FFBD87D8}" type="presOf" srcId="{BBFBC355-1F8E-4FAB-9535-4092897DF9C7}" destId="{AD49D236-08AE-4FDD-86EA-D837D493013A}" srcOrd="0" destOrd="0" presId="urn:microsoft.com/office/officeart/2005/8/layout/default"/>
    <dgm:cxn modelId="{E03EC994-8C58-4098-9380-ABCBD2AD3E64}" srcId="{359DDF64-2D70-4172-8961-13D07E08748C}" destId="{E117FF57-D6FE-4ED7-8CA2-F89FC8D58828}" srcOrd="4" destOrd="0" parTransId="{BD13F32B-6161-42F8-98F2-C3025C1CFFB5}" sibTransId="{47EB30F4-3122-45C4-998D-7E46BAAD54FE}"/>
    <dgm:cxn modelId="{92F82322-BA26-43FF-B9AE-3B2D00C0924E}" srcId="{359DDF64-2D70-4172-8961-13D07E08748C}" destId="{BBFBC355-1F8E-4FAB-9535-4092897DF9C7}" srcOrd="2" destOrd="0" parTransId="{4040E78A-0084-4D0C-91FD-6FB5D10FBB75}" sibTransId="{86471925-39FA-4B94-AE0D-A32751426EA3}"/>
    <dgm:cxn modelId="{6DAC2DF6-B6B9-4A7C-984B-EAB4D336F1D9}" type="presOf" srcId="{359DDF64-2D70-4172-8961-13D07E08748C}" destId="{044BE02D-EB4D-49C8-A548-9B634E30F3FB}" srcOrd="0" destOrd="0" presId="urn:microsoft.com/office/officeart/2005/8/layout/default"/>
    <dgm:cxn modelId="{E1DA2764-75A5-461A-88B7-75EB7EBC3B78}" type="presOf" srcId="{E23CB60D-9F69-46B7-9C2D-55AF09A881CC}" destId="{18E79BB4-C552-4397-8619-DA83BD453073}" srcOrd="0" destOrd="0" presId="urn:microsoft.com/office/officeart/2005/8/layout/default"/>
    <dgm:cxn modelId="{A2D4BA55-E49A-40CD-9637-A1B1367EA9BA}" srcId="{359DDF64-2D70-4172-8961-13D07E08748C}" destId="{2BB31433-7BE7-48FB-97B6-B2C53E15C5C4}" srcOrd="3" destOrd="0" parTransId="{0150A153-CB78-4A72-8EFA-3F50FEE967B2}" sibTransId="{DCEBEAB0-B06D-4C2C-B3EC-07B2C81CCB60}"/>
    <dgm:cxn modelId="{20A3F1FB-9438-4D04-8B8B-411526D6CC66}" type="presOf" srcId="{E117FF57-D6FE-4ED7-8CA2-F89FC8D58828}" destId="{A12A27FE-E1FE-4FE6-B7DE-34983C74B378}" srcOrd="0" destOrd="0" presId="urn:microsoft.com/office/officeart/2005/8/layout/default"/>
    <dgm:cxn modelId="{017EEA96-0E17-4563-AE40-93670A575282}" srcId="{359DDF64-2D70-4172-8961-13D07E08748C}" destId="{B44EB26A-AF23-442F-9B42-994963C66E4B}" srcOrd="1" destOrd="0" parTransId="{DC5A994D-B309-4984-9265-7B0D8AD2845D}" sibTransId="{AC5B54A4-C289-4745-A1B5-8C0D9ADA5B2D}"/>
    <dgm:cxn modelId="{22CE7290-C272-48E5-83D8-278EC01D66BD}" type="presParOf" srcId="{044BE02D-EB4D-49C8-A548-9B634E30F3FB}" destId="{18E79BB4-C552-4397-8619-DA83BD453073}" srcOrd="0" destOrd="0" presId="urn:microsoft.com/office/officeart/2005/8/layout/default"/>
    <dgm:cxn modelId="{F479BC5B-2FF9-4964-AF6D-31A4E4A713B0}" type="presParOf" srcId="{044BE02D-EB4D-49C8-A548-9B634E30F3FB}" destId="{892F59B0-9B03-40FB-AAC7-AA929EECB591}" srcOrd="1" destOrd="0" presId="urn:microsoft.com/office/officeart/2005/8/layout/default"/>
    <dgm:cxn modelId="{4704E2AA-C3FC-42BC-BFC1-654322FF52C4}" type="presParOf" srcId="{044BE02D-EB4D-49C8-A548-9B634E30F3FB}" destId="{5AE4C2A7-4415-4E01-8CEB-9CFAD2978E55}" srcOrd="2" destOrd="0" presId="urn:microsoft.com/office/officeart/2005/8/layout/default"/>
    <dgm:cxn modelId="{145701A9-174D-467D-B4C3-E9E1503EECF3}" type="presParOf" srcId="{044BE02D-EB4D-49C8-A548-9B634E30F3FB}" destId="{3BBFFE34-1DE5-4B54-9BD5-62B6F5212CA7}" srcOrd="3" destOrd="0" presId="urn:microsoft.com/office/officeart/2005/8/layout/default"/>
    <dgm:cxn modelId="{EFF00D7A-D000-4C20-A36D-ABE31D2A551E}" type="presParOf" srcId="{044BE02D-EB4D-49C8-A548-9B634E30F3FB}" destId="{AD49D236-08AE-4FDD-86EA-D837D493013A}" srcOrd="4" destOrd="0" presId="urn:microsoft.com/office/officeart/2005/8/layout/default"/>
    <dgm:cxn modelId="{0825116C-F308-47ED-88EC-89CB22A220D9}" type="presParOf" srcId="{044BE02D-EB4D-49C8-A548-9B634E30F3FB}" destId="{66628739-2D9C-4C23-9587-60EE9BE54227}" srcOrd="5" destOrd="0" presId="urn:microsoft.com/office/officeart/2005/8/layout/default"/>
    <dgm:cxn modelId="{8489B12C-7954-4257-AEF5-6F7AC8A6C839}" type="presParOf" srcId="{044BE02D-EB4D-49C8-A548-9B634E30F3FB}" destId="{0C4505DC-9D97-4D49-B10E-9B51961A23E8}" srcOrd="6" destOrd="0" presId="urn:microsoft.com/office/officeart/2005/8/layout/default"/>
    <dgm:cxn modelId="{367359F6-C638-4F0D-865B-92AD0DEFEB3A}" type="presParOf" srcId="{044BE02D-EB4D-49C8-A548-9B634E30F3FB}" destId="{7A6CBB56-B3F3-4066-B62F-1376F63D47BE}" srcOrd="7" destOrd="0" presId="urn:microsoft.com/office/officeart/2005/8/layout/default"/>
    <dgm:cxn modelId="{D247805C-3A40-4C33-99ED-EDFFCD41EA9C}" type="presParOf" srcId="{044BE02D-EB4D-49C8-A548-9B634E30F3FB}" destId="{A12A27FE-E1FE-4FE6-B7DE-34983C74B378}"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C39FA8-607D-4685-A7E2-5A24FD64238E}">
      <dsp:nvSpPr>
        <dsp:cNvPr id="0" name=""/>
        <dsp:cNvSpPr/>
      </dsp:nvSpPr>
      <dsp:spPr>
        <a:xfrm>
          <a:off x="838194" y="495302"/>
          <a:ext cx="2714624" cy="1628775"/>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a:scene3d>
          <a:camera prst="orthographicFront">
            <a:rot lat="0" lon="0" rev="0"/>
          </a:camera>
          <a:lightRig rig="threePt" dir="t"/>
        </a:scene3d>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1244600">
            <a:lnSpc>
              <a:spcPct val="90000"/>
            </a:lnSpc>
            <a:spcBef>
              <a:spcPct val="0"/>
            </a:spcBef>
            <a:spcAft>
              <a:spcPct val="35000"/>
            </a:spcAft>
          </a:pPr>
          <a:r>
            <a:rPr lang="en-GB" sz="2800" kern="1200" dirty="0" smtClean="0"/>
            <a:t>Offenders mother abused as child</a:t>
          </a:r>
          <a:endParaRPr lang="en-US" sz="2800" kern="1200" dirty="0"/>
        </a:p>
      </dsp:txBody>
      <dsp:txXfrm>
        <a:off x="838194" y="495302"/>
        <a:ext cx="2714624" cy="1628775"/>
      </dsp:txXfrm>
    </dsp:sp>
    <dsp:sp modelId="{29D153C5-CA6C-4CF4-9C39-5A0F96A1C6C3}">
      <dsp:nvSpPr>
        <dsp:cNvPr id="0" name=""/>
        <dsp:cNvSpPr/>
      </dsp:nvSpPr>
      <dsp:spPr>
        <a:xfrm>
          <a:off x="5943589" y="0"/>
          <a:ext cx="2714624" cy="1628775"/>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a:scene3d>
          <a:camera prst="orthographicFront">
            <a:rot lat="0" lon="0" rev="0"/>
          </a:camera>
          <a:lightRig rig="threePt" dir="t"/>
        </a:scene3d>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1244600">
            <a:lnSpc>
              <a:spcPct val="90000"/>
            </a:lnSpc>
            <a:spcBef>
              <a:spcPct val="0"/>
            </a:spcBef>
            <a:spcAft>
              <a:spcPct val="35000"/>
            </a:spcAft>
          </a:pPr>
          <a:r>
            <a:rPr lang="en-GB" sz="2800" kern="1200" dirty="0" smtClean="0"/>
            <a:t>Offender physically abused as child</a:t>
          </a:r>
          <a:endParaRPr lang="en-US" sz="2800" kern="1200" dirty="0"/>
        </a:p>
      </dsp:txBody>
      <dsp:txXfrm>
        <a:off x="5943589" y="0"/>
        <a:ext cx="2714624" cy="1628775"/>
      </dsp:txXfrm>
    </dsp:sp>
    <dsp:sp modelId="{4EB2B328-A8EB-4E34-9F61-D1E4DC50194B}">
      <dsp:nvSpPr>
        <dsp:cNvPr id="0" name=""/>
        <dsp:cNvSpPr/>
      </dsp:nvSpPr>
      <dsp:spPr>
        <a:xfrm>
          <a:off x="5943589" y="1828797"/>
          <a:ext cx="2714624" cy="1628775"/>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a:scene3d>
          <a:camera prst="orthographicFront">
            <a:rot lat="0" lon="0" rev="0"/>
          </a:camera>
          <a:lightRig rig="threePt" dir="t"/>
        </a:scene3d>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1244600">
            <a:lnSpc>
              <a:spcPct val="90000"/>
            </a:lnSpc>
            <a:spcBef>
              <a:spcPct val="0"/>
            </a:spcBef>
            <a:spcAft>
              <a:spcPct val="35000"/>
            </a:spcAft>
          </a:pPr>
          <a:r>
            <a:rPr lang="en-GB" sz="2800" kern="1200" dirty="0" smtClean="0"/>
            <a:t>Maternal problems</a:t>
          </a:r>
          <a:endParaRPr lang="en-US" sz="2800" kern="1200" dirty="0"/>
        </a:p>
      </dsp:txBody>
      <dsp:txXfrm>
        <a:off x="5943589" y="1828797"/>
        <a:ext cx="2714624" cy="1628775"/>
      </dsp:txXfrm>
    </dsp:sp>
    <dsp:sp modelId="{51522965-6DA6-44C0-9396-F1F215B361F6}">
      <dsp:nvSpPr>
        <dsp:cNvPr id="0" name=""/>
        <dsp:cNvSpPr/>
      </dsp:nvSpPr>
      <dsp:spPr>
        <a:xfrm>
          <a:off x="838194" y="2552700"/>
          <a:ext cx="2714624" cy="1628775"/>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a:scene3d>
          <a:camera prst="orthographicFront">
            <a:rot lat="0" lon="0" rev="0"/>
          </a:camera>
          <a:lightRig rig="threePt" dir="t"/>
        </a:scene3d>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1244600">
            <a:lnSpc>
              <a:spcPct val="90000"/>
            </a:lnSpc>
            <a:spcBef>
              <a:spcPct val="0"/>
            </a:spcBef>
            <a:spcAft>
              <a:spcPct val="35000"/>
            </a:spcAft>
          </a:pPr>
          <a:r>
            <a:rPr lang="en-GB" sz="2800" kern="1200" dirty="0" smtClean="0"/>
            <a:t>Economic stress</a:t>
          </a:r>
          <a:endParaRPr lang="en-US" sz="2800" kern="1200" dirty="0"/>
        </a:p>
      </dsp:txBody>
      <dsp:txXfrm>
        <a:off x="838194" y="2552700"/>
        <a:ext cx="2714624" cy="1628775"/>
      </dsp:txXfrm>
    </dsp:sp>
    <dsp:sp modelId="{BF3AC01F-9B01-45E8-AA58-0351A2D4F8F6}">
      <dsp:nvSpPr>
        <dsp:cNvPr id="0" name=""/>
        <dsp:cNvSpPr/>
      </dsp:nvSpPr>
      <dsp:spPr>
        <a:xfrm>
          <a:off x="5943589" y="3619499"/>
          <a:ext cx="2714624" cy="1628775"/>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a:scene3d>
          <a:camera prst="orthographicFront">
            <a:rot lat="0" lon="0" rev="0"/>
          </a:camera>
          <a:lightRig rig="threePt" dir="t"/>
        </a:scene3d>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1244600">
            <a:lnSpc>
              <a:spcPct val="90000"/>
            </a:lnSpc>
            <a:spcBef>
              <a:spcPct val="0"/>
            </a:spcBef>
            <a:spcAft>
              <a:spcPct val="35000"/>
            </a:spcAft>
          </a:pPr>
          <a:r>
            <a:rPr lang="en-GB" sz="2800" kern="1200" dirty="0" smtClean="0"/>
            <a:t>Child protection service involved</a:t>
          </a:r>
          <a:endParaRPr lang="en-US" sz="2800" kern="1200" dirty="0"/>
        </a:p>
      </dsp:txBody>
      <dsp:txXfrm>
        <a:off x="5943589" y="3619499"/>
        <a:ext cx="2714624" cy="162877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E79BB4-C552-4397-8619-DA83BD453073}">
      <dsp:nvSpPr>
        <dsp:cNvPr id="0" name=""/>
        <dsp:cNvSpPr/>
      </dsp:nvSpPr>
      <dsp:spPr>
        <a:xfrm>
          <a:off x="76213" y="76192"/>
          <a:ext cx="3274516" cy="196470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GB" sz="2000" kern="1200" dirty="0" smtClean="0">
              <a:solidFill>
                <a:srgbClr val="0070C0"/>
              </a:solidFill>
            </a:rPr>
            <a:t>Adolescence limited offenders: </a:t>
          </a:r>
          <a:r>
            <a:rPr lang="en-GB" sz="2000" kern="1200" dirty="0" smtClean="0"/>
            <a:t>offending peaks by early twenties, linked to peer groups. Any later offending linked to drugs or trivial offences.</a:t>
          </a:r>
          <a:endParaRPr lang="en-US" sz="2000" kern="1200" dirty="0"/>
        </a:p>
      </dsp:txBody>
      <dsp:txXfrm>
        <a:off x="76213" y="76192"/>
        <a:ext cx="3274516" cy="1964709"/>
      </dsp:txXfrm>
    </dsp:sp>
    <dsp:sp modelId="{5AE4C2A7-4415-4E01-8CEB-9CFAD2978E55}">
      <dsp:nvSpPr>
        <dsp:cNvPr id="0" name=""/>
        <dsp:cNvSpPr/>
      </dsp:nvSpPr>
      <dsp:spPr>
        <a:xfrm>
          <a:off x="5334006" y="76192"/>
          <a:ext cx="3274516" cy="196470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GB" sz="2000" kern="1200" dirty="0" smtClean="0">
              <a:solidFill>
                <a:srgbClr val="0070C0"/>
              </a:solidFill>
            </a:rPr>
            <a:t>Limited serious offenders: </a:t>
          </a:r>
          <a:r>
            <a:rPr lang="en-GB" sz="2000" kern="1200" dirty="0" smtClean="0"/>
            <a:t>begin in adolescence but escalates in twenties, drops off by thirties. Crimes are serious and associated with bio-psycho-social factors.</a:t>
          </a:r>
          <a:endParaRPr lang="en-US" sz="2000" kern="1200" dirty="0"/>
        </a:p>
      </dsp:txBody>
      <dsp:txXfrm>
        <a:off x="5334006" y="76192"/>
        <a:ext cx="3274516" cy="1964709"/>
      </dsp:txXfrm>
    </dsp:sp>
    <dsp:sp modelId="{AD49D236-08AE-4FDD-86EA-D837D493013A}">
      <dsp:nvSpPr>
        <dsp:cNvPr id="0" name=""/>
        <dsp:cNvSpPr/>
      </dsp:nvSpPr>
      <dsp:spPr>
        <a:xfrm>
          <a:off x="905157" y="2294245"/>
          <a:ext cx="3274516" cy="196470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GB" sz="2000" kern="1200" dirty="0" smtClean="0">
              <a:solidFill>
                <a:srgbClr val="0070C0"/>
              </a:solidFill>
            </a:rPr>
            <a:t>Late starting offenders: </a:t>
          </a:r>
          <a:r>
            <a:rPr lang="en-GB" sz="2000" kern="1200" dirty="0" smtClean="0"/>
            <a:t>crime specialisation e.g. fraud or burglary, based on a rational decision to commit crime.</a:t>
          </a:r>
          <a:endParaRPr lang="en-US" sz="2000" kern="1200" dirty="0"/>
        </a:p>
      </dsp:txBody>
      <dsp:txXfrm>
        <a:off x="905157" y="2294245"/>
        <a:ext cx="3274516" cy="1964709"/>
      </dsp:txXfrm>
    </dsp:sp>
    <dsp:sp modelId="{0C4505DC-9D97-4D49-B10E-9B51961A23E8}">
      <dsp:nvSpPr>
        <dsp:cNvPr id="0" name=""/>
        <dsp:cNvSpPr/>
      </dsp:nvSpPr>
      <dsp:spPr>
        <a:xfrm>
          <a:off x="4507125" y="2294245"/>
          <a:ext cx="3274516" cy="196470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GB" sz="2000" kern="1200" dirty="0" smtClean="0">
              <a:solidFill>
                <a:srgbClr val="0070C0"/>
              </a:solidFill>
            </a:rPr>
            <a:t>Persistent serious offenders:</a:t>
          </a:r>
          <a:r>
            <a:rPr lang="en-GB" sz="2000" kern="1200" dirty="0" smtClean="0"/>
            <a:t> a life devoted to crime, with high rates of recidivism, serious violent crime. Associated with accumulated risk factors and being a social loner.</a:t>
          </a:r>
          <a:endParaRPr lang="en-US" sz="2000" kern="1200" dirty="0"/>
        </a:p>
      </dsp:txBody>
      <dsp:txXfrm>
        <a:off x="4507125" y="2294245"/>
        <a:ext cx="3274516" cy="1964709"/>
      </dsp:txXfrm>
    </dsp:sp>
    <dsp:sp modelId="{A12A27FE-E1FE-4FE6-B7DE-34983C74B378}">
      <dsp:nvSpPr>
        <dsp:cNvPr id="0" name=""/>
        <dsp:cNvSpPr/>
      </dsp:nvSpPr>
      <dsp:spPr>
        <a:xfrm>
          <a:off x="2706141" y="4586406"/>
          <a:ext cx="3274516" cy="196470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GB" sz="2000" kern="1200" dirty="0" smtClean="0">
              <a:solidFill>
                <a:srgbClr val="0070C0"/>
              </a:solidFill>
            </a:rPr>
            <a:t>Occasional offenders: </a:t>
          </a:r>
          <a:r>
            <a:rPr lang="en-GB" sz="2000" kern="1200" dirty="0" smtClean="0"/>
            <a:t>low level of delinquency, limited to specialist crimes, risk factors absent, BUT experienced critical life events prior to offending.</a:t>
          </a:r>
          <a:endParaRPr lang="en-US" sz="2000" kern="1200" dirty="0"/>
        </a:p>
      </dsp:txBody>
      <dsp:txXfrm>
        <a:off x="2706141" y="4586406"/>
        <a:ext cx="3274516" cy="1964709"/>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6194" name="Rectangle 2"/>
          <p:cNvSpPr>
            <a:spLocks noGrp="1" noChangeArrowheads="1"/>
          </p:cNvSpPr>
          <p:nvPr>
            <p:ph type="hdr" sz="quarte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l">
              <a:defRPr sz="1200"/>
            </a:lvl1pPr>
          </a:lstStyle>
          <a:p>
            <a:endParaRPr lang="en-US" altLang="en-US"/>
          </a:p>
        </p:txBody>
      </p:sp>
      <p:sp>
        <p:nvSpPr>
          <p:cNvPr id="136195" name="Rectangle 3"/>
          <p:cNvSpPr>
            <a:spLocks noGrp="1" noChangeArrowheads="1"/>
          </p:cNvSpPr>
          <p:nvPr>
            <p:ph type="dt" idx="1"/>
          </p:nvPr>
        </p:nvSpPr>
        <p:spPr bwMode="auto">
          <a:xfrm>
            <a:off x="3884613"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200"/>
            </a:lvl1pPr>
          </a:lstStyle>
          <a:p>
            <a:endParaRPr lang="en-US" altLang="en-US"/>
          </a:p>
        </p:txBody>
      </p:sp>
      <p:sp>
        <p:nvSpPr>
          <p:cNvPr id="136196"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136197" name="Rectangle 5"/>
          <p:cNvSpPr>
            <a:spLocks noGrp="1" noChangeArrowheads="1"/>
          </p:cNvSpPr>
          <p:nvPr>
            <p:ph type="body" sz="quarter" idx="3"/>
          </p:nvPr>
        </p:nvSpPr>
        <p:spPr bwMode="auto">
          <a:xfrm>
            <a:off x="685800" y="4343400"/>
            <a:ext cx="54864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
        <p:nvSpPr>
          <p:cNvPr id="136198" name="Rectangle 6"/>
          <p:cNvSpPr>
            <a:spLocks noGrp="1" noChangeArrowheads="1"/>
          </p:cNvSpPr>
          <p:nvPr>
            <p:ph type="ftr" sz="quarter" idx="4"/>
          </p:nvPr>
        </p:nvSpPr>
        <p:spPr bwMode="auto">
          <a:xfrm>
            <a:off x="0"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l">
              <a:defRPr sz="1200"/>
            </a:lvl1pPr>
          </a:lstStyle>
          <a:p>
            <a:endParaRPr lang="en-US" altLang="en-US"/>
          </a:p>
        </p:txBody>
      </p:sp>
      <p:sp>
        <p:nvSpPr>
          <p:cNvPr id="136199" name="Rectangle 7"/>
          <p:cNvSpPr>
            <a:spLocks noGrp="1" noChangeArrowheads="1"/>
          </p:cNvSpPr>
          <p:nvPr>
            <p:ph type="sldNum" sz="quarter" idx="5"/>
          </p:nvPr>
        </p:nvSpPr>
        <p:spPr bwMode="auto">
          <a:xfrm>
            <a:off x="3884613"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a:defRPr sz="1200"/>
            </a:lvl1pPr>
          </a:lstStyle>
          <a:p>
            <a:fld id="{2ADFA002-2A40-4049-ACFD-51307A02C494}" type="slidenum">
              <a:rPr lang="en-US" altLang="en-US"/>
              <a:pPr/>
              <a:t>‹#›</a:t>
            </a:fld>
            <a:endParaRPr lang="en-US" altLang="en-US"/>
          </a:p>
        </p:txBody>
      </p:sp>
    </p:spTree>
    <p:extLst>
      <p:ext uri="{BB962C8B-B14F-4D97-AF65-F5344CB8AC3E}">
        <p14:creationId xmlns:p14="http://schemas.microsoft.com/office/powerpoint/2010/main" val="723817421"/>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Times New Roman" pitchFamily="18" charset="0"/>
        <a:ea typeface="+mn-ea"/>
        <a:cs typeface="+mn-cs"/>
      </a:defRPr>
    </a:lvl1pPr>
    <a:lvl2pPr marL="457200" algn="l" rtl="0" fontAlgn="base">
      <a:spcBef>
        <a:spcPct val="30000"/>
      </a:spcBef>
      <a:spcAft>
        <a:spcPct val="0"/>
      </a:spcAft>
      <a:defRPr sz="1200" kern="1200">
        <a:solidFill>
          <a:schemeClr val="tx1"/>
        </a:solidFill>
        <a:latin typeface="Times New Roman" pitchFamily="18" charset="0"/>
        <a:ea typeface="+mn-ea"/>
        <a:cs typeface="+mn-cs"/>
      </a:defRPr>
    </a:lvl2pPr>
    <a:lvl3pPr marL="914400" algn="l" rtl="0" fontAlgn="base">
      <a:spcBef>
        <a:spcPct val="30000"/>
      </a:spcBef>
      <a:spcAft>
        <a:spcPct val="0"/>
      </a:spcAft>
      <a:defRPr sz="1200" kern="1200">
        <a:solidFill>
          <a:schemeClr val="tx1"/>
        </a:solidFill>
        <a:latin typeface="Times New Roman" pitchFamily="18" charset="0"/>
        <a:ea typeface="+mn-ea"/>
        <a:cs typeface="+mn-cs"/>
      </a:defRPr>
    </a:lvl3pPr>
    <a:lvl4pPr marL="1371600" algn="l" rtl="0" fontAlgn="base">
      <a:spcBef>
        <a:spcPct val="30000"/>
      </a:spcBef>
      <a:spcAft>
        <a:spcPct val="0"/>
      </a:spcAft>
      <a:defRPr sz="1200" kern="1200">
        <a:solidFill>
          <a:schemeClr val="tx1"/>
        </a:solidFill>
        <a:latin typeface="Times New Roman" pitchFamily="18" charset="0"/>
        <a:ea typeface="+mn-ea"/>
        <a:cs typeface="+mn-cs"/>
      </a:defRPr>
    </a:lvl4pPr>
    <a:lvl5pPr marL="1828800" algn="l" rtl="0" fontAlgn="base">
      <a:spcBef>
        <a:spcPct val="30000"/>
      </a:spcBef>
      <a:spcAft>
        <a:spcPct val="0"/>
      </a:spcAft>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B88B6FD-4B2A-4220-B27A-62446745864F}" type="slidenum">
              <a:rPr lang="en-US" altLang="en-US"/>
              <a:pPr/>
              <a:t>1</a:t>
            </a:fld>
            <a:endParaRPr lang="en-US" altLang="en-US"/>
          </a:p>
        </p:txBody>
      </p:sp>
      <p:sp>
        <p:nvSpPr>
          <p:cNvPr id="137218" name="Rectangle 2"/>
          <p:cNvSpPr>
            <a:spLocks noGrp="1" noRot="1" noChangeAspect="1" noChangeArrowheads="1" noTextEdit="1"/>
          </p:cNvSpPr>
          <p:nvPr>
            <p:ph type="sldImg"/>
          </p:nvPr>
        </p:nvSpPr>
        <p:spPr>
          <a:ln/>
        </p:spPr>
      </p:sp>
      <p:sp>
        <p:nvSpPr>
          <p:cNvPr id="137219" name="Rectangle 3"/>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8192952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ADFA002-2A40-4049-ACFD-51307A02C494}" type="slidenum">
              <a:rPr lang="en-US" altLang="en-US" smtClean="0"/>
              <a:pPr/>
              <a:t>39</a:t>
            </a:fld>
            <a:endParaRPr lang="en-US" altLang="en-US"/>
          </a:p>
        </p:txBody>
      </p:sp>
    </p:spTree>
    <p:extLst>
      <p:ext uri="{BB962C8B-B14F-4D97-AF65-F5344CB8AC3E}">
        <p14:creationId xmlns:p14="http://schemas.microsoft.com/office/powerpoint/2010/main" val="97806214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ctrTitle"/>
          </p:nvPr>
        </p:nvSpPr>
        <p:spPr>
          <a:xfrm>
            <a:off x="2514600" y="3962400"/>
            <a:ext cx="5638800" cy="1295400"/>
          </a:xfrm>
        </p:spPr>
        <p:txBody>
          <a:bodyPr/>
          <a:lstStyle>
            <a:lvl1pPr>
              <a:lnSpc>
                <a:spcPct val="80000"/>
              </a:lnSpc>
              <a:defRPr sz="4000"/>
            </a:lvl1pPr>
          </a:lstStyle>
          <a:p>
            <a:pPr lvl="0"/>
            <a:r>
              <a:rPr lang="en-US" altLang="en-US" noProof="0" smtClean="0"/>
              <a:t>Click to edit Master title style</a:t>
            </a:r>
            <a:endParaRPr lang="en-GB" altLang="en-US" noProof="0" smtClean="0"/>
          </a:p>
        </p:txBody>
      </p:sp>
      <p:sp>
        <p:nvSpPr>
          <p:cNvPr id="3075" name="Rectangle 3"/>
          <p:cNvSpPr>
            <a:spLocks noGrp="1" noChangeArrowheads="1"/>
          </p:cNvSpPr>
          <p:nvPr>
            <p:ph type="subTitle" idx="1"/>
          </p:nvPr>
        </p:nvSpPr>
        <p:spPr>
          <a:xfrm>
            <a:off x="2514600" y="5486400"/>
            <a:ext cx="5638800" cy="609600"/>
          </a:xfrm>
        </p:spPr>
        <p:txBody>
          <a:bodyPr/>
          <a:lstStyle>
            <a:lvl1pPr marL="0" indent="0">
              <a:buFontTx/>
              <a:buNone/>
              <a:defRPr sz="2800"/>
            </a:lvl1pPr>
          </a:lstStyle>
          <a:p>
            <a:pPr lvl="0"/>
            <a:r>
              <a:rPr lang="en-US" altLang="en-US" noProof="0" smtClean="0"/>
              <a:t>Click to edit Master subtitle style</a:t>
            </a:r>
            <a:endParaRPr lang="en-GB" altLang="en-US" noProof="0" smtClean="0"/>
          </a:p>
        </p:txBody>
      </p:sp>
      <p:sp>
        <p:nvSpPr>
          <p:cNvPr id="3076" name="Rectangle 4"/>
          <p:cNvSpPr>
            <a:spLocks noGrp="1" noChangeArrowheads="1"/>
          </p:cNvSpPr>
          <p:nvPr>
            <p:ph type="dt" sz="half" idx="2"/>
          </p:nvPr>
        </p:nvSpPr>
        <p:spPr>
          <a:xfrm>
            <a:off x="228600" y="6248400"/>
            <a:ext cx="1905000" cy="457200"/>
          </a:xfrm>
        </p:spPr>
        <p:txBody>
          <a:bodyPr/>
          <a:lstStyle>
            <a:lvl1pPr>
              <a:defRPr/>
            </a:lvl1pPr>
          </a:lstStyle>
          <a:p>
            <a:endParaRPr lang="en-US" altLang="en-US"/>
          </a:p>
        </p:txBody>
      </p:sp>
      <p:sp>
        <p:nvSpPr>
          <p:cNvPr id="3077" name="Rectangle 5"/>
          <p:cNvSpPr>
            <a:spLocks noGrp="1" noChangeArrowheads="1"/>
          </p:cNvSpPr>
          <p:nvPr>
            <p:ph type="ftr" sz="quarter" idx="3"/>
          </p:nvPr>
        </p:nvSpPr>
        <p:spPr>
          <a:xfrm>
            <a:off x="2362200" y="6248400"/>
            <a:ext cx="4343400" cy="457200"/>
          </a:xfrm>
        </p:spPr>
        <p:txBody>
          <a:bodyPr/>
          <a:lstStyle>
            <a:lvl1pPr>
              <a:defRPr/>
            </a:lvl1pPr>
          </a:lstStyle>
          <a:p>
            <a:endParaRPr lang="en-US" altLang="en-US"/>
          </a:p>
        </p:txBody>
      </p:sp>
      <p:sp>
        <p:nvSpPr>
          <p:cNvPr id="3078" name="Rectangle 6"/>
          <p:cNvSpPr>
            <a:spLocks noGrp="1" noChangeArrowheads="1"/>
          </p:cNvSpPr>
          <p:nvPr>
            <p:ph type="sldNum" sz="quarter" idx="4"/>
          </p:nvPr>
        </p:nvSpPr>
        <p:spPr>
          <a:xfrm>
            <a:off x="7010400" y="6248400"/>
            <a:ext cx="1905000" cy="457200"/>
          </a:xfrm>
        </p:spPr>
        <p:txBody>
          <a:bodyPr/>
          <a:lstStyle>
            <a:lvl1pPr>
              <a:defRPr/>
            </a:lvl1pPr>
          </a:lstStyle>
          <a:p>
            <a:fld id="{CF539787-7E6C-4F56-A02E-C1B7600D3433}" type="slidenum">
              <a:rPr lang="en-US" altLang="en-US" smtClean="0"/>
              <a:pPr/>
              <a:t>‹#›</a:t>
            </a:fld>
            <a:endParaRPr lang="en-US" alt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US" altLang="en-US"/>
          </a:p>
        </p:txBody>
      </p:sp>
      <p:sp>
        <p:nvSpPr>
          <p:cNvPr id="5" name="Footer Placeholder 4"/>
          <p:cNvSpPr>
            <a:spLocks noGrp="1"/>
          </p:cNvSpPr>
          <p:nvPr>
            <p:ph type="ftr" sz="quarter" idx="11"/>
          </p:nvPr>
        </p:nvSpPr>
        <p:spPr/>
        <p:txBody>
          <a:bodyPr/>
          <a:lstStyle>
            <a:lvl1pPr>
              <a:defRPr/>
            </a:lvl1pPr>
          </a:lstStyle>
          <a:p>
            <a:endParaRPr lang="en-US" altLang="en-US"/>
          </a:p>
        </p:txBody>
      </p:sp>
      <p:sp>
        <p:nvSpPr>
          <p:cNvPr id="6" name="Slide Number Placeholder 5"/>
          <p:cNvSpPr>
            <a:spLocks noGrp="1"/>
          </p:cNvSpPr>
          <p:nvPr>
            <p:ph type="sldNum" sz="quarter" idx="12"/>
          </p:nvPr>
        </p:nvSpPr>
        <p:spPr/>
        <p:txBody>
          <a:bodyPr/>
          <a:lstStyle>
            <a:lvl1pPr>
              <a:defRPr/>
            </a:lvl1pPr>
          </a:lstStyle>
          <a:p>
            <a:fld id="{AD2B0C3F-AC7E-4C0D-AC9F-74E9805D6008}" type="slidenum">
              <a:rPr lang="en-US" altLang="en-US" smtClean="0"/>
              <a:pPr/>
              <a:t>‹#›</a:t>
            </a:fld>
            <a:endParaRPr lang="en-US" altLang="en-US"/>
          </a:p>
        </p:txBody>
      </p:sp>
    </p:spTree>
    <p:extLst>
      <p:ext uri="{BB962C8B-B14F-4D97-AF65-F5344CB8AC3E}">
        <p14:creationId xmlns:p14="http://schemas.microsoft.com/office/powerpoint/2010/main" val="40149865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endParaRPr lang="en-US" altLang="en-US"/>
          </a:p>
        </p:txBody>
      </p:sp>
      <p:sp>
        <p:nvSpPr>
          <p:cNvPr id="5" name="Footer Placeholder 4"/>
          <p:cNvSpPr>
            <a:spLocks noGrp="1"/>
          </p:cNvSpPr>
          <p:nvPr>
            <p:ph type="ftr" sz="quarter" idx="11"/>
          </p:nvPr>
        </p:nvSpPr>
        <p:spPr/>
        <p:txBody>
          <a:bodyPr/>
          <a:lstStyle>
            <a:lvl1pPr>
              <a:defRPr/>
            </a:lvl1pPr>
          </a:lstStyle>
          <a:p>
            <a:endParaRPr lang="en-US" altLang="en-US"/>
          </a:p>
        </p:txBody>
      </p:sp>
      <p:sp>
        <p:nvSpPr>
          <p:cNvPr id="6" name="Slide Number Placeholder 5"/>
          <p:cNvSpPr>
            <a:spLocks noGrp="1"/>
          </p:cNvSpPr>
          <p:nvPr>
            <p:ph type="sldNum" sz="quarter" idx="12"/>
          </p:nvPr>
        </p:nvSpPr>
        <p:spPr/>
        <p:txBody>
          <a:bodyPr/>
          <a:lstStyle>
            <a:lvl1pPr>
              <a:defRPr/>
            </a:lvl1pPr>
          </a:lstStyle>
          <a:p>
            <a:fld id="{76B8653A-AF21-4BC7-A54C-F2D849D1DD1A}" type="slidenum">
              <a:rPr lang="en-US" altLang="en-US" smtClean="0"/>
              <a:pPr/>
              <a:t>‹#›</a:t>
            </a:fld>
            <a:endParaRPr lang="en-US" altLang="en-US"/>
          </a:p>
        </p:txBody>
      </p:sp>
    </p:spTree>
    <p:extLst>
      <p:ext uri="{BB962C8B-B14F-4D97-AF65-F5344CB8AC3E}">
        <p14:creationId xmlns:p14="http://schemas.microsoft.com/office/powerpoint/2010/main" val="18107288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371600"/>
            <a:ext cx="4000500" cy="45720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10100" y="1371600"/>
            <a:ext cx="4000500" cy="45720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a:defRPr/>
            </a:lvl1pPr>
          </a:lstStyle>
          <a:p>
            <a:endParaRPr lang="en-US" altLang="en-US"/>
          </a:p>
        </p:txBody>
      </p:sp>
      <p:sp>
        <p:nvSpPr>
          <p:cNvPr id="6" name="Footer Placeholder 5"/>
          <p:cNvSpPr>
            <a:spLocks noGrp="1"/>
          </p:cNvSpPr>
          <p:nvPr>
            <p:ph type="ftr" sz="quarter" idx="11"/>
          </p:nvPr>
        </p:nvSpPr>
        <p:spPr/>
        <p:txBody>
          <a:bodyPr/>
          <a:lstStyle>
            <a:lvl1pPr>
              <a:defRPr/>
            </a:lvl1pPr>
          </a:lstStyle>
          <a:p>
            <a:endParaRPr lang="en-US" altLang="en-US"/>
          </a:p>
        </p:txBody>
      </p:sp>
      <p:sp>
        <p:nvSpPr>
          <p:cNvPr id="7" name="Slide Number Placeholder 6"/>
          <p:cNvSpPr>
            <a:spLocks noGrp="1"/>
          </p:cNvSpPr>
          <p:nvPr>
            <p:ph type="sldNum" sz="quarter" idx="12"/>
          </p:nvPr>
        </p:nvSpPr>
        <p:spPr/>
        <p:txBody>
          <a:bodyPr/>
          <a:lstStyle>
            <a:lvl1pPr>
              <a:defRPr/>
            </a:lvl1pPr>
          </a:lstStyle>
          <a:p>
            <a:fld id="{35309E69-52DD-4017-9606-F313BA6CDF80}" type="slidenum">
              <a:rPr lang="en-US" altLang="en-US" smtClean="0"/>
              <a:pPr/>
              <a:t>‹#›</a:t>
            </a:fld>
            <a:endParaRPr lang="en-US" altLang="en-US"/>
          </a:p>
        </p:txBody>
      </p:sp>
    </p:spTree>
    <p:extLst>
      <p:ext uri="{BB962C8B-B14F-4D97-AF65-F5344CB8AC3E}">
        <p14:creationId xmlns:p14="http://schemas.microsoft.com/office/powerpoint/2010/main" val="8060650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a:defRPr/>
            </a:lvl1pPr>
          </a:lstStyle>
          <a:p>
            <a:endParaRPr lang="en-US" altLang="en-US"/>
          </a:p>
        </p:txBody>
      </p:sp>
      <p:sp>
        <p:nvSpPr>
          <p:cNvPr id="8" name="Footer Placeholder 7"/>
          <p:cNvSpPr>
            <a:spLocks noGrp="1"/>
          </p:cNvSpPr>
          <p:nvPr>
            <p:ph type="ftr" sz="quarter" idx="11"/>
          </p:nvPr>
        </p:nvSpPr>
        <p:spPr/>
        <p:txBody>
          <a:bodyPr/>
          <a:lstStyle>
            <a:lvl1pPr>
              <a:defRPr/>
            </a:lvl1pPr>
          </a:lstStyle>
          <a:p>
            <a:endParaRPr lang="en-US" altLang="en-US"/>
          </a:p>
        </p:txBody>
      </p:sp>
      <p:sp>
        <p:nvSpPr>
          <p:cNvPr id="9" name="Slide Number Placeholder 8"/>
          <p:cNvSpPr>
            <a:spLocks noGrp="1"/>
          </p:cNvSpPr>
          <p:nvPr>
            <p:ph type="sldNum" sz="quarter" idx="12"/>
          </p:nvPr>
        </p:nvSpPr>
        <p:spPr/>
        <p:txBody>
          <a:bodyPr/>
          <a:lstStyle>
            <a:lvl1pPr>
              <a:defRPr/>
            </a:lvl1pPr>
          </a:lstStyle>
          <a:p>
            <a:fld id="{B5D53599-F937-4D73-AC74-ECBBD5FBEF3B}" type="slidenum">
              <a:rPr lang="en-US" altLang="en-US" smtClean="0"/>
              <a:pPr/>
              <a:t>‹#›</a:t>
            </a:fld>
            <a:endParaRPr lang="en-US" altLang="en-US"/>
          </a:p>
        </p:txBody>
      </p:sp>
    </p:spTree>
    <p:extLst>
      <p:ext uri="{BB962C8B-B14F-4D97-AF65-F5344CB8AC3E}">
        <p14:creationId xmlns:p14="http://schemas.microsoft.com/office/powerpoint/2010/main" val="24761900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a:defRPr/>
            </a:lvl1pPr>
          </a:lstStyle>
          <a:p>
            <a:endParaRPr lang="en-US" altLang="en-US"/>
          </a:p>
        </p:txBody>
      </p:sp>
      <p:sp>
        <p:nvSpPr>
          <p:cNvPr id="4" name="Footer Placeholder 3"/>
          <p:cNvSpPr>
            <a:spLocks noGrp="1"/>
          </p:cNvSpPr>
          <p:nvPr>
            <p:ph type="ftr" sz="quarter" idx="11"/>
          </p:nvPr>
        </p:nvSpPr>
        <p:spPr/>
        <p:txBody>
          <a:bodyPr/>
          <a:lstStyle>
            <a:lvl1pPr>
              <a:defRPr/>
            </a:lvl1pPr>
          </a:lstStyle>
          <a:p>
            <a:endParaRPr lang="en-US" altLang="en-US"/>
          </a:p>
        </p:txBody>
      </p:sp>
      <p:sp>
        <p:nvSpPr>
          <p:cNvPr id="5" name="Slide Number Placeholder 4"/>
          <p:cNvSpPr>
            <a:spLocks noGrp="1"/>
          </p:cNvSpPr>
          <p:nvPr>
            <p:ph type="sldNum" sz="quarter" idx="12"/>
          </p:nvPr>
        </p:nvSpPr>
        <p:spPr/>
        <p:txBody>
          <a:bodyPr/>
          <a:lstStyle>
            <a:lvl1pPr>
              <a:defRPr/>
            </a:lvl1pPr>
          </a:lstStyle>
          <a:p>
            <a:fld id="{F58AA4BC-59AC-4456-AA0D-2F5AC6DA221F}" type="slidenum">
              <a:rPr lang="en-US" altLang="en-US" smtClean="0"/>
              <a:pPr/>
              <a:t>‹#›</a:t>
            </a:fld>
            <a:endParaRPr lang="en-US" altLang="en-US"/>
          </a:p>
        </p:txBody>
      </p:sp>
    </p:spTree>
    <p:extLst>
      <p:ext uri="{BB962C8B-B14F-4D97-AF65-F5344CB8AC3E}">
        <p14:creationId xmlns:p14="http://schemas.microsoft.com/office/powerpoint/2010/main" val="16271833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US" altLang="en-US"/>
          </a:p>
        </p:txBody>
      </p:sp>
      <p:sp>
        <p:nvSpPr>
          <p:cNvPr id="3" name="Footer Placeholder 2"/>
          <p:cNvSpPr>
            <a:spLocks noGrp="1"/>
          </p:cNvSpPr>
          <p:nvPr>
            <p:ph type="ftr" sz="quarter" idx="11"/>
          </p:nvPr>
        </p:nvSpPr>
        <p:spPr/>
        <p:txBody>
          <a:bodyPr/>
          <a:lstStyle>
            <a:lvl1pPr>
              <a:defRPr/>
            </a:lvl1pPr>
          </a:lstStyle>
          <a:p>
            <a:endParaRPr lang="en-US" altLang="en-US"/>
          </a:p>
        </p:txBody>
      </p:sp>
      <p:sp>
        <p:nvSpPr>
          <p:cNvPr id="4" name="Slide Number Placeholder 3"/>
          <p:cNvSpPr>
            <a:spLocks noGrp="1"/>
          </p:cNvSpPr>
          <p:nvPr>
            <p:ph type="sldNum" sz="quarter" idx="12"/>
          </p:nvPr>
        </p:nvSpPr>
        <p:spPr/>
        <p:txBody>
          <a:bodyPr/>
          <a:lstStyle>
            <a:lvl1pPr>
              <a:defRPr/>
            </a:lvl1pPr>
          </a:lstStyle>
          <a:p>
            <a:fld id="{DC2538D0-4B9E-420E-999A-DBC4599AABE0}" type="slidenum">
              <a:rPr lang="en-US" altLang="en-US" smtClean="0"/>
              <a:pPr/>
              <a:t>‹#›</a:t>
            </a:fld>
            <a:endParaRPr lang="en-US" altLang="en-US"/>
          </a:p>
        </p:txBody>
      </p:sp>
    </p:spTree>
    <p:extLst>
      <p:ext uri="{BB962C8B-B14F-4D97-AF65-F5344CB8AC3E}">
        <p14:creationId xmlns:p14="http://schemas.microsoft.com/office/powerpoint/2010/main" val="34957846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US" altLang="en-US"/>
          </a:p>
        </p:txBody>
      </p:sp>
      <p:sp>
        <p:nvSpPr>
          <p:cNvPr id="6" name="Footer Placeholder 5"/>
          <p:cNvSpPr>
            <a:spLocks noGrp="1"/>
          </p:cNvSpPr>
          <p:nvPr>
            <p:ph type="ftr" sz="quarter" idx="11"/>
          </p:nvPr>
        </p:nvSpPr>
        <p:spPr/>
        <p:txBody>
          <a:bodyPr/>
          <a:lstStyle>
            <a:lvl1pPr>
              <a:defRPr/>
            </a:lvl1pPr>
          </a:lstStyle>
          <a:p>
            <a:endParaRPr lang="en-US" altLang="en-US"/>
          </a:p>
        </p:txBody>
      </p:sp>
      <p:sp>
        <p:nvSpPr>
          <p:cNvPr id="7" name="Slide Number Placeholder 6"/>
          <p:cNvSpPr>
            <a:spLocks noGrp="1"/>
          </p:cNvSpPr>
          <p:nvPr>
            <p:ph type="sldNum" sz="quarter" idx="12"/>
          </p:nvPr>
        </p:nvSpPr>
        <p:spPr/>
        <p:txBody>
          <a:bodyPr/>
          <a:lstStyle>
            <a:lvl1pPr>
              <a:defRPr/>
            </a:lvl1pPr>
          </a:lstStyle>
          <a:p>
            <a:fld id="{C8337920-E432-428C-B1FE-6FC5D51FB689}" type="slidenum">
              <a:rPr lang="en-US" altLang="en-US" smtClean="0"/>
              <a:pPr/>
              <a:t>‹#›</a:t>
            </a:fld>
            <a:endParaRPr lang="en-US" altLang="en-US"/>
          </a:p>
        </p:txBody>
      </p:sp>
    </p:spTree>
    <p:extLst>
      <p:ext uri="{BB962C8B-B14F-4D97-AF65-F5344CB8AC3E}">
        <p14:creationId xmlns:p14="http://schemas.microsoft.com/office/powerpoint/2010/main" val="37145606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US" altLang="en-US"/>
          </a:p>
        </p:txBody>
      </p:sp>
      <p:sp>
        <p:nvSpPr>
          <p:cNvPr id="6" name="Footer Placeholder 5"/>
          <p:cNvSpPr>
            <a:spLocks noGrp="1"/>
          </p:cNvSpPr>
          <p:nvPr>
            <p:ph type="ftr" sz="quarter" idx="11"/>
          </p:nvPr>
        </p:nvSpPr>
        <p:spPr/>
        <p:txBody>
          <a:bodyPr/>
          <a:lstStyle>
            <a:lvl1pPr>
              <a:defRPr/>
            </a:lvl1pPr>
          </a:lstStyle>
          <a:p>
            <a:endParaRPr lang="en-US" altLang="en-US"/>
          </a:p>
        </p:txBody>
      </p:sp>
      <p:sp>
        <p:nvSpPr>
          <p:cNvPr id="7" name="Slide Number Placeholder 6"/>
          <p:cNvSpPr>
            <a:spLocks noGrp="1"/>
          </p:cNvSpPr>
          <p:nvPr>
            <p:ph type="sldNum" sz="quarter" idx="12"/>
          </p:nvPr>
        </p:nvSpPr>
        <p:spPr/>
        <p:txBody>
          <a:bodyPr/>
          <a:lstStyle>
            <a:lvl1pPr>
              <a:defRPr/>
            </a:lvl1pPr>
          </a:lstStyle>
          <a:p>
            <a:fld id="{16ACCB84-8D2A-4B00-9E63-C0E4CD750225}" type="slidenum">
              <a:rPr lang="en-US" altLang="en-US" smtClean="0"/>
              <a:pPr/>
              <a:t>‹#›</a:t>
            </a:fld>
            <a:endParaRPr lang="en-US" altLang="en-US"/>
          </a:p>
        </p:txBody>
      </p:sp>
    </p:spTree>
    <p:extLst>
      <p:ext uri="{BB962C8B-B14F-4D97-AF65-F5344CB8AC3E}">
        <p14:creationId xmlns:p14="http://schemas.microsoft.com/office/powerpoint/2010/main" val="10663871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US" altLang="en-US"/>
          </a:p>
        </p:txBody>
      </p:sp>
      <p:sp>
        <p:nvSpPr>
          <p:cNvPr id="5" name="Footer Placeholder 4"/>
          <p:cNvSpPr>
            <a:spLocks noGrp="1"/>
          </p:cNvSpPr>
          <p:nvPr>
            <p:ph type="ftr" sz="quarter" idx="11"/>
          </p:nvPr>
        </p:nvSpPr>
        <p:spPr/>
        <p:txBody>
          <a:bodyPr/>
          <a:lstStyle>
            <a:lvl1pPr>
              <a:defRPr/>
            </a:lvl1pPr>
          </a:lstStyle>
          <a:p>
            <a:endParaRPr lang="en-US" altLang="en-US"/>
          </a:p>
        </p:txBody>
      </p:sp>
      <p:sp>
        <p:nvSpPr>
          <p:cNvPr id="6" name="Slide Number Placeholder 5"/>
          <p:cNvSpPr>
            <a:spLocks noGrp="1"/>
          </p:cNvSpPr>
          <p:nvPr>
            <p:ph type="sldNum" sz="quarter" idx="12"/>
          </p:nvPr>
        </p:nvSpPr>
        <p:spPr/>
        <p:txBody>
          <a:bodyPr/>
          <a:lstStyle>
            <a:lvl1pPr>
              <a:defRPr/>
            </a:lvl1pPr>
          </a:lstStyle>
          <a:p>
            <a:fld id="{B613E4E6-765F-4D4B-8FC5-7E3D2B66B089}" type="slidenum">
              <a:rPr lang="en-US" altLang="en-US" smtClean="0"/>
              <a:pPr/>
              <a:t>‹#›</a:t>
            </a:fld>
            <a:endParaRPr lang="en-US" altLang="en-US"/>
          </a:p>
        </p:txBody>
      </p:sp>
    </p:spTree>
    <p:extLst>
      <p:ext uri="{BB962C8B-B14F-4D97-AF65-F5344CB8AC3E}">
        <p14:creationId xmlns:p14="http://schemas.microsoft.com/office/powerpoint/2010/main" val="37681203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72250" y="90488"/>
            <a:ext cx="2038350" cy="5853112"/>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90488"/>
            <a:ext cx="5962650" cy="5853112"/>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US" altLang="en-US"/>
          </a:p>
        </p:txBody>
      </p:sp>
      <p:sp>
        <p:nvSpPr>
          <p:cNvPr id="5" name="Footer Placeholder 4"/>
          <p:cNvSpPr>
            <a:spLocks noGrp="1"/>
          </p:cNvSpPr>
          <p:nvPr>
            <p:ph type="ftr" sz="quarter" idx="11"/>
          </p:nvPr>
        </p:nvSpPr>
        <p:spPr/>
        <p:txBody>
          <a:bodyPr/>
          <a:lstStyle>
            <a:lvl1pPr>
              <a:defRPr/>
            </a:lvl1pPr>
          </a:lstStyle>
          <a:p>
            <a:endParaRPr lang="en-US" altLang="en-US"/>
          </a:p>
        </p:txBody>
      </p:sp>
      <p:sp>
        <p:nvSpPr>
          <p:cNvPr id="6" name="Slide Number Placeholder 5"/>
          <p:cNvSpPr>
            <a:spLocks noGrp="1"/>
          </p:cNvSpPr>
          <p:nvPr>
            <p:ph type="sldNum" sz="quarter" idx="12"/>
          </p:nvPr>
        </p:nvSpPr>
        <p:spPr/>
        <p:txBody>
          <a:bodyPr/>
          <a:lstStyle>
            <a:lvl1pPr>
              <a:defRPr/>
            </a:lvl1pPr>
          </a:lstStyle>
          <a:p>
            <a:fld id="{E13D54B8-5C16-4BD0-B504-2359780CDAAC}" type="slidenum">
              <a:rPr lang="en-US" altLang="en-US" smtClean="0"/>
              <a:pPr/>
              <a:t>‹#›</a:t>
            </a:fld>
            <a:endParaRPr lang="en-US" altLang="en-US"/>
          </a:p>
        </p:txBody>
      </p:sp>
    </p:spTree>
    <p:extLst>
      <p:ext uri="{BB962C8B-B14F-4D97-AF65-F5344CB8AC3E}">
        <p14:creationId xmlns:p14="http://schemas.microsoft.com/office/powerpoint/2010/main" val="22996883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2590800" y="90488"/>
            <a:ext cx="6019800" cy="11906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Rectangle 3"/>
          <p:cNvSpPr>
            <a:spLocks noGrp="1" noChangeArrowheads="1"/>
          </p:cNvSpPr>
          <p:nvPr>
            <p:ph type="body" idx="1"/>
          </p:nvPr>
        </p:nvSpPr>
        <p:spPr bwMode="auto">
          <a:xfrm>
            <a:off x="457200" y="1371600"/>
            <a:ext cx="8153400" cy="457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1028" name="Rectangle 4"/>
          <p:cNvSpPr>
            <a:spLocks noGrp="1" noChangeArrowheads="1"/>
          </p:cNvSpPr>
          <p:nvPr>
            <p:ph type="dt" sz="half" idx="2"/>
          </p:nvPr>
        </p:nvSpPr>
        <p:spPr bwMode="auto">
          <a:xfrm>
            <a:off x="2819400" y="6248400"/>
            <a:ext cx="1295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000"/>
            </a:lvl1pPr>
          </a:lstStyle>
          <a:p>
            <a:endParaRPr lang="en-US" altLang="en-US"/>
          </a:p>
        </p:txBody>
      </p:sp>
      <p:sp>
        <p:nvSpPr>
          <p:cNvPr id="1029" name="Rectangle 5"/>
          <p:cNvSpPr>
            <a:spLocks noGrp="1" noChangeArrowheads="1"/>
          </p:cNvSpPr>
          <p:nvPr>
            <p:ph type="ftr" sz="quarter" idx="3"/>
          </p:nvPr>
        </p:nvSpPr>
        <p:spPr bwMode="auto">
          <a:xfrm>
            <a:off x="4267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eaLnBrk="1" hangingPunct="1">
              <a:defRPr sz="1000"/>
            </a:lvl1pPr>
          </a:lstStyle>
          <a:p>
            <a:endParaRPr lang="en-US" altLang="en-US"/>
          </a:p>
        </p:txBody>
      </p:sp>
      <p:sp>
        <p:nvSpPr>
          <p:cNvPr id="1030" name="Rectangle 6"/>
          <p:cNvSpPr>
            <a:spLocks noGrp="1" noChangeArrowheads="1"/>
          </p:cNvSpPr>
          <p:nvPr>
            <p:ph type="sldNum" sz="quarter" idx="4"/>
          </p:nvPr>
        </p:nvSpPr>
        <p:spPr bwMode="auto">
          <a:xfrm>
            <a:off x="7315200" y="6248400"/>
            <a:ext cx="1295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000"/>
            </a:lvl1pPr>
          </a:lstStyle>
          <a:p>
            <a:fld id="{C5339244-67BC-4C9B-A3F6-3FE74501DC5D}" type="slidenum">
              <a:rPr lang="en-US" altLang="en-US" smtClean="0"/>
              <a:pPr/>
              <a:t>‹#›</a:t>
            </a:fld>
            <a:endParaRPr lang="en-US" altLang="en-US"/>
          </a:p>
        </p:txBody>
      </p:sp>
    </p:spTree>
  </p:cSld>
  <p:clrMap bg1="lt1" tx1="dk1" bg2="lt2" tx2="dk2" accent1="accent1" accent2="accent2" accent3="accent3" accent4="accent4" accent5="accent5" accent6="accent6" hlink="hlink" folHlink="folHlink"/>
  <p:sldLayoutIdLst>
    <p:sldLayoutId id="2147483704" r:id="rId1"/>
    <p:sldLayoutId id="2147483705" r:id="rId2"/>
    <p:sldLayoutId id="2147483706" r:id="rId3"/>
    <p:sldLayoutId id="2147483707" r:id="rId4"/>
    <p:sldLayoutId id="2147483708" r:id="rId5"/>
    <p:sldLayoutId id="2147483709" r:id="rId6"/>
    <p:sldLayoutId id="2147483710" r:id="rId7"/>
    <p:sldLayoutId id="2147483711" r:id="rId8"/>
    <p:sldLayoutId id="2147483712" r:id="rId9"/>
    <p:sldLayoutId id="2147483713" r:id="rId10"/>
    <p:sldLayoutId id="2147483714" r:id="rId11"/>
  </p:sldLayoutIdLst>
  <p:txStyles>
    <p:titleStyle>
      <a:lvl1pPr algn="l" rtl="0" eaLnBrk="1" fontAlgn="base" hangingPunct="1">
        <a:spcBef>
          <a:spcPct val="0"/>
        </a:spcBef>
        <a:spcAft>
          <a:spcPct val="0"/>
        </a:spcAft>
        <a:defRPr sz="3600">
          <a:solidFill>
            <a:schemeClr val="tx2"/>
          </a:solidFill>
          <a:latin typeface="+mj-lt"/>
          <a:ea typeface="+mj-ea"/>
          <a:cs typeface="+mj-cs"/>
        </a:defRPr>
      </a:lvl1pPr>
      <a:lvl2pPr algn="l" rtl="0" eaLnBrk="1" fontAlgn="base" hangingPunct="1">
        <a:spcBef>
          <a:spcPct val="0"/>
        </a:spcBef>
        <a:spcAft>
          <a:spcPct val="0"/>
        </a:spcAft>
        <a:defRPr sz="3600">
          <a:solidFill>
            <a:schemeClr val="tx2"/>
          </a:solidFill>
          <a:latin typeface="Arial Black" pitchFamily="34" charset="0"/>
        </a:defRPr>
      </a:lvl2pPr>
      <a:lvl3pPr algn="l" rtl="0" eaLnBrk="1" fontAlgn="base" hangingPunct="1">
        <a:spcBef>
          <a:spcPct val="0"/>
        </a:spcBef>
        <a:spcAft>
          <a:spcPct val="0"/>
        </a:spcAft>
        <a:defRPr sz="3600">
          <a:solidFill>
            <a:schemeClr val="tx2"/>
          </a:solidFill>
          <a:latin typeface="Arial Black" pitchFamily="34" charset="0"/>
        </a:defRPr>
      </a:lvl3pPr>
      <a:lvl4pPr algn="l" rtl="0" eaLnBrk="1" fontAlgn="base" hangingPunct="1">
        <a:spcBef>
          <a:spcPct val="0"/>
        </a:spcBef>
        <a:spcAft>
          <a:spcPct val="0"/>
        </a:spcAft>
        <a:defRPr sz="3600">
          <a:solidFill>
            <a:schemeClr val="tx2"/>
          </a:solidFill>
          <a:latin typeface="Arial Black" pitchFamily="34" charset="0"/>
        </a:defRPr>
      </a:lvl4pPr>
      <a:lvl5pPr algn="l" rtl="0" eaLnBrk="1" fontAlgn="base" hangingPunct="1">
        <a:spcBef>
          <a:spcPct val="0"/>
        </a:spcBef>
        <a:spcAft>
          <a:spcPct val="0"/>
        </a:spcAft>
        <a:defRPr sz="3600">
          <a:solidFill>
            <a:schemeClr val="tx2"/>
          </a:solidFill>
          <a:latin typeface="Arial Black" pitchFamily="34" charset="0"/>
        </a:defRPr>
      </a:lvl5pPr>
      <a:lvl6pPr marL="457200" algn="l" rtl="0" eaLnBrk="1" fontAlgn="base" hangingPunct="1">
        <a:spcBef>
          <a:spcPct val="0"/>
        </a:spcBef>
        <a:spcAft>
          <a:spcPct val="0"/>
        </a:spcAft>
        <a:defRPr sz="3600">
          <a:solidFill>
            <a:schemeClr val="tx2"/>
          </a:solidFill>
          <a:latin typeface="Arial Black" pitchFamily="34" charset="0"/>
        </a:defRPr>
      </a:lvl6pPr>
      <a:lvl7pPr marL="914400" algn="l" rtl="0" eaLnBrk="1" fontAlgn="base" hangingPunct="1">
        <a:spcBef>
          <a:spcPct val="0"/>
        </a:spcBef>
        <a:spcAft>
          <a:spcPct val="0"/>
        </a:spcAft>
        <a:defRPr sz="3600">
          <a:solidFill>
            <a:schemeClr val="tx2"/>
          </a:solidFill>
          <a:latin typeface="Arial Black" pitchFamily="34" charset="0"/>
        </a:defRPr>
      </a:lvl7pPr>
      <a:lvl8pPr marL="1371600" algn="l" rtl="0" eaLnBrk="1" fontAlgn="base" hangingPunct="1">
        <a:spcBef>
          <a:spcPct val="0"/>
        </a:spcBef>
        <a:spcAft>
          <a:spcPct val="0"/>
        </a:spcAft>
        <a:defRPr sz="3600">
          <a:solidFill>
            <a:schemeClr val="tx2"/>
          </a:solidFill>
          <a:latin typeface="Arial Black" pitchFamily="34" charset="0"/>
        </a:defRPr>
      </a:lvl8pPr>
      <a:lvl9pPr marL="1828800" algn="l" rtl="0" eaLnBrk="1" fontAlgn="base" hangingPunct="1">
        <a:spcBef>
          <a:spcPct val="0"/>
        </a:spcBef>
        <a:spcAft>
          <a:spcPct val="0"/>
        </a:spcAft>
        <a:defRPr sz="3600">
          <a:solidFill>
            <a:schemeClr val="tx2"/>
          </a:solidFill>
          <a:latin typeface="Arial Black" pitchFamily="34" charset="0"/>
        </a:defRPr>
      </a:lvl9pPr>
    </p:titleStyle>
    <p:bodyStyle>
      <a:lvl1pPr marL="342900" indent="-342900" algn="l" rtl="0" eaLnBrk="1" fontAlgn="base" hangingPunct="1">
        <a:spcBef>
          <a:spcPct val="20000"/>
        </a:spcBef>
        <a:spcAft>
          <a:spcPct val="0"/>
        </a:spcAft>
        <a:buChar char="•"/>
        <a:defRPr sz="3200">
          <a:solidFill>
            <a:schemeClr val="tx1"/>
          </a:solidFill>
          <a:latin typeface="+mn-lt"/>
          <a:ea typeface="+mn-ea"/>
          <a:cs typeface="+mn-cs"/>
        </a:defRPr>
      </a:lvl1pPr>
      <a:lvl2pPr marL="742950" indent="-285750" algn="l" rtl="0" eaLnBrk="1" fontAlgn="base" hangingPunct="1">
        <a:spcBef>
          <a:spcPct val="20000"/>
        </a:spcBef>
        <a:spcAft>
          <a:spcPct val="0"/>
        </a:spcAft>
        <a:buChar char="–"/>
        <a:defRPr sz="2800">
          <a:solidFill>
            <a:schemeClr val="tx1"/>
          </a:solidFill>
          <a:latin typeface="+mn-lt"/>
        </a:defRPr>
      </a:lvl2pPr>
      <a:lvl3pPr marL="1143000" indent="-228600" algn="l" rtl="0" eaLnBrk="1" fontAlgn="base" hangingPunct="1">
        <a:spcBef>
          <a:spcPct val="20000"/>
        </a:spcBef>
        <a:spcAft>
          <a:spcPct val="0"/>
        </a:spcAft>
        <a:buChar char="•"/>
        <a:defRPr sz="2400">
          <a:solidFill>
            <a:schemeClr val="tx1"/>
          </a:solidFill>
          <a:latin typeface="+mn-lt"/>
        </a:defRPr>
      </a:lvl3pPr>
      <a:lvl4pPr marL="1600200" indent="-228600" algn="l" rtl="0" eaLnBrk="1" fontAlgn="base" hangingPunct="1">
        <a:spcBef>
          <a:spcPct val="20000"/>
        </a:spcBef>
        <a:spcAft>
          <a:spcPct val="0"/>
        </a:spcAft>
        <a:buChar char="–"/>
        <a:defRPr sz="2000">
          <a:solidFill>
            <a:schemeClr val="tx1"/>
          </a:solidFill>
          <a:latin typeface="+mn-lt"/>
        </a:defRPr>
      </a:lvl4pPr>
      <a:lvl5pPr marL="2057400" indent="-228600" algn="l" rtl="0" eaLnBrk="1" fontAlgn="base" hangingPunct="1">
        <a:spcBef>
          <a:spcPct val="20000"/>
        </a:spcBef>
        <a:spcAft>
          <a:spcPct val="0"/>
        </a:spcAft>
        <a:buChar char="»"/>
        <a:defRPr sz="2000">
          <a:solidFill>
            <a:schemeClr val="tx1"/>
          </a:solidFill>
          <a:latin typeface="+mn-lt"/>
        </a:defRPr>
      </a:lvl5pPr>
      <a:lvl6pPr marL="2514600" indent="-228600" algn="l" rtl="0" eaLnBrk="1" fontAlgn="base" hangingPunct="1">
        <a:spcBef>
          <a:spcPct val="20000"/>
        </a:spcBef>
        <a:spcAft>
          <a:spcPct val="0"/>
        </a:spcAft>
        <a:buChar char="»"/>
        <a:defRPr sz="2000">
          <a:solidFill>
            <a:schemeClr val="tx1"/>
          </a:solidFill>
          <a:latin typeface="+mn-lt"/>
        </a:defRPr>
      </a:lvl6pPr>
      <a:lvl7pPr marL="2971800" indent="-228600" algn="l" rtl="0" eaLnBrk="1" fontAlgn="base" hangingPunct="1">
        <a:spcBef>
          <a:spcPct val="20000"/>
        </a:spcBef>
        <a:spcAft>
          <a:spcPct val="0"/>
        </a:spcAft>
        <a:buChar char="»"/>
        <a:defRPr sz="2000">
          <a:solidFill>
            <a:schemeClr val="tx1"/>
          </a:solidFill>
          <a:latin typeface="+mn-lt"/>
        </a:defRPr>
      </a:lvl7pPr>
      <a:lvl8pPr marL="3429000" indent="-228600" algn="l" rtl="0" eaLnBrk="1" fontAlgn="base" hangingPunct="1">
        <a:spcBef>
          <a:spcPct val="20000"/>
        </a:spcBef>
        <a:spcAft>
          <a:spcPct val="0"/>
        </a:spcAft>
        <a:buChar char="»"/>
        <a:defRPr sz="2000">
          <a:solidFill>
            <a:schemeClr val="tx1"/>
          </a:solidFill>
          <a:latin typeface="+mn-lt"/>
        </a:defRPr>
      </a:lvl8pPr>
      <a:lvl9pPr marL="3886200" indent="-228600" algn="l" rtl="0" eaLnBrk="1" fontAlgn="base" hangingPunct="1">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3.pn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170" name="Rectangle 2"/>
          <p:cNvSpPr>
            <a:spLocks noGrp="1" noChangeArrowheads="1"/>
          </p:cNvSpPr>
          <p:nvPr>
            <p:ph type="ctrTitle"/>
          </p:nvPr>
        </p:nvSpPr>
        <p:spPr/>
        <p:txBody>
          <a:bodyPr/>
          <a:lstStyle/>
          <a:p>
            <a:r>
              <a:rPr lang="en-GB" altLang="en-US" dirty="0" smtClean="0"/>
              <a:t>Lecture 7: Juvenile offenders and gangs.</a:t>
            </a:r>
            <a:endParaRPr lang="en-US" altLang="en-US"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Overview </a:t>
            </a:r>
            <a:endParaRPr lang="en-GB" dirty="0"/>
          </a:p>
        </p:txBody>
      </p:sp>
      <p:sp>
        <p:nvSpPr>
          <p:cNvPr id="3" name="Content Placeholder 2"/>
          <p:cNvSpPr>
            <a:spLocks noGrp="1"/>
          </p:cNvSpPr>
          <p:nvPr>
            <p:ph idx="1"/>
          </p:nvPr>
        </p:nvSpPr>
        <p:spPr>
          <a:xfrm>
            <a:off x="457200" y="1828800"/>
            <a:ext cx="8153400" cy="4572000"/>
          </a:xfrm>
        </p:spPr>
        <p:txBody>
          <a:bodyPr/>
          <a:lstStyle/>
          <a:p>
            <a:r>
              <a:rPr lang="en-GB" sz="2000" dirty="0" smtClean="0"/>
              <a:t>Childhood is the starting point for criminality in many offenders. Whilst some crimes originate in adulthood, many offences rooted in childhood, associated with conduct disorder and specific risk factors.</a:t>
            </a:r>
          </a:p>
          <a:p>
            <a:r>
              <a:rPr lang="en-GB" sz="2000" dirty="0" smtClean="0"/>
              <a:t>Whilst we acknowledge the risk factors, it is more difficult to identify precisely the causes of those risk factors. </a:t>
            </a:r>
          </a:p>
          <a:p>
            <a:r>
              <a:rPr lang="en-GB" sz="2000" dirty="0" smtClean="0"/>
              <a:t>Strong evidence is available that early social interventions can assist children who are at risk. Educational programmes aimed at nursery children have produced some positive results. </a:t>
            </a:r>
          </a:p>
          <a:p>
            <a:r>
              <a:rPr lang="en-GB" sz="2000" dirty="0" smtClean="0"/>
              <a:t>A high proportion of sex offenders are in their late teenage years. A third of the rapists of adult women are under the age of 18 years.</a:t>
            </a:r>
          </a:p>
          <a:p>
            <a:r>
              <a:rPr lang="en-GB" sz="2000" dirty="0" smtClean="0"/>
              <a:t>Delinquents justify their actions using less mature levels of moral reasoning.</a:t>
            </a:r>
          </a:p>
          <a:p>
            <a:endParaRPr lang="en-GB" dirty="0"/>
          </a:p>
        </p:txBody>
      </p:sp>
    </p:spTree>
    <p:extLst>
      <p:ext uri="{BB962C8B-B14F-4D97-AF65-F5344CB8AC3E}">
        <p14:creationId xmlns:p14="http://schemas.microsoft.com/office/powerpoint/2010/main" val="4128347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Overview </a:t>
            </a:r>
            <a:endParaRPr lang="en-GB" dirty="0"/>
          </a:p>
        </p:txBody>
      </p:sp>
      <p:sp>
        <p:nvSpPr>
          <p:cNvPr id="3" name="Content Placeholder 2"/>
          <p:cNvSpPr>
            <a:spLocks noGrp="1"/>
          </p:cNvSpPr>
          <p:nvPr>
            <p:ph idx="1"/>
          </p:nvPr>
        </p:nvSpPr>
        <p:spPr>
          <a:xfrm>
            <a:off x="457200" y="2133600"/>
            <a:ext cx="8153400" cy="3810000"/>
          </a:xfrm>
        </p:spPr>
        <p:txBody>
          <a:bodyPr/>
          <a:lstStyle/>
          <a:p>
            <a:r>
              <a:rPr lang="en-GB" sz="2400" dirty="0" smtClean="0"/>
              <a:t>Parents using violent methods of dealing with situations tend to pass this onto their children.</a:t>
            </a:r>
          </a:p>
          <a:p>
            <a:r>
              <a:rPr lang="en-GB" sz="2400" dirty="0" smtClean="0"/>
              <a:t>A number of mechanisms underlying cycles of abuse have been proposed leading to violent methods of dealing with important relationships.</a:t>
            </a:r>
          </a:p>
          <a:p>
            <a:r>
              <a:rPr lang="en-GB" sz="2400" dirty="0" smtClean="0"/>
              <a:t>It is difficult to research the patterns of criminal careers despite the importance of the field. There are real differences in life and temporary offenders. </a:t>
            </a:r>
          </a:p>
          <a:p>
            <a:pPr marL="0" indent="0">
              <a:buNone/>
            </a:pPr>
            <a:endParaRPr lang="en-GB" dirty="0"/>
          </a:p>
        </p:txBody>
      </p:sp>
    </p:spTree>
    <p:extLst>
      <p:ext uri="{BB962C8B-B14F-4D97-AF65-F5344CB8AC3E}">
        <p14:creationId xmlns:p14="http://schemas.microsoft.com/office/powerpoint/2010/main" val="36963657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smtClean="0"/>
              <a:t>The case of Rick…</a:t>
            </a:r>
            <a:endParaRPr lang="en-GB" dirty="0"/>
          </a:p>
        </p:txBody>
      </p:sp>
    </p:spTree>
    <p:extLst>
      <p:ext uri="{BB962C8B-B14F-4D97-AF65-F5344CB8AC3E}">
        <p14:creationId xmlns:p14="http://schemas.microsoft.com/office/powerpoint/2010/main" val="6402122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Juvenile offenders.</a:t>
            </a:r>
            <a:endParaRPr lang="en-US" dirty="0"/>
          </a:p>
        </p:txBody>
      </p:sp>
      <p:sp>
        <p:nvSpPr>
          <p:cNvPr id="3" name="Content Placeholder 2"/>
          <p:cNvSpPr>
            <a:spLocks noGrp="1"/>
          </p:cNvSpPr>
          <p:nvPr>
            <p:ph idx="1"/>
          </p:nvPr>
        </p:nvSpPr>
        <p:spPr>
          <a:xfrm>
            <a:off x="228600" y="1447800"/>
            <a:ext cx="8686800" cy="4572000"/>
          </a:xfrm>
        </p:spPr>
        <p:txBody>
          <a:bodyPr/>
          <a:lstStyle/>
          <a:p>
            <a:pPr marL="0" indent="0">
              <a:buNone/>
            </a:pPr>
            <a:r>
              <a:rPr lang="en-US" sz="2000" dirty="0"/>
              <a:t>Is involvement in </a:t>
            </a:r>
            <a:r>
              <a:rPr lang="en-US" sz="2000" dirty="0" smtClean="0"/>
              <a:t>crime </a:t>
            </a:r>
            <a:r>
              <a:rPr lang="en-US" sz="2000" dirty="0"/>
              <a:t>common among </a:t>
            </a:r>
            <a:r>
              <a:rPr lang="en-US" sz="2000" dirty="0" smtClean="0"/>
              <a:t>adolescents: are most </a:t>
            </a:r>
            <a:r>
              <a:rPr lang="en-US" sz="2000" dirty="0"/>
              <a:t>youths delinquent? Maybe Rick was just an unfortunate kid who </a:t>
            </a:r>
            <a:r>
              <a:rPr lang="en-US" sz="2000" dirty="0" smtClean="0"/>
              <a:t>got caught.</a:t>
            </a:r>
          </a:p>
          <a:p>
            <a:pPr marL="0" indent="0">
              <a:buNone/>
            </a:pPr>
            <a:endParaRPr lang="en-US" sz="2000" dirty="0"/>
          </a:p>
          <a:p>
            <a:r>
              <a:rPr lang="en-US" sz="2000" dirty="0" smtClean="0"/>
              <a:t>Are </a:t>
            </a:r>
            <a:r>
              <a:rPr lang="en-US" sz="2000" dirty="0"/>
              <a:t>Rick’s offenses fairly typical of the types of </a:t>
            </a:r>
            <a:r>
              <a:rPr lang="en-US" sz="2000" dirty="0" smtClean="0"/>
              <a:t>offences </a:t>
            </a:r>
            <a:r>
              <a:rPr lang="en-US" sz="2000" dirty="0"/>
              <a:t>in which youths</a:t>
            </a:r>
          </a:p>
          <a:p>
            <a:r>
              <a:rPr lang="en-US" sz="2000" dirty="0"/>
              <a:t>are involved?</a:t>
            </a:r>
          </a:p>
          <a:p>
            <a:r>
              <a:rPr lang="en-US" sz="2000" dirty="0" smtClean="0"/>
              <a:t>Will </a:t>
            </a:r>
            <a:r>
              <a:rPr lang="en-US" sz="2000" dirty="0"/>
              <a:t>Rick “grow out” of delinquent </a:t>
            </a:r>
            <a:r>
              <a:rPr lang="en-US" sz="2000" dirty="0" err="1" smtClean="0"/>
              <a:t>behaviour</a:t>
            </a:r>
            <a:r>
              <a:rPr lang="en-US" sz="2000" dirty="0"/>
              <a:t>?</a:t>
            </a:r>
          </a:p>
          <a:p>
            <a:r>
              <a:rPr lang="en-US" sz="2000" dirty="0" smtClean="0"/>
              <a:t>Is </a:t>
            </a:r>
            <a:r>
              <a:rPr lang="en-US" sz="2000" dirty="0"/>
              <a:t>Rick’s pattern of offending much the same as those of other </a:t>
            </a:r>
            <a:r>
              <a:rPr lang="en-US" sz="2000" dirty="0" smtClean="0"/>
              <a:t>delinquent youths</a:t>
            </a:r>
            <a:r>
              <a:rPr lang="en-US" sz="2000" dirty="0"/>
              <a:t>?</a:t>
            </a:r>
          </a:p>
          <a:p>
            <a:r>
              <a:rPr lang="en-US" sz="2000" dirty="0" smtClean="0"/>
              <a:t>Do </a:t>
            </a:r>
            <a:r>
              <a:rPr lang="en-US" sz="2000" dirty="0"/>
              <a:t>most delinquent youths begin with status offenses and then persist </a:t>
            </a:r>
            <a:r>
              <a:rPr lang="en-US" sz="2000" dirty="0" smtClean="0"/>
              <a:t>and escalate </a:t>
            </a:r>
            <a:r>
              <a:rPr lang="en-US" sz="2000" dirty="0"/>
              <a:t>into serious, repetitive offending? (Status offenses are acts, such </a:t>
            </a:r>
            <a:r>
              <a:rPr lang="en-US" sz="2000" dirty="0" smtClean="0"/>
              <a:t>as truancy </a:t>
            </a:r>
            <a:r>
              <a:rPr lang="en-US" sz="2000" dirty="0"/>
              <a:t>and running away, that are considered offenses when </a:t>
            </a:r>
            <a:r>
              <a:rPr lang="en-US" sz="2000" dirty="0" smtClean="0"/>
              <a:t>committed by </a:t>
            </a:r>
            <a:r>
              <a:rPr lang="en-US" sz="2000" dirty="0"/>
              <a:t>juveniles but are not considered crimes if committed by </a:t>
            </a:r>
            <a:r>
              <a:rPr lang="en-US" sz="2000" dirty="0" smtClean="0"/>
              <a:t>adults).</a:t>
            </a:r>
            <a:endParaRPr lang="en-US" sz="2000" dirty="0"/>
          </a:p>
        </p:txBody>
      </p:sp>
    </p:spTree>
    <p:extLst>
      <p:ext uri="{BB962C8B-B14F-4D97-AF65-F5344CB8AC3E}">
        <p14:creationId xmlns:p14="http://schemas.microsoft.com/office/powerpoint/2010/main" val="112958899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524000"/>
            <a:ext cx="8153400" cy="4419600"/>
          </a:xfrm>
        </p:spPr>
        <p:txBody>
          <a:bodyPr/>
          <a:lstStyle/>
          <a:p>
            <a:r>
              <a:rPr lang="en-US" sz="2400" dirty="0"/>
              <a:t>Is there a rational component to Rick’s delinquency so that </a:t>
            </a:r>
            <a:r>
              <a:rPr lang="en-US" sz="2400" dirty="0" smtClean="0"/>
              <a:t>punishment by </a:t>
            </a:r>
            <a:r>
              <a:rPr lang="en-US" sz="2400" dirty="0"/>
              <a:t>the juvenile court would deter further delinquency?</a:t>
            </a:r>
          </a:p>
          <a:p>
            <a:r>
              <a:rPr lang="en-US" sz="2400" dirty="0" smtClean="0"/>
              <a:t>Did </a:t>
            </a:r>
            <a:r>
              <a:rPr lang="en-US" sz="2400" dirty="0"/>
              <a:t>the fact that Rick was adopted have anything to do with his </a:t>
            </a:r>
            <a:r>
              <a:rPr lang="en-US" sz="2400" dirty="0" smtClean="0"/>
              <a:t>involvement in </a:t>
            </a:r>
            <a:r>
              <a:rPr lang="en-US" sz="2400" dirty="0"/>
              <a:t>delinquency? Might something about Rick’s genetic makeup </a:t>
            </a:r>
            <a:r>
              <a:rPr lang="en-US" sz="2400" dirty="0" smtClean="0"/>
              <a:t>and his </a:t>
            </a:r>
            <a:r>
              <a:rPr lang="en-US" sz="2400" dirty="0"/>
              <a:t>biological family lend some insight into his </a:t>
            </a:r>
            <a:r>
              <a:rPr lang="en-US" sz="2400" dirty="0" err="1" smtClean="0"/>
              <a:t>behaviour</a:t>
            </a:r>
            <a:r>
              <a:rPr lang="en-US" sz="2400" dirty="0"/>
              <a:t>?</a:t>
            </a:r>
          </a:p>
          <a:p>
            <a:r>
              <a:rPr lang="en-US" sz="2400" dirty="0" smtClean="0"/>
              <a:t>What </a:t>
            </a:r>
            <a:r>
              <a:rPr lang="en-US" sz="2400" dirty="0"/>
              <a:t>role did Rick’s use of alcohol play in his delinquency?</a:t>
            </a:r>
          </a:p>
          <a:p>
            <a:r>
              <a:rPr lang="en-US" sz="2400" dirty="0" smtClean="0"/>
              <a:t>Are </a:t>
            </a:r>
            <a:r>
              <a:rPr lang="en-US" sz="2400" dirty="0"/>
              <a:t>there family factors that might relate to Rick’s involvement </a:t>
            </a:r>
            <a:r>
              <a:rPr lang="en-US" sz="2400" dirty="0" smtClean="0"/>
              <a:t>in delinquency</a:t>
            </a:r>
            <a:r>
              <a:rPr lang="en-US" sz="2400" dirty="0"/>
              <a:t>?</a:t>
            </a:r>
          </a:p>
          <a:p>
            <a:r>
              <a:rPr lang="en-US" sz="2400" dirty="0" smtClean="0"/>
              <a:t>Were </a:t>
            </a:r>
            <a:r>
              <a:rPr lang="en-US" sz="2400" dirty="0"/>
              <a:t>there aspects of Rick’s school experiences that might be related </a:t>
            </a:r>
            <a:r>
              <a:rPr lang="en-US" sz="2400" dirty="0" smtClean="0"/>
              <a:t>to his </a:t>
            </a:r>
            <a:r>
              <a:rPr lang="en-US" sz="2400" dirty="0"/>
              <a:t>delinquency?</a:t>
            </a:r>
          </a:p>
        </p:txBody>
      </p:sp>
    </p:spTree>
    <p:extLst>
      <p:ext uri="{BB962C8B-B14F-4D97-AF65-F5344CB8AC3E}">
        <p14:creationId xmlns:p14="http://schemas.microsoft.com/office/powerpoint/2010/main" val="379296369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US" sz="2400" dirty="0"/>
              <a:t>What role did Rick’s friend play in his delinquent </a:t>
            </a:r>
            <a:r>
              <a:rPr lang="en-US" sz="2400" dirty="0" err="1" smtClean="0"/>
              <a:t>behaviour</a:t>
            </a:r>
            <a:r>
              <a:rPr lang="en-US" sz="2400" dirty="0"/>
              <a:t>?</a:t>
            </a:r>
          </a:p>
          <a:p>
            <a:r>
              <a:rPr lang="en-US" sz="2400" dirty="0" smtClean="0"/>
              <a:t>Did </a:t>
            </a:r>
            <a:r>
              <a:rPr lang="en-US" sz="2400" dirty="0"/>
              <a:t>the youth court’s formal adjudication of Rick as a “delinquent </a:t>
            </a:r>
            <a:r>
              <a:rPr lang="en-US" sz="2400" dirty="0" smtClean="0"/>
              <a:t>youth” two </a:t>
            </a:r>
            <a:r>
              <a:rPr lang="en-US" sz="2400" dirty="0"/>
              <a:t>years earlier label him and make him more likely to continue </a:t>
            </a:r>
            <a:r>
              <a:rPr lang="en-US" sz="2400" dirty="0" smtClean="0"/>
              <a:t>in delinquent </a:t>
            </a:r>
            <a:r>
              <a:rPr lang="en-US" sz="2400" dirty="0" err="1" smtClean="0"/>
              <a:t>behaviour</a:t>
            </a:r>
            <a:r>
              <a:rPr lang="en-US" sz="2400" dirty="0"/>
              <a:t>?</a:t>
            </a:r>
          </a:p>
          <a:p>
            <a:r>
              <a:rPr lang="en-US" sz="2400" dirty="0" smtClean="0"/>
              <a:t>Should </a:t>
            </a:r>
            <a:r>
              <a:rPr lang="en-US" sz="2400" dirty="0"/>
              <a:t>the juvenile court retain jurisdiction for serious, repeat </a:t>
            </a:r>
            <a:r>
              <a:rPr lang="en-US" sz="2400" dirty="0" smtClean="0"/>
              <a:t>offenders like </a:t>
            </a:r>
            <a:r>
              <a:rPr lang="en-US" sz="2400" dirty="0"/>
              <a:t>Rick?</a:t>
            </a:r>
          </a:p>
          <a:p>
            <a:r>
              <a:rPr lang="en-US" sz="2400" dirty="0" smtClean="0"/>
              <a:t>What </a:t>
            </a:r>
            <a:r>
              <a:rPr lang="en-US" sz="2400" dirty="0"/>
              <a:t>should the juvenile court try to do with Rick: punish, deter, or </a:t>
            </a:r>
            <a:r>
              <a:rPr lang="en-US" sz="2400" dirty="0" smtClean="0"/>
              <a:t>rehabilitate him? </a:t>
            </a:r>
          </a:p>
          <a:p>
            <a:r>
              <a:rPr lang="en-US" sz="2400" dirty="0" smtClean="0"/>
              <a:t>Should </a:t>
            </a:r>
            <a:r>
              <a:rPr lang="en-US" sz="2400" dirty="0"/>
              <a:t>the juvenile court hold Rick less responsible for his acts than </a:t>
            </a:r>
            <a:r>
              <a:rPr lang="en-US" sz="2400" dirty="0" smtClean="0"/>
              <a:t>an adult </a:t>
            </a:r>
            <a:r>
              <a:rPr lang="en-US" sz="2400" dirty="0"/>
              <a:t>because he has not fully matured?</a:t>
            </a:r>
          </a:p>
        </p:txBody>
      </p:sp>
    </p:spTree>
    <p:extLst>
      <p:ext uri="{BB962C8B-B14F-4D97-AF65-F5344CB8AC3E}">
        <p14:creationId xmlns:p14="http://schemas.microsoft.com/office/powerpoint/2010/main" val="162052378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smtClean="0"/>
              <a:t>Adolescent crime and the family</a:t>
            </a:r>
            <a:endParaRPr lang="en-GB" dirty="0"/>
          </a:p>
        </p:txBody>
      </p:sp>
    </p:spTree>
    <p:extLst>
      <p:ext uri="{BB962C8B-B14F-4D97-AF65-F5344CB8AC3E}">
        <p14:creationId xmlns:p14="http://schemas.microsoft.com/office/powerpoint/2010/main" val="30246418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smtClean="0"/>
              <a:t>Some statistics: (</a:t>
            </a:r>
            <a:r>
              <a:rPr lang="en-US" sz="3200" dirty="0" err="1" smtClean="0"/>
              <a:t>Burfeind</a:t>
            </a:r>
            <a:r>
              <a:rPr lang="en-US" sz="3200" dirty="0"/>
              <a:t> </a:t>
            </a:r>
            <a:r>
              <a:rPr lang="en-US" sz="3200" dirty="0" smtClean="0"/>
              <a:t>&amp; Bartusch, 2016</a:t>
            </a:r>
            <a:r>
              <a:rPr lang="en-US" dirty="0" smtClean="0"/>
              <a:t>)</a:t>
            </a:r>
            <a:endParaRPr lang="en-US" dirty="0"/>
          </a:p>
        </p:txBody>
      </p:sp>
      <p:sp>
        <p:nvSpPr>
          <p:cNvPr id="3" name="Content Placeholder 2"/>
          <p:cNvSpPr>
            <a:spLocks noGrp="1"/>
          </p:cNvSpPr>
          <p:nvPr>
            <p:ph idx="1"/>
          </p:nvPr>
        </p:nvSpPr>
        <p:spPr/>
        <p:txBody>
          <a:bodyPr/>
          <a:lstStyle/>
          <a:p>
            <a:r>
              <a:rPr lang="en-GB" sz="2000" dirty="0" smtClean="0"/>
              <a:t>Crime runs in families and is concentrated in a small number of these.</a:t>
            </a:r>
          </a:p>
          <a:p>
            <a:r>
              <a:rPr lang="en-GB" sz="2000" dirty="0" smtClean="0"/>
              <a:t>Over one third of UK prisoners has a family member also in prison.</a:t>
            </a:r>
          </a:p>
          <a:p>
            <a:r>
              <a:rPr lang="en-GB" sz="2000" dirty="0" smtClean="0"/>
              <a:t>The trend is higher for juvenile offenders (Howard &amp; White 1992).</a:t>
            </a:r>
          </a:p>
          <a:p>
            <a:r>
              <a:rPr lang="en-GB" sz="2000" dirty="0" smtClean="0"/>
              <a:t>Most family relationships show- father, mother, older brother and older sister, but not younger sister.</a:t>
            </a:r>
          </a:p>
          <a:p>
            <a:r>
              <a:rPr lang="en-GB" sz="2000" dirty="0" smtClean="0"/>
              <a:t>Half of all convictions were the responsibility of 6% of families.</a:t>
            </a:r>
          </a:p>
          <a:p>
            <a:r>
              <a:rPr lang="en-GB" sz="2000" dirty="0" smtClean="0"/>
              <a:t>Most young offenders are reprimanded for a number of offences, with a wide repertoire of offences and high recidivism rates. 75% reoffend within two years.</a:t>
            </a:r>
          </a:p>
          <a:p>
            <a:r>
              <a:rPr lang="en-GB" sz="2000" dirty="0" smtClean="0"/>
              <a:t>Most offending occurs between 16-17 years and those convicted six times are more likely to go onto adult criminality.</a:t>
            </a:r>
          </a:p>
          <a:p>
            <a:r>
              <a:rPr lang="en-GB" sz="2000" dirty="0" smtClean="0"/>
              <a:t>Young offenders can be classified into (1) delinquent careers, (2) temporary delinquency confined to adolescence.</a:t>
            </a:r>
            <a:endParaRPr lang="en-US" sz="2000" dirty="0"/>
          </a:p>
        </p:txBody>
      </p:sp>
    </p:spTree>
    <p:extLst>
      <p:ext uri="{BB962C8B-B14F-4D97-AF65-F5344CB8AC3E}">
        <p14:creationId xmlns:p14="http://schemas.microsoft.com/office/powerpoint/2010/main" val="308104014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smtClean="0"/>
              <a:t>Criminal behaviour in the parent and offspring</a:t>
            </a:r>
            <a:endParaRPr lang="en-GB" sz="3200" dirty="0"/>
          </a:p>
        </p:txBody>
      </p:sp>
      <p:sp>
        <p:nvSpPr>
          <p:cNvPr id="3" name="Content Placeholder 2"/>
          <p:cNvSpPr>
            <a:spLocks noGrp="1"/>
          </p:cNvSpPr>
          <p:nvPr>
            <p:ph idx="1"/>
          </p:nvPr>
        </p:nvSpPr>
        <p:spPr/>
        <p:txBody>
          <a:bodyPr/>
          <a:lstStyle/>
          <a:p>
            <a:r>
              <a:rPr lang="en-GB" sz="2400" dirty="0" smtClean="0"/>
              <a:t>There are a few possible explanations of intergenerational transmission of criminal behaviour. Farrington (2011) identifies the following:</a:t>
            </a:r>
          </a:p>
          <a:p>
            <a:pPr lvl="1"/>
            <a:r>
              <a:rPr lang="en-GB" sz="2400" dirty="0" smtClean="0"/>
              <a:t>Genetic transmission for potential for criminality</a:t>
            </a:r>
          </a:p>
          <a:p>
            <a:pPr lvl="1"/>
            <a:r>
              <a:rPr lang="en-GB" sz="2400" dirty="0" smtClean="0"/>
              <a:t>Parents teach criminality directly or indirectly</a:t>
            </a:r>
          </a:p>
          <a:p>
            <a:pPr lvl="1"/>
            <a:r>
              <a:rPr lang="en-GB" sz="2400" dirty="0" smtClean="0"/>
              <a:t>Parents and children share similar environmental risk factors</a:t>
            </a:r>
          </a:p>
          <a:p>
            <a:pPr lvl="1"/>
            <a:r>
              <a:rPr lang="en-GB" sz="2400" dirty="0" smtClean="0"/>
              <a:t>Parents and children share multiple risk factors assortative mating means crime-prone individuals  get together</a:t>
            </a:r>
          </a:p>
          <a:p>
            <a:pPr lvl="1"/>
            <a:r>
              <a:rPr lang="en-GB" sz="2400" dirty="0" smtClean="0"/>
              <a:t>The police and rest of community are biased towards parents and offspring.</a:t>
            </a:r>
          </a:p>
          <a:p>
            <a:endParaRPr lang="en-GB" sz="2400" dirty="0"/>
          </a:p>
        </p:txBody>
      </p:sp>
    </p:spTree>
    <p:extLst>
      <p:ext uri="{BB962C8B-B14F-4D97-AF65-F5344CB8AC3E}">
        <p14:creationId xmlns:p14="http://schemas.microsoft.com/office/powerpoint/2010/main" val="24549973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38400" y="685800"/>
            <a:ext cx="6553200" cy="1371600"/>
          </a:xfrm>
        </p:spPr>
        <p:txBody>
          <a:bodyPr/>
          <a:lstStyle/>
          <a:p>
            <a:r>
              <a:rPr lang="en-GB" sz="2800" dirty="0"/>
              <a:t>What about </a:t>
            </a:r>
            <a:r>
              <a:rPr lang="en-GB" sz="2800" dirty="0" smtClean="0"/>
              <a:t>the </a:t>
            </a:r>
            <a:r>
              <a:rPr lang="en-GB" sz="2800" dirty="0"/>
              <a:t>influences on a child when their parent is incarcerated?</a:t>
            </a:r>
            <a:br>
              <a:rPr lang="en-GB" sz="2800" dirty="0"/>
            </a:br>
            <a:r>
              <a:rPr lang="en-GB" dirty="0"/>
              <a:t/>
            </a:r>
            <a:br>
              <a:rPr lang="en-GB" dirty="0"/>
            </a:br>
            <a:endParaRPr lang="en-GB" dirty="0"/>
          </a:p>
        </p:txBody>
      </p:sp>
      <p:sp>
        <p:nvSpPr>
          <p:cNvPr id="3" name="Content Placeholder 2"/>
          <p:cNvSpPr>
            <a:spLocks noGrp="1"/>
          </p:cNvSpPr>
          <p:nvPr>
            <p:ph idx="1"/>
          </p:nvPr>
        </p:nvSpPr>
        <p:spPr>
          <a:xfrm>
            <a:off x="457200" y="1905000"/>
            <a:ext cx="8153400" cy="3886200"/>
          </a:xfrm>
        </p:spPr>
        <p:txBody>
          <a:bodyPr/>
          <a:lstStyle/>
          <a:p>
            <a:r>
              <a:rPr lang="en-GB" sz="2400" dirty="0" smtClean="0"/>
              <a:t>Age of the child in their understanding</a:t>
            </a:r>
          </a:p>
          <a:p>
            <a:r>
              <a:rPr lang="en-GB" sz="2400" dirty="0" smtClean="0"/>
              <a:t>Critical periods of influence?</a:t>
            </a:r>
          </a:p>
          <a:p>
            <a:r>
              <a:rPr lang="en-GB" sz="2400" dirty="0" smtClean="0"/>
              <a:t>Emotional distress</a:t>
            </a:r>
          </a:p>
          <a:p>
            <a:r>
              <a:rPr lang="en-GB" sz="2400" dirty="0" smtClean="0"/>
              <a:t>Negative emotions as a result of no escape of situation</a:t>
            </a:r>
          </a:p>
          <a:p>
            <a:r>
              <a:rPr lang="en-GB" sz="2400" dirty="0" smtClean="0"/>
              <a:t>Prison visits as a frightening or unfamiliar experience</a:t>
            </a:r>
          </a:p>
          <a:p>
            <a:r>
              <a:rPr lang="en-GB" sz="2400" dirty="0" smtClean="0"/>
              <a:t>Parental modelling and social learning theory</a:t>
            </a:r>
          </a:p>
          <a:p>
            <a:r>
              <a:rPr lang="en-GB" sz="2400" dirty="0" smtClean="0"/>
              <a:t>Stigma and labelling theory</a:t>
            </a:r>
          </a:p>
          <a:p>
            <a:endParaRPr lang="en-GB" sz="2400" dirty="0"/>
          </a:p>
        </p:txBody>
      </p:sp>
    </p:spTree>
    <p:extLst>
      <p:ext uri="{BB962C8B-B14F-4D97-AF65-F5344CB8AC3E}">
        <p14:creationId xmlns:p14="http://schemas.microsoft.com/office/powerpoint/2010/main" val="25352852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International comparisons</a:t>
            </a:r>
            <a:endParaRPr lang="en-GB" dirty="0"/>
          </a:p>
        </p:txBody>
      </p:sp>
      <p:sp>
        <p:nvSpPr>
          <p:cNvPr id="3" name="Content Placeholder 2"/>
          <p:cNvSpPr>
            <a:spLocks noGrp="1"/>
          </p:cNvSpPr>
          <p:nvPr>
            <p:ph idx="1"/>
          </p:nvPr>
        </p:nvSpPr>
        <p:spPr/>
        <p:txBody>
          <a:bodyPr/>
          <a:lstStyle/>
          <a:p>
            <a:r>
              <a:rPr lang="en-GB" sz="2400" dirty="0" err="1" smtClean="0"/>
              <a:t>Enzmann</a:t>
            </a:r>
            <a:r>
              <a:rPr lang="en-GB" sz="2400" dirty="0" smtClean="0"/>
              <a:t> et al., (2010) second International Self-Report Delinquency study looked at young people aged 12 &amp; 15 years in 31 years.</a:t>
            </a:r>
          </a:p>
          <a:p>
            <a:r>
              <a:rPr lang="en-GB" sz="2400" dirty="0" smtClean="0"/>
              <a:t>The delinquency covered: breaking and entering, carrying a knife, deliberate harm to involve a GP, purposive damage to property, selling drugs, stealing transport, stealing from a store, stealing from a person, fighting or threatening someone.</a:t>
            </a:r>
          </a:p>
          <a:p>
            <a:r>
              <a:rPr lang="en-GB" sz="2400" dirty="0" smtClean="0"/>
              <a:t>The highest rates were in USA, UK, Ireland and Canada.</a:t>
            </a:r>
          </a:p>
          <a:p>
            <a:r>
              <a:rPr lang="en-GB" sz="2400" dirty="0" smtClean="0"/>
              <a:t>The lowest rates were in Venezuela.</a:t>
            </a:r>
          </a:p>
          <a:p>
            <a:r>
              <a:rPr lang="en-GB" sz="2400" dirty="0" smtClean="0"/>
              <a:t>The Netherlands and Germany had rates of around 29% in the middle region of findings.</a:t>
            </a:r>
          </a:p>
          <a:p>
            <a:endParaRPr lang="en-GB" sz="2400" dirty="0" smtClean="0"/>
          </a:p>
          <a:p>
            <a:endParaRPr lang="en-GB" dirty="0"/>
          </a:p>
        </p:txBody>
      </p:sp>
    </p:spTree>
    <p:extLst>
      <p:ext uri="{BB962C8B-B14F-4D97-AF65-F5344CB8AC3E}">
        <p14:creationId xmlns:p14="http://schemas.microsoft.com/office/powerpoint/2010/main" val="31602677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err="1" smtClean="0"/>
              <a:t>Criminogenic</a:t>
            </a:r>
            <a:r>
              <a:rPr lang="en-GB" sz="3600" dirty="0" smtClean="0"/>
              <a:t> factors in childhood.</a:t>
            </a:r>
            <a:endParaRPr lang="en-US" sz="3600" dirty="0"/>
          </a:p>
        </p:txBody>
      </p:sp>
      <p:sp>
        <p:nvSpPr>
          <p:cNvPr id="3" name="Content Placeholder 2"/>
          <p:cNvSpPr>
            <a:spLocks noGrp="1"/>
          </p:cNvSpPr>
          <p:nvPr>
            <p:ph idx="1"/>
          </p:nvPr>
        </p:nvSpPr>
        <p:spPr/>
        <p:txBody>
          <a:bodyPr/>
          <a:lstStyle/>
          <a:p>
            <a:r>
              <a:rPr lang="en-GB" sz="2400" dirty="0" smtClean="0"/>
              <a:t>Johnson et al., (2004) problematic parenting is important mediating factor in that parents exhibiting antisocial or aggressive behaviour have offspring that do so also.</a:t>
            </a:r>
          </a:p>
          <a:p>
            <a:r>
              <a:rPr lang="en-GB" sz="2400" dirty="0" smtClean="0"/>
              <a:t>Arce et al., (2004) found in Spain, that inconsistent, harsh or abusive parenting, parental rejection and coldness or inadequate supervision was associated with antisocial or delinquent behaviour.</a:t>
            </a:r>
          </a:p>
          <a:p>
            <a:r>
              <a:rPr lang="en-GB" sz="2400" dirty="0" err="1" smtClean="0"/>
              <a:t>Haapasalo</a:t>
            </a:r>
            <a:r>
              <a:rPr lang="en-GB" sz="2400" dirty="0" smtClean="0"/>
              <a:t> &amp; </a:t>
            </a:r>
            <a:r>
              <a:rPr lang="en-GB" sz="2400" dirty="0" err="1" smtClean="0"/>
              <a:t>Pokela</a:t>
            </a:r>
            <a:r>
              <a:rPr lang="en-GB" sz="2400" dirty="0" smtClean="0"/>
              <a:t> (1999) proposed the following antecedents of criminal behaviour:</a:t>
            </a:r>
          </a:p>
          <a:p>
            <a:r>
              <a:rPr lang="en-GB" sz="2400" dirty="0" smtClean="0"/>
              <a:t>Punitive parenting, lack or love/rejection, lack of supervision, family disruption and deviant parental characteristics.</a:t>
            </a:r>
            <a:endParaRPr lang="en-US" sz="2400" dirty="0"/>
          </a:p>
        </p:txBody>
      </p:sp>
    </p:spTree>
    <p:extLst>
      <p:ext uri="{BB962C8B-B14F-4D97-AF65-F5344CB8AC3E}">
        <p14:creationId xmlns:p14="http://schemas.microsoft.com/office/powerpoint/2010/main" val="184486082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Parenting is just one aspect:</a:t>
            </a:r>
            <a:endParaRPr lang="en-US" dirty="0"/>
          </a:p>
        </p:txBody>
      </p:sp>
      <p:sp>
        <p:nvSpPr>
          <p:cNvPr id="3" name="Content Placeholder 2"/>
          <p:cNvSpPr>
            <a:spLocks noGrp="1"/>
          </p:cNvSpPr>
          <p:nvPr>
            <p:ph idx="1"/>
          </p:nvPr>
        </p:nvSpPr>
        <p:spPr/>
        <p:txBody>
          <a:bodyPr/>
          <a:lstStyle/>
          <a:p>
            <a:r>
              <a:rPr lang="en-GB" sz="2400" dirty="0" smtClean="0"/>
              <a:t>Childhood delinquency and adult crime have many similar contributory RISK factors occurring in a number of settings:</a:t>
            </a:r>
          </a:p>
          <a:p>
            <a:r>
              <a:rPr lang="en-GB" sz="2400" b="1" dirty="0" smtClean="0">
                <a:solidFill>
                  <a:srgbClr val="00B050"/>
                </a:solidFill>
              </a:rPr>
              <a:t>The risks:</a:t>
            </a:r>
          </a:p>
          <a:p>
            <a:r>
              <a:rPr lang="en-GB" sz="2400" dirty="0" smtClean="0"/>
              <a:t>Neurological/biological factors.</a:t>
            </a:r>
          </a:p>
          <a:p>
            <a:r>
              <a:rPr lang="en-GB" sz="2400" dirty="0" smtClean="0"/>
              <a:t>Low cognitive/educational achievement.</a:t>
            </a:r>
          </a:p>
          <a:p>
            <a:r>
              <a:rPr lang="en-GB" sz="2400" dirty="0" smtClean="0"/>
              <a:t>A history of antisocial behaviour.</a:t>
            </a:r>
          </a:p>
          <a:p>
            <a:r>
              <a:rPr lang="en-GB" sz="2400" dirty="0" smtClean="0"/>
              <a:t>Parental substance abuse.</a:t>
            </a:r>
          </a:p>
          <a:p>
            <a:r>
              <a:rPr lang="en-GB" sz="2400" dirty="0" smtClean="0"/>
              <a:t>Violent or socially disorganised neighbourhood.</a:t>
            </a:r>
          </a:p>
          <a:p>
            <a:r>
              <a:rPr lang="en-GB" sz="2400" dirty="0" smtClean="0"/>
              <a:t>Media violence.</a:t>
            </a:r>
          </a:p>
          <a:p>
            <a:r>
              <a:rPr lang="en-GB" sz="2400" dirty="0" smtClean="0"/>
              <a:t>Each of these single factors can act independently, what about interdependently? </a:t>
            </a:r>
            <a:endParaRPr lang="en-US" sz="2400" dirty="0"/>
          </a:p>
        </p:txBody>
      </p:sp>
    </p:spTree>
    <p:extLst>
      <p:ext uri="{BB962C8B-B14F-4D97-AF65-F5344CB8AC3E}">
        <p14:creationId xmlns:p14="http://schemas.microsoft.com/office/powerpoint/2010/main" val="4496922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Multiplicative tendencies:</a:t>
            </a:r>
            <a:endParaRPr lang="en-US" dirty="0"/>
          </a:p>
        </p:txBody>
      </p:sp>
      <p:sp>
        <p:nvSpPr>
          <p:cNvPr id="3" name="Content Placeholder 2"/>
          <p:cNvSpPr>
            <a:spLocks noGrp="1"/>
          </p:cNvSpPr>
          <p:nvPr>
            <p:ph idx="1"/>
          </p:nvPr>
        </p:nvSpPr>
        <p:spPr/>
        <p:txBody>
          <a:bodyPr/>
          <a:lstStyle/>
          <a:p>
            <a:r>
              <a:rPr lang="en-GB" sz="2400" dirty="0" smtClean="0"/>
              <a:t>Perinatal difficulties, low SES and family adversity.</a:t>
            </a:r>
          </a:p>
          <a:p>
            <a:r>
              <a:rPr lang="en-GB" sz="2400" dirty="0" smtClean="0"/>
              <a:t>Lone parenthood, poor parenting and low SES.</a:t>
            </a:r>
          </a:p>
          <a:p>
            <a:r>
              <a:rPr lang="en-GB" sz="2400" dirty="0" smtClean="0"/>
              <a:t>Insecure attachment, poor parenting, life stress, low social support.</a:t>
            </a:r>
          </a:p>
          <a:p>
            <a:r>
              <a:rPr lang="en-GB" sz="2400" dirty="0" smtClean="0"/>
              <a:t>Parental criminality and early family conflict.</a:t>
            </a:r>
          </a:p>
          <a:p>
            <a:r>
              <a:rPr lang="en-GB" sz="2400" dirty="0" smtClean="0"/>
              <a:t>Harsh parenting and marital discord.</a:t>
            </a:r>
          </a:p>
          <a:p>
            <a:endParaRPr lang="en-GB" sz="2400" dirty="0"/>
          </a:p>
          <a:p>
            <a:r>
              <a:rPr lang="en-GB" sz="2400" dirty="0" smtClean="0"/>
              <a:t>Poor/harsh parenting reduced by emotional/community support.</a:t>
            </a:r>
          </a:p>
          <a:p>
            <a:r>
              <a:rPr lang="en-GB" sz="2400" dirty="0" smtClean="0"/>
              <a:t>Low SES reduced by good parenting and age appropriate verbal ability.</a:t>
            </a:r>
          </a:p>
          <a:p>
            <a:endParaRPr lang="en-US" sz="2400" dirty="0"/>
          </a:p>
        </p:txBody>
      </p:sp>
    </p:spTree>
    <p:extLst>
      <p:ext uri="{BB962C8B-B14F-4D97-AF65-F5344CB8AC3E}">
        <p14:creationId xmlns:p14="http://schemas.microsoft.com/office/powerpoint/2010/main" val="1733845274"/>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And elsewhere?</a:t>
            </a:r>
            <a:endParaRPr lang="en-US" dirty="0"/>
          </a:p>
        </p:txBody>
      </p:sp>
      <p:sp>
        <p:nvSpPr>
          <p:cNvPr id="3" name="Content Placeholder 2"/>
          <p:cNvSpPr>
            <a:spLocks noGrp="1"/>
          </p:cNvSpPr>
          <p:nvPr>
            <p:ph idx="1"/>
          </p:nvPr>
        </p:nvSpPr>
        <p:spPr/>
        <p:txBody>
          <a:bodyPr/>
          <a:lstStyle/>
          <a:p>
            <a:r>
              <a:rPr lang="en-GB" sz="2400" dirty="0" smtClean="0"/>
              <a:t>Russia (</a:t>
            </a:r>
            <a:r>
              <a:rPr lang="en-GB" sz="2400" dirty="0" err="1" smtClean="0"/>
              <a:t>Ruchkin</a:t>
            </a:r>
            <a:r>
              <a:rPr lang="en-GB" sz="2400" dirty="0" smtClean="0"/>
              <a:t>, </a:t>
            </a:r>
            <a:r>
              <a:rPr lang="en-GB" sz="2400" dirty="0" err="1" smtClean="0"/>
              <a:t>Eisemann</a:t>
            </a:r>
            <a:r>
              <a:rPr lang="en-GB" sz="2400" dirty="0" smtClean="0"/>
              <a:t> &amp; </a:t>
            </a:r>
            <a:r>
              <a:rPr lang="en-GB" sz="2400" dirty="0" err="1" smtClean="0"/>
              <a:t>Hagglof</a:t>
            </a:r>
            <a:r>
              <a:rPr lang="en-GB" sz="2400" dirty="0" smtClean="0"/>
              <a:t> 1998) compared delinquents to non offenders aged 15-18:</a:t>
            </a:r>
          </a:p>
          <a:p>
            <a:r>
              <a:rPr lang="en-GB" sz="2400" dirty="0" smtClean="0"/>
              <a:t>Aggression in boys was best predicted by fathers rejection.</a:t>
            </a:r>
          </a:p>
          <a:p>
            <a:r>
              <a:rPr lang="en-GB" sz="2400" dirty="0" smtClean="0"/>
              <a:t>For control group rejection by the mother was associated with aggression.</a:t>
            </a:r>
          </a:p>
          <a:p>
            <a:r>
              <a:rPr lang="en-GB" sz="2400" dirty="0" smtClean="0"/>
              <a:t>Delinquents scored higher for rejection and overprotection by both mother and father.</a:t>
            </a:r>
          </a:p>
          <a:p>
            <a:r>
              <a:rPr lang="en-GB" sz="2400" dirty="0" smtClean="0"/>
              <a:t>Delinquents had complaints such as anxiety, depression, withdrawal and a lack of concentration.</a:t>
            </a:r>
            <a:endParaRPr lang="en-US" sz="2400" dirty="0"/>
          </a:p>
        </p:txBody>
      </p:sp>
    </p:spTree>
    <p:extLst>
      <p:ext uri="{BB962C8B-B14F-4D97-AF65-F5344CB8AC3E}">
        <p14:creationId xmlns:p14="http://schemas.microsoft.com/office/powerpoint/2010/main" val="4273546583"/>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smtClean="0"/>
              <a:t>Continuity from childhood to adulthood</a:t>
            </a:r>
            <a:endParaRPr lang="en-GB" dirty="0"/>
          </a:p>
        </p:txBody>
      </p:sp>
    </p:spTree>
    <p:extLst>
      <p:ext uri="{BB962C8B-B14F-4D97-AF65-F5344CB8AC3E}">
        <p14:creationId xmlns:p14="http://schemas.microsoft.com/office/powerpoint/2010/main" val="186354789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From Child to Adult: A recap.</a:t>
            </a:r>
            <a:endParaRPr lang="en-US" dirty="0"/>
          </a:p>
        </p:txBody>
      </p:sp>
      <p:sp>
        <p:nvSpPr>
          <p:cNvPr id="3" name="Content Placeholder 2"/>
          <p:cNvSpPr>
            <a:spLocks noGrp="1"/>
          </p:cNvSpPr>
          <p:nvPr>
            <p:ph idx="1"/>
          </p:nvPr>
        </p:nvSpPr>
        <p:spPr/>
        <p:txBody>
          <a:bodyPr/>
          <a:lstStyle/>
          <a:p>
            <a:r>
              <a:rPr lang="en-GB" sz="2400" dirty="0" smtClean="0"/>
              <a:t>Farrington (1995):</a:t>
            </a:r>
          </a:p>
          <a:p>
            <a:r>
              <a:rPr lang="en-GB" sz="2400" dirty="0" smtClean="0"/>
              <a:t>Large family size, low family income, poor housing, criminal families, poor parenting.</a:t>
            </a:r>
          </a:p>
          <a:p>
            <a:r>
              <a:rPr lang="en-GB" sz="2400" dirty="0" smtClean="0"/>
              <a:t>These factors are very similar to those associated with psychiatric disorders such as ASPD. For example, Farrington (1995) listed the precursors of ASPD as:</a:t>
            </a:r>
          </a:p>
          <a:p>
            <a:r>
              <a:rPr lang="en-GB" sz="2400" dirty="0" smtClean="0"/>
              <a:t>Low family income, poor housing, large family, convicted parent, erratic parenting, low intelligence and early school leaver.</a:t>
            </a:r>
          </a:p>
          <a:p>
            <a:r>
              <a:rPr lang="en-GB" sz="2400" dirty="0" smtClean="0"/>
              <a:t>However, the Farrington study only looked at older children, what about the younger members?</a:t>
            </a:r>
            <a:endParaRPr lang="en-US" sz="2400" dirty="0"/>
          </a:p>
        </p:txBody>
      </p:sp>
    </p:spTree>
    <p:extLst>
      <p:ext uri="{BB962C8B-B14F-4D97-AF65-F5344CB8AC3E}">
        <p14:creationId xmlns:p14="http://schemas.microsoft.com/office/powerpoint/2010/main" val="4126930394"/>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Haapasalo</a:t>
            </a:r>
            <a:r>
              <a:rPr lang="en-GB" dirty="0" smtClean="0"/>
              <a:t> &amp; Tremblay (1994)</a:t>
            </a:r>
            <a:endParaRPr lang="en-US" dirty="0"/>
          </a:p>
        </p:txBody>
      </p:sp>
      <p:sp>
        <p:nvSpPr>
          <p:cNvPr id="3" name="Content Placeholder 2"/>
          <p:cNvSpPr>
            <a:spLocks noGrp="1"/>
          </p:cNvSpPr>
          <p:nvPr>
            <p:ph idx="1"/>
          </p:nvPr>
        </p:nvSpPr>
        <p:spPr>
          <a:xfrm>
            <a:off x="457200" y="1828800"/>
            <a:ext cx="8153400" cy="4114800"/>
          </a:xfrm>
        </p:spPr>
        <p:txBody>
          <a:bodyPr/>
          <a:lstStyle/>
          <a:p>
            <a:r>
              <a:rPr lang="en-GB" sz="2400" dirty="0" smtClean="0"/>
              <a:t>Over 1,000 children assessed for aggression from aged 3-adolescence:</a:t>
            </a:r>
          </a:p>
          <a:p>
            <a:r>
              <a:rPr lang="en-GB" sz="2400" dirty="0" smtClean="0"/>
              <a:t>The `stable` fighters differed significantly from the others, they came from more disadvantaged families. </a:t>
            </a:r>
          </a:p>
          <a:p>
            <a:r>
              <a:rPr lang="en-GB" sz="2400" dirty="0" smtClean="0"/>
              <a:t>This finding has been replicated in other countries such as Finland (</a:t>
            </a:r>
            <a:r>
              <a:rPr lang="en-GB" sz="2400" dirty="0" err="1" smtClean="0"/>
              <a:t>Viemero</a:t>
            </a:r>
            <a:r>
              <a:rPr lang="en-GB" sz="2400" dirty="0" smtClean="0"/>
              <a:t>, </a:t>
            </a:r>
            <a:r>
              <a:rPr lang="en-GB" sz="2400" dirty="0" smtClean="0"/>
              <a:t>1996), where later criminality was associated with early aggression and high levels of violence in their favourite T.V. programmes.</a:t>
            </a:r>
            <a:endParaRPr lang="en-US" sz="2400" dirty="0"/>
          </a:p>
        </p:txBody>
      </p:sp>
    </p:spTree>
    <p:extLst>
      <p:ext uri="{BB962C8B-B14F-4D97-AF65-F5344CB8AC3E}">
        <p14:creationId xmlns:p14="http://schemas.microsoft.com/office/powerpoint/2010/main" val="3371573383"/>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smtClean="0"/>
              <a:t>Childhood and adult antisocial behaviour</a:t>
            </a:r>
            <a:endParaRPr lang="en-GB" sz="3200" dirty="0"/>
          </a:p>
        </p:txBody>
      </p:sp>
      <p:sp>
        <p:nvSpPr>
          <p:cNvPr id="3" name="Content Placeholder 2"/>
          <p:cNvSpPr>
            <a:spLocks noGrp="1"/>
          </p:cNvSpPr>
          <p:nvPr>
            <p:ph idx="1"/>
          </p:nvPr>
        </p:nvSpPr>
        <p:spPr/>
        <p:txBody>
          <a:bodyPr/>
          <a:lstStyle/>
          <a:p>
            <a:r>
              <a:rPr lang="en-GB" sz="2400" dirty="0" smtClean="0"/>
              <a:t>The link between conduct disorder and criminality has been explored with the assumption that conduct disorder may be a predictor for adult antisocial disorder. </a:t>
            </a:r>
          </a:p>
          <a:p>
            <a:r>
              <a:rPr lang="en-GB" sz="2400" dirty="0" smtClean="0"/>
              <a:t>Whilst the two disorders are not identical, there are considerable similarities (Farrington 1996).</a:t>
            </a:r>
          </a:p>
          <a:p>
            <a:r>
              <a:rPr lang="en-GB" sz="2400" dirty="0" smtClean="0"/>
              <a:t>Using findings from the Cambridge study, predictors of ASPD are as depicted on the following slide.</a:t>
            </a:r>
          </a:p>
          <a:p>
            <a:r>
              <a:rPr lang="en-GB" sz="2400" dirty="0" smtClean="0"/>
              <a:t>In the main, the findings focused on fighting patterns, family adversity, parental control, punishment and regulations.  </a:t>
            </a:r>
          </a:p>
        </p:txBody>
      </p:sp>
    </p:spTree>
    <p:extLst>
      <p:ext uri="{BB962C8B-B14F-4D97-AF65-F5344CB8AC3E}">
        <p14:creationId xmlns:p14="http://schemas.microsoft.com/office/powerpoint/2010/main" val="307218591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smtClean="0"/>
              <a:t>Major predictors of ASPD at various ages.</a:t>
            </a:r>
            <a:endParaRPr lang="en-GB" sz="3200"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993981271"/>
              </p:ext>
            </p:extLst>
          </p:nvPr>
        </p:nvGraphicFramePr>
        <p:xfrm>
          <a:off x="304800" y="2057400"/>
          <a:ext cx="8153400" cy="3505200"/>
        </p:xfrm>
        <a:graphic>
          <a:graphicData uri="http://schemas.openxmlformats.org/drawingml/2006/table">
            <a:tbl>
              <a:tblPr firstRow="1" bandRow="1">
                <a:tableStyleId>{5C22544A-7EE6-4342-B048-85BDC9FD1C3A}</a:tableStyleId>
              </a:tblPr>
              <a:tblGrid>
                <a:gridCol w="2209800"/>
                <a:gridCol w="5943600"/>
              </a:tblGrid>
              <a:tr h="370840">
                <a:tc>
                  <a:txBody>
                    <a:bodyPr/>
                    <a:lstStyle/>
                    <a:p>
                      <a:r>
                        <a:rPr lang="en-GB" sz="2000" dirty="0" smtClean="0"/>
                        <a:t>Age group </a:t>
                      </a:r>
                      <a:endParaRPr lang="en-GB" sz="2000" dirty="0"/>
                    </a:p>
                  </a:txBody>
                  <a:tcPr/>
                </a:tc>
                <a:tc>
                  <a:txBody>
                    <a:bodyPr/>
                    <a:lstStyle/>
                    <a:p>
                      <a:r>
                        <a:rPr lang="en-GB" sz="2000" dirty="0" smtClean="0"/>
                        <a:t>Predictors of ASPD</a:t>
                      </a:r>
                      <a:endParaRPr lang="en-GB" sz="2000" dirty="0"/>
                    </a:p>
                  </a:txBody>
                  <a:tcPr/>
                </a:tc>
              </a:tr>
              <a:tr h="370840">
                <a:tc>
                  <a:txBody>
                    <a:bodyPr/>
                    <a:lstStyle/>
                    <a:p>
                      <a:r>
                        <a:rPr lang="en-GB" sz="2000" dirty="0" smtClean="0"/>
                        <a:t>Aged 10</a:t>
                      </a:r>
                      <a:endParaRPr lang="en-GB" sz="2000" dirty="0"/>
                    </a:p>
                  </a:txBody>
                  <a:tcPr/>
                </a:tc>
                <a:tc>
                  <a:txBody>
                    <a:bodyPr/>
                    <a:lstStyle/>
                    <a:p>
                      <a:r>
                        <a:rPr lang="en-GB" sz="2000" dirty="0" smtClean="0"/>
                        <a:t>Poor parental supervision, low school</a:t>
                      </a:r>
                      <a:r>
                        <a:rPr lang="en-GB" sz="2000" baseline="0" dirty="0" smtClean="0"/>
                        <a:t> attainment, poor child rearing, high neuroticism.</a:t>
                      </a:r>
                      <a:endParaRPr lang="en-GB" sz="2000" dirty="0"/>
                    </a:p>
                  </a:txBody>
                  <a:tcPr/>
                </a:tc>
              </a:tr>
              <a:tr h="370840">
                <a:tc>
                  <a:txBody>
                    <a:bodyPr/>
                    <a:lstStyle/>
                    <a:p>
                      <a:r>
                        <a:rPr lang="en-GB" sz="2000" dirty="0" smtClean="0"/>
                        <a:t>Aged 14</a:t>
                      </a:r>
                      <a:endParaRPr lang="en-GB" sz="2000" dirty="0"/>
                    </a:p>
                  </a:txBody>
                  <a:tcPr/>
                </a:tc>
                <a:tc>
                  <a:txBody>
                    <a:bodyPr/>
                    <a:lstStyle/>
                    <a:p>
                      <a:r>
                        <a:rPr lang="en-GB" sz="2000" dirty="0" smtClean="0"/>
                        <a:t>ASPD score at age 10, separation </a:t>
                      </a:r>
                      <a:r>
                        <a:rPr lang="en-GB" sz="2000" dirty="0" smtClean="0"/>
                        <a:t>from </a:t>
                      </a:r>
                      <a:r>
                        <a:rPr lang="en-GB" sz="2000" dirty="0" smtClean="0"/>
                        <a:t>parent at age 10,</a:t>
                      </a:r>
                      <a:r>
                        <a:rPr lang="en-GB" sz="2000" baseline="0" dirty="0" smtClean="0"/>
                        <a:t> low non verbal IQ at age 10.</a:t>
                      </a:r>
                      <a:endParaRPr lang="en-GB" sz="2000" dirty="0"/>
                    </a:p>
                  </a:txBody>
                  <a:tcPr/>
                </a:tc>
              </a:tr>
              <a:tr h="370840">
                <a:tc>
                  <a:txBody>
                    <a:bodyPr/>
                    <a:lstStyle/>
                    <a:p>
                      <a:r>
                        <a:rPr lang="en-GB" sz="2000" dirty="0" smtClean="0"/>
                        <a:t>Aged 18</a:t>
                      </a:r>
                      <a:endParaRPr lang="en-GB" sz="2000" dirty="0"/>
                    </a:p>
                  </a:txBody>
                  <a:tcPr/>
                </a:tc>
                <a:tc>
                  <a:txBody>
                    <a:bodyPr/>
                    <a:lstStyle/>
                    <a:p>
                      <a:r>
                        <a:rPr lang="en-GB" sz="2000" dirty="0" smtClean="0"/>
                        <a:t>ASPD score at age </a:t>
                      </a:r>
                      <a:r>
                        <a:rPr lang="en-GB" sz="2000" dirty="0" smtClean="0"/>
                        <a:t>14, </a:t>
                      </a:r>
                      <a:r>
                        <a:rPr lang="en-GB" sz="2000" dirty="0" smtClean="0"/>
                        <a:t>convicted parent at age 10, Father not</a:t>
                      </a:r>
                      <a:r>
                        <a:rPr lang="en-GB" sz="2000" baseline="0" dirty="0" smtClean="0"/>
                        <a:t> involved at age 12, father unemployed at age </a:t>
                      </a:r>
                      <a:r>
                        <a:rPr lang="en-GB" sz="2000" baseline="0" dirty="0" smtClean="0"/>
                        <a:t>14.</a:t>
                      </a:r>
                      <a:endParaRPr lang="en-GB" sz="2000" dirty="0"/>
                    </a:p>
                  </a:txBody>
                  <a:tcPr/>
                </a:tc>
              </a:tr>
              <a:tr h="370840">
                <a:tc>
                  <a:txBody>
                    <a:bodyPr/>
                    <a:lstStyle/>
                    <a:p>
                      <a:r>
                        <a:rPr lang="en-GB" sz="2000" dirty="0" smtClean="0"/>
                        <a:t>Aged 32</a:t>
                      </a:r>
                      <a:endParaRPr lang="en-GB" sz="2000" dirty="0"/>
                    </a:p>
                  </a:txBody>
                  <a:tcPr/>
                </a:tc>
                <a:tc>
                  <a:txBody>
                    <a:bodyPr/>
                    <a:lstStyle/>
                    <a:p>
                      <a:r>
                        <a:rPr lang="en-GB" sz="2000" dirty="0" smtClean="0"/>
                        <a:t>ASPD score at age 18, convicted parent aged 10, absence from school, hospitalisation at</a:t>
                      </a:r>
                      <a:r>
                        <a:rPr lang="en-GB" sz="2000" baseline="0" dirty="0" smtClean="0"/>
                        <a:t> age 18.</a:t>
                      </a:r>
                      <a:endParaRPr lang="en-GB" sz="2000" dirty="0"/>
                    </a:p>
                  </a:txBody>
                  <a:tcPr/>
                </a:tc>
              </a:tr>
            </a:tbl>
          </a:graphicData>
        </a:graphic>
      </p:graphicFrame>
    </p:spTree>
    <p:extLst>
      <p:ext uri="{BB962C8B-B14F-4D97-AF65-F5344CB8AC3E}">
        <p14:creationId xmlns:p14="http://schemas.microsoft.com/office/powerpoint/2010/main" val="114917804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Moral reasoning and offending.</a:t>
            </a:r>
            <a:endParaRPr lang="en-US" dirty="0"/>
          </a:p>
        </p:txBody>
      </p:sp>
      <p:sp>
        <p:nvSpPr>
          <p:cNvPr id="3" name="Content Placeholder 2"/>
          <p:cNvSpPr>
            <a:spLocks noGrp="1"/>
          </p:cNvSpPr>
          <p:nvPr>
            <p:ph idx="1"/>
          </p:nvPr>
        </p:nvSpPr>
        <p:spPr/>
        <p:txBody>
          <a:bodyPr/>
          <a:lstStyle/>
          <a:p>
            <a:r>
              <a:rPr lang="en-GB" sz="2400" dirty="0" smtClean="0"/>
              <a:t>Theories of moral development (Piaget 1970, </a:t>
            </a:r>
            <a:r>
              <a:rPr lang="en-GB" sz="2400" dirty="0" smtClean="0"/>
              <a:t>Kohlberg. </a:t>
            </a:r>
            <a:r>
              <a:rPr lang="en-GB" sz="2400" dirty="0" smtClean="0"/>
              <a:t>1984, </a:t>
            </a:r>
            <a:r>
              <a:rPr lang="en-GB" sz="2400" dirty="0" err="1" smtClean="0"/>
              <a:t>Gillighan</a:t>
            </a:r>
            <a:r>
              <a:rPr lang="en-GB" sz="2400" dirty="0" smtClean="0"/>
              <a:t>. </a:t>
            </a:r>
            <a:r>
              <a:rPr lang="en-GB" sz="2400" dirty="0" smtClean="0"/>
              <a:t>1982) show that delinquency is associated with lower moral reasoning.</a:t>
            </a:r>
          </a:p>
          <a:p>
            <a:r>
              <a:rPr lang="en-GB" sz="2400" dirty="0" smtClean="0"/>
              <a:t>Whilst some have argued that girls operate on a lower level, Gregg, Gibbs &amp; </a:t>
            </a:r>
            <a:r>
              <a:rPr lang="en-GB" sz="2400" dirty="0" err="1" smtClean="0"/>
              <a:t>Basinger</a:t>
            </a:r>
            <a:r>
              <a:rPr lang="en-GB" sz="2400" dirty="0" smtClean="0"/>
              <a:t> (1994) have shown that females consistently operate at a morally advanced age. </a:t>
            </a:r>
          </a:p>
          <a:p>
            <a:r>
              <a:rPr lang="en-GB" sz="2400" dirty="0" smtClean="0"/>
              <a:t>Palmer &amp; </a:t>
            </a:r>
            <a:r>
              <a:rPr lang="en-GB" sz="2400" dirty="0" err="1" smtClean="0"/>
              <a:t>Hollin</a:t>
            </a:r>
            <a:r>
              <a:rPr lang="en-GB" sz="2400" dirty="0" smtClean="0"/>
              <a:t> (1998) reported that offenders are typically at Kohlberg`s pre conventional level, while their non delinquent counterparts were at the conventional level.</a:t>
            </a:r>
          </a:p>
          <a:p>
            <a:pPr marL="0" indent="0">
              <a:buNone/>
            </a:pPr>
            <a:r>
              <a:rPr lang="en-GB" sz="2400" b="1" dirty="0" smtClean="0"/>
              <a:t>The scale to measure moral reasoning includes measures on five norms: </a:t>
            </a:r>
            <a:r>
              <a:rPr lang="en-GB" sz="2400" b="1" dirty="0" smtClean="0">
                <a:solidFill>
                  <a:srgbClr val="00B050"/>
                </a:solidFill>
              </a:rPr>
              <a:t>contract &amp; truth, affiliation, life, property &amp; law, legal justice</a:t>
            </a:r>
            <a:r>
              <a:rPr lang="en-GB" sz="2400" b="1" dirty="0" smtClean="0">
                <a:solidFill>
                  <a:srgbClr val="FFFF00"/>
                </a:solidFill>
              </a:rPr>
              <a:t>. </a:t>
            </a:r>
            <a:r>
              <a:rPr lang="en-GB" sz="2400" b="1" dirty="0" smtClean="0"/>
              <a:t>Offenders were lower in all five norms.</a:t>
            </a:r>
            <a:endParaRPr lang="en-US" sz="2400" b="1" dirty="0"/>
          </a:p>
        </p:txBody>
      </p:sp>
    </p:spTree>
    <p:extLst>
      <p:ext uri="{BB962C8B-B14F-4D97-AF65-F5344CB8AC3E}">
        <p14:creationId xmlns:p14="http://schemas.microsoft.com/office/powerpoint/2010/main" val="1375658383"/>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smtClean="0"/>
              <a:t>Different crimes, different moral </a:t>
            </a:r>
            <a:r>
              <a:rPr lang="en-GB" sz="3200" dirty="0"/>
              <a:t>d</a:t>
            </a:r>
            <a:r>
              <a:rPr lang="en-GB" sz="3200" dirty="0" smtClean="0"/>
              <a:t>evelopment?</a:t>
            </a:r>
            <a:endParaRPr lang="en-US" sz="3200" dirty="0"/>
          </a:p>
        </p:txBody>
      </p:sp>
      <p:sp>
        <p:nvSpPr>
          <p:cNvPr id="3" name="Content Placeholder 2"/>
          <p:cNvSpPr>
            <a:spLocks noGrp="1"/>
          </p:cNvSpPr>
          <p:nvPr>
            <p:ph idx="1"/>
          </p:nvPr>
        </p:nvSpPr>
        <p:spPr/>
        <p:txBody>
          <a:bodyPr/>
          <a:lstStyle/>
          <a:p>
            <a:r>
              <a:rPr lang="en-GB" sz="2400" dirty="0" smtClean="0"/>
              <a:t>Why do different youths commit different crimes? </a:t>
            </a:r>
          </a:p>
          <a:p>
            <a:r>
              <a:rPr lang="en-GB" sz="2400" dirty="0" smtClean="0"/>
              <a:t>Can we map moral reasoning to specific crimes?</a:t>
            </a:r>
          </a:p>
          <a:p>
            <a:r>
              <a:rPr lang="en-GB" sz="2400" dirty="0" err="1" smtClean="0"/>
              <a:t>Brugman</a:t>
            </a:r>
            <a:r>
              <a:rPr lang="en-GB" sz="2400" dirty="0" smtClean="0"/>
              <a:t> &amp; </a:t>
            </a:r>
            <a:r>
              <a:rPr lang="en-GB" sz="2400" dirty="0" err="1" smtClean="0"/>
              <a:t>Aleva</a:t>
            </a:r>
            <a:r>
              <a:rPr lang="en-GB" sz="2400" dirty="0" smtClean="0"/>
              <a:t> (2004) found slower moral reasoning for the value: `obeying the law`. </a:t>
            </a:r>
          </a:p>
          <a:p>
            <a:r>
              <a:rPr lang="en-GB" sz="2400" dirty="0" smtClean="0"/>
              <a:t>Is this evidence for internalising the action and not externalising the cognitions?</a:t>
            </a:r>
          </a:p>
          <a:p>
            <a:r>
              <a:rPr lang="en-GB" sz="2400" dirty="0" smtClean="0"/>
              <a:t>A way forward is to understand how offenders view and conceptualise their behaviour morally, if we are to fully appreciate the complexity of young offending. </a:t>
            </a:r>
            <a:endParaRPr lang="en-US" sz="2400" dirty="0"/>
          </a:p>
        </p:txBody>
      </p:sp>
    </p:spTree>
    <p:extLst>
      <p:ext uri="{BB962C8B-B14F-4D97-AF65-F5344CB8AC3E}">
        <p14:creationId xmlns:p14="http://schemas.microsoft.com/office/powerpoint/2010/main" val="1189929913"/>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smtClean="0"/>
              <a:t>Cycles of abuse</a:t>
            </a:r>
            <a:endParaRPr lang="en-GB" dirty="0"/>
          </a:p>
        </p:txBody>
      </p:sp>
    </p:spTree>
    <p:extLst>
      <p:ext uri="{BB962C8B-B14F-4D97-AF65-F5344CB8AC3E}">
        <p14:creationId xmlns:p14="http://schemas.microsoft.com/office/powerpoint/2010/main" val="82717722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smtClean="0"/>
              <a:t>Cycles of abuse in young offending.</a:t>
            </a:r>
            <a:endParaRPr lang="en-US" sz="3600" dirty="0"/>
          </a:p>
        </p:txBody>
      </p:sp>
      <p:sp>
        <p:nvSpPr>
          <p:cNvPr id="3" name="Content Placeholder 2"/>
          <p:cNvSpPr>
            <a:spLocks noGrp="1"/>
          </p:cNvSpPr>
          <p:nvPr>
            <p:ph idx="1"/>
          </p:nvPr>
        </p:nvSpPr>
        <p:spPr>
          <a:xfrm>
            <a:off x="76200" y="1371600"/>
            <a:ext cx="8915400" cy="4572000"/>
          </a:xfrm>
        </p:spPr>
        <p:txBody>
          <a:bodyPr/>
          <a:lstStyle/>
          <a:p>
            <a:r>
              <a:rPr lang="en-GB" sz="2400" dirty="0" smtClean="0"/>
              <a:t>It is clear that there is a link between early experiences of abuse and later offending, but there are several meanings to the term `cycle of abuse`: The recurring theme-</a:t>
            </a:r>
          </a:p>
          <a:p>
            <a:r>
              <a:rPr lang="en-GB" sz="2400" dirty="0"/>
              <a:t>C</a:t>
            </a:r>
            <a:r>
              <a:rPr lang="en-GB" sz="2400" dirty="0" smtClean="0"/>
              <a:t>ould the child who is abused grow up to become violent teen and adult?</a:t>
            </a:r>
          </a:p>
          <a:p>
            <a:r>
              <a:rPr lang="en-GB" sz="2400" dirty="0" smtClean="0"/>
              <a:t>Yes, the abused child growing up to become a parent abuser of their own children?</a:t>
            </a:r>
          </a:p>
          <a:p>
            <a:r>
              <a:rPr lang="en-GB" sz="2400" dirty="0" smtClean="0"/>
              <a:t>Problems answering these questions are associated with:</a:t>
            </a:r>
          </a:p>
          <a:p>
            <a:r>
              <a:rPr lang="en-GB" sz="2400" dirty="0" smtClean="0"/>
              <a:t>Self report retrospective questions, a lack of standard definition for abuse and also confounding factors present at the same time as the abuse, as we have seen.</a:t>
            </a:r>
          </a:p>
          <a:p>
            <a:endParaRPr lang="en-US" sz="2400" dirty="0"/>
          </a:p>
        </p:txBody>
      </p:sp>
    </p:spTree>
    <p:extLst>
      <p:ext uri="{BB962C8B-B14F-4D97-AF65-F5344CB8AC3E}">
        <p14:creationId xmlns:p14="http://schemas.microsoft.com/office/powerpoint/2010/main" val="2885457132"/>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 example:</a:t>
            </a:r>
            <a:endParaRPr lang="en-US"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260102387"/>
              </p:ext>
            </p:extLst>
          </p:nvPr>
        </p:nvGraphicFramePr>
        <p:xfrm>
          <a:off x="228600" y="1295400"/>
          <a:ext cx="8686800" cy="54102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6" name="Right Arrow 15"/>
          <p:cNvSpPr/>
          <p:nvPr/>
        </p:nvSpPr>
        <p:spPr bwMode="auto">
          <a:xfrm>
            <a:off x="3810000" y="3896591"/>
            <a:ext cx="2362200" cy="228600"/>
          </a:xfrm>
          <a:prstGeom prst="rightArrow">
            <a:avLst/>
          </a:prstGeom>
          <a:solidFill>
            <a:schemeClr val="accent1"/>
          </a:solidFill>
          <a:ln w="12700" cap="sq" cmpd="sng" algn="ctr">
            <a:solidFill>
              <a:schemeClr val="tx1"/>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Times New Roman" pitchFamily="18" charset="0"/>
            </a:endParaRPr>
          </a:p>
        </p:txBody>
      </p:sp>
      <p:sp>
        <p:nvSpPr>
          <p:cNvPr id="14" name="Curved Down Arrow 13"/>
          <p:cNvSpPr/>
          <p:nvPr/>
        </p:nvSpPr>
        <p:spPr bwMode="auto">
          <a:xfrm rot="16200000">
            <a:off x="5060442" y="2698242"/>
            <a:ext cx="1537716" cy="685800"/>
          </a:xfrm>
          <a:prstGeom prst="curvedDownArrow">
            <a:avLst/>
          </a:prstGeom>
          <a:solidFill>
            <a:schemeClr val="accent1"/>
          </a:solidFill>
          <a:ln w="12700" cap="sq" cmpd="sng" algn="ctr">
            <a:solidFill>
              <a:schemeClr val="tx1"/>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Times New Roman" pitchFamily="18" charset="0"/>
            </a:endParaRPr>
          </a:p>
        </p:txBody>
      </p:sp>
      <p:sp>
        <p:nvSpPr>
          <p:cNvPr id="15" name="Right Arrow 14"/>
          <p:cNvSpPr/>
          <p:nvPr/>
        </p:nvSpPr>
        <p:spPr bwMode="auto">
          <a:xfrm>
            <a:off x="3810000" y="1905000"/>
            <a:ext cx="2362200" cy="228600"/>
          </a:xfrm>
          <a:prstGeom prst="rightArrow">
            <a:avLst/>
          </a:prstGeom>
          <a:solidFill>
            <a:schemeClr val="accent1"/>
          </a:solidFill>
          <a:ln w="12700" cap="sq" cmpd="sng" algn="ctr">
            <a:solidFill>
              <a:schemeClr val="tx1"/>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Times New Roman" pitchFamily="18" charset="0"/>
            </a:endParaRPr>
          </a:p>
        </p:txBody>
      </p:sp>
      <p:sp>
        <p:nvSpPr>
          <p:cNvPr id="7" name="Curved Right Arrow 6"/>
          <p:cNvSpPr/>
          <p:nvPr/>
        </p:nvSpPr>
        <p:spPr bwMode="auto">
          <a:xfrm>
            <a:off x="5486400" y="4114800"/>
            <a:ext cx="685800" cy="1676400"/>
          </a:xfrm>
          <a:prstGeom prst="curvedRightArrow">
            <a:avLst/>
          </a:prstGeom>
          <a:solidFill>
            <a:schemeClr val="accent1"/>
          </a:solidFill>
          <a:ln w="12700" cap="sq" cmpd="sng" algn="ctr">
            <a:solidFill>
              <a:schemeClr val="tx1"/>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Times New Roman" pitchFamily="18" charset="0"/>
            </a:endParaRPr>
          </a:p>
        </p:txBody>
      </p:sp>
    </p:spTree>
    <p:extLst>
      <p:ext uri="{BB962C8B-B14F-4D97-AF65-F5344CB8AC3E}">
        <p14:creationId xmlns:p14="http://schemas.microsoft.com/office/powerpoint/2010/main" val="1722370120"/>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smtClean="0"/>
              <a:t>Models to explain the cycle of abuse.</a:t>
            </a:r>
            <a:endParaRPr lang="en-US" sz="3600" dirty="0"/>
          </a:p>
        </p:txBody>
      </p:sp>
      <p:sp>
        <p:nvSpPr>
          <p:cNvPr id="3" name="Content Placeholder 2"/>
          <p:cNvSpPr>
            <a:spLocks noGrp="1"/>
          </p:cNvSpPr>
          <p:nvPr>
            <p:ph idx="1"/>
          </p:nvPr>
        </p:nvSpPr>
        <p:spPr/>
        <p:txBody>
          <a:bodyPr/>
          <a:lstStyle/>
          <a:p>
            <a:r>
              <a:rPr lang="en-GB" sz="2400" dirty="0" smtClean="0"/>
              <a:t>The models are:</a:t>
            </a:r>
          </a:p>
          <a:p>
            <a:r>
              <a:rPr lang="en-GB" sz="2400" dirty="0" smtClean="0"/>
              <a:t>1. based on social learning theory.</a:t>
            </a:r>
          </a:p>
          <a:p>
            <a:r>
              <a:rPr lang="en-GB" sz="2400" dirty="0" smtClean="0"/>
              <a:t>2. based on attachment theory.</a:t>
            </a:r>
          </a:p>
          <a:p>
            <a:r>
              <a:rPr lang="en-GB" sz="2400" dirty="0" smtClean="0"/>
              <a:t>3. based on deficient social information processing.</a:t>
            </a:r>
          </a:p>
          <a:p>
            <a:r>
              <a:rPr lang="en-GB" sz="2400" dirty="0" smtClean="0"/>
              <a:t>4. based on post traumatic stress.</a:t>
            </a:r>
          </a:p>
          <a:p>
            <a:r>
              <a:rPr lang="en-GB" sz="2400" dirty="0" smtClean="0"/>
              <a:t>5. based on emotional regulation.</a:t>
            </a:r>
            <a:endParaRPr lang="en-GB" sz="2400" dirty="0"/>
          </a:p>
          <a:p>
            <a:r>
              <a:rPr lang="en-GB" sz="2400" dirty="0" err="1" smtClean="0"/>
              <a:t>Widom</a:t>
            </a:r>
            <a:r>
              <a:rPr lang="en-GB" sz="2400" dirty="0" smtClean="0"/>
              <a:t> (1989) investigated county court records of children abused at age 11. she then looked at their adult criminal history. 29% had criminal records, equating to a 1.7 times greater risk of criminality than controls.</a:t>
            </a:r>
          </a:p>
          <a:p>
            <a:r>
              <a:rPr lang="en-GB" sz="2400" b="1" dirty="0" smtClean="0">
                <a:solidFill>
                  <a:srgbClr val="00B050"/>
                </a:solidFill>
              </a:rPr>
              <a:t>What are your thoughts ?</a:t>
            </a:r>
            <a:endParaRPr lang="en-US" sz="2400" b="1" dirty="0">
              <a:solidFill>
                <a:srgbClr val="00B050"/>
              </a:solidFill>
            </a:endParaRPr>
          </a:p>
        </p:txBody>
      </p:sp>
    </p:spTree>
    <p:extLst>
      <p:ext uri="{BB962C8B-B14F-4D97-AF65-F5344CB8AC3E}">
        <p14:creationId xmlns:p14="http://schemas.microsoft.com/office/powerpoint/2010/main" val="2742953930"/>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0800" y="90489"/>
            <a:ext cx="6019800" cy="1052512"/>
          </a:xfrm>
        </p:spPr>
        <p:txBody>
          <a:bodyPr/>
          <a:lstStyle/>
          <a:p>
            <a:r>
              <a:rPr lang="en-GB" sz="4000" dirty="0" smtClean="0"/>
              <a:t>Young sex offenders.</a:t>
            </a:r>
            <a:endParaRPr lang="en-US" sz="4000" dirty="0"/>
          </a:p>
        </p:txBody>
      </p:sp>
      <p:sp>
        <p:nvSpPr>
          <p:cNvPr id="3" name="Content Placeholder 2"/>
          <p:cNvSpPr>
            <a:spLocks noGrp="1"/>
          </p:cNvSpPr>
          <p:nvPr>
            <p:ph idx="1"/>
          </p:nvPr>
        </p:nvSpPr>
        <p:spPr>
          <a:xfrm>
            <a:off x="228600" y="1371600"/>
            <a:ext cx="8686800" cy="4572000"/>
          </a:xfrm>
        </p:spPr>
        <p:txBody>
          <a:bodyPr/>
          <a:lstStyle/>
          <a:p>
            <a:r>
              <a:rPr lang="en-GB" sz="2000" dirty="0" smtClean="0"/>
              <a:t>Juvenile sex offenders have been largely ignored.</a:t>
            </a:r>
          </a:p>
          <a:p>
            <a:r>
              <a:rPr lang="en-GB" sz="2000" dirty="0" err="1" smtClean="0"/>
              <a:t>Langstrom</a:t>
            </a:r>
            <a:r>
              <a:rPr lang="en-GB" sz="2000" dirty="0" smtClean="0"/>
              <a:t> (1999) suggests the figure is relatively low, some 10% of total sex offences in general.</a:t>
            </a:r>
          </a:p>
          <a:p>
            <a:r>
              <a:rPr lang="en-GB" sz="2000" dirty="0" smtClean="0"/>
              <a:t>His findings relate to Sweden, figures for the U.S. and U.K. are somewhat higher. Based on U.K. statistics the figure may be as high as 30%.</a:t>
            </a:r>
          </a:p>
          <a:p>
            <a:r>
              <a:rPr lang="en-GB" sz="2000" dirty="0" smtClean="0"/>
              <a:t>British Survey results suggest that youngsters under 18 years commit at least one third of sex crimes against children.</a:t>
            </a:r>
          </a:p>
          <a:p>
            <a:r>
              <a:rPr lang="en-GB" sz="2000" dirty="0" smtClean="0"/>
              <a:t>Are the characteristics predicting delinquency the same as those predicting sexual crimes? </a:t>
            </a:r>
          </a:p>
          <a:p>
            <a:r>
              <a:rPr lang="en-GB" sz="2000" dirty="0" smtClean="0"/>
              <a:t>Young sexual offenders usually have an average of 7 victims before being brought to the attention of the police, one quarter of 12 year olds had a previous record of sexually abusive acts and predictors identified were: </a:t>
            </a:r>
          </a:p>
          <a:p>
            <a:r>
              <a:rPr lang="en-GB" sz="2000" b="1" dirty="0" smtClean="0">
                <a:solidFill>
                  <a:srgbClr val="00B050"/>
                </a:solidFill>
              </a:rPr>
              <a:t>Early onset sexually abusive behaviour, multiple victims and poor social skills.</a:t>
            </a:r>
          </a:p>
          <a:p>
            <a:endParaRPr lang="en-US" dirty="0"/>
          </a:p>
        </p:txBody>
      </p:sp>
    </p:spTree>
    <p:extLst>
      <p:ext uri="{BB962C8B-B14F-4D97-AF65-F5344CB8AC3E}">
        <p14:creationId xmlns:p14="http://schemas.microsoft.com/office/powerpoint/2010/main" val="2537821933"/>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smtClean="0"/>
              <a:t>Youthful sex offenders.</a:t>
            </a:r>
            <a:endParaRPr lang="en-US" sz="4000" dirty="0"/>
          </a:p>
        </p:txBody>
      </p:sp>
      <p:sp>
        <p:nvSpPr>
          <p:cNvPr id="3" name="Content Placeholder 2"/>
          <p:cNvSpPr>
            <a:spLocks noGrp="1"/>
          </p:cNvSpPr>
          <p:nvPr>
            <p:ph idx="1"/>
          </p:nvPr>
        </p:nvSpPr>
        <p:spPr/>
        <p:txBody>
          <a:bodyPr/>
          <a:lstStyle/>
          <a:p>
            <a:r>
              <a:rPr lang="en-GB" sz="2000" dirty="0" smtClean="0"/>
              <a:t>Violent crime is most commonly a youthful offence, which drops sharply beyond middle age. Anger is often associated with rape in many offenders. Therefore, should rape be viewed as a crime or violence or lust? </a:t>
            </a:r>
          </a:p>
          <a:p>
            <a:r>
              <a:rPr lang="en-GB" sz="2000" dirty="0" err="1" smtClean="0"/>
              <a:t>Worling</a:t>
            </a:r>
            <a:r>
              <a:rPr lang="en-GB" sz="2000" dirty="0" smtClean="0"/>
              <a:t> (1995) examined adolescent sex offender on a range of measures. Those offending against an older woman as opposed to peers, had experienced greater levels of physical punishment, sexual abuse from men led to abuse towards children, sexual abuse by women led to sexual abuse of older women.</a:t>
            </a:r>
          </a:p>
          <a:p>
            <a:r>
              <a:rPr lang="en-GB" sz="2000" dirty="0" err="1" smtClean="0"/>
              <a:t>Haapasalo</a:t>
            </a:r>
            <a:r>
              <a:rPr lang="en-GB" sz="2000" dirty="0" smtClean="0"/>
              <a:t> &amp; </a:t>
            </a:r>
            <a:r>
              <a:rPr lang="en-GB" sz="2000" dirty="0" err="1" smtClean="0"/>
              <a:t>Kankkonen</a:t>
            </a:r>
            <a:r>
              <a:rPr lang="en-GB" sz="2000" dirty="0" smtClean="0"/>
              <a:t> (1997) compared self reported experiences of childhood abuse in sex offenders compared to violent offenders. Sex offenders claimed to have experienced far more psychological abuse than violent offenders, such as:</a:t>
            </a:r>
          </a:p>
          <a:p>
            <a:r>
              <a:rPr lang="en-GB" sz="2000" dirty="0" smtClean="0"/>
              <a:t>`father/mother threatened to hurt me`, `mother/father belittled me`, `mother/father made me do shameful things`.</a:t>
            </a:r>
            <a:endParaRPr lang="en-US" sz="2000" dirty="0"/>
          </a:p>
        </p:txBody>
      </p:sp>
    </p:spTree>
    <p:extLst>
      <p:ext uri="{BB962C8B-B14F-4D97-AF65-F5344CB8AC3E}">
        <p14:creationId xmlns:p14="http://schemas.microsoft.com/office/powerpoint/2010/main" val="2315768780"/>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Y</a:t>
            </a:r>
            <a:r>
              <a:rPr lang="en-GB" dirty="0" smtClean="0"/>
              <a:t>outhful offenders continued…</a:t>
            </a:r>
            <a:endParaRPr lang="en-US" dirty="0"/>
          </a:p>
        </p:txBody>
      </p:sp>
      <p:sp>
        <p:nvSpPr>
          <p:cNvPr id="3" name="Content Placeholder 2"/>
          <p:cNvSpPr>
            <a:spLocks noGrp="1"/>
          </p:cNvSpPr>
          <p:nvPr>
            <p:ph idx="1"/>
          </p:nvPr>
        </p:nvSpPr>
        <p:spPr>
          <a:xfrm>
            <a:off x="152400" y="1371600"/>
            <a:ext cx="8839200" cy="4572000"/>
          </a:xfrm>
        </p:spPr>
        <p:txBody>
          <a:bodyPr/>
          <a:lstStyle/>
          <a:p>
            <a:r>
              <a:rPr lang="en-GB" sz="2400" dirty="0" smtClean="0"/>
              <a:t>Up to half of child sexual abuse is conducted by those under age 21. in a meta analysis, Graves et al (1996) classed offenders into 3 categories:</a:t>
            </a:r>
          </a:p>
          <a:p>
            <a:r>
              <a:rPr lang="en-GB" sz="2400" dirty="0" smtClean="0"/>
              <a:t>Paedophilic: first offence between 6-12 years, usually female.</a:t>
            </a:r>
          </a:p>
          <a:p>
            <a:r>
              <a:rPr lang="en-GB" sz="2400" dirty="0" smtClean="0"/>
              <a:t>Sexual Assault: first offence age 13-15, victims vary, both older and younger.</a:t>
            </a:r>
          </a:p>
          <a:p>
            <a:r>
              <a:rPr lang="en-GB" sz="2400" dirty="0" smtClean="0"/>
              <a:t>Mixed Offence: a variety of sexual assault, exhibitionism, voyeurism, young children and frotteurism. </a:t>
            </a:r>
          </a:p>
          <a:p>
            <a:r>
              <a:rPr lang="en-GB" sz="2400" dirty="0" smtClean="0"/>
              <a:t>They generally are of lower social class, with pathological family structures, parents physically neglected/abused as children and a patriarchal problem of substance abuse.</a:t>
            </a:r>
            <a:endParaRPr lang="en-US" sz="2400" dirty="0"/>
          </a:p>
        </p:txBody>
      </p:sp>
    </p:spTree>
    <p:extLst>
      <p:ext uri="{BB962C8B-B14F-4D97-AF65-F5344CB8AC3E}">
        <p14:creationId xmlns:p14="http://schemas.microsoft.com/office/powerpoint/2010/main" val="3974522391"/>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smtClean="0"/>
              <a:t>Bullying</a:t>
            </a:r>
            <a:endParaRPr lang="en-GB" dirty="0"/>
          </a:p>
        </p:txBody>
      </p:sp>
    </p:spTree>
    <p:extLst>
      <p:ext uri="{BB962C8B-B14F-4D97-AF65-F5344CB8AC3E}">
        <p14:creationId xmlns:p14="http://schemas.microsoft.com/office/powerpoint/2010/main" val="367907136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219200"/>
            <a:ext cx="8153400" cy="4724400"/>
          </a:xfrm>
        </p:spPr>
        <p:txBody>
          <a:bodyPr/>
          <a:lstStyle/>
          <a:p>
            <a:r>
              <a:rPr lang="en-GB" sz="2200" dirty="0" smtClean="0"/>
              <a:t>Research frequently suggests that bullying is associated with no  violent delinquency for both victims </a:t>
            </a:r>
            <a:r>
              <a:rPr lang="en-GB" sz="2200" dirty="0"/>
              <a:t>and perpetrators (</a:t>
            </a:r>
            <a:r>
              <a:rPr lang="en-GB" sz="2200" dirty="0" err="1"/>
              <a:t>Sigfusdottir</a:t>
            </a:r>
            <a:r>
              <a:rPr lang="en-GB" sz="2200" dirty="0"/>
              <a:t> et al., 2010</a:t>
            </a:r>
            <a:r>
              <a:rPr lang="en-GB" sz="2200" dirty="0" smtClean="0"/>
              <a:t>).</a:t>
            </a:r>
          </a:p>
          <a:p>
            <a:r>
              <a:rPr lang="en-GB" sz="2200" dirty="0" smtClean="0"/>
              <a:t>In their research they noted that the effects of bullying for the victim and the perpetrator were mediated by anger, but an additional direct pathway between victimisation and delinquency in the absence of anger is also present.</a:t>
            </a:r>
          </a:p>
          <a:p>
            <a:r>
              <a:rPr lang="en-GB" sz="2200" dirty="0" smtClean="0"/>
              <a:t>This supports Agnew`s social-psychological general strain theory, acknowledging the importance of the role of emotions. </a:t>
            </a:r>
          </a:p>
          <a:p>
            <a:r>
              <a:rPr lang="en-GB" sz="2200" dirty="0" smtClean="0"/>
              <a:t>The underlying idea is that people treated badly behave badly….</a:t>
            </a:r>
          </a:p>
          <a:p>
            <a:r>
              <a:rPr lang="en-GB" sz="2200" dirty="0" smtClean="0"/>
              <a:t>The diagram on the next slide illustrates Agnew`s Strain theory applied to bullying.</a:t>
            </a:r>
          </a:p>
        </p:txBody>
      </p:sp>
    </p:spTree>
    <p:extLst>
      <p:ext uri="{BB962C8B-B14F-4D97-AF65-F5344CB8AC3E}">
        <p14:creationId xmlns:p14="http://schemas.microsoft.com/office/powerpoint/2010/main" val="409334253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Agnew`s strain theory and bullying.</a:t>
            </a:r>
            <a:endParaRPr lang="en-GB" dirty="0"/>
          </a:p>
        </p:txBody>
      </p:sp>
      <p:sp>
        <p:nvSpPr>
          <p:cNvPr id="5" name="Rectangle 4"/>
          <p:cNvSpPr/>
          <p:nvPr/>
        </p:nvSpPr>
        <p:spPr>
          <a:xfrm>
            <a:off x="152400" y="2559038"/>
            <a:ext cx="2178311" cy="1631216"/>
          </a:xfrm>
          <a:prstGeom prst="rect">
            <a:avLst/>
          </a:prstGeom>
          <a:solidFill>
            <a:schemeClr val="accent3">
              <a:lumMod val="20000"/>
              <a:lumOff val="80000"/>
            </a:schemeClr>
          </a:solidFill>
          <a:ln>
            <a:solidFill>
              <a:schemeClr val="accent1"/>
            </a:solidFill>
          </a:ln>
        </p:spPr>
        <p:txBody>
          <a:bodyPr wrap="square">
            <a:spAutoFit/>
          </a:bodyPr>
          <a:lstStyle/>
          <a:p>
            <a:pPr lvl="0"/>
            <a:r>
              <a:rPr lang="en-GB" sz="2000" dirty="0">
                <a:solidFill>
                  <a:srgbClr val="1C1C1C"/>
                </a:solidFill>
              </a:rPr>
              <a:t>Adverse life experiences (e.g. bullying</a:t>
            </a:r>
            <a:r>
              <a:rPr lang="en-GB" sz="2000" dirty="0" smtClean="0">
                <a:solidFill>
                  <a:srgbClr val="1C1C1C"/>
                </a:solidFill>
              </a:rPr>
              <a:t>/ upbringing </a:t>
            </a:r>
            <a:r>
              <a:rPr lang="en-GB" sz="2000" dirty="0">
                <a:solidFill>
                  <a:srgbClr val="1C1C1C"/>
                </a:solidFill>
              </a:rPr>
              <a:t>common to bullies)</a:t>
            </a:r>
          </a:p>
        </p:txBody>
      </p:sp>
      <p:sp>
        <p:nvSpPr>
          <p:cNvPr id="7" name="Rectangle 6"/>
          <p:cNvSpPr/>
          <p:nvPr/>
        </p:nvSpPr>
        <p:spPr>
          <a:xfrm>
            <a:off x="2971800" y="2209800"/>
            <a:ext cx="2422742" cy="1015663"/>
          </a:xfrm>
          <a:prstGeom prst="rect">
            <a:avLst/>
          </a:prstGeom>
          <a:solidFill>
            <a:schemeClr val="accent3">
              <a:lumMod val="20000"/>
              <a:lumOff val="80000"/>
            </a:schemeClr>
          </a:solidFill>
          <a:ln>
            <a:solidFill>
              <a:schemeClr val="accent1"/>
            </a:solidFill>
          </a:ln>
        </p:spPr>
        <p:txBody>
          <a:bodyPr wrap="square">
            <a:spAutoFit/>
          </a:bodyPr>
          <a:lstStyle/>
          <a:p>
            <a:pPr lvl="0"/>
            <a:r>
              <a:rPr lang="en-GB" sz="2000" dirty="0" smtClean="0">
                <a:solidFill>
                  <a:srgbClr val="1C1C1C"/>
                </a:solidFill>
              </a:rPr>
              <a:t>Strain (</a:t>
            </a:r>
            <a:r>
              <a:rPr lang="en-GB" sz="2000" dirty="0" err="1" smtClean="0">
                <a:solidFill>
                  <a:srgbClr val="1C1C1C"/>
                </a:solidFill>
              </a:rPr>
              <a:t>Agness`s</a:t>
            </a:r>
            <a:r>
              <a:rPr lang="en-GB" sz="2000" dirty="0" smtClean="0">
                <a:solidFill>
                  <a:srgbClr val="1C1C1C"/>
                </a:solidFill>
              </a:rPr>
              <a:t>) </a:t>
            </a:r>
            <a:r>
              <a:rPr lang="en-GB" sz="2000" dirty="0" smtClean="0">
                <a:solidFill>
                  <a:srgbClr val="1C1C1C"/>
                </a:solidFill>
              </a:rPr>
              <a:t>term for adverse life experience</a:t>
            </a:r>
            <a:endParaRPr lang="en-GB" sz="2000" dirty="0">
              <a:solidFill>
                <a:srgbClr val="1C1C1C"/>
              </a:solidFill>
            </a:endParaRPr>
          </a:p>
        </p:txBody>
      </p:sp>
      <p:sp>
        <p:nvSpPr>
          <p:cNvPr id="8" name="Rectangle 7"/>
          <p:cNvSpPr/>
          <p:nvPr/>
        </p:nvSpPr>
        <p:spPr>
          <a:xfrm>
            <a:off x="5962389" y="2209800"/>
            <a:ext cx="2438400" cy="1015663"/>
          </a:xfrm>
          <a:prstGeom prst="rect">
            <a:avLst/>
          </a:prstGeom>
          <a:solidFill>
            <a:schemeClr val="accent3">
              <a:lumMod val="20000"/>
              <a:lumOff val="80000"/>
            </a:schemeClr>
          </a:solidFill>
          <a:ln>
            <a:solidFill>
              <a:schemeClr val="accent1"/>
            </a:solidFill>
          </a:ln>
        </p:spPr>
        <p:txBody>
          <a:bodyPr wrap="square">
            <a:spAutoFit/>
          </a:bodyPr>
          <a:lstStyle/>
          <a:p>
            <a:pPr lvl="0"/>
            <a:r>
              <a:rPr lang="en-GB" sz="2000" dirty="0" smtClean="0">
                <a:solidFill>
                  <a:srgbClr val="1C1C1C"/>
                </a:solidFill>
              </a:rPr>
              <a:t>Consequence - negative emotional states</a:t>
            </a:r>
            <a:endParaRPr lang="en-GB" sz="2000" dirty="0">
              <a:solidFill>
                <a:srgbClr val="1C1C1C"/>
              </a:solidFill>
            </a:endParaRPr>
          </a:p>
        </p:txBody>
      </p:sp>
      <p:sp>
        <p:nvSpPr>
          <p:cNvPr id="9" name="Rectangle 8"/>
          <p:cNvSpPr/>
          <p:nvPr/>
        </p:nvSpPr>
        <p:spPr>
          <a:xfrm>
            <a:off x="2971800" y="4114800"/>
            <a:ext cx="2422742" cy="1323439"/>
          </a:xfrm>
          <a:prstGeom prst="rect">
            <a:avLst/>
          </a:prstGeom>
          <a:solidFill>
            <a:schemeClr val="accent3">
              <a:lumMod val="20000"/>
              <a:lumOff val="80000"/>
            </a:schemeClr>
          </a:solidFill>
          <a:ln>
            <a:solidFill>
              <a:schemeClr val="accent1"/>
            </a:solidFill>
          </a:ln>
        </p:spPr>
        <p:txBody>
          <a:bodyPr wrap="square">
            <a:spAutoFit/>
          </a:bodyPr>
          <a:lstStyle/>
          <a:p>
            <a:pPr lvl="0"/>
            <a:r>
              <a:rPr lang="en-GB" sz="2000" dirty="0" smtClean="0">
                <a:solidFill>
                  <a:srgbClr val="1C1C1C"/>
                </a:solidFill>
              </a:rPr>
              <a:t>Bullying &amp; victimisation lead to delinquency</a:t>
            </a:r>
          </a:p>
          <a:p>
            <a:pPr lvl="0"/>
            <a:endParaRPr lang="en-GB" sz="2000" dirty="0">
              <a:solidFill>
                <a:srgbClr val="1C1C1C"/>
              </a:solidFill>
            </a:endParaRPr>
          </a:p>
        </p:txBody>
      </p:sp>
      <p:sp>
        <p:nvSpPr>
          <p:cNvPr id="10" name="Rectangle 9"/>
          <p:cNvSpPr/>
          <p:nvPr/>
        </p:nvSpPr>
        <p:spPr>
          <a:xfrm>
            <a:off x="5978047" y="4137764"/>
            <a:ext cx="2422742" cy="1015663"/>
          </a:xfrm>
          <a:prstGeom prst="rect">
            <a:avLst/>
          </a:prstGeom>
          <a:solidFill>
            <a:schemeClr val="accent3">
              <a:lumMod val="20000"/>
              <a:lumOff val="80000"/>
            </a:schemeClr>
          </a:solidFill>
          <a:ln>
            <a:solidFill>
              <a:schemeClr val="accent1"/>
            </a:solidFill>
          </a:ln>
        </p:spPr>
        <p:txBody>
          <a:bodyPr wrap="square">
            <a:spAutoFit/>
          </a:bodyPr>
          <a:lstStyle/>
          <a:p>
            <a:pPr lvl="0"/>
            <a:r>
              <a:rPr lang="en-GB" sz="2000" dirty="0" smtClean="0">
                <a:solidFill>
                  <a:srgbClr val="1C1C1C"/>
                </a:solidFill>
              </a:rPr>
              <a:t>These states increase the risk of delinquent /ASB</a:t>
            </a:r>
            <a:endParaRPr lang="en-GB" sz="2000" dirty="0">
              <a:solidFill>
                <a:srgbClr val="1C1C1C"/>
              </a:solidFill>
            </a:endParaRPr>
          </a:p>
        </p:txBody>
      </p:sp>
      <p:cxnSp>
        <p:nvCxnSpPr>
          <p:cNvPr id="12" name="Straight Arrow Connector 11"/>
          <p:cNvCxnSpPr/>
          <p:nvPr/>
        </p:nvCxnSpPr>
        <p:spPr bwMode="auto">
          <a:xfrm flipV="1">
            <a:off x="2330711" y="2717631"/>
            <a:ext cx="488689" cy="330369"/>
          </a:xfrm>
          <a:prstGeom prst="straightConnector1">
            <a:avLst/>
          </a:prstGeom>
          <a:solidFill>
            <a:schemeClr val="accent1"/>
          </a:solidFill>
          <a:ln w="28575" cap="flat" cmpd="sng" algn="ctr">
            <a:solidFill>
              <a:srgbClr val="FF0000"/>
            </a:solidFill>
            <a:prstDash val="solid"/>
            <a:round/>
            <a:headEnd type="none" w="med" len="med"/>
            <a:tailEnd type="arrow"/>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3" name="Straight Arrow Connector 12"/>
          <p:cNvCxnSpPr>
            <a:endCxn id="8" idx="1"/>
          </p:cNvCxnSpPr>
          <p:nvPr/>
        </p:nvCxnSpPr>
        <p:spPr bwMode="auto">
          <a:xfrm flipV="1">
            <a:off x="5378884" y="2717632"/>
            <a:ext cx="583505" cy="8094"/>
          </a:xfrm>
          <a:prstGeom prst="straightConnector1">
            <a:avLst/>
          </a:prstGeom>
          <a:solidFill>
            <a:schemeClr val="accent1"/>
          </a:solidFill>
          <a:ln w="28575" cap="flat" cmpd="sng" algn="ctr">
            <a:solidFill>
              <a:srgbClr val="FF0000"/>
            </a:solidFill>
            <a:prstDash val="solid"/>
            <a:round/>
            <a:headEnd type="none" w="med" len="med"/>
            <a:tailEnd type="arrow"/>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9" name="Straight Arrow Connector 18"/>
          <p:cNvCxnSpPr>
            <a:stCxn id="8" idx="2"/>
            <a:endCxn id="10" idx="0"/>
          </p:cNvCxnSpPr>
          <p:nvPr/>
        </p:nvCxnSpPr>
        <p:spPr bwMode="auto">
          <a:xfrm>
            <a:off x="7181589" y="3225463"/>
            <a:ext cx="7829" cy="912301"/>
          </a:xfrm>
          <a:prstGeom prst="straightConnector1">
            <a:avLst/>
          </a:prstGeom>
          <a:solidFill>
            <a:schemeClr val="accent1"/>
          </a:solidFill>
          <a:ln w="28575" cap="flat" cmpd="sng" algn="ctr">
            <a:solidFill>
              <a:srgbClr val="FF0000"/>
            </a:solidFill>
            <a:prstDash val="solid"/>
            <a:round/>
            <a:headEnd type="none" w="med" len="med"/>
            <a:tailEnd type="arrow"/>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2" name="Straight Arrow Connector 21"/>
          <p:cNvCxnSpPr/>
          <p:nvPr/>
        </p:nvCxnSpPr>
        <p:spPr bwMode="auto">
          <a:xfrm flipH="1">
            <a:off x="5378884" y="4572000"/>
            <a:ext cx="583505" cy="381000"/>
          </a:xfrm>
          <a:prstGeom prst="straightConnector1">
            <a:avLst/>
          </a:prstGeom>
          <a:solidFill>
            <a:schemeClr val="accent1"/>
          </a:solidFill>
          <a:ln w="28575" cap="flat" cmpd="sng" algn="ctr">
            <a:solidFill>
              <a:srgbClr val="FF0000"/>
            </a:solidFill>
            <a:prstDash val="solid"/>
            <a:round/>
            <a:headEnd type="none" w="med" len="med"/>
            <a:tailEnd type="arrow"/>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155639439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smtClean="0"/>
              <a:t>Lack of parental control</a:t>
            </a:r>
            <a:endParaRPr lang="en-GB" dirty="0"/>
          </a:p>
        </p:txBody>
      </p:sp>
    </p:spTree>
    <p:extLst>
      <p:ext uri="{BB962C8B-B14F-4D97-AF65-F5344CB8AC3E}">
        <p14:creationId xmlns:p14="http://schemas.microsoft.com/office/powerpoint/2010/main" val="368341677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smtClean="0"/>
              <a:t>What about birth order?</a:t>
            </a:r>
            <a:endParaRPr lang="en-GB" sz="3200" dirty="0"/>
          </a:p>
        </p:txBody>
      </p:sp>
      <p:sp>
        <p:nvSpPr>
          <p:cNvPr id="3" name="Content Placeholder 2"/>
          <p:cNvSpPr>
            <a:spLocks noGrp="1"/>
          </p:cNvSpPr>
          <p:nvPr>
            <p:ph idx="1"/>
          </p:nvPr>
        </p:nvSpPr>
        <p:spPr/>
        <p:txBody>
          <a:bodyPr/>
          <a:lstStyle/>
          <a:p>
            <a:r>
              <a:rPr lang="en-GB" sz="2400" dirty="0" smtClean="0"/>
              <a:t>Many studies have found that first born children are less likely to be delinquent than later born children.</a:t>
            </a:r>
          </a:p>
          <a:p>
            <a:r>
              <a:rPr lang="en-GB" sz="2400" dirty="0" smtClean="0"/>
              <a:t>It is impossible for parents to treat all siblings the same in terms of time, supervision and experience (</a:t>
            </a:r>
            <a:r>
              <a:rPr lang="en-GB" sz="2400" dirty="0" err="1" smtClean="0"/>
              <a:t>Begue</a:t>
            </a:r>
            <a:r>
              <a:rPr lang="en-GB" sz="2400" dirty="0" smtClean="0"/>
              <a:t> and Roche, 2005).</a:t>
            </a:r>
          </a:p>
          <a:p>
            <a:r>
              <a:rPr lang="en-GB" sz="2400" dirty="0" smtClean="0"/>
              <a:t>They found that first </a:t>
            </a:r>
            <a:r>
              <a:rPr lang="en-GB" sz="2400" dirty="0" err="1" smtClean="0"/>
              <a:t>born`s</a:t>
            </a:r>
            <a:r>
              <a:rPr lang="en-GB" sz="2400" dirty="0" smtClean="0"/>
              <a:t> were more supervised that later born offspring and they reported less minor and serious delinquency that later born children.</a:t>
            </a:r>
          </a:p>
          <a:p>
            <a:r>
              <a:rPr lang="en-GB" sz="2400" dirty="0" smtClean="0"/>
              <a:t>Thus there was moderate support for the effects of parental supervision on later criminal activity. </a:t>
            </a:r>
          </a:p>
        </p:txBody>
      </p:sp>
    </p:spTree>
    <p:extLst>
      <p:ext uri="{BB962C8B-B14F-4D97-AF65-F5344CB8AC3E}">
        <p14:creationId xmlns:p14="http://schemas.microsoft.com/office/powerpoint/2010/main" val="288268086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Criminal careers:</a:t>
            </a:r>
            <a:endParaRPr lang="en-US" dirty="0"/>
          </a:p>
        </p:txBody>
      </p:sp>
      <p:sp>
        <p:nvSpPr>
          <p:cNvPr id="3" name="Content Placeholder 2"/>
          <p:cNvSpPr>
            <a:spLocks noGrp="1"/>
          </p:cNvSpPr>
          <p:nvPr>
            <p:ph idx="1"/>
          </p:nvPr>
        </p:nvSpPr>
        <p:spPr/>
        <p:txBody>
          <a:bodyPr/>
          <a:lstStyle/>
          <a:p>
            <a:r>
              <a:rPr lang="en-GB" sz="2400" dirty="0" smtClean="0"/>
              <a:t>Whilst childhood criminality is important, not all offenders reveal criminal behaviour early in life.</a:t>
            </a:r>
          </a:p>
          <a:p>
            <a:r>
              <a:rPr lang="en-GB" sz="2400" dirty="0" smtClean="0"/>
              <a:t>The Berlin Crime Study (</a:t>
            </a:r>
            <a:r>
              <a:rPr lang="en-GB" sz="2400" dirty="0" err="1" smtClean="0"/>
              <a:t>Dahle</a:t>
            </a:r>
            <a:r>
              <a:rPr lang="en-GB" sz="2400" dirty="0" smtClean="0"/>
              <a:t>, 1999) consisted a detailed history and follow up of 25 years through prison, health and legal records.</a:t>
            </a:r>
          </a:p>
          <a:p>
            <a:r>
              <a:rPr lang="en-GB" sz="2400" dirty="0" smtClean="0"/>
              <a:t>Property offences and fraud represented 60% of cases, robbery and GBH, 10% each; however sexual/murder crimes were rare.</a:t>
            </a:r>
          </a:p>
          <a:p>
            <a:r>
              <a:rPr lang="en-GB" sz="2400" dirty="0" smtClean="0"/>
              <a:t>17% of the cohort died, mainly between 30-45 years, therefore a specific cluster analysis was conducted, revealing five types of criminal career:</a:t>
            </a:r>
            <a:endParaRPr lang="en-US" sz="2400" dirty="0"/>
          </a:p>
        </p:txBody>
      </p:sp>
    </p:spTree>
    <p:extLst>
      <p:ext uri="{BB962C8B-B14F-4D97-AF65-F5344CB8AC3E}">
        <p14:creationId xmlns:p14="http://schemas.microsoft.com/office/powerpoint/2010/main" val="2679648544"/>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p:cNvGraphicFramePr>
            <a:graphicFrameLocks noGrp="1"/>
          </p:cNvGraphicFramePr>
          <p:nvPr>
            <p:ph idx="1"/>
            <p:extLst>
              <p:ext uri="{D42A27DB-BD31-4B8C-83A1-F6EECF244321}">
                <p14:modId xmlns:p14="http://schemas.microsoft.com/office/powerpoint/2010/main" val="356759098"/>
              </p:ext>
            </p:extLst>
          </p:nvPr>
        </p:nvGraphicFramePr>
        <p:xfrm>
          <a:off x="228600" y="152400"/>
          <a:ext cx="8686800" cy="65532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Curved Up Arrow 5"/>
          <p:cNvSpPr/>
          <p:nvPr/>
        </p:nvSpPr>
        <p:spPr bwMode="auto">
          <a:xfrm>
            <a:off x="3581400" y="1219200"/>
            <a:ext cx="666750" cy="533400"/>
          </a:xfrm>
          <a:prstGeom prst="curvedUpArrow">
            <a:avLst/>
          </a:prstGeom>
          <a:solidFill>
            <a:schemeClr val="accent1"/>
          </a:solidFill>
          <a:ln w="12700" cap="sq" cmpd="sng" algn="ctr">
            <a:solidFill>
              <a:schemeClr val="tx1"/>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Times New Roman" pitchFamily="18" charset="0"/>
            </a:endParaRPr>
          </a:p>
        </p:txBody>
      </p:sp>
      <p:pic>
        <p:nvPicPr>
          <p:cNvPr id="1027" name="Picture 3"/>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rot="10800000">
            <a:off x="4898229" y="1164397"/>
            <a:ext cx="664370" cy="5540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8" name="Picture 4"/>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090736" y="4527434"/>
            <a:ext cx="711994" cy="5540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9" name="Picture 5"/>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rot="5400000">
            <a:off x="222176" y="4329829"/>
            <a:ext cx="706437" cy="5540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Curved Up Arrow 7"/>
          <p:cNvSpPr/>
          <p:nvPr/>
        </p:nvSpPr>
        <p:spPr bwMode="auto">
          <a:xfrm>
            <a:off x="6324600" y="5503101"/>
            <a:ext cx="591594" cy="762000"/>
          </a:xfrm>
          <a:prstGeom prst="curvedUpArrow">
            <a:avLst/>
          </a:prstGeom>
          <a:solidFill>
            <a:schemeClr val="accent1"/>
          </a:solidFill>
          <a:ln w="12700" cap="sq" cmpd="sng" algn="ctr">
            <a:solidFill>
              <a:schemeClr val="tx1"/>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smtClean="0">
              <a:ln>
                <a:noFill/>
              </a:ln>
              <a:solidFill>
                <a:schemeClr val="tx1"/>
              </a:solidFill>
              <a:effectLst/>
              <a:latin typeface="Times New Roman" pitchFamily="18" charset="0"/>
            </a:endParaRPr>
          </a:p>
        </p:txBody>
      </p:sp>
      <p:sp>
        <p:nvSpPr>
          <p:cNvPr id="9" name="TextBox 8"/>
          <p:cNvSpPr txBox="1"/>
          <p:nvPr/>
        </p:nvSpPr>
        <p:spPr>
          <a:xfrm>
            <a:off x="3848100" y="586509"/>
            <a:ext cx="800100" cy="400110"/>
          </a:xfrm>
          <a:prstGeom prst="rect">
            <a:avLst/>
          </a:prstGeom>
          <a:solidFill>
            <a:srgbClr val="FFFF00"/>
          </a:solidFill>
          <a:ln>
            <a:solidFill>
              <a:schemeClr val="accent1"/>
            </a:solidFill>
          </a:ln>
        </p:spPr>
        <p:txBody>
          <a:bodyPr wrap="square" rtlCol="0">
            <a:spAutoFit/>
          </a:bodyPr>
          <a:lstStyle/>
          <a:p>
            <a:r>
              <a:rPr lang="en-GB" sz="2000" dirty="0" smtClean="0"/>
              <a:t>1in 6 </a:t>
            </a:r>
            <a:endParaRPr lang="en-US" sz="2000" dirty="0"/>
          </a:p>
        </p:txBody>
      </p:sp>
      <p:sp>
        <p:nvSpPr>
          <p:cNvPr id="10" name="TextBox 9"/>
          <p:cNvSpPr txBox="1"/>
          <p:nvPr/>
        </p:nvSpPr>
        <p:spPr>
          <a:xfrm>
            <a:off x="4495800" y="1752600"/>
            <a:ext cx="804862" cy="400110"/>
          </a:xfrm>
          <a:prstGeom prst="rect">
            <a:avLst/>
          </a:prstGeom>
          <a:solidFill>
            <a:srgbClr val="FFFF00"/>
          </a:solidFill>
          <a:ln>
            <a:solidFill>
              <a:schemeClr val="accent1"/>
            </a:solidFill>
          </a:ln>
        </p:spPr>
        <p:txBody>
          <a:bodyPr wrap="square" rtlCol="0">
            <a:spAutoFit/>
          </a:bodyPr>
          <a:lstStyle/>
          <a:p>
            <a:r>
              <a:rPr lang="en-GB" sz="2000" dirty="0" smtClean="0"/>
              <a:t>1 in 9</a:t>
            </a:r>
            <a:endParaRPr lang="en-US" sz="2000" dirty="0"/>
          </a:p>
        </p:txBody>
      </p:sp>
      <p:sp>
        <p:nvSpPr>
          <p:cNvPr id="11" name="TextBox 10"/>
          <p:cNvSpPr txBox="1"/>
          <p:nvPr/>
        </p:nvSpPr>
        <p:spPr>
          <a:xfrm>
            <a:off x="1219200" y="4696618"/>
            <a:ext cx="838200" cy="400110"/>
          </a:xfrm>
          <a:prstGeom prst="rect">
            <a:avLst/>
          </a:prstGeom>
          <a:solidFill>
            <a:srgbClr val="FFFF00"/>
          </a:solidFill>
          <a:ln>
            <a:solidFill>
              <a:schemeClr val="accent1"/>
            </a:solidFill>
          </a:ln>
        </p:spPr>
        <p:txBody>
          <a:bodyPr wrap="square" rtlCol="0">
            <a:spAutoFit/>
          </a:bodyPr>
          <a:lstStyle/>
          <a:p>
            <a:r>
              <a:rPr lang="en-GB" sz="2000" dirty="0" smtClean="0"/>
              <a:t>1 in 8</a:t>
            </a:r>
            <a:endParaRPr lang="en-US" sz="2000" dirty="0"/>
          </a:p>
        </p:txBody>
      </p:sp>
      <p:sp>
        <p:nvSpPr>
          <p:cNvPr id="12" name="TextBox 11"/>
          <p:cNvSpPr txBox="1"/>
          <p:nvPr/>
        </p:nvSpPr>
        <p:spPr>
          <a:xfrm>
            <a:off x="6438900" y="4696618"/>
            <a:ext cx="1028700" cy="646331"/>
          </a:xfrm>
          <a:prstGeom prst="rect">
            <a:avLst/>
          </a:prstGeom>
          <a:solidFill>
            <a:srgbClr val="FFFF00"/>
          </a:solidFill>
          <a:ln>
            <a:solidFill>
              <a:schemeClr val="accent1"/>
            </a:solidFill>
          </a:ln>
        </p:spPr>
        <p:txBody>
          <a:bodyPr wrap="square" rtlCol="0">
            <a:spAutoFit/>
          </a:bodyPr>
          <a:lstStyle/>
          <a:p>
            <a:r>
              <a:rPr lang="en-GB" sz="1800" dirty="0" smtClean="0"/>
              <a:t>Almost half</a:t>
            </a:r>
            <a:endParaRPr lang="en-US" sz="1800" dirty="0"/>
          </a:p>
        </p:txBody>
      </p:sp>
      <p:sp>
        <p:nvSpPr>
          <p:cNvPr id="13" name="TextBox 12"/>
          <p:cNvSpPr txBox="1"/>
          <p:nvPr/>
        </p:nvSpPr>
        <p:spPr>
          <a:xfrm>
            <a:off x="8120062" y="3886200"/>
            <a:ext cx="795338" cy="400110"/>
          </a:xfrm>
          <a:prstGeom prst="rect">
            <a:avLst/>
          </a:prstGeom>
          <a:solidFill>
            <a:srgbClr val="FFFF00"/>
          </a:solidFill>
          <a:ln>
            <a:solidFill>
              <a:schemeClr val="accent1"/>
            </a:solidFill>
          </a:ln>
        </p:spPr>
        <p:txBody>
          <a:bodyPr wrap="square" rtlCol="0">
            <a:spAutoFit/>
          </a:bodyPr>
          <a:lstStyle/>
          <a:p>
            <a:r>
              <a:rPr lang="en-GB" sz="2000" dirty="0" smtClean="0"/>
              <a:t>1 in 7</a:t>
            </a:r>
            <a:endParaRPr lang="en-US" sz="2000" dirty="0"/>
          </a:p>
        </p:txBody>
      </p:sp>
    </p:spTree>
    <p:extLst>
      <p:ext uri="{BB962C8B-B14F-4D97-AF65-F5344CB8AC3E}">
        <p14:creationId xmlns:p14="http://schemas.microsoft.com/office/powerpoint/2010/main" val="2177493947"/>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Farrington (2010)</a:t>
            </a:r>
            <a:endParaRPr lang="en-GB" dirty="0"/>
          </a:p>
        </p:txBody>
      </p:sp>
      <p:sp>
        <p:nvSpPr>
          <p:cNvPr id="3" name="Content Placeholder 2"/>
          <p:cNvSpPr>
            <a:spLocks noGrp="1"/>
          </p:cNvSpPr>
          <p:nvPr>
            <p:ph idx="1"/>
          </p:nvPr>
        </p:nvSpPr>
        <p:spPr/>
        <p:txBody>
          <a:bodyPr/>
          <a:lstStyle/>
          <a:p>
            <a:r>
              <a:rPr lang="en-GB" sz="2000" dirty="0" smtClean="0"/>
              <a:t>Offending is most prevalent aged 15-19 years.</a:t>
            </a:r>
          </a:p>
          <a:p>
            <a:r>
              <a:rPr lang="en-GB" sz="2000" dirty="0" smtClean="0"/>
              <a:t>However the peak of offending is around 9-14 years.</a:t>
            </a:r>
          </a:p>
          <a:p>
            <a:r>
              <a:rPr lang="en-GB" sz="2000" dirty="0" smtClean="0"/>
              <a:t>The distance to offending peaks at age 20-29 years.</a:t>
            </a:r>
          </a:p>
          <a:p>
            <a:r>
              <a:rPr lang="en-GB" sz="2000" dirty="0" smtClean="0"/>
              <a:t>Early offenders have highest and longest rate of offences.</a:t>
            </a:r>
          </a:p>
          <a:p>
            <a:r>
              <a:rPr lang="en-GB" sz="2000" dirty="0" smtClean="0"/>
              <a:t>Offenders are versatile as opposed to specialist.</a:t>
            </a:r>
          </a:p>
          <a:p>
            <a:r>
              <a:rPr lang="en-GB" sz="2000" dirty="0" smtClean="0"/>
              <a:t>Criminal offences are part of antisocial disorders developmentally.</a:t>
            </a:r>
          </a:p>
          <a:p>
            <a:r>
              <a:rPr lang="en-GB" sz="2000" dirty="0" smtClean="0"/>
              <a:t>Young offenders operate in groups, adults on their own.</a:t>
            </a:r>
          </a:p>
          <a:p>
            <a:r>
              <a:rPr lang="en-GB" sz="2000" dirty="0" smtClean="0"/>
              <a:t>There are different motives dependent on age. Younger crimes are for excitement, revenge and utilitarian purposes; older are mainly utilitarian.</a:t>
            </a:r>
          </a:p>
          <a:p>
            <a:r>
              <a:rPr lang="en-GB" sz="2000" dirty="0" smtClean="0"/>
              <a:t>The type of crime is characteristic of their age. </a:t>
            </a:r>
            <a:r>
              <a:rPr lang="en-GB" sz="2000" dirty="0" smtClean="0"/>
              <a:t>Shoplifting </a:t>
            </a:r>
            <a:r>
              <a:rPr lang="en-GB" sz="2000" dirty="0" smtClean="0"/>
              <a:t>in younger, burglary in older individuals.</a:t>
            </a:r>
          </a:p>
          <a:p>
            <a:endParaRPr lang="en-GB" sz="2000" dirty="0"/>
          </a:p>
        </p:txBody>
      </p:sp>
    </p:spTree>
    <p:extLst>
      <p:ext uri="{BB962C8B-B14F-4D97-AF65-F5344CB8AC3E}">
        <p14:creationId xmlns:p14="http://schemas.microsoft.com/office/powerpoint/2010/main" val="141619368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Concluding comments</a:t>
            </a:r>
            <a:endParaRPr lang="en-GB" dirty="0"/>
          </a:p>
        </p:txBody>
      </p:sp>
      <p:sp>
        <p:nvSpPr>
          <p:cNvPr id="3" name="Content Placeholder 2"/>
          <p:cNvSpPr>
            <a:spLocks noGrp="1"/>
          </p:cNvSpPr>
          <p:nvPr>
            <p:ph idx="1"/>
          </p:nvPr>
        </p:nvSpPr>
        <p:spPr>
          <a:xfrm>
            <a:off x="457200" y="1371600"/>
            <a:ext cx="8153400" cy="4876800"/>
          </a:xfrm>
        </p:spPr>
        <p:txBody>
          <a:bodyPr/>
          <a:lstStyle/>
          <a:p>
            <a:endParaRPr lang="en-GB" sz="2000" dirty="0" smtClean="0"/>
          </a:p>
          <a:p>
            <a:r>
              <a:rPr lang="en-GB" sz="2000" dirty="0" smtClean="0"/>
              <a:t>Clearly, any account of developmental criminality needs to be able to address the varying factors that may contribute to criminal behaviour (Howitt, 2015). </a:t>
            </a:r>
          </a:p>
          <a:p>
            <a:r>
              <a:rPr lang="en-GB" sz="2000" dirty="0" smtClean="0"/>
              <a:t>From the plethora of studies devoted to explaining lifespan criminology, the following conclusions may be drawn:</a:t>
            </a:r>
          </a:p>
          <a:p>
            <a:r>
              <a:rPr lang="en-GB" sz="2000" dirty="0" smtClean="0"/>
              <a:t>Origins of childhood criminology are diverse.</a:t>
            </a:r>
          </a:p>
          <a:p>
            <a:r>
              <a:rPr lang="en-GB" sz="2000" dirty="0" smtClean="0"/>
              <a:t>Different risk factors are associate with different  patterns of offending.</a:t>
            </a:r>
          </a:p>
          <a:p>
            <a:r>
              <a:rPr lang="en-GB" sz="2000" dirty="0" smtClean="0"/>
              <a:t>Early problem behaviour should not be neglected for two reasons:</a:t>
            </a:r>
          </a:p>
          <a:p>
            <a:pPr lvl="1"/>
            <a:r>
              <a:rPr lang="en-GB" sz="2000" dirty="0" smtClean="0"/>
              <a:t>It may be predictive of later problem behaviour, and</a:t>
            </a:r>
          </a:p>
          <a:p>
            <a:pPr lvl="1"/>
            <a:r>
              <a:rPr lang="en-GB" sz="2000" dirty="0" smtClean="0"/>
              <a:t>If so, simple interventions may lead to a reduction in future delinquent behaviour.</a:t>
            </a:r>
          </a:p>
          <a:p>
            <a:pPr lvl="1"/>
            <a:endParaRPr lang="en-GB" sz="2000" dirty="0"/>
          </a:p>
        </p:txBody>
      </p:sp>
    </p:spTree>
    <p:extLst>
      <p:ext uri="{BB962C8B-B14F-4D97-AF65-F5344CB8AC3E}">
        <p14:creationId xmlns:p14="http://schemas.microsoft.com/office/powerpoint/2010/main" val="292280044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Over to you:</a:t>
            </a:r>
            <a:endParaRPr lang="en-GB" dirty="0"/>
          </a:p>
        </p:txBody>
      </p:sp>
      <p:sp>
        <p:nvSpPr>
          <p:cNvPr id="3" name="Content Placeholder 2"/>
          <p:cNvSpPr>
            <a:spLocks noGrp="1"/>
          </p:cNvSpPr>
          <p:nvPr>
            <p:ph idx="1"/>
          </p:nvPr>
        </p:nvSpPr>
        <p:spPr/>
        <p:txBody>
          <a:bodyPr/>
          <a:lstStyle/>
          <a:p>
            <a:r>
              <a:rPr lang="en-GB" dirty="0" smtClean="0"/>
              <a:t>Research psychological explanations for gang crime and gang culture in adolescents and young adults.</a:t>
            </a:r>
          </a:p>
          <a:p>
            <a:r>
              <a:rPr lang="en-GB" dirty="0" smtClean="0"/>
              <a:t>Find one paper in your group and summarise the key findings.</a:t>
            </a:r>
          </a:p>
          <a:p>
            <a:r>
              <a:rPr lang="en-GB" dirty="0" smtClean="0"/>
              <a:t>Which branch of psychological theory can explain this paper?</a:t>
            </a:r>
          </a:p>
          <a:p>
            <a:r>
              <a:rPr lang="en-GB" dirty="0" smtClean="0"/>
              <a:t>What are the </a:t>
            </a:r>
            <a:r>
              <a:rPr lang="en-GB" smtClean="0"/>
              <a:t>implications of your paper?</a:t>
            </a:r>
            <a:endParaRPr lang="en-GB"/>
          </a:p>
        </p:txBody>
      </p:sp>
    </p:spTree>
    <p:extLst>
      <p:ext uri="{BB962C8B-B14F-4D97-AF65-F5344CB8AC3E}">
        <p14:creationId xmlns:p14="http://schemas.microsoft.com/office/powerpoint/2010/main" val="200838565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References. </a:t>
            </a:r>
            <a:endParaRPr lang="en-US" dirty="0"/>
          </a:p>
        </p:txBody>
      </p:sp>
      <p:sp>
        <p:nvSpPr>
          <p:cNvPr id="3" name="Content Placeholder 2"/>
          <p:cNvSpPr>
            <a:spLocks noGrp="1"/>
          </p:cNvSpPr>
          <p:nvPr>
            <p:ph idx="1"/>
          </p:nvPr>
        </p:nvSpPr>
        <p:spPr/>
        <p:txBody>
          <a:bodyPr/>
          <a:lstStyle/>
          <a:p>
            <a:r>
              <a:rPr lang="en-GB" sz="2000" dirty="0" smtClean="0"/>
              <a:t>Abel, G., Becker, J. V., </a:t>
            </a:r>
            <a:r>
              <a:rPr lang="en-GB" sz="2000" dirty="0" err="1" smtClean="0"/>
              <a:t>Mittleman</a:t>
            </a:r>
            <a:r>
              <a:rPr lang="en-GB" sz="2000" dirty="0" smtClean="0"/>
              <a:t>, M. S., Cunningham-</a:t>
            </a:r>
            <a:r>
              <a:rPr lang="en-GB" sz="2000" dirty="0" err="1" smtClean="0"/>
              <a:t>Rathner</a:t>
            </a:r>
            <a:r>
              <a:rPr lang="en-GB" sz="2000" dirty="0" smtClean="0"/>
              <a:t>, J., </a:t>
            </a:r>
            <a:r>
              <a:rPr lang="en-GB" sz="2000" dirty="0" err="1" smtClean="0"/>
              <a:t>Rouleau</a:t>
            </a:r>
            <a:r>
              <a:rPr lang="en-GB" sz="2000" dirty="0" smtClean="0"/>
              <a:t>, J. L., and Murphy, W. D.(1987). Self reported sex crimes on non-incarcerated </a:t>
            </a:r>
            <a:r>
              <a:rPr lang="en-GB" sz="2000" dirty="0" err="1" smtClean="0"/>
              <a:t>paraphiliacs</a:t>
            </a:r>
            <a:r>
              <a:rPr lang="en-GB" sz="2000" dirty="0" smtClean="0"/>
              <a:t>. </a:t>
            </a:r>
            <a:r>
              <a:rPr lang="en-GB" sz="2000" i="1" dirty="0" smtClean="0"/>
              <a:t>Journal of interpersonal violence, </a:t>
            </a:r>
            <a:r>
              <a:rPr lang="en-GB" sz="2000" dirty="0" smtClean="0"/>
              <a:t>2, 3-25.</a:t>
            </a:r>
          </a:p>
          <a:p>
            <a:r>
              <a:rPr lang="en-GB" sz="2000" dirty="0" err="1" smtClean="0"/>
              <a:t>Araji</a:t>
            </a:r>
            <a:r>
              <a:rPr lang="en-GB" sz="2000" dirty="0" smtClean="0"/>
              <a:t>, S. </a:t>
            </a:r>
            <a:r>
              <a:rPr lang="en-GB" sz="2000" dirty="0"/>
              <a:t>&amp; </a:t>
            </a:r>
            <a:r>
              <a:rPr lang="en-GB" sz="2000" dirty="0" err="1" smtClean="0"/>
              <a:t>Finkelhor</a:t>
            </a:r>
            <a:r>
              <a:rPr lang="en-GB" sz="2000" dirty="0" smtClean="0"/>
              <a:t>, D.(</a:t>
            </a:r>
            <a:r>
              <a:rPr lang="en-GB" sz="2000" dirty="0"/>
              <a:t>1985</a:t>
            </a:r>
            <a:r>
              <a:rPr lang="en-GB" sz="2000" dirty="0" smtClean="0"/>
              <a:t>). Explanations of </a:t>
            </a:r>
            <a:r>
              <a:rPr lang="en-GB" sz="2000" dirty="0" err="1" smtClean="0"/>
              <a:t>Pedophilia</a:t>
            </a:r>
            <a:r>
              <a:rPr lang="en-GB" sz="2000" dirty="0" smtClean="0"/>
              <a:t>: review of empirical research. </a:t>
            </a:r>
            <a:r>
              <a:rPr lang="en-GB" sz="2000" i="1" dirty="0" smtClean="0"/>
              <a:t>Bulletin of the America Academy of Psychiatry and the Law,</a:t>
            </a:r>
            <a:r>
              <a:rPr lang="en-GB" sz="2000" dirty="0" smtClean="0"/>
              <a:t> 13, (1), 17-37. </a:t>
            </a:r>
          </a:p>
          <a:p>
            <a:r>
              <a:rPr lang="en-GB" sz="2000" dirty="0" smtClean="0"/>
              <a:t>Arce, R. </a:t>
            </a:r>
            <a:r>
              <a:rPr lang="en-GB" sz="2000" dirty="0" err="1" smtClean="0"/>
              <a:t>Seijo</a:t>
            </a:r>
            <a:r>
              <a:rPr lang="en-GB" sz="2000" dirty="0" smtClean="0"/>
              <a:t>, D., Farina, F. and Novo, M.(</a:t>
            </a:r>
            <a:r>
              <a:rPr lang="en-GB" sz="2000" dirty="0"/>
              <a:t>2004</a:t>
            </a:r>
            <a:r>
              <a:rPr lang="en-GB" sz="2000" dirty="0" smtClean="0"/>
              <a:t>). Family interaction factor: analysing the effects on personal, social and school inadaptability and delinquent behaviour. Krakow European Association of Psychology and Law (EAPL) Conference. </a:t>
            </a:r>
          </a:p>
          <a:p>
            <a:r>
              <a:rPr lang="en-GB" sz="2000" dirty="0" err="1" smtClean="0"/>
              <a:t>Barbaree</a:t>
            </a:r>
            <a:r>
              <a:rPr lang="en-GB" sz="2000" dirty="0" smtClean="0"/>
              <a:t>, H. E.(</a:t>
            </a:r>
            <a:r>
              <a:rPr lang="en-GB" sz="2000" dirty="0"/>
              <a:t>1998</a:t>
            </a:r>
            <a:r>
              <a:rPr lang="en-GB" sz="2000" dirty="0" smtClean="0"/>
              <a:t>). Denial and minimization among sex offenders: assessment and treatment outcome. </a:t>
            </a:r>
            <a:r>
              <a:rPr lang="en-GB" sz="2000" i="1" dirty="0" smtClean="0"/>
              <a:t>Sex Offender </a:t>
            </a:r>
            <a:r>
              <a:rPr lang="en-GB" sz="2000" i="1" dirty="0"/>
              <a:t>P</a:t>
            </a:r>
            <a:r>
              <a:rPr lang="en-GB" sz="2000" i="1" dirty="0" smtClean="0"/>
              <a:t>rogramming</a:t>
            </a:r>
            <a:r>
              <a:rPr lang="en-GB" sz="2000" dirty="0" smtClean="0"/>
              <a:t>, 3, (4),1-7.</a:t>
            </a:r>
          </a:p>
          <a:p>
            <a:r>
              <a:rPr lang="en-GB" sz="2000" dirty="0" err="1" smtClean="0"/>
              <a:t>Brugman</a:t>
            </a:r>
            <a:r>
              <a:rPr lang="en-GB" sz="2000" dirty="0" smtClean="0"/>
              <a:t>, D. </a:t>
            </a:r>
            <a:r>
              <a:rPr lang="en-GB" sz="2000" dirty="0"/>
              <a:t>&amp; </a:t>
            </a:r>
            <a:r>
              <a:rPr lang="en-GB" sz="2000" dirty="0" err="1" smtClean="0"/>
              <a:t>Aleva</a:t>
            </a:r>
            <a:r>
              <a:rPr lang="en-GB" sz="2000" dirty="0" smtClean="0"/>
              <a:t>, E.(</a:t>
            </a:r>
            <a:r>
              <a:rPr lang="en-GB" sz="2000" dirty="0"/>
              <a:t>2004</a:t>
            </a:r>
            <a:r>
              <a:rPr lang="en-GB" sz="2000" dirty="0" smtClean="0"/>
              <a:t>). Developmental delay or regression in moral reasoning by juvenile delinquents? </a:t>
            </a:r>
            <a:r>
              <a:rPr lang="en-GB" sz="2000" i="1" dirty="0" smtClean="0"/>
              <a:t>Journal of Moral Education,</a:t>
            </a:r>
            <a:r>
              <a:rPr lang="en-GB" sz="2000" dirty="0" smtClean="0"/>
              <a:t> 33, 321-38. </a:t>
            </a:r>
          </a:p>
        </p:txBody>
      </p:sp>
    </p:spTree>
    <p:extLst>
      <p:ext uri="{BB962C8B-B14F-4D97-AF65-F5344CB8AC3E}">
        <p14:creationId xmlns:p14="http://schemas.microsoft.com/office/powerpoint/2010/main" val="1767696365"/>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US" dirty="0"/>
          </a:p>
        </p:txBody>
      </p:sp>
      <p:sp>
        <p:nvSpPr>
          <p:cNvPr id="3" name="Content Placeholder 2"/>
          <p:cNvSpPr>
            <a:spLocks noGrp="1"/>
          </p:cNvSpPr>
          <p:nvPr>
            <p:ph idx="1"/>
          </p:nvPr>
        </p:nvSpPr>
        <p:spPr/>
        <p:txBody>
          <a:bodyPr/>
          <a:lstStyle/>
          <a:p>
            <a:r>
              <a:rPr lang="sv-SE" sz="2000" dirty="0" smtClean="0"/>
              <a:t>Ellis, L.(</a:t>
            </a:r>
            <a:r>
              <a:rPr lang="sv-SE" sz="2000" dirty="0"/>
              <a:t>1989</a:t>
            </a:r>
            <a:r>
              <a:rPr lang="sv-SE" sz="2000" dirty="0" smtClean="0"/>
              <a:t>). </a:t>
            </a:r>
            <a:r>
              <a:rPr lang="sv-SE" sz="2000" i="1" dirty="0" smtClean="0"/>
              <a:t>Theories of rape:Inquiries into the causes of sexual aggression</a:t>
            </a:r>
            <a:r>
              <a:rPr lang="sv-SE" sz="2000" dirty="0" smtClean="0"/>
              <a:t>. New York: Hemisphere.</a:t>
            </a:r>
            <a:endParaRPr lang="sv-SE" sz="2000" dirty="0"/>
          </a:p>
          <a:p>
            <a:r>
              <a:rPr lang="sv-SE" sz="2000" dirty="0" smtClean="0"/>
              <a:t>Eron,L. D.(</a:t>
            </a:r>
            <a:r>
              <a:rPr lang="sv-SE" sz="2000" dirty="0"/>
              <a:t>1963</a:t>
            </a:r>
            <a:r>
              <a:rPr lang="sv-SE" sz="2000" dirty="0" smtClean="0"/>
              <a:t>). Relationship of TV viewing habits and agressive behaviour in vhildren.</a:t>
            </a:r>
            <a:r>
              <a:rPr lang="sv-SE" sz="2000" i="1" dirty="0" smtClean="0"/>
              <a:t> Journal of Abnormal and Social Psychology</a:t>
            </a:r>
            <a:r>
              <a:rPr lang="sv-SE" sz="2000" dirty="0" smtClean="0"/>
              <a:t>, 67, 193-6.</a:t>
            </a:r>
            <a:endParaRPr lang="sv-SE" sz="2000" dirty="0"/>
          </a:p>
          <a:p>
            <a:r>
              <a:rPr lang="sv-SE" sz="2000" dirty="0" smtClean="0"/>
              <a:t>Farrington, D. P.(</a:t>
            </a:r>
            <a:r>
              <a:rPr lang="sv-SE" sz="2000" dirty="0"/>
              <a:t>1995</a:t>
            </a:r>
            <a:r>
              <a:rPr lang="sv-SE" sz="2000" dirty="0" smtClean="0"/>
              <a:t>). The Psychology of crime: Influences and constraints on offending. In R. Bull and D. Carson (Eds), </a:t>
            </a:r>
            <a:r>
              <a:rPr lang="sv-SE" sz="2000" i="1" dirty="0" smtClean="0"/>
              <a:t>Handbook of Psychology in Legal Contexts</a:t>
            </a:r>
            <a:r>
              <a:rPr lang="sv-SE" sz="2000" dirty="0" smtClean="0"/>
              <a:t>. Chichester: John Wiley, pp, 291-314.</a:t>
            </a:r>
            <a:endParaRPr lang="sv-SE" sz="2000" dirty="0"/>
          </a:p>
          <a:p>
            <a:r>
              <a:rPr lang="sv-SE" sz="2000" dirty="0" smtClean="0"/>
              <a:t>Felson, R. B.(</a:t>
            </a:r>
            <a:r>
              <a:rPr lang="sv-SE" sz="2000" dirty="0"/>
              <a:t>1996</a:t>
            </a:r>
            <a:r>
              <a:rPr lang="sv-SE" sz="2000" dirty="0" smtClean="0"/>
              <a:t>). Mass media effects on violent behaviour. </a:t>
            </a:r>
            <a:r>
              <a:rPr lang="sv-SE" sz="2000" i="1" dirty="0" smtClean="0"/>
              <a:t>Annual Review of Sociology</a:t>
            </a:r>
            <a:r>
              <a:rPr lang="sv-SE" sz="2000" dirty="0" smtClean="0"/>
              <a:t>, 22, 102-28.</a:t>
            </a:r>
          </a:p>
          <a:p>
            <a:r>
              <a:rPr lang="fr-FR" sz="2000" dirty="0" err="1" smtClean="0"/>
              <a:t>Gelles</a:t>
            </a:r>
            <a:r>
              <a:rPr lang="fr-FR" sz="2000" dirty="0" smtClean="0"/>
              <a:t>, R. J. </a:t>
            </a:r>
            <a:r>
              <a:rPr lang="fr-FR" sz="2000" dirty="0"/>
              <a:t>&amp; </a:t>
            </a:r>
            <a:r>
              <a:rPr lang="fr-FR" sz="2000" dirty="0" err="1" smtClean="0"/>
              <a:t>Straus</a:t>
            </a:r>
            <a:r>
              <a:rPr lang="fr-FR" sz="2000" dirty="0" smtClean="0"/>
              <a:t>, M. A.(</a:t>
            </a:r>
            <a:r>
              <a:rPr lang="fr-FR" sz="2000" dirty="0"/>
              <a:t>1979</a:t>
            </a:r>
            <a:r>
              <a:rPr lang="fr-FR" sz="2000" dirty="0" smtClean="0"/>
              <a:t>). Déterminants of Violence: </a:t>
            </a:r>
            <a:r>
              <a:rPr lang="fr-FR" sz="2000" dirty="0" err="1" smtClean="0"/>
              <a:t>towards</a:t>
            </a:r>
            <a:r>
              <a:rPr lang="fr-FR" sz="2000" dirty="0" smtClean="0"/>
              <a:t> a </a:t>
            </a:r>
            <a:r>
              <a:rPr lang="fr-FR" sz="2000" dirty="0" err="1" smtClean="0"/>
              <a:t>theoretical</a:t>
            </a:r>
            <a:r>
              <a:rPr lang="fr-FR" sz="2000" dirty="0" smtClean="0"/>
              <a:t> </a:t>
            </a:r>
            <a:r>
              <a:rPr lang="fr-FR" sz="2000" dirty="0" err="1" smtClean="0"/>
              <a:t>intergration</a:t>
            </a:r>
            <a:r>
              <a:rPr lang="fr-FR" sz="2000" dirty="0" smtClean="0"/>
              <a:t>. In W. </a:t>
            </a:r>
            <a:r>
              <a:rPr lang="fr-FR" sz="2000" dirty="0" err="1" smtClean="0"/>
              <a:t>Burr</a:t>
            </a:r>
            <a:r>
              <a:rPr lang="fr-FR" sz="2000" dirty="0" smtClean="0"/>
              <a:t>, R. Hill, I. </a:t>
            </a:r>
            <a:r>
              <a:rPr lang="fr-FR" sz="2000" dirty="0" err="1" smtClean="0"/>
              <a:t>Nyer</a:t>
            </a:r>
            <a:r>
              <a:rPr lang="fr-FR" sz="2000" dirty="0"/>
              <a:t> </a:t>
            </a:r>
            <a:r>
              <a:rPr lang="fr-FR" sz="2000" dirty="0" smtClean="0"/>
              <a:t>and I. </a:t>
            </a:r>
            <a:r>
              <a:rPr lang="fr-FR" sz="2000" dirty="0" err="1" smtClean="0"/>
              <a:t>Reiss</a:t>
            </a:r>
            <a:r>
              <a:rPr lang="fr-FR" sz="2000" dirty="0" smtClean="0"/>
              <a:t> (</a:t>
            </a:r>
            <a:r>
              <a:rPr lang="fr-FR" sz="2000" dirty="0" err="1" smtClean="0"/>
              <a:t>Eds</a:t>
            </a:r>
            <a:r>
              <a:rPr lang="fr-FR" sz="2000" dirty="0" smtClean="0"/>
              <a:t>), </a:t>
            </a:r>
            <a:r>
              <a:rPr lang="fr-FR" sz="2000" i="1" dirty="0" err="1" smtClean="0"/>
              <a:t>Contemporary</a:t>
            </a:r>
            <a:r>
              <a:rPr lang="fr-FR" sz="2000" i="1" dirty="0" smtClean="0"/>
              <a:t> </a:t>
            </a:r>
            <a:r>
              <a:rPr lang="fr-FR" sz="2000" i="1" dirty="0" err="1" smtClean="0"/>
              <a:t>Theories</a:t>
            </a:r>
            <a:r>
              <a:rPr lang="fr-FR" sz="2000" i="1" dirty="0" smtClean="0"/>
              <a:t> About the </a:t>
            </a:r>
            <a:r>
              <a:rPr lang="fr-FR" sz="2000" i="1" dirty="0" err="1" smtClean="0"/>
              <a:t>family</a:t>
            </a:r>
            <a:r>
              <a:rPr lang="fr-FR" sz="2000" i="1" dirty="0" smtClean="0"/>
              <a:t>. </a:t>
            </a:r>
            <a:r>
              <a:rPr lang="fr-FR" sz="2000" dirty="0" smtClean="0"/>
              <a:t>New York: Free </a:t>
            </a:r>
            <a:r>
              <a:rPr lang="fr-FR" sz="2000" dirty="0" err="1" smtClean="0"/>
              <a:t>Press</a:t>
            </a:r>
            <a:r>
              <a:rPr lang="fr-FR" sz="2000" dirty="0" smtClean="0"/>
              <a:t>, pp.549-81.</a:t>
            </a:r>
            <a:endParaRPr lang="fr-FR" sz="2000" dirty="0"/>
          </a:p>
          <a:p>
            <a:endParaRPr lang="sv-SE" sz="2000" dirty="0"/>
          </a:p>
          <a:p>
            <a:endParaRPr lang="en-US" dirty="0"/>
          </a:p>
        </p:txBody>
      </p:sp>
    </p:spTree>
    <p:extLst>
      <p:ext uri="{BB962C8B-B14F-4D97-AF65-F5344CB8AC3E}">
        <p14:creationId xmlns:p14="http://schemas.microsoft.com/office/powerpoint/2010/main" val="140821418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US" dirty="0"/>
          </a:p>
        </p:txBody>
      </p:sp>
      <p:sp>
        <p:nvSpPr>
          <p:cNvPr id="3" name="Content Placeholder 2"/>
          <p:cNvSpPr>
            <a:spLocks noGrp="1"/>
          </p:cNvSpPr>
          <p:nvPr>
            <p:ph idx="1"/>
          </p:nvPr>
        </p:nvSpPr>
        <p:spPr/>
        <p:txBody>
          <a:bodyPr/>
          <a:lstStyle/>
          <a:p>
            <a:r>
              <a:rPr lang="en-US" sz="2000" dirty="0" smtClean="0"/>
              <a:t>Graves, R.B., </a:t>
            </a:r>
            <a:r>
              <a:rPr lang="en-US" sz="2000" dirty="0" err="1" smtClean="0"/>
              <a:t>Openshaw</a:t>
            </a:r>
            <a:r>
              <a:rPr lang="en-US" sz="2000" dirty="0" smtClean="0"/>
              <a:t>, D. K., </a:t>
            </a:r>
            <a:r>
              <a:rPr lang="en-US" sz="2000" dirty="0" err="1" smtClean="0"/>
              <a:t>Ascione</a:t>
            </a:r>
            <a:r>
              <a:rPr lang="en-US" sz="2000" dirty="0" smtClean="0"/>
              <a:t>, F.R. and </a:t>
            </a:r>
            <a:r>
              <a:rPr lang="en-US" sz="2000" dirty="0" err="1" smtClean="0"/>
              <a:t>Ericksen</a:t>
            </a:r>
            <a:r>
              <a:rPr lang="en-US" sz="2000" dirty="0" smtClean="0"/>
              <a:t>, S. I.(</a:t>
            </a:r>
            <a:r>
              <a:rPr lang="en-US" sz="2000" dirty="0"/>
              <a:t>1996</a:t>
            </a:r>
            <a:r>
              <a:rPr lang="en-US" sz="2000" dirty="0" smtClean="0"/>
              <a:t>). Demographic and parental characteristics of youthful sexual offenders. </a:t>
            </a:r>
            <a:r>
              <a:rPr lang="en-US" sz="2000" i="1" dirty="0" smtClean="0"/>
              <a:t>International Journal of Offender Therapy and Comparative Criminology</a:t>
            </a:r>
            <a:r>
              <a:rPr lang="en-US" sz="2000" dirty="0" smtClean="0"/>
              <a:t>, 40 (4), 300-17.</a:t>
            </a:r>
          </a:p>
          <a:p>
            <a:r>
              <a:rPr lang="en-US" sz="2000" dirty="0" smtClean="0"/>
              <a:t>Gregg</a:t>
            </a:r>
            <a:r>
              <a:rPr lang="en-US" sz="2000" dirty="0"/>
              <a:t>, </a:t>
            </a:r>
            <a:r>
              <a:rPr lang="en-US" sz="2000" dirty="0" smtClean="0"/>
              <a:t>V. Gibbs, J. C. </a:t>
            </a:r>
            <a:r>
              <a:rPr lang="en-US" sz="2000" dirty="0"/>
              <a:t>&amp; </a:t>
            </a:r>
            <a:r>
              <a:rPr lang="en-US" sz="2000" dirty="0" err="1" smtClean="0"/>
              <a:t>Basinger</a:t>
            </a:r>
            <a:r>
              <a:rPr lang="en-US" sz="2000" dirty="0" smtClean="0"/>
              <a:t>, K. S.(</a:t>
            </a:r>
            <a:r>
              <a:rPr lang="en-US" sz="2000" dirty="0"/>
              <a:t>1994</a:t>
            </a:r>
            <a:r>
              <a:rPr lang="en-US" sz="2000" dirty="0" smtClean="0"/>
              <a:t>). Patterns of developmental delay in moral judgments by male and female delinquents. </a:t>
            </a:r>
            <a:r>
              <a:rPr lang="en-US" sz="2000" i="1" dirty="0" smtClean="0"/>
              <a:t>Merrill-Palmer Quarterly, </a:t>
            </a:r>
            <a:r>
              <a:rPr lang="en-US" sz="2000" dirty="0" smtClean="0"/>
              <a:t>40, 538-53.</a:t>
            </a:r>
          </a:p>
          <a:p>
            <a:r>
              <a:rPr lang="en-US" sz="2000" dirty="0" err="1" smtClean="0"/>
              <a:t>Groth</a:t>
            </a:r>
            <a:r>
              <a:rPr lang="en-US" sz="2000" dirty="0" smtClean="0"/>
              <a:t>, A. N. &amp; Birnbaum, H. J.(1978). Adult sexual orientation and attraction to underage persons. </a:t>
            </a:r>
            <a:r>
              <a:rPr lang="en-US" sz="2000" i="1" dirty="0" smtClean="0"/>
              <a:t>Archives of Sexual </a:t>
            </a:r>
            <a:r>
              <a:rPr lang="en-US" sz="2000" i="1" dirty="0" err="1" smtClean="0"/>
              <a:t>Behaviour</a:t>
            </a:r>
            <a:r>
              <a:rPr lang="en-US" sz="2000" dirty="0" smtClean="0"/>
              <a:t>, 7 (3) 175-81.</a:t>
            </a:r>
            <a:endParaRPr lang="en-US" sz="2000" dirty="0"/>
          </a:p>
          <a:p>
            <a:r>
              <a:rPr lang="en-US" sz="2000" dirty="0" smtClean="0"/>
              <a:t>Grover, C. </a:t>
            </a:r>
            <a:r>
              <a:rPr lang="en-US" sz="2000" dirty="0"/>
              <a:t>&amp; </a:t>
            </a:r>
            <a:r>
              <a:rPr lang="en-US" sz="2000" dirty="0" err="1" smtClean="0"/>
              <a:t>Soothill</a:t>
            </a:r>
            <a:r>
              <a:rPr lang="en-US" sz="2000" dirty="0" smtClean="0"/>
              <a:t>, K.(</a:t>
            </a:r>
            <a:r>
              <a:rPr lang="en-US" sz="2000" dirty="0"/>
              <a:t>1999</a:t>
            </a:r>
            <a:r>
              <a:rPr lang="en-US" sz="2000" dirty="0" smtClean="0"/>
              <a:t>). British serial killing: towards a structural explanation. </a:t>
            </a:r>
            <a:r>
              <a:rPr lang="en-US" sz="2000" i="1" dirty="0" smtClean="0"/>
              <a:t>British Criminology Conferences: Selected Proceedings, </a:t>
            </a:r>
            <a:r>
              <a:rPr lang="en-US" sz="2000" dirty="0" smtClean="0"/>
              <a:t>Vol.2.http://www/lboro.ac.uk/departments/</a:t>
            </a:r>
            <a:r>
              <a:rPr lang="en-US" sz="2000" dirty="0" err="1" smtClean="0"/>
              <a:t>ss</a:t>
            </a:r>
            <a:r>
              <a:rPr lang="en-US" sz="2000" dirty="0" smtClean="0"/>
              <a:t>/</a:t>
            </a:r>
            <a:r>
              <a:rPr lang="en-US" sz="2000" dirty="0" err="1" smtClean="0"/>
              <a:t>BSC.bccsp</a:t>
            </a:r>
            <a:r>
              <a:rPr lang="en-US" sz="2000" dirty="0" smtClean="0"/>
              <a:t>/vol02/08GROVE.HTM</a:t>
            </a:r>
          </a:p>
        </p:txBody>
      </p:sp>
    </p:spTree>
    <p:extLst>
      <p:ext uri="{BB962C8B-B14F-4D97-AF65-F5344CB8AC3E}">
        <p14:creationId xmlns:p14="http://schemas.microsoft.com/office/powerpoint/2010/main" val="316846008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US" dirty="0"/>
          </a:p>
        </p:txBody>
      </p:sp>
      <p:sp>
        <p:nvSpPr>
          <p:cNvPr id="3" name="Content Placeholder 2"/>
          <p:cNvSpPr>
            <a:spLocks noGrp="1"/>
          </p:cNvSpPr>
          <p:nvPr>
            <p:ph idx="1"/>
          </p:nvPr>
        </p:nvSpPr>
        <p:spPr>
          <a:xfrm>
            <a:off x="228600" y="1295400"/>
            <a:ext cx="8686800" cy="5410200"/>
          </a:xfrm>
        </p:spPr>
        <p:txBody>
          <a:bodyPr/>
          <a:lstStyle/>
          <a:p>
            <a:r>
              <a:rPr lang="fi-FI" sz="2000" dirty="0" smtClean="0"/>
              <a:t>Haapasalo, J. </a:t>
            </a:r>
            <a:r>
              <a:rPr lang="fi-FI" sz="2000" dirty="0"/>
              <a:t>&amp; </a:t>
            </a:r>
            <a:r>
              <a:rPr lang="fi-FI" sz="2000" dirty="0" smtClean="0"/>
              <a:t>Kankkonen, M. </a:t>
            </a:r>
            <a:r>
              <a:rPr lang="fi-FI" sz="2000" dirty="0"/>
              <a:t>(1997</a:t>
            </a:r>
            <a:r>
              <a:rPr lang="fi-FI" sz="2000" dirty="0" smtClean="0"/>
              <a:t>). Self reported childhood abuse among sex and violent offenders. </a:t>
            </a:r>
            <a:r>
              <a:rPr lang="fi-FI" sz="2000" i="1" dirty="0" smtClean="0"/>
              <a:t>Archives of Sexual Behavior,</a:t>
            </a:r>
            <a:r>
              <a:rPr lang="fi-FI" sz="2000" dirty="0" smtClean="0"/>
              <a:t> 26, (4) 421-31. </a:t>
            </a:r>
            <a:endParaRPr lang="fi-FI" sz="2000" dirty="0"/>
          </a:p>
          <a:p>
            <a:r>
              <a:rPr lang="fi-FI" sz="2000" dirty="0" smtClean="0"/>
              <a:t>Haapasalo, J. </a:t>
            </a:r>
            <a:r>
              <a:rPr lang="fi-FI" sz="2000" dirty="0"/>
              <a:t>&amp; </a:t>
            </a:r>
            <a:r>
              <a:rPr lang="fi-FI" sz="2000" dirty="0" smtClean="0"/>
              <a:t>Pokela, E. </a:t>
            </a:r>
            <a:r>
              <a:rPr lang="fi-FI" sz="2000" dirty="0"/>
              <a:t>(1999</a:t>
            </a:r>
            <a:r>
              <a:rPr lang="fi-FI" sz="2000" dirty="0" smtClean="0"/>
              <a:t>). Child rearing and child abuse antecedents of criminality. </a:t>
            </a:r>
            <a:r>
              <a:rPr lang="fi-FI" sz="2000" i="1" dirty="0" smtClean="0"/>
              <a:t>Aggression and Violent Behavior, </a:t>
            </a:r>
            <a:r>
              <a:rPr lang="fi-FI" sz="2000" dirty="0" smtClean="0"/>
              <a:t>4 (1), 107-27.</a:t>
            </a:r>
            <a:endParaRPr lang="en-US" sz="2000" dirty="0" smtClean="0"/>
          </a:p>
          <a:p>
            <a:r>
              <a:rPr lang="en-US" sz="2000" dirty="0" err="1" smtClean="0"/>
              <a:t>Haapasalo</a:t>
            </a:r>
            <a:r>
              <a:rPr lang="en-US" sz="2000" dirty="0" smtClean="0"/>
              <a:t>, J. </a:t>
            </a:r>
            <a:r>
              <a:rPr lang="en-US" sz="2000" dirty="0"/>
              <a:t>&amp; </a:t>
            </a:r>
            <a:r>
              <a:rPr lang="en-US" sz="2000" dirty="0" smtClean="0"/>
              <a:t>Tremblay, R.E. </a:t>
            </a:r>
            <a:r>
              <a:rPr lang="en-US" sz="2000" dirty="0"/>
              <a:t>(1994</a:t>
            </a:r>
            <a:r>
              <a:rPr lang="en-US" sz="2000" dirty="0" smtClean="0"/>
              <a:t>). Physically aggressive boys from ages 6-12: family background, parenting behavior, and prediction of delinquency.  </a:t>
            </a:r>
            <a:r>
              <a:rPr lang="en-US" sz="2000" i="1" dirty="0" smtClean="0"/>
              <a:t>Journal of Consulting and Clinical Psychology, </a:t>
            </a:r>
            <a:r>
              <a:rPr lang="en-US" sz="2000" dirty="0" smtClean="0"/>
              <a:t>62 (5), 104-52.</a:t>
            </a:r>
          </a:p>
          <a:p>
            <a:r>
              <a:rPr lang="en-US" sz="2000" dirty="0" smtClean="0"/>
              <a:t>Hall, G.C.N., Hirschman, R. and Oliver, L.L.(1995). Sexual arousal and </a:t>
            </a:r>
            <a:r>
              <a:rPr lang="en-US" sz="2000" dirty="0" err="1" smtClean="0"/>
              <a:t>arousability</a:t>
            </a:r>
            <a:r>
              <a:rPr lang="en-US" sz="2000" dirty="0" smtClean="0"/>
              <a:t> to pedophilic stimuli in a community sample of normal men. </a:t>
            </a:r>
            <a:r>
              <a:rPr lang="en-US" sz="2000" i="1" dirty="0" smtClean="0"/>
              <a:t>Behavior Therapy</a:t>
            </a:r>
            <a:r>
              <a:rPr lang="en-US" sz="2000" dirty="0" smtClean="0"/>
              <a:t>, 26, 681-94.</a:t>
            </a:r>
          </a:p>
          <a:p>
            <a:r>
              <a:rPr lang="en-GB" sz="2000" dirty="0" smtClean="0"/>
              <a:t>Hazelwood, R.R. (1987). </a:t>
            </a:r>
            <a:r>
              <a:rPr lang="en-GB" sz="2000" dirty="0" err="1" smtClean="0"/>
              <a:t>Analyzing</a:t>
            </a:r>
            <a:r>
              <a:rPr lang="en-GB" sz="2000" dirty="0" smtClean="0"/>
              <a:t> the rape and profiling the offender. In R.R. Hazelwood and A.W. Burgess (</a:t>
            </a:r>
            <a:r>
              <a:rPr lang="en-GB" sz="2000" dirty="0" err="1" smtClean="0"/>
              <a:t>Eds</a:t>
            </a:r>
            <a:r>
              <a:rPr lang="en-GB" sz="2000" dirty="0" smtClean="0"/>
              <a:t>), </a:t>
            </a:r>
            <a:r>
              <a:rPr lang="en-GB" sz="2000" i="1" dirty="0" smtClean="0"/>
              <a:t>Practical Aspects of Rape Investigation: A Multidisciplinary Approach.</a:t>
            </a:r>
            <a:r>
              <a:rPr lang="en-GB" sz="2000" dirty="0" smtClean="0"/>
              <a:t> New York: Elsevier, pp.16-24.</a:t>
            </a:r>
            <a:endParaRPr lang="en-US" sz="2000" dirty="0"/>
          </a:p>
          <a:p>
            <a:endParaRPr lang="en-US" dirty="0"/>
          </a:p>
          <a:p>
            <a:endParaRPr lang="en-US" dirty="0"/>
          </a:p>
        </p:txBody>
      </p:sp>
    </p:spTree>
    <p:extLst>
      <p:ext uri="{BB962C8B-B14F-4D97-AF65-F5344CB8AC3E}">
        <p14:creationId xmlns:p14="http://schemas.microsoft.com/office/powerpoint/2010/main" val="404971828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US" dirty="0"/>
          </a:p>
        </p:txBody>
      </p:sp>
      <p:sp>
        <p:nvSpPr>
          <p:cNvPr id="3" name="Content Placeholder 2"/>
          <p:cNvSpPr>
            <a:spLocks noGrp="1"/>
          </p:cNvSpPr>
          <p:nvPr>
            <p:ph idx="1"/>
          </p:nvPr>
        </p:nvSpPr>
        <p:spPr/>
        <p:txBody>
          <a:bodyPr/>
          <a:lstStyle/>
          <a:p>
            <a:r>
              <a:rPr lang="en-US" sz="2000" dirty="0" smtClean="0"/>
              <a:t>Johnson, J.G., </a:t>
            </a:r>
            <a:r>
              <a:rPr lang="en-US" sz="2000" dirty="0" err="1" smtClean="0"/>
              <a:t>Smailes</a:t>
            </a:r>
            <a:r>
              <a:rPr lang="en-US" sz="2000" dirty="0" smtClean="0"/>
              <a:t>, E., Cohen, P., Kasen, S. and Brook, J.S.(2004). Antisocial parental </a:t>
            </a:r>
            <a:r>
              <a:rPr lang="en-US" sz="2000" dirty="0" err="1" smtClean="0"/>
              <a:t>behaviour</a:t>
            </a:r>
            <a:r>
              <a:rPr lang="en-US" sz="2000" dirty="0" smtClean="0"/>
              <a:t>, problematic parenting and aggressive offspring </a:t>
            </a:r>
            <a:r>
              <a:rPr lang="en-US" sz="2000" dirty="0" err="1" smtClean="0"/>
              <a:t>behaviour</a:t>
            </a:r>
            <a:r>
              <a:rPr lang="en-US" sz="2000" dirty="0" smtClean="0"/>
              <a:t> during adulthood: A 25 year longitudinal investigation. </a:t>
            </a:r>
            <a:r>
              <a:rPr lang="en-US" sz="2000" i="1" dirty="0" smtClean="0"/>
              <a:t>British Journal of Criminology</a:t>
            </a:r>
            <a:r>
              <a:rPr lang="en-US" sz="2000" dirty="0" smtClean="0"/>
              <a:t>, 44, 915-30.</a:t>
            </a:r>
            <a:endParaRPr lang="en-US" sz="2000" dirty="0"/>
          </a:p>
          <a:p>
            <a:r>
              <a:rPr lang="en-US" sz="2000" dirty="0" err="1" smtClean="0"/>
              <a:t>Langstrom</a:t>
            </a:r>
            <a:r>
              <a:rPr lang="en-US" sz="2000" dirty="0" smtClean="0"/>
              <a:t>, N.(</a:t>
            </a:r>
            <a:r>
              <a:rPr lang="en-US" sz="2000" dirty="0"/>
              <a:t>1999</a:t>
            </a:r>
            <a:r>
              <a:rPr lang="en-US" sz="2000" dirty="0" smtClean="0"/>
              <a:t>). </a:t>
            </a:r>
            <a:r>
              <a:rPr lang="en-US" sz="2000" i="1" dirty="0" smtClean="0"/>
              <a:t>Young Sex </a:t>
            </a:r>
            <a:r>
              <a:rPr lang="en-US" sz="2000" i="1" dirty="0"/>
              <a:t>O</a:t>
            </a:r>
            <a:r>
              <a:rPr lang="en-US" sz="2000" i="1" dirty="0" smtClean="0"/>
              <a:t>ffenders: Individual Characteristics, Agency Reactions and Criminal Recidivism</a:t>
            </a:r>
            <a:r>
              <a:rPr lang="en-US" sz="2000" dirty="0" smtClean="0"/>
              <a:t>. Stockholm: </a:t>
            </a:r>
            <a:r>
              <a:rPr lang="en-US" sz="2000" dirty="0" err="1" smtClean="0"/>
              <a:t>Karolinka</a:t>
            </a:r>
            <a:r>
              <a:rPr lang="en-US" sz="2000" dirty="0" smtClean="0"/>
              <a:t> </a:t>
            </a:r>
            <a:r>
              <a:rPr lang="en-US" sz="2000" dirty="0" err="1" smtClean="0"/>
              <a:t>Instutet</a:t>
            </a:r>
            <a:r>
              <a:rPr lang="en-US" sz="2000" dirty="0" smtClean="0"/>
              <a:t>, Department of Public Health, Division of Psychosocial Factors and Health, Division of Forensic Psychiatry.</a:t>
            </a:r>
          </a:p>
          <a:p>
            <a:r>
              <a:rPr lang="en-US" sz="2000" dirty="0" err="1" smtClean="0"/>
              <a:t>Leyton</a:t>
            </a:r>
            <a:r>
              <a:rPr lang="en-US" sz="2000" dirty="0" smtClean="0"/>
              <a:t>, E.(</a:t>
            </a:r>
            <a:r>
              <a:rPr lang="en-US" sz="2000" dirty="0"/>
              <a:t>1986</a:t>
            </a:r>
            <a:r>
              <a:rPr lang="en-US" sz="2000" dirty="0" smtClean="0"/>
              <a:t>). </a:t>
            </a:r>
            <a:r>
              <a:rPr lang="en-US" sz="2000" i="1" dirty="0" smtClean="0"/>
              <a:t>Hunting Humans: The Rise of the Modern Multiple Murderer. </a:t>
            </a:r>
            <a:r>
              <a:rPr lang="en-US" sz="2000" dirty="0" smtClean="0"/>
              <a:t>Toronto: McClelland and Stewart.</a:t>
            </a:r>
          </a:p>
          <a:p>
            <a:r>
              <a:rPr lang="en-GB" sz="2000" dirty="0" err="1" smtClean="0"/>
              <a:t>Mair</a:t>
            </a:r>
            <a:r>
              <a:rPr lang="en-GB" sz="2000" dirty="0" smtClean="0"/>
              <a:t>, K.J. (1995). Cognitive distortion in the prediction of sexual offending. In N.K. Clark and G.M. Stephenson (</a:t>
            </a:r>
            <a:r>
              <a:rPr lang="en-GB" sz="2000" dirty="0" err="1" smtClean="0"/>
              <a:t>Eds</a:t>
            </a:r>
            <a:r>
              <a:rPr lang="en-GB" sz="2000" dirty="0" smtClean="0"/>
              <a:t>) Investigative and Forensic Decision Making. </a:t>
            </a:r>
            <a:r>
              <a:rPr lang="en-GB" sz="2000" i="1" dirty="0" smtClean="0"/>
              <a:t>Issues in Criminological and Legal Psychology.</a:t>
            </a:r>
            <a:r>
              <a:rPr lang="en-GB" sz="2000" dirty="0" smtClean="0"/>
              <a:t> No. 26. Leicester: Division of Criminological and Legal Psychology, British Psychological Society, pp.12-17.</a:t>
            </a:r>
            <a:endParaRPr lang="en-US" sz="2000" dirty="0" smtClean="0"/>
          </a:p>
          <a:p>
            <a:endParaRPr lang="en-US" dirty="0"/>
          </a:p>
          <a:p>
            <a:endParaRPr lang="en-US" dirty="0"/>
          </a:p>
        </p:txBody>
      </p:sp>
    </p:spTree>
    <p:extLst>
      <p:ext uri="{BB962C8B-B14F-4D97-AF65-F5344CB8AC3E}">
        <p14:creationId xmlns:p14="http://schemas.microsoft.com/office/powerpoint/2010/main" val="194870306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US" dirty="0"/>
          </a:p>
        </p:txBody>
      </p:sp>
      <p:sp>
        <p:nvSpPr>
          <p:cNvPr id="3" name="Content Placeholder 2"/>
          <p:cNvSpPr>
            <a:spLocks noGrp="1"/>
          </p:cNvSpPr>
          <p:nvPr>
            <p:ph idx="1"/>
          </p:nvPr>
        </p:nvSpPr>
        <p:spPr>
          <a:xfrm>
            <a:off x="228600" y="1219200"/>
            <a:ext cx="8686800" cy="5486400"/>
          </a:xfrm>
        </p:spPr>
        <p:txBody>
          <a:bodyPr/>
          <a:lstStyle/>
          <a:p>
            <a:r>
              <a:rPr lang="en-US" sz="2000" dirty="0" smtClean="0"/>
              <a:t>McCabe, M.P. </a:t>
            </a:r>
            <a:r>
              <a:rPr lang="en-US" sz="2000" dirty="0"/>
              <a:t>&amp; </a:t>
            </a:r>
            <a:r>
              <a:rPr lang="en-US" sz="2000" dirty="0" err="1" smtClean="0"/>
              <a:t>Wauchope</a:t>
            </a:r>
            <a:r>
              <a:rPr lang="en-US" sz="2000" dirty="0" smtClean="0"/>
              <a:t>, M. </a:t>
            </a:r>
            <a:r>
              <a:rPr lang="en-US" sz="2000" dirty="0"/>
              <a:t>(2005</a:t>
            </a:r>
            <a:r>
              <a:rPr lang="en-US" sz="2000" dirty="0" smtClean="0"/>
              <a:t>). </a:t>
            </a:r>
            <a:r>
              <a:rPr lang="en-US" sz="2000" dirty="0" err="1" smtClean="0"/>
              <a:t>Behavioural</a:t>
            </a:r>
            <a:r>
              <a:rPr lang="en-US" sz="2000" dirty="0" smtClean="0"/>
              <a:t> characteristics of rapists. </a:t>
            </a:r>
            <a:r>
              <a:rPr lang="en-US" sz="2000" i="1" dirty="0" smtClean="0"/>
              <a:t>Journal of Sexual Aggression,</a:t>
            </a:r>
            <a:r>
              <a:rPr lang="en-US" sz="2000" dirty="0" smtClean="0"/>
              <a:t> 11 (2) 235-47. </a:t>
            </a:r>
            <a:endParaRPr lang="en-US" sz="2000" dirty="0"/>
          </a:p>
          <a:p>
            <a:r>
              <a:rPr lang="en-US" sz="2000" dirty="0" smtClean="0"/>
              <a:t>Palmer, E.J. &amp; </a:t>
            </a:r>
            <a:r>
              <a:rPr lang="en-US" sz="2000" dirty="0" err="1" smtClean="0"/>
              <a:t>Hollin</a:t>
            </a:r>
            <a:r>
              <a:rPr lang="en-US" sz="2000" dirty="0" smtClean="0"/>
              <a:t>, C.R. </a:t>
            </a:r>
            <a:r>
              <a:rPr lang="en-US" sz="2000" dirty="0"/>
              <a:t>(1998</a:t>
            </a:r>
            <a:r>
              <a:rPr lang="en-US" sz="2000" dirty="0" smtClean="0"/>
              <a:t>). A comparison of patterns of moral development in young offenders and non offenders</a:t>
            </a:r>
            <a:r>
              <a:rPr lang="en-US" sz="2000" i="1" dirty="0" smtClean="0"/>
              <a:t>. Legal and Criminological Psychology,</a:t>
            </a:r>
            <a:r>
              <a:rPr lang="en-US" sz="2000" dirty="0" smtClean="0"/>
              <a:t> 3, 225-35. </a:t>
            </a:r>
            <a:endParaRPr lang="en-US" sz="2000" dirty="0"/>
          </a:p>
          <a:p>
            <a:r>
              <a:rPr lang="en-US" sz="2000" dirty="0" smtClean="0"/>
              <a:t>Radley, L. </a:t>
            </a:r>
            <a:r>
              <a:rPr lang="en-US" sz="2000" dirty="0"/>
              <a:t>(2001</a:t>
            </a:r>
            <a:r>
              <a:rPr lang="en-US" sz="2000" dirty="0" smtClean="0"/>
              <a:t>). Attitudes towards sex offenders. </a:t>
            </a:r>
            <a:r>
              <a:rPr lang="en-US" sz="2000" i="1" dirty="0" smtClean="0"/>
              <a:t>Forensic Update, </a:t>
            </a:r>
            <a:r>
              <a:rPr lang="en-US" sz="2000" dirty="0" smtClean="0"/>
              <a:t>66, 5-9.</a:t>
            </a:r>
            <a:endParaRPr lang="en-US" sz="2000" dirty="0"/>
          </a:p>
          <a:p>
            <a:r>
              <a:rPr lang="en-US" sz="2000" dirty="0"/>
              <a:t>Robertson, </a:t>
            </a:r>
            <a:r>
              <a:rPr lang="en-US" sz="2000" dirty="0" smtClean="0"/>
              <a:t>G. Gibb, R. </a:t>
            </a:r>
            <a:r>
              <a:rPr lang="en-US" sz="2000" dirty="0"/>
              <a:t>&amp; </a:t>
            </a:r>
            <a:r>
              <a:rPr lang="en-US" sz="2000" dirty="0" smtClean="0"/>
              <a:t>Pearson, R. </a:t>
            </a:r>
            <a:r>
              <a:rPr lang="en-US" sz="2000" dirty="0"/>
              <a:t>(1995</a:t>
            </a:r>
            <a:r>
              <a:rPr lang="en-US" sz="2000" dirty="0" smtClean="0"/>
              <a:t>). Drunkenness among police detainees. </a:t>
            </a:r>
            <a:r>
              <a:rPr lang="en-US" sz="2000" i="1" dirty="0" smtClean="0"/>
              <a:t>Addiction, </a:t>
            </a:r>
            <a:r>
              <a:rPr lang="en-US" sz="2000" dirty="0" smtClean="0"/>
              <a:t>90, 793-803.</a:t>
            </a:r>
            <a:endParaRPr lang="en-US" sz="2000" dirty="0"/>
          </a:p>
          <a:p>
            <a:r>
              <a:rPr lang="en-US" sz="2000" dirty="0" smtClean="0"/>
              <a:t>Robbins, P. </a:t>
            </a:r>
            <a:r>
              <a:rPr lang="en-US" sz="2000" dirty="0"/>
              <a:t>&amp; </a:t>
            </a:r>
            <a:r>
              <a:rPr lang="en-US" sz="2000" dirty="0" smtClean="0"/>
              <a:t>Darlington, R. </a:t>
            </a:r>
            <a:r>
              <a:rPr lang="en-US" sz="2000" dirty="0"/>
              <a:t>(2003</a:t>
            </a:r>
            <a:r>
              <a:rPr lang="en-US" sz="2000" dirty="0" smtClean="0"/>
              <a:t>).The Role of Industry and the Internet Watch Foundation. In A. </a:t>
            </a:r>
            <a:r>
              <a:rPr lang="en-US" sz="2000" dirty="0" err="1" smtClean="0"/>
              <a:t>MacVean</a:t>
            </a:r>
            <a:r>
              <a:rPr lang="en-US" sz="2000" dirty="0" smtClean="0"/>
              <a:t> and P. </a:t>
            </a:r>
            <a:r>
              <a:rPr lang="en-US" sz="2000" dirty="0" err="1" smtClean="0"/>
              <a:t>Spindler</a:t>
            </a:r>
            <a:r>
              <a:rPr lang="en-US" sz="2000" dirty="0" smtClean="0"/>
              <a:t> (</a:t>
            </a:r>
            <a:r>
              <a:rPr lang="en-US" sz="2000" dirty="0" err="1" smtClean="0"/>
              <a:t>Eds</a:t>
            </a:r>
            <a:r>
              <a:rPr lang="en-US" sz="2000" dirty="0" smtClean="0"/>
              <a:t>), </a:t>
            </a:r>
            <a:r>
              <a:rPr lang="en-US" sz="2000" i="1" dirty="0" smtClean="0"/>
              <a:t>Policing </a:t>
            </a:r>
            <a:r>
              <a:rPr lang="en-US" sz="2000" i="1" dirty="0" err="1" smtClean="0"/>
              <a:t>Paedophiles</a:t>
            </a:r>
            <a:r>
              <a:rPr lang="en-US" sz="2000" i="1" dirty="0" smtClean="0"/>
              <a:t> on the Internet</a:t>
            </a:r>
            <a:r>
              <a:rPr lang="en-US" sz="2000" dirty="0" smtClean="0"/>
              <a:t>. Bristol: New Police Bookshop, pp.79-87. </a:t>
            </a:r>
            <a:endParaRPr lang="en-US" dirty="0" smtClean="0"/>
          </a:p>
          <a:p>
            <a:r>
              <a:rPr lang="en-US" sz="2000" dirty="0" err="1"/>
              <a:t>Ruchkin</a:t>
            </a:r>
            <a:r>
              <a:rPr lang="en-US" sz="2000" dirty="0"/>
              <a:t>, </a:t>
            </a:r>
            <a:r>
              <a:rPr lang="en-US" sz="2000" dirty="0" err="1" smtClean="0"/>
              <a:t>V.V.Eisemann</a:t>
            </a:r>
            <a:r>
              <a:rPr lang="en-US" sz="2000" dirty="0" smtClean="0"/>
              <a:t>, M. </a:t>
            </a:r>
            <a:r>
              <a:rPr lang="en-US" sz="2000" dirty="0"/>
              <a:t>&amp; </a:t>
            </a:r>
            <a:r>
              <a:rPr lang="en-US" sz="2000" dirty="0" err="1" smtClean="0"/>
              <a:t>Hagglof</a:t>
            </a:r>
            <a:r>
              <a:rPr lang="en-US" sz="2000" dirty="0" smtClean="0"/>
              <a:t>, B. </a:t>
            </a:r>
            <a:r>
              <a:rPr lang="en-US" sz="2000" dirty="0"/>
              <a:t>(1998</a:t>
            </a:r>
            <a:r>
              <a:rPr lang="en-US" sz="2000" dirty="0" smtClean="0"/>
              <a:t>). Parental rearing and problem </a:t>
            </a:r>
            <a:r>
              <a:rPr lang="en-US" sz="2000" dirty="0" err="1" smtClean="0"/>
              <a:t>behaviours</a:t>
            </a:r>
            <a:r>
              <a:rPr lang="en-US" sz="2000" dirty="0" smtClean="0"/>
              <a:t> in male delinquent adolescents versus controls in Northern Russia. </a:t>
            </a:r>
            <a:r>
              <a:rPr lang="en-US" sz="2000" i="1" dirty="0" smtClean="0"/>
              <a:t>Social Psychiatry and Psychiatric Epidemiology,</a:t>
            </a:r>
            <a:r>
              <a:rPr lang="en-US" sz="2000" dirty="0" smtClean="0"/>
              <a:t> 33 477-82.</a:t>
            </a:r>
            <a:endParaRPr lang="en-US" sz="2000" dirty="0"/>
          </a:p>
          <a:p>
            <a:endParaRPr lang="en-US" sz="2000" dirty="0"/>
          </a:p>
        </p:txBody>
      </p:sp>
    </p:spTree>
    <p:extLst>
      <p:ext uri="{BB962C8B-B14F-4D97-AF65-F5344CB8AC3E}">
        <p14:creationId xmlns:p14="http://schemas.microsoft.com/office/powerpoint/2010/main" val="33102816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US" dirty="0"/>
          </a:p>
        </p:txBody>
      </p:sp>
      <p:sp>
        <p:nvSpPr>
          <p:cNvPr id="3" name="Content Placeholder 2"/>
          <p:cNvSpPr>
            <a:spLocks noGrp="1"/>
          </p:cNvSpPr>
          <p:nvPr>
            <p:ph idx="1"/>
          </p:nvPr>
        </p:nvSpPr>
        <p:spPr/>
        <p:txBody>
          <a:bodyPr/>
          <a:lstStyle/>
          <a:p>
            <a:r>
              <a:rPr lang="en-US" sz="2000" dirty="0" smtClean="0"/>
              <a:t>Sheldon, K. </a:t>
            </a:r>
            <a:r>
              <a:rPr lang="en-US" sz="2000" dirty="0"/>
              <a:t>&amp; </a:t>
            </a:r>
            <a:r>
              <a:rPr lang="en-US" sz="2000" dirty="0" err="1" smtClean="0"/>
              <a:t>Howitt</a:t>
            </a:r>
            <a:r>
              <a:rPr lang="en-US" sz="2000" dirty="0" smtClean="0"/>
              <a:t>, D. </a:t>
            </a:r>
            <a:r>
              <a:rPr lang="en-US" sz="2000" dirty="0"/>
              <a:t>(2007</a:t>
            </a:r>
            <a:r>
              <a:rPr lang="en-US" sz="2000" dirty="0" smtClean="0"/>
              <a:t>). </a:t>
            </a:r>
            <a:r>
              <a:rPr lang="en-US" sz="2000" i="1" dirty="0" smtClean="0"/>
              <a:t>Sex Offenders and the Internet. </a:t>
            </a:r>
            <a:r>
              <a:rPr lang="en-US" sz="2000" dirty="0" err="1" smtClean="0"/>
              <a:t>Chichester</a:t>
            </a:r>
            <a:r>
              <a:rPr lang="en-US" sz="2000" dirty="0" smtClean="0"/>
              <a:t>: John Wiley and Sons.</a:t>
            </a:r>
            <a:endParaRPr lang="en-US" sz="2000" dirty="0"/>
          </a:p>
          <a:p>
            <a:r>
              <a:rPr lang="en-US" sz="2000" dirty="0" err="1" smtClean="0"/>
              <a:t>Tjaden</a:t>
            </a:r>
            <a:r>
              <a:rPr lang="en-US" sz="2000" dirty="0" smtClean="0"/>
              <a:t>, P. </a:t>
            </a:r>
            <a:r>
              <a:rPr lang="en-US" sz="2000" dirty="0"/>
              <a:t>&amp; </a:t>
            </a:r>
            <a:r>
              <a:rPr lang="en-US" sz="2000" dirty="0" err="1" smtClean="0"/>
              <a:t>Thoennes</a:t>
            </a:r>
            <a:r>
              <a:rPr lang="en-US" sz="2000" dirty="0" smtClean="0"/>
              <a:t>, N. </a:t>
            </a:r>
            <a:r>
              <a:rPr lang="en-US" sz="2000" dirty="0"/>
              <a:t>(1998</a:t>
            </a:r>
            <a:r>
              <a:rPr lang="en-US" sz="2000" dirty="0" smtClean="0"/>
              <a:t>). </a:t>
            </a:r>
            <a:r>
              <a:rPr lang="en-US" sz="2000" i="1" dirty="0" smtClean="0"/>
              <a:t>Stalking in America: Findings from the National Violence Against Women Survey. </a:t>
            </a:r>
            <a:r>
              <a:rPr lang="en-US" sz="2000" dirty="0" smtClean="0"/>
              <a:t>Washington, D.C: US Department of Justice.</a:t>
            </a:r>
          </a:p>
          <a:p>
            <a:r>
              <a:rPr lang="en-GB" sz="2000" dirty="0" smtClean="0"/>
              <a:t>Ward, T. &amp; </a:t>
            </a:r>
            <a:r>
              <a:rPr lang="en-GB" sz="2000" dirty="0" err="1" smtClean="0"/>
              <a:t>Siegert</a:t>
            </a:r>
            <a:r>
              <a:rPr lang="en-GB" sz="2000" dirty="0" smtClean="0"/>
              <a:t>, R.J. (2002). Towards a comprehensive theory of child abuse: a theory knitting perspective. </a:t>
            </a:r>
            <a:r>
              <a:rPr lang="en-GB" sz="2000" i="1" dirty="0" smtClean="0"/>
              <a:t>Psychology, Crime and Law,</a:t>
            </a:r>
            <a:r>
              <a:rPr lang="en-GB" sz="2000" dirty="0" smtClean="0"/>
              <a:t> 8, 319-51.</a:t>
            </a:r>
            <a:endParaRPr lang="en-US" sz="2000" dirty="0" smtClean="0"/>
          </a:p>
          <a:p>
            <a:r>
              <a:rPr lang="en-GB" sz="2000" dirty="0" smtClean="0"/>
              <a:t>West, D.J. (1987). </a:t>
            </a:r>
            <a:r>
              <a:rPr lang="en-GB" sz="2000" i="1" dirty="0" smtClean="0"/>
              <a:t>Sexual Crimes and Confrontations: A study of Victims and Offenders.</a:t>
            </a:r>
            <a:r>
              <a:rPr lang="en-GB" sz="2000" dirty="0" smtClean="0"/>
              <a:t> Aldershot: Gower.</a:t>
            </a:r>
            <a:endParaRPr lang="en-US" sz="2000" dirty="0"/>
          </a:p>
          <a:p>
            <a:r>
              <a:rPr lang="en-US" sz="2000" dirty="0" err="1" smtClean="0"/>
              <a:t>Widom</a:t>
            </a:r>
            <a:r>
              <a:rPr lang="en-US" sz="2000" dirty="0" smtClean="0"/>
              <a:t>, C.S. </a:t>
            </a:r>
            <a:r>
              <a:rPr lang="en-US" sz="2000" dirty="0"/>
              <a:t>(1989</a:t>
            </a:r>
            <a:r>
              <a:rPr lang="en-US" sz="2000" dirty="0" smtClean="0"/>
              <a:t>). The Cycle of Violence. </a:t>
            </a:r>
            <a:r>
              <a:rPr lang="en-US" sz="2000" i="1" dirty="0" smtClean="0"/>
              <a:t>Science</a:t>
            </a:r>
            <a:r>
              <a:rPr lang="en-US" sz="2000" dirty="0" smtClean="0"/>
              <a:t>, 244, 160-6.</a:t>
            </a:r>
            <a:endParaRPr lang="en-US" sz="2000" dirty="0"/>
          </a:p>
          <a:p>
            <a:r>
              <a:rPr lang="en-US" sz="2000" dirty="0" err="1" smtClean="0"/>
              <a:t>Worling</a:t>
            </a:r>
            <a:r>
              <a:rPr lang="en-US" sz="2000" dirty="0" smtClean="0"/>
              <a:t>, J.R. </a:t>
            </a:r>
            <a:r>
              <a:rPr lang="en-US" sz="2000" dirty="0"/>
              <a:t>(1995</a:t>
            </a:r>
            <a:r>
              <a:rPr lang="en-US" sz="2000" dirty="0" smtClean="0"/>
              <a:t>). Sexual abuse histories of adolescent male sex offenders: differences on the basis of age and gender of their victims. </a:t>
            </a:r>
            <a:r>
              <a:rPr lang="en-US" sz="2000" i="1" dirty="0" smtClean="0"/>
              <a:t>Journal of Abnormal Psychology</a:t>
            </a:r>
            <a:r>
              <a:rPr lang="en-US" sz="2000" dirty="0" smtClean="0"/>
              <a:t>, 104 (4), 610-13.</a:t>
            </a:r>
            <a:endParaRPr lang="en-US" sz="2000" dirty="0"/>
          </a:p>
          <a:p>
            <a:endParaRPr lang="en-US" dirty="0"/>
          </a:p>
        </p:txBody>
      </p:sp>
    </p:spTree>
    <p:extLst>
      <p:ext uri="{BB962C8B-B14F-4D97-AF65-F5344CB8AC3E}">
        <p14:creationId xmlns:p14="http://schemas.microsoft.com/office/powerpoint/2010/main" val="2902402932"/>
      </p:ext>
    </p:extLst>
  </p:cSld>
  <p:clrMapOvr>
    <a:masterClrMapping/>
  </p:clrMapOvr>
</p:sld>
</file>

<file path=ppt/theme/theme1.xml><?xml version="1.0" encoding="utf-8"?>
<a:theme xmlns:a="http://schemas.openxmlformats.org/drawingml/2006/main" name="Wheat field design template">
  <a:themeElements>
    <a:clrScheme name="Default Design 11">
      <a:dk1>
        <a:srgbClr val="1C1C1C"/>
      </a:dk1>
      <a:lt1>
        <a:srgbClr val="523E26"/>
      </a:lt1>
      <a:dk2>
        <a:srgbClr val="654A1D"/>
      </a:dk2>
      <a:lt2>
        <a:srgbClr val="2D2015"/>
      </a:lt2>
      <a:accent1>
        <a:srgbClr val="B1A59D"/>
      </a:accent1>
      <a:accent2>
        <a:srgbClr val="8F5F2F"/>
      </a:accent2>
      <a:accent3>
        <a:srgbClr val="B3AFAC"/>
      </a:accent3>
      <a:accent4>
        <a:srgbClr val="161616"/>
      </a:accent4>
      <a:accent5>
        <a:srgbClr val="D5CFCC"/>
      </a:accent5>
      <a:accent6>
        <a:srgbClr val="81552A"/>
      </a:accent6>
      <a:hlink>
        <a:srgbClr val="F4D700"/>
      </a:hlink>
      <a:folHlink>
        <a:srgbClr val="E7EBEB"/>
      </a:folHlink>
    </a:clrScheme>
    <a:fontScheme name="Default Design">
      <a:majorFont>
        <a:latin typeface="Arial Black"/>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D9"/>
        </a:lt1>
        <a:dk2>
          <a:srgbClr val="000000"/>
        </a:dk2>
        <a:lt2>
          <a:srgbClr val="777777"/>
        </a:lt2>
        <a:accent1>
          <a:srgbClr val="FFFFF7"/>
        </a:accent1>
        <a:accent2>
          <a:srgbClr val="CC9900"/>
        </a:accent2>
        <a:accent3>
          <a:srgbClr val="FFFFE9"/>
        </a:accent3>
        <a:accent4>
          <a:srgbClr val="000000"/>
        </a:accent4>
        <a:accent5>
          <a:srgbClr val="FFFFFA"/>
        </a:accent5>
        <a:accent6>
          <a:srgbClr val="B98A00"/>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969696"/>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C5B303"/>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CC990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FFCC66"/>
        </a:accent1>
        <a:accent2>
          <a:srgbClr val="EAEAEA"/>
        </a:accent2>
        <a:accent3>
          <a:srgbClr val="FFFFFF"/>
        </a:accent3>
        <a:accent4>
          <a:srgbClr val="000000"/>
        </a:accent4>
        <a:accent5>
          <a:srgbClr val="FFE2B8"/>
        </a:accent5>
        <a:accent6>
          <a:srgbClr val="D4D4D4"/>
        </a:accent6>
        <a:hlink>
          <a:srgbClr val="CC6600"/>
        </a:hlink>
        <a:folHlink>
          <a:srgbClr val="993300"/>
        </a:folHlink>
      </a:clrScheme>
      <a:clrMap bg1="lt1" tx1="dk1" bg2="lt2" tx2="dk2" accent1="accent1" accent2="accent2" accent3="accent3" accent4="accent4" accent5="accent5" accent6="accent6" hlink="hlink" folHlink="folHlink"/>
    </a:extraClrScheme>
    <a:extraClrScheme>
      <a:clrScheme name="Default Design 7">
        <a:dk1>
          <a:srgbClr val="003366"/>
        </a:dk1>
        <a:lt1>
          <a:srgbClr val="361B00"/>
        </a:lt1>
        <a:dk2>
          <a:srgbClr val="000099"/>
        </a:dk2>
        <a:lt2>
          <a:srgbClr val="333333"/>
        </a:lt2>
        <a:accent1>
          <a:srgbClr val="3366CC"/>
        </a:accent1>
        <a:accent2>
          <a:srgbClr val="F09A00"/>
        </a:accent2>
        <a:accent3>
          <a:srgbClr val="AAAACA"/>
        </a:accent3>
        <a:accent4>
          <a:srgbClr val="2D1500"/>
        </a:accent4>
        <a:accent5>
          <a:srgbClr val="ADB8E2"/>
        </a:accent5>
        <a:accent6>
          <a:srgbClr val="D98B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8">
        <a:dk1>
          <a:srgbClr val="777777"/>
        </a:dk1>
        <a:lt1>
          <a:srgbClr val="926C00"/>
        </a:lt1>
        <a:dk2>
          <a:srgbClr val="686B5D"/>
        </a:dk2>
        <a:lt2>
          <a:srgbClr val="4D4D4D"/>
        </a:lt2>
        <a:accent1>
          <a:srgbClr val="B2B2B2"/>
        </a:accent1>
        <a:accent2>
          <a:srgbClr val="809EA8"/>
        </a:accent2>
        <a:accent3>
          <a:srgbClr val="B9BAB6"/>
        </a:accent3>
        <a:accent4>
          <a:srgbClr val="7C5B00"/>
        </a:accent4>
        <a:accent5>
          <a:srgbClr val="D5D5D5"/>
        </a:accent5>
        <a:accent6>
          <a:srgbClr val="738F98"/>
        </a:accent6>
        <a:hlink>
          <a:srgbClr val="FFCC66"/>
        </a:hlink>
        <a:folHlink>
          <a:srgbClr val="F7F3E7"/>
        </a:folHlink>
      </a:clrScheme>
      <a:clrMap bg1="dk2" tx1="lt1" bg2="dk1" tx2="lt2" accent1="accent1" accent2="accent2" accent3="accent3" accent4="accent4" accent5="accent5" accent6="accent6" hlink="hlink" folHlink="folHlink"/>
    </a:extraClrScheme>
    <a:extraClrScheme>
      <a:clrScheme name="Default Design 9">
        <a:dk1>
          <a:srgbClr val="005A58"/>
        </a:dk1>
        <a:lt1>
          <a:srgbClr val="CC9900"/>
        </a:lt1>
        <a:dk2>
          <a:srgbClr val="008080"/>
        </a:dk2>
        <a:lt2>
          <a:srgbClr val="006666"/>
        </a:lt2>
        <a:accent1>
          <a:srgbClr val="006462"/>
        </a:accent1>
        <a:accent2>
          <a:srgbClr val="6D6FC7"/>
        </a:accent2>
        <a:accent3>
          <a:srgbClr val="AAC0C0"/>
        </a:accent3>
        <a:accent4>
          <a:srgbClr val="AE8200"/>
        </a:accent4>
        <a:accent5>
          <a:srgbClr val="AAB8B7"/>
        </a:accent5>
        <a:accent6>
          <a:srgbClr val="6264B4"/>
        </a:accent6>
        <a:hlink>
          <a:srgbClr val="FFC41F"/>
        </a:hlink>
        <a:folHlink>
          <a:srgbClr val="FFFFCC"/>
        </a:folHlink>
      </a:clrScheme>
      <a:clrMap bg1="dk2" tx1="lt1" bg2="dk1" tx2="lt2" accent1="accent1" accent2="accent2" accent3="accent3" accent4="accent4" accent5="accent5" accent6="accent6" hlink="hlink" folHlink="folHlink"/>
    </a:extraClrScheme>
    <a:extraClrScheme>
      <a:clrScheme name="Default Design 10">
        <a:dk1>
          <a:srgbClr val="111111"/>
        </a:dk1>
        <a:lt1>
          <a:srgbClr val="800000"/>
        </a:lt1>
        <a:dk2>
          <a:srgbClr val="663300"/>
        </a:dk2>
        <a:lt2>
          <a:srgbClr val="5C1F00"/>
        </a:lt2>
        <a:accent1>
          <a:srgbClr val="CC3300"/>
        </a:accent1>
        <a:accent2>
          <a:srgbClr val="BE7960"/>
        </a:accent2>
        <a:accent3>
          <a:srgbClr val="C0AAAA"/>
        </a:accent3>
        <a:accent4>
          <a:srgbClr val="0D0D0D"/>
        </a:accent4>
        <a:accent5>
          <a:srgbClr val="E2ADAA"/>
        </a:accent5>
        <a:accent6>
          <a:srgbClr val="AC6D56"/>
        </a:accent6>
        <a:hlink>
          <a:srgbClr val="FFCC66"/>
        </a:hlink>
        <a:folHlink>
          <a:srgbClr val="D3A219"/>
        </a:folHlink>
      </a:clrScheme>
      <a:clrMap bg1="lt1" tx1="dk1" bg2="lt2" tx2="dk2" accent1="accent1" accent2="accent2" accent3="accent3" accent4="accent4" accent5="accent5" accent6="accent6" hlink="hlink" folHlink="folHlink"/>
    </a:extraClrScheme>
    <a:extraClrScheme>
      <a:clrScheme name="Default Design 11">
        <a:dk1>
          <a:srgbClr val="1C1C1C"/>
        </a:dk1>
        <a:lt1>
          <a:srgbClr val="523E26"/>
        </a:lt1>
        <a:dk2>
          <a:srgbClr val="654A1D"/>
        </a:dk2>
        <a:lt2>
          <a:srgbClr val="2D2015"/>
        </a:lt2>
        <a:accent1>
          <a:srgbClr val="B1A59D"/>
        </a:accent1>
        <a:accent2>
          <a:srgbClr val="8F5F2F"/>
        </a:accent2>
        <a:accent3>
          <a:srgbClr val="B3AFAC"/>
        </a:accent3>
        <a:accent4>
          <a:srgbClr val="161616"/>
        </a:accent4>
        <a:accent5>
          <a:srgbClr val="D5CFCC"/>
        </a:accent5>
        <a:accent6>
          <a:srgbClr val="81552A"/>
        </a:accent6>
        <a:hlink>
          <a:srgbClr val="F4D700"/>
        </a:hlink>
        <a:folHlink>
          <a:srgbClr val="E7EBEB"/>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Wheat field design template</Template>
  <TotalTime>1433</TotalTime>
  <Words>4448</Words>
  <Application>Microsoft Office PowerPoint</Application>
  <PresentationFormat>On-screen Show (4:3)</PresentationFormat>
  <Paragraphs>271</Paragraphs>
  <Slides>47</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47</vt:i4>
      </vt:variant>
    </vt:vector>
  </HeadingPairs>
  <TitlesOfParts>
    <vt:vector size="51" baseType="lpstr">
      <vt:lpstr>Arial</vt:lpstr>
      <vt:lpstr>Arial Black</vt:lpstr>
      <vt:lpstr>Times New Roman</vt:lpstr>
      <vt:lpstr>Wheat field design template</vt:lpstr>
      <vt:lpstr>Lecture 7: Juvenile offenders and gangs.</vt:lpstr>
      <vt:lpstr>Overview </vt:lpstr>
      <vt:lpstr>Overview </vt:lpstr>
      <vt:lpstr>The case of Rick…</vt:lpstr>
      <vt:lpstr>Juvenile offenders.</vt:lpstr>
      <vt:lpstr>PowerPoint Presentation</vt:lpstr>
      <vt:lpstr>PowerPoint Presentation</vt:lpstr>
      <vt:lpstr>Adolescent crime and the family</vt:lpstr>
      <vt:lpstr>Some statistics: (Burfeind &amp; Bartusch, 2016)</vt:lpstr>
      <vt:lpstr>Criminal behaviour in the parent and offspring</vt:lpstr>
      <vt:lpstr>What about the influences on a child when their parent is incarcerated?  </vt:lpstr>
      <vt:lpstr>International comparisons</vt:lpstr>
      <vt:lpstr>Criminogenic factors in childhood.</vt:lpstr>
      <vt:lpstr>Parenting is just one aspect:</vt:lpstr>
      <vt:lpstr>Multiplicative tendencies:</vt:lpstr>
      <vt:lpstr>And elsewhere?</vt:lpstr>
      <vt:lpstr>Continuity from childhood to adulthood</vt:lpstr>
      <vt:lpstr>From Child to Adult: A recap.</vt:lpstr>
      <vt:lpstr>Haapasalo &amp; Tremblay (1994)</vt:lpstr>
      <vt:lpstr>Childhood and adult antisocial behaviour</vt:lpstr>
      <vt:lpstr>Major predictors of ASPD at various ages.</vt:lpstr>
      <vt:lpstr>Moral reasoning and offending.</vt:lpstr>
      <vt:lpstr>Different crimes, different moral development?</vt:lpstr>
      <vt:lpstr>Cycles of abuse</vt:lpstr>
      <vt:lpstr>Cycles of abuse in young offending.</vt:lpstr>
      <vt:lpstr>An example:</vt:lpstr>
      <vt:lpstr>Models to explain the cycle of abuse.</vt:lpstr>
      <vt:lpstr>Young sex offenders.</vt:lpstr>
      <vt:lpstr>Youthful sex offenders.</vt:lpstr>
      <vt:lpstr>Youthful offenders continued…</vt:lpstr>
      <vt:lpstr>Bullying</vt:lpstr>
      <vt:lpstr>PowerPoint Presentation</vt:lpstr>
      <vt:lpstr>Agnew`s strain theory and bullying.</vt:lpstr>
      <vt:lpstr>Lack of parental control</vt:lpstr>
      <vt:lpstr>What about birth order?</vt:lpstr>
      <vt:lpstr>Criminal careers:</vt:lpstr>
      <vt:lpstr>PowerPoint Presentation</vt:lpstr>
      <vt:lpstr>Farrington (2010)</vt:lpstr>
      <vt:lpstr>Concluding comments</vt:lpstr>
      <vt:lpstr>Over to you:</vt:lpstr>
      <vt:lpstr>References. </vt:lpstr>
      <vt:lpstr>References.</vt:lpstr>
      <vt:lpstr>References.</vt:lpstr>
      <vt:lpstr>References.</vt:lpstr>
      <vt:lpstr>References.</vt:lpstr>
      <vt:lpstr>References.</vt:lpstr>
      <vt:lpstr>References.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Juvenile, violent and sexual offenders.</dc:title>
  <dc:creator>Administrator</dc:creator>
  <cp:lastModifiedBy>Karen EatonThomas</cp:lastModifiedBy>
  <cp:revision>91</cp:revision>
  <dcterms:created xsi:type="dcterms:W3CDTF">2014-10-28T13:39:25Z</dcterms:created>
  <dcterms:modified xsi:type="dcterms:W3CDTF">2017-11-21T15:58:34Z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TemplateID">
    <vt:lpwstr>TC011408001033</vt:lpwstr>
  </property>
</Properties>
</file>