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7" r:id="rId1"/>
  </p:sldMasterIdLst>
  <p:notesMasterIdLst>
    <p:notesMasterId r:id="rId14"/>
  </p:notesMasterIdLst>
  <p:sldIdLst>
    <p:sldId id="256" r:id="rId2"/>
    <p:sldId id="257" r:id="rId3"/>
    <p:sldId id="258" r:id="rId4"/>
    <p:sldId id="260" r:id="rId5"/>
    <p:sldId id="259" r:id="rId6"/>
    <p:sldId id="261" r:id="rId7"/>
    <p:sldId id="263" r:id="rId8"/>
    <p:sldId id="265" r:id="rId9"/>
    <p:sldId id="264" r:id="rId10"/>
    <p:sldId id="267" r:id="rId11"/>
    <p:sldId id="262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23"/>
    <p:restoredTop sz="94653"/>
  </p:normalViewPr>
  <p:slideViewPr>
    <p:cSldViewPr snapToGrid="0" snapToObjects="1">
      <p:cViewPr>
        <p:scale>
          <a:sx n="93" d="100"/>
          <a:sy n="93" d="100"/>
        </p:scale>
        <p:origin x="144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DDEB72-F36F-4AEA-8445-978C14EF4CD4}" type="doc">
      <dgm:prSet loTypeId="urn:microsoft.com/office/officeart/2005/8/layout/default" loCatId="list" qsTypeId="urn:microsoft.com/office/officeart/2005/8/quickstyle/simple2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510F9F8D-50BC-450F-8CB8-25403422AD75}">
      <dgm:prSet/>
      <dgm:spPr/>
      <dgm:t>
        <a:bodyPr/>
        <a:lstStyle/>
        <a:p>
          <a:r>
            <a:rPr lang="en-US" dirty="0">
              <a:solidFill>
                <a:schemeClr val="tx2">
                  <a:lumMod val="90000"/>
                  <a:lumOff val="10000"/>
                </a:schemeClr>
              </a:solidFill>
            </a:rPr>
            <a:t>-The influence of social media, how it influences the behaviors around diet and exercise. </a:t>
          </a:r>
        </a:p>
      </dgm:t>
    </dgm:pt>
    <dgm:pt modelId="{43DDD7E7-415A-4F01-A4AF-8E1CE247624D}" type="parTrans" cxnId="{2EBF3EB7-8E7D-46AB-9409-A0D3CD6C987B}">
      <dgm:prSet/>
      <dgm:spPr/>
      <dgm:t>
        <a:bodyPr/>
        <a:lstStyle/>
        <a:p>
          <a:endParaRPr lang="en-US"/>
        </a:p>
      </dgm:t>
    </dgm:pt>
    <dgm:pt modelId="{19846D86-C0A9-46E9-BAC0-9B98626E1396}" type="sibTrans" cxnId="{2EBF3EB7-8E7D-46AB-9409-A0D3CD6C987B}">
      <dgm:prSet/>
      <dgm:spPr/>
      <dgm:t>
        <a:bodyPr/>
        <a:lstStyle/>
        <a:p>
          <a:endParaRPr lang="en-US"/>
        </a:p>
      </dgm:t>
    </dgm:pt>
    <dgm:pt modelId="{193D26FF-6EE3-4C10-9524-CD6556A438B0}">
      <dgm:prSet/>
      <dgm:spPr/>
      <dgm:t>
        <a:bodyPr/>
        <a:lstStyle/>
        <a:p>
          <a:r>
            <a:rPr lang="en-US" dirty="0">
              <a:solidFill>
                <a:schemeClr val="tx2">
                  <a:lumMod val="90000"/>
                  <a:lumOff val="10000"/>
                </a:schemeClr>
              </a:solidFill>
            </a:rPr>
            <a:t>-problem statement, social media is placed as the medium reach, having the biggest influence and change to physical activity and diet</a:t>
          </a:r>
          <a:endParaRPr lang="en-US" dirty="0">
            <a:solidFill>
              <a:schemeClr val="tx1"/>
            </a:solidFill>
          </a:endParaRPr>
        </a:p>
      </dgm:t>
    </dgm:pt>
    <dgm:pt modelId="{CFC6AF43-A14C-4619-A6BF-B01584EBFF3E}" type="parTrans" cxnId="{A331802C-8C18-4CBF-A85A-7EF0EC7535A0}">
      <dgm:prSet/>
      <dgm:spPr/>
      <dgm:t>
        <a:bodyPr/>
        <a:lstStyle/>
        <a:p>
          <a:endParaRPr lang="en-US"/>
        </a:p>
      </dgm:t>
    </dgm:pt>
    <dgm:pt modelId="{49F35EEB-5098-4FF8-931F-61107ACD23A2}" type="sibTrans" cxnId="{A331802C-8C18-4CBF-A85A-7EF0EC7535A0}">
      <dgm:prSet/>
      <dgm:spPr/>
      <dgm:t>
        <a:bodyPr/>
        <a:lstStyle/>
        <a:p>
          <a:endParaRPr lang="en-US"/>
        </a:p>
      </dgm:t>
    </dgm:pt>
    <dgm:pt modelId="{6DF28D7F-DB12-454E-9DAD-E198BAC981FC}">
      <dgm:prSet/>
      <dgm:spPr/>
      <dgm:t>
        <a:bodyPr/>
        <a:lstStyle/>
        <a:p>
          <a:r>
            <a:rPr lang="en-US" dirty="0">
              <a:solidFill>
                <a:schemeClr val="tx2">
                  <a:lumMod val="90000"/>
                  <a:lumOff val="10000"/>
                </a:schemeClr>
              </a:solidFill>
            </a:rPr>
            <a:t>-social media being the biggest piece of technology and means of interactions amongst young adults</a:t>
          </a:r>
          <a:endParaRPr lang="en-US" dirty="0">
            <a:solidFill>
              <a:schemeClr val="tx1"/>
            </a:solidFill>
          </a:endParaRPr>
        </a:p>
      </dgm:t>
    </dgm:pt>
    <dgm:pt modelId="{CD5D4E46-4D99-4293-86C2-DCEC8D3A3D59}" type="parTrans" cxnId="{B80E6874-755A-46AC-8EA9-11ECA29E563E}">
      <dgm:prSet/>
      <dgm:spPr/>
      <dgm:t>
        <a:bodyPr/>
        <a:lstStyle/>
        <a:p>
          <a:endParaRPr lang="en-US"/>
        </a:p>
      </dgm:t>
    </dgm:pt>
    <dgm:pt modelId="{54F5B21E-A18F-41FA-807D-0575806D48F9}" type="sibTrans" cxnId="{B80E6874-755A-46AC-8EA9-11ECA29E563E}">
      <dgm:prSet/>
      <dgm:spPr/>
      <dgm:t>
        <a:bodyPr/>
        <a:lstStyle/>
        <a:p>
          <a:endParaRPr lang="en-US"/>
        </a:p>
      </dgm:t>
    </dgm:pt>
    <dgm:pt modelId="{3E6C3B84-4410-C746-95A7-D723B86FA3B5}" type="pres">
      <dgm:prSet presAssocID="{1FDDEB72-F36F-4AEA-8445-978C14EF4CD4}" presName="diagram" presStyleCnt="0">
        <dgm:presLayoutVars>
          <dgm:dir/>
          <dgm:resizeHandles val="exact"/>
        </dgm:presLayoutVars>
      </dgm:prSet>
      <dgm:spPr/>
    </dgm:pt>
    <dgm:pt modelId="{9D51FEAE-56A8-0445-8169-A2D112481679}" type="pres">
      <dgm:prSet presAssocID="{510F9F8D-50BC-450F-8CB8-25403422AD75}" presName="node" presStyleLbl="node1" presStyleIdx="0" presStyleCnt="3">
        <dgm:presLayoutVars>
          <dgm:bulletEnabled val="1"/>
        </dgm:presLayoutVars>
      </dgm:prSet>
      <dgm:spPr/>
    </dgm:pt>
    <dgm:pt modelId="{36BAD84D-17FA-C848-A138-586A23B11576}" type="pres">
      <dgm:prSet presAssocID="{19846D86-C0A9-46E9-BAC0-9B98626E1396}" presName="sibTrans" presStyleCnt="0"/>
      <dgm:spPr/>
    </dgm:pt>
    <dgm:pt modelId="{BE1EF25E-961D-6043-B705-B5A2CAAFF9B8}" type="pres">
      <dgm:prSet presAssocID="{193D26FF-6EE3-4C10-9524-CD6556A438B0}" presName="node" presStyleLbl="node1" presStyleIdx="1" presStyleCnt="3">
        <dgm:presLayoutVars>
          <dgm:bulletEnabled val="1"/>
        </dgm:presLayoutVars>
      </dgm:prSet>
      <dgm:spPr/>
    </dgm:pt>
    <dgm:pt modelId="{B2191954-E5FB-8A45-A832-A7C1046579A3}" type="pres">
      <dgm:prSet presAssocID="{49F35EEB-5098-4FF8-931F-61107ACD23A2}" presName="sibTrans" presStyleCnt="0"/>
      <dgm:spPr/>
    </dgm:pt>
    <dgm:pt modelId="{34A97EE2-0777-A441-9C79-61125306C384}" type="pres">
      <dgm:prSet presAssocID="{6DF28D7F-DB12-454E-9DAD-E198BAC981FC}" presName="node" presStyleLbl="node1" presStyleIdx="2" presStyleCnt="3">
        <dgm:presLayoutVars>
          <dgm:bulletEnabled val="1"/>
        </dgm:presLayoutVars>
      </dgm:prSet>
      <dgm:spPr/>
    </dgm:pt>
  </dgm:ptLst>
  <dgm:cxnLst>
    <dgm:cxn modelId="{AF477B01-258B-B04A-ABC3-C108BE802294}" type="presOf" srcId="{510F9F8D-50BC-450F-8CB8-25403422AD75}" destId="{9D51FEAE-56A8-0445-8169-A2D112481679}" srcOrd="0" destOrd="0" presId="urn:microsoft.com/office/officeart/2005/8/layout/default"/>
    <dgm:cxn modelId="{A331802C-8C18-4CBF-A85A-7EF0EC7535A0}" srcId="{1FDDEB72-F36F-4AEA-8445-978C14EF4CD4}" destId="{193D26FF-6EE3-4C10-9524-CD6556A438B0}" srcOrd="1" destOrd="0" parTransId="{CFC6AF43-A14C-4619-A6BF-B01584EBFF3E}" sibTransId="{49F35EEB-5098-4FF8-931F-61107ACD23A2}"/>
    <dgm:cxn modelId="{CAF4426A-7579-2345-A9AE-053BA960BB4C}" type="presOf" srcId="{6DF28D7F-DB12-454E-9DAD-E198BAC981FC}" destId="{34A97EE2-0777-A441-9C79-61125306C384}" srcOrd="0" destOrd="0" presId="urn:microsoft.com/office/officeart/2005/8/layout/default"/>
    <dgm:cxn modelId="{B80E6874-755A-46AC-8EA9-11ECA29E563E}" srcId="{1FDDEB72-F36F-4AEA-8445-978C14EF4CD4}" destId="{6DF28D7F-DB12-454E-9DAD-E198BAC981FC}" srcOrd="2" destOrd="0" parTransId="{CD5D4E46-4D99-4293-86C2-DCEC8D3A3D59}" sibTransId="{54F5B21E-A18F-41FA-807D-0575806D48F9}"/>
    <dgm:cxn modelId="{9B199898-BFB6-A343-84DA-2BA7CEA4CC3B}" type="presOf" srcId="{193D26FF-6EE3-4C10-9524-CD6556A438B0}" destId="{BE1EF25E-961D-6043-B705-B5A2CAAFF9B8}" srcOrd="0" destOrd="0" presId="urn:microsoft.com/office/officeart/2005/8/layout/default"/>
    <dgm:cxn modelId="{2EBF3EB7-8E7D-46AB-9409-A0D3CD6C987B}" srcId="{1FDDEB72-F36F-4AEA-8445-978C14EF4CD4}" destId="{510F9F8D-50BC-450F-8CB8-25403422AD75}" srcOrd="0" destOrd="0" parTransId="{43DDD7E7-415A-4F01-A4AF-8E1CE247624D}" sibTransId="{19846D86-C0A9-46E9-BAC0-9B98626E1396}"/>
    <dgm:cxn modelId="{7F2BE0E0-6409-2543-AAA8-0126EED2131C}" type="presOf" srcId="{1FDDEB72-F36F-4AEA-8445-978C14EF4CD4}" destId="{3E6C3B84-4410-C746-95A7-D723B86FA3B5}" srcOrd="0" destOrd="0" presId="urn:microsoft.com/office/officeart/2005/8/layout/default"/>
    <dgm:cxn modelId="{10BF94D2-5881-B747-BA26-FFE433F466AF}" type="presParOf" srcId="{3E6C3B84-4410-C746-95A7-D723B86FA3B5}" destId="{9D51FEAE-56A8-0445-8169-A2D112481679}" srcOrd="0" destOrd="0" presId="urn:microsoft.com/office/officeart/2005/8/layout/default"/>
    <dgm:cxn modelId="{98179F2A-8B59-D14A-A82B-DDB11B11D26D}" type="presParOf" srcId="{3E6C3B84-4410-C746-95A7-D723B86FA3B5}" destId="{36BAD84D-17FA-C848-A138-586A23B11576}" srcOrd="1" destOrd="0" presId="urn:microsoft.com/office/officeart/2005/8/layout/default"/>
    <dgm:cxn modelId="{08575228-625D-3F40-9033-F9D0129470AE}" type="presParOf" srcId="{3E6C3B84-4410-C746-95A7-D723B86FA3B5}" destId="{BE1EF25E-961D-6043-B705-B5A2CAAFF9B8}" srcOrd="2" destOrd="0" presId="urn:microsoft.com/office/officeart/2005/8/layout/default"/>
    <dgm:cxn modelId="{97CB64B8-26CC-6148-B6D1-38A40A746412}" type="presParOf" srcId="{3E6C3B84-4410-C746-95A7-D723B86FA3B5}" destId="{B2191954-E5FB-8A45-A832-A7C1046579A3}" srcOrd="3" destOrd="0" presId="urn:microsoft.com/office/officeart/2005/8/layout/default"/>
    <dgm:cxn modelId="{7888356C-F61C-7243-B8B7-8D4BD1482AA9}" type="presParOf" srcId="{3E6C3B84-4410-C746-95A7-D723B86FA3B5}" destId="{34A97EE2-0777-A441-9C79-61125306C384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61636E-A19F-45F7-A379-FCEAFB37798B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B4A310E-E4A1-4FB5-8952-2965195E84D3}">
      <dgm:prSet/>
      <dgm:spPr/>
      <dgm:t>
        <a:bodyPr/>
        <a:lstStyle/>
        <a:p>
          <a:r>
            <a:rPr lang="en-US" dirty="0"/>
            <a:t>As the purpose of the study being the influence of social media…what are the means of networking? And where do the influences come from?</a:t>
          </a:r>
        </a:p>
      </dgm:t>
    </dgm:pt>
    <dgm:pt modelId="{90FE3340-A988-4BED-96C2-E1288A53FEB8}" type="parTrans" cxnId="{FB1D15AE-2A72-4E8E-B552-B9A1E50C9CDF}">
      <dgm:prSet/>
      <dgm:spPr/>
      <dgm:t>
        <a:bodyPr/>
        <a:lstStyle/>
        <a:p>
          <a:endParaRPr lang="en-US"/>
        </a:p>
      </dgm:t>
    </dgm:pt>
    <dgm:pt modelId="{7AFC8BEF-6888-4327-923E-805397209635}" type="sibTrans" cxnId="{FB1D15AE-2A72-4E8E-B552-B9A1E50C9CDF}">
      <dgm:prSet/>
      <dgm:spPr/>
      <dgm:t>
        <a:bodyPr/>
        <a:lstStyle/>
        <a:p>
          <a:endParaRPr lang="en-US"/>
        </a:p>
      </dgm:t>
    </dgm:pt>
    <dgm:pt modelId="{0F619063-B42B-4C12-B044-F1F6B3EFED7A}">
      <dgm:prSet/>
      <dgm:spPr/>
      <dgm:t>
        <a:bodyPr/>
        <a:lstStyle/>
        <a:p>
          <a:r>
            <a:rPr lang="en-US" dirty="0"/>
            <a:t>&gt;Facebook                   &gt;Tik Tok</a:t>
          </a:r>
        </a:p>
      </dgm:t>
    </dgm:pt>
    <dgm:pt modelId="{217627E0-FC9B-460A-A7C3-BA3BFBBC82C9}" type="parTrans" cxnId="{7C9CA998-0008-43FA-8532-DB06982233AB}">
      <dgm:prSet/>
      <dgm:spPr/>
      <dgm:t>
        <a:bodyPr/>
        <a:lstStyle/>
        <a:p>
          <a:endParaRPr lang="en-US"/>
        </a:p>
      </dgm:t>
    </dgm:pt>
    <dgm:pt modelId="{9551145C-C5AA-4065-9EC5-70053E7B99FE}" type="sibTrans" cxnId="{7C9CA998-0008-43FA-8532-DB06982233AB}">
      <dgm:prSet/>
      <dgm:spPr/>
      <dgm:t>
        <a:bodyPr/>
        <a:lstStyle/>
        <a:p>
          <a:endParaRPr lang="en-US"/>
        </a:p>
      </dgm:t>
    </dgm:pt>
    <dgm:pt modelId="{1A70203C-1C49-4DED-9AB9-48F5B7A85061}">
      <dgm:prSet/>
      <dgm:spPr/>
      <dgm:t>
        <a:bodyPr/>
        <a:lstStyle/>
        <a:p>
          <a:r>
            <a:rPr lang="en-US" dirty="0"/>
            <a:t>&gt;twitter                         &gt;Pinterest </a:t>
          </a:r>
        </a:p>
      </dgm:t>
    </dgm:pt>
    <dgm:pt modelId="{84591349-6D11-4759-B8C5-11DFCFFF5165}" type="parTrans" cxnId="{13D856B8-BC94-40B3-9C07-A219B0B486AD}">
      <dgm:prSet/>
      <dgm:spPr/>
      <dgm:t>
        <a:bodyPr/>
        <a:lstStyle/>
        <a:p>
          <a:endParaRPr lang="en-US"/>
        </a:p>
      </dgm:t>
    </dgm:pt>
    <dgm:pt modelId="{7CF56CFC-A707-4C76-9EAD-D4ACDC89042A}" type="sibTrans" cxnId="{13D856B8-BC94-40B3-9C07-A219B0B486AD}">
      <dgm:prSet/>
      <dgm:spPr/>
      <dgm:t>
        <a:bodyPr/>
        <a:lstStyle/>
        <a:p>
          <a:endParaRPr lang="en-US"/>
        </a:p>
      </dgm:t>
    </dgm:pt>
    <dgm:pt modelId="{71B45DB0-4994-4A0D-8AEE-A12FF5E2EA8D}">
      <dgm:prSet/>
      <dgm:spPr/>
      <dgm:t>
        <a:bodyPr/>
        <a:lstStyle/>
        <a:p>
          <a:r>
            <a:rPr lang="en-US"/>
            <a:t>&gt;Instagram                </a:t>
          </a:r>
        </a:p>
      </dgm:t>
    </dgm:pt>
    <dgm:pt modelId="{AA527020-C63E-403A-898E-17E7CD94E938}" type="parTrans" cxnId="{B627D275-19F5-4EFA-AB93-2557AE12E6B3}">
      <dgm:prSet/>
      <dgm:spPr/>
      <dgm:t>
        <a:bodyPr/>
        <a:lstStyle/>
        <a:p>
          <a:endParaRPr lang="en-US"/>
        </a:p>
      </dgm:t>
    </dgm:pt>
    <dgm:pt modelId="{00F5189D-30F5-4AE4-97E4-235C78A05B97}" type="sibTrans" cxnId="{B627D275-19F5-4EFA-AB93-2557AE12E6B3}">
      <dgm:prSet/>
      <dgm:spPr/>
      <dgm:t>
        <a:bodyPr/>
        <a:lstStyle/>
        <a:p>
          <a:endParaRPr lang="en-US"/>
        </a:p>
      </dgm:t>
    </dgm:pt>
    <dgm:pt modelId="{3CFDA5ED-0EE1-4209-A5B9-4EA6BDEAB05D}">
      <dgm:prSet/>
      <dgm:spPr/>
      <dgm:t>
        <a:bodyPr/>
        <a:lstStyle/>
        <a:p>
          <a:r>
            <a:rPr lang="en-US"/>
            <a:t>&gt;Snapchat </a:t>
          </a:r>
        </a:p>
      </dgm:t>
    </dgm:pt>
    <dgm:pt modelId="{E5AD4993-6268-4712-8364-AFFFB3D2B9CF}" type="parTrans" cxnId="{27408DF0-AC67-48C3-A859-5EF30C54DFF6}">
      <dgm:prSet/>
      <dgm:spPr/>
      <dgm:t>
        <a:bodyPr/>
        <a:lstStyle/>
        <a:p>
          <a:endParaRPr lang="en-US"/>
        </a:p>
      </dgm:t>
    </dgm:pt>
    <dgm:pt modelId="{D35B6A6B-EF04-4FD6-A177-0E30DD3FA9D6}" type="sibTrans" cxnId="{27408DF0-AC67-48C3-A859-5EF30C54DFF6}">
      <dgm:prSet/>
      <dgm:spPr/>
      <dgm:t>
        <a:bodyPr/>
        <a:lstStyle/>
        <a:p>
          <a:endParaRPr lang="en-US"/>
        </a:p>
      </dgm:t>
    </dgm:pt>
    <dgm:pt modelId="{E19EC7C2-8EE7-4E46-B19E-08665EA5CB8C}">
      <dgm:prSet/>
      <dgm:spPr/>
      <dgm:t>
        <a:bodyPr/>
        <a:lstStyle/>
        <a:p>
          <a:r>
            <a:rPr lang="en-US"/>
            <a:t>&gt;Youtube</a:t>
          </a:r>
        </a:p>
      </dgm:t>
    </dgm:pt>
    <dgm:pt modelId="{5BB7713A-1FB4-46B1-9C06-309F1E6D321E}" type="parTrans" cxnId="{0DD3EF25-3DE3-4FB1-8E13-6EBA891028F8}">
      <dgm:prSet/>
      <dgm:spPr/>
      <dgm:t>
        <a:bodyPr/>
        <a:lstStyle/>
        <a:p>
          <a:endParaRPr lang="en-US"/>
        </a:p>
      </dgm:t>
    </dgm:pt>
    <dgm:pt modelId="{9D4E510C-4A19-48D6-9D91-E0D762E874F7}" type="sibTrans" cxnId="{0DD3EF25-3DE3-4FB1-8E13-6EBA891028F8}">
      <dgm:prSet/>
      <dgm:spPr/>
      <dgm:t>
        <a:bodyPr/>
        <a:lstStyle/>
        <a:p>
          <a:endParaRPr lang="en-US"/>
        </a:p>
      </dgm:t>
    </dgm:pt>
    <dgm:pt modelId="{748BD1CC-C34C-9149-9C52-89EA023D8CE1}" type="pres">
      <dgm:prSet presAssocID="{4061636E-A19F-45F7-A379-FCEAFB37798B}" presName="diagram" presStyleCnt="0">
        <dgm:presLayoutVars>
          <dgm:dir/>
          <dgm:resizeHandles val="exact"/>
        </dgm:presLayoutVars>
      </dgm:prSet>
      <dgm:spPr/>
    </dgm:pt>
    <dgm:pt modelId="{61BBF7EA-9FE8-B043-B6BB-C861B5590327}" type="pres">
      <dgm:prSet presAssocID="{2B4A310E-E4A1-4FB5-8952-2965195E84D3}" presName="node" presStyleLbl="node1" presStyleIdx="0" presStyleCnt="6">
        <dgm:presLayoutVars>
          <dgm:bulletEnabled val="1"/>
        </dgm:presLayoutVars>
      </dgm:prSet>
      <dgm:spPr/>
    </dgm:pt>
    <dgm:pt modelId="{C2740B8E-6F2D-924A-B8E1-7A1371625900}" type="pres">
      <dgm:prSet presAssocID="{7AFC8BEF-6888-4327-923E-805397209635}" presName="sibTrans" presStyleCnt="0"/>
      <dgm:spPr/>
    </dgm:pt>
    <dgm:pt modelId="{CA85136F-64AA-5B4B-8545-EC00D4F3EC61}" type="pres">
      <dgm:prSet presAssocID="{0F619063-B42B-4C12-B044-F1F6B3EFED7A}" presName="node" presStyleLbl="node1" presStyleIdx="1" presStyleCnt="6">
        <dgm:presLayoutVars>
          <dgm:bulletEnabled val="1"/>
        </dgm:presLayoutVars>
      </dgm:prSet>
      <dgm:spPr/>
    </dgm:pt>
    <dgm:pt modelId="{0065C7F7-5FD8-A644-B618-D20A6D823D9A}" type="pres">
      <dgm:prSet presAssocID="{9551145C-C5AA-4065-9EC5-70053E7B99FE}" presName="sibTrans" presStyleCnt="0"/>
      <dgm:spPr/>
    </dgm:pt>
    <dgm:pt modelId="{F1E47238-FD1E-244A-A65D-0B0B3330DC4F}" type="pres">
      <dgm:prSet presAssocID="{1A70203C-1C49-4DED-9AB9-48F5B7A85061}" presName="node" presStyleLbl="node1" presStyleIdx="2" presStyleCnt="6">
        <dgm:presLayoutVars>
          <dgm:bulletEnabled val="1"/>
        </dgm:presLayoutVars>
      </dgm:prSet>
      <dgm:spPr/>
    </dgm:pt>
    <dgm:pt modelId="{2244714F-78AF-104C-AE56-D40F74F33618}" type="pres">
      <dgm:prSet presAssocID="{7CF56CFC-A707-4C76-9EAD-D4ACDC89042A}" presName="sibTrans" presStyleCnt="0"/>
      <dgm:spPr/>
    </dgm:pt>
    <dgm:pt modelId="{AAEE98DB-1C45-D04B-8708-4D885F5EFD73}" type="pres">
      <dgm:prSet presAssocID="{71B45DB0-4994-4A0D-8AEE-A12FF5E2EA8D}" presName="node" presStyleLbl="node1" presStyleIdx="3" presStyleCnt="6">
        <dgm:presLayoutVars>
          <dgm:bulletEnabled val="1"/>
        </dgm:presLayoutVars>
      </dgm:prSet>
      <dgm:spPr/>
    </dgm:pt>
    <dgm:pt modelId="{D18DD71B-512F-734C-A2BD-AD573D0FB174}" type="pres">
      <dgm:prSet presAssocID="{00F5189D-30F5-4AE4-97E4-235C78A05B97}" presName="sibTrans" presStyleCnt="0"/>
      <dgm:spPr/>
    </dgm:pt>
    <dgm:pt modelId="{5525A8CA-86DE-324E-B9A3-C6C9293AA3D4}" type="pres">
      <dgm:prSet presAssocID="{3CFDA5ED-0EE1-4209-A5B9-4EA6BDEAB05D}" presName="node" presStyleLbl="node1" presStyleIdx="4" presStyleCnt="6">
        <dgm:presLayoutVars>
          <dgm:bulletEnabled val="1"/>
        </dgm:presLayoutVars>
      </dgm:prSet>
      <dgm:spPr/>
    </dgm:pt>
    <dgm:pt modelId="{5D076668-43FA-7A4A-A896-B2A4A81EF626}" type="pres">
      <dgm:prSet presAssocID="{D35B6A6B-EF04-4FD6-A177-0E30DD3FA9D6}" presName="sibTrans" presStyleCnt="0"/>
      <dgm:spPr/>
    </dgm:pt>
    <dgm:pt modelId="{5893EB12-C615-DD4F-BE02-E55AA4E9A440}" type="pres">
      <dgm:prSet presAssocID="{E19EC7C2-8EE7-4E46-B19E-08665EA5CB8C}" presName="node" presStyleLbl="node1" presStyleIdx="5" presStyleCnt="6">
        <dgm:presLayoutVars>
          <dgm:bulletEnabled val="1"/>
        </dgm:presLayoutVars>
      </dgm:prSet>
      <dgm:spPr/>
    </dgm:pt>
  </dgm:ptLst>
  <dgm:cxnLst>
    <dgm:cxn modelId="{B6493E21-B448-0246-A39B-5628C54C92F3}" type="presOf" srcId="{71B45DB0-4994-4A0D-8AEE-A12FF5E2EA8D}" destId="{AAEE98DB-1C45-D04B-8708-4D885F5EFD73}" srcOrd="0" destOrd="0" presId="urn:microsoft.com/office/officeart/2005/8/layout/default"/>
    <dgm:cxn modelId="{0DD3EF25-3DE3-4FB1-8E13-6EBA891028F8}" srcId="{4061636E-A19F-45F7-A379-FCEAFB37798B}" destId="{E19EC7C2-8EE7-4E46-B19E-08665EA5CB8C}" srcOrd="5" destOrd="0" parTransId="{5BB7713A-1FB4-46B1-9C06-309F1E6D321E}" sibTransId="{9D4E510C-4A19-48D6-9D91-E0D762E874F7}"/>
    <dgm:cxn modelId="{8479CB2C-A992-1547-BC24-A6B7B8322403}" type="presOf" srcId="{0F619063-B42B-4C12-B044-F1F6B3EFED7A}" destId="{CA85136F-64AA-5B4B-8545-EC00D4F3EC61}" srcOrd="0" destOrd="0" presId="urn:microsoft.com/office/officeart/2005/8/layout/default"/>
    <dgm:cxn modelId="{0F2F6C66-B902-4B4B-B39B-C7D61CEA479C}" type="presOf" srcId="{E19EC7C2-8EE7-4E46-B19E-08665EA5CB8C}" destId="{5893EB12-C615-DD4F-BE02-E55AA4E9A440}" srcOrd="0" destOrd="0" presId="urn:microsoft.com/office/officeart/2005/8/layout/default"/>
    <dgm:cxn modelId="{B627D275-19F5-4EFA-AB93-2557AE12E6B3}" srcId="{4061636E-A19F-45F7-A379-FCEAFB37798B}" destId="{71B45DB0-4994-4A0D-8AEE-A12FF5E2EA8D}" srcOrd="3" destOrd="0" parTransId="{AA527020-C63E-403A-898E-17E7CD94E938}" sibTransId="{00F5189D-30F5-4AE4-97E4-235C78A05B97}"/>
    <dgm:cxn modelId="{DEEE9678-5F40-5242-B729-81301727F364}" type="presOf" srcId="{2B4A310E-E4A1-4FB5-8952-2965195E84D3}" destId="{61BBF7EA-9FE8-B043-B6BB-C861B5590327}" srcOrd="0" destOrd="0" presId="urn:microsoft.com/office/officeart/2005/8/layout/default"/>
    <dgm:cxn modelId="{7C9CA998-0008-43FA-8532-DB06982233AB}" srcId="{4061636E-A19F-45F7-A379-FCEAFB37798B}" destId="{0F619063-B42B-4C12-B044-F1F6B3EFED7A}" srcOrd="1" destOrd="0" parTransId="{217627E0-FC9B-460A-A7C3-BA3BFBBC82C9}" sibTransId="{9551145C-C5AA-4065-9EC5-70053E7B99FE}"/>
    <dgm:cxn modelId="{80AC5FA1-12A4-AF41-B2C2-50BDBBFC883C}" type="presOf" srcId="{4061636E-A19F-45F7-A379-FCEAFB37798B}" destId="{748BD1CC-C34C-9149-9C52-89EA023D8CE1}" srcOrd="0" destOrd="0" presId="urn:microsoft.com/office/officeart/2005/8/layout/default"/>
    <dgm:cxn modelId="{FB1D15AE-2A72-4E8E-B552-B9A1E50C9CDF}" srcId="{4061636E-A19F-45F7-A379-FCEAFB37798B}" destId="{2B4A310E-E4A1-4FB5-8952-2965195E84D3}" srcOrd="0" destOrd="0" parTransId="{90FE3340-A988-4BED-96C2-E1288A53FEB8}" sibTransId="{7AFC8BEF-6888-4327-923E-805397209635}"/>
    <dgm:cxn modelId="{13D856B8-BC94-40B3-9C07-A219B0B486AD}" srcId="{4061636E-A19F-45F7-A379-FCEAFB37798B}" destId="{1A70203C-1C49-4DED-9AB9-48F5B7A85061}" srcOrd="2" destOrd="0" parTransId="{84591349-6D11-4759-B8C5-11DFCFFF5165}" sibTransId="{7CF56CFC-A707-4C76-9EAD-D4ACDC89042A}"/>
    <dgm:cxn modelId="{A5DA43BA-539D-8F49-AC4F-6E491B2962A0}" type="presOf" srcId="{3CFDA5ED-0EE1-4209-A5B9-4EA6BDEAB05D}" destId="{5525A8CA-86DE-324E-B9A3-C6C9293AA3D4}" srcOrd="0" destOrd="0" presId="urn:microsoft.com/office/officeart/2005/8/layout/default"/>
    <dgm:cxn modelId="{27C884CF-DE38-1C43-9328-E988347E8722}" type="presOf" srcId="{1A70203C-1C49-4DED-9AB9-48F5B7A85061}" destId="{F1E47238-FD1E-244A-A65D-0B0B3330DC4F}" srcOrd="0" destOrd="0" presId="urn:microsoft.com/office/officeart/2005/8/layout/default"/>
    <dgm:cxn modelId="{27408DF0-AC67-48C3-A859-5EF30C54DFF6}" srcId="{4061636E-A19F-45F7-A379-FCEAFB37798B}" destId="{3CFDA5ED-0EE1-4209-A5B9-4EA6BDEAB05D}" srcOrd="4" destOrd="0" parTransId="{E5AD4993-6268-4712-8364-AFFFB3D2B9CF}" sibTransId="{D35B6A6B-EF04-4FD6-A177-0E30DD3FA9D6}"/>
    <dgm:cxn modelId="{6754E641-AEBC-0C48-9B8B-F6CC15836BD4}" type="presParOf" srcId="{748BD1CC-C34C-9149-9C52-89EA023D8CE1}" destId="{61BBF7EA-9FE8-B043-B6BB-C861B5590327}" srcOrd="0" destOrd="0" presId="urn:microsoft.com/office/officeart/2005/8/layout/default"/>
    <dgm:cxn modelId="{2C6A2DDD-AC10-F644-8833-0B37D32CFD4C}" type="presParOf" srcId="{748BD1CC-C34C-9149-9C52-89EA023D8CE1}" destId="{C2740B8E-6F2D-924A-B8E1-7A1371625900}" srcOrd="1" destOrd="0" presId="urn:microsoft.com/office/officeart/2005/8/layout/default"/>
    <dgm:cxn modelId="{2A69A630-A98F-A147-87BA-8ED5F6C0AEDA}" type="presParOf" srcId="{748BD1CC-C34C-9149-9C52-89EA023D8CE1}" destId="{CA85136F-64AA-5B4B-8545-EC00D4F3EC61}" srcOrd="2" destOrd="0" presId="urn:microsoft.com/office/officeart/2005/8/layout/default"/>
    <dgm:cxn modelId="{5705D40D-8538-1944-9AAA-0D920B45677C}" type="presParOf" srcId="{748BD1CC-C34C-9149-9C52-89EA023D8CE1}" destId="{0065C7F7-5FD8-A644-B618-D20A6D823D9A}" srcOrd="3" destOrd="0" presId="urn:microsoft.com/office/officeart/2005/8/layout/default"/>
    <dgm:cxn modelId="{C4C8BF61-1B33-6149-9A1A-CED1A25BD386}" type="presParOf" srcId="{748BD1CC-C34C-9149-9C52-89EA023D8CE1}" destId="{F1E47238-FD1E-244A-A65D-0B0B3330DC4F}" srcOrd="4" destOrd="0" presId="urn:microsoft.com/office/officeart/2005/8/layout/default"/>
    <dgm:cxn modelId="{C98D9346-7249-F149-AC15-BB73EF5F465C}" type="presParOf" srcId="{748BD1CC-C34C-9149-9C52-89EA023D8CE1}" destId="{2244714F-78AF-104C-AE56-D40F74F33618}" srcOrd="5" destOrd="0" presId="urn:microsoft.com/office/officeart/2005/8/layout/default"/>
    <dgm:cxn modelId="{C7739E30-3C17-A749-BEC4-613D30E6E260}" type="presParOf" srcId="{748BD1CC-C34C-9149-9C52-89EA023D8CE1}" destId="{AAEE98DB-1C45-D04B-8708-4D885F5EFD73}" srcOrd="6" destOrd="0" presId="urn:microsoft.com/office/officeart/2005/8/layout/default"/>
    <dgm:cxn modelId="{9E64DC3C-9BFA-FF4C-9877-4BAC8335614A}" type="presParOf" srcId="{748BD1CC-C34C-9149-9C52-89EA023D8CE1}" destId="{D18DD71B-512F-734C-A2BD-AD573D0FB174}" srcOrd="7" destOrd="0" presId="urn:microsoft.com/office/officeart/2005/8/layout/default"/>
    <dgm:cxn modelId="{1AC0A2A4-7A26-1849-96CF-7EB675178488}" type="presParOf" srcId="{748BD1CC-C34C-9149-9C52-89EA023D8CE1}" destId="{5525A8CA-86DE-324E-B9A3-C6C9293AA3D4}" srcOrd="8" destOrd="0" presId="urn:microsoft.com/office/officeart/2005/8/layout/default"/>
    <dgm:cxn modelId="{AF2D0236-3B2C-2440-B426-DCA5E883AFC1}" type="presParOf" srcId="{748BD1CC-C34C-9149-9C52-89EA023D8CE1}" destId="{5D076668-43FA-7A4A-A896-B2A4A81EF626}" srcOrd="9" destOrd="0" presId="urn:microsoft.com/office/officeart/2005/8/layout/default"/>
    <dgm:cxn modelId="{A92197A9-66F2-0543-9276-BF5917A0FF5D}" type="presParOf" srcId="{748BD1CC-C34C-9149-9C52-89EA023D8CE1}" destId="{5893EB12-C615-DD4F-BE02-E55AA4E9A440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516C130-3262-4317-B386-6C150407E908}" type="doc">
      <dgm:prSet loTypeId="urn:microsoft.com/office/officeart/2005/8/layout/defaul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E6A21B50-8805-4961-8A6E-4DAA4E294652}">
      <dgm:prSet/>
      <dgm:spPr/>
      <dgm:t>
        <a:bodyPr/>
        <a:lstStyle/>
        <a:p>
          <a:r>
            <a:rPr lang="en-US" dirty="0"/>
            <a:t>-purpose of the study / My study aims is…</a:t>
          </a:r>
        </a:p>
      </dgm:t>
    </dgm:pt>
    <dgm:pt modelId="{00A4C174-9917-4D94-9C85-29A9B1656376}" type="parTrans" cxnId="{6C45FDD7-6DC2-484A-901B-8BD1689FEB00}">
      <dgm:prSet/>
      <dgm:spPr/>
      <dgm:t>
        <a:bodyPr/>
        <a:lstStyle/>
        <a:p>
          <a:endParaRPr lang="en-US"/>
        </a:p>
      </dgm:t>
    </dgm:pt>
    <dgm:pt modelId="{3CAA8F66-CFC0-4949-B724-4D97CD3DB2DE}" type="sibTrans" cxnId="{6C45FDD7-6DC2-484A-901B-8BD1689FEB00}">
      <dgm:prSet/>
      <dgm:spPr/>
      <dgm:t>
        <a:bodyPr/>
        <a:lstStyle/>
        <a:p>
          <a:endParaRPr lang="en-US"/>
        </a:p>
      </dgm:t>
    </dgm:pt>
    <dgm:pt modelId="{797F9A6C-6B18-42E8-9426-7385A7D67E8C}">
      <dgm:prSet/>
      <dgm:spPr/>
      <dgm:t>
        <a:bodyPr/>
        <a:lstStyle/>
        <a:p>
          <a:r>
            <a:rPr lang="en-US" dirty="0"/>
            <a:t>-Research question- what are the risks around social media and its influence upon behaviors relating to diet and exercise (fitspiration)?</a:t>
          </a:r>
        </a:p>
      </dgm:t>
    </dgm:pt>
    <dgm:pt modelId="{3B9341C4-AC8F-4CAD-A9D4-B64A4F7B0594}" type="parTrans" cxnId="{B7DAC498-28AD-44F0-BBFC-C3300DDD0D4C}">
      <dgm:prSet/>
      <dgm:spPr/>
      <dgm:t>
        <a:bodyPr/>
        <a:lstStyle/>
        <a:p>
          <a:endParaRPr lang="en-US"/>
        </a:p>
      </dgm:t>
    </dgm:pt>
    <dgm:pt modelId="{80392163-8649-42EE-9DBA-CD60F5D69E88}" type="sibTrans" cxnId="{B7DAC498-28AD-44F0-BBFC-C3300DDD0D4C}">
      <dgm:prSet/>
      <dgm:spPr/>
      <dgm:t>
        <a:bodyPr/>
        <a:lstStyle/>
        <a:p>
          <a:endParaRPr lang="en-US"/>
        </a:p>
      </dgm:t>
    </dgm:pt>
    <dgm:pt modelId="{34F2A368-0B3E-4DB8-A97A-B788BA28DCC4}">
      <dgm:prSet/>
      <dgm:spPr/>
      <dgm:t>
        <a:bodyPr/>
        <a:lstStyle/>
        <a:p>
          <a:r>
            <a:rPr lang="en-US" dirty="0"/>
            <a:t>-Research question- which social media platform has the biggest influence on behaviors around diet and exercise (fitspiration)?</a:t>
          </a:r>
        </a:p>
      </dgm:t>
    </dgm:pt>
    <dgm:pt modelId="{D4A8C5B5-4375-40A3-9328-7723647055F9}" type="parTrans" cxnId="{D86D60CF-8A1A-4DC4-A79E-4C4798C9865C}">
      <dgm:prSet/>
      <dgm:spPr/>
      <dgm:t>
        <a:bodyPr/>
        <a:lstStyle/>
        <a:p>
          <a:endParaRPr lang="en-US"/>
        </a:p>
      </dgm:t>
    </dgm:pt>
    <dgm:pt modelId="{E28F87ED-E7B4-4385-8F62-D3BCD3D03093}" type="sibTrans" cxnId="{D86D60CF-8A1A-4DC4-A79E-4C4798C9865C}">
      <dgm:prSet/>
      <dgm:spPr/>
      <dgm:t>
        <a:bodyPr/>
        <a:lstStyle/>
        <a:p>
          <a:endParaRPr lang="en-US"/>
        </a:p>
      </dgm:t>
    </dgm:pt>
    <dgm:pt modelId="{F0B8AD6F-C9A0-4FC1-B984-7D87A22171A3}">
      <dgm:prSet/>
      <dgm:spPr/>
      <dgm:t>
        <a:bodyPr/>
        <a:lstStyle/>
        <a:p>
          <a:r>
            <a:rPr lang="en-US" dirty="0"/>
            <a:t>-Research question- what are the types of influences? Positive or negative?</a:t>
          </a:r>
        </a:p>
      </dgm:t>
    </dgm:pt>
    <dgm:pt modelId="{4F466005-DD7D-4031-8A44-7E075FAFDBF6}" type="parTrans" cxnId="{34ECA5A8-4695-4E98-82C6-3A448F9B5D37}">
      <dgm:prSet/>
      <dgm:spPr/>
      <dgm:t>
        <a:bodyPr/>
        <a:lstStyle/>
        <a:p>
          <a:endParaRPr lang="en-US"/>
        </a:p>
      </dgm:t>
    </dgm:pt>
    <dgm:pt modelId="{B92C129C-D430-431B-8702-7512143646AF}" type="sibTrans" cxnId="{34ECA5A8-4695-4E98-82C6-3A448F9B5D37}">
      <dgm:prSet/>
      <dgm:spPr/>
      <dgm:t>
        <a:bodyPr/>
        <a:lstStyle/>
        <a:p>
          <a:endParaRPr lang="en-US"/>
        </a:p>
      </dgm:t>
    </dgm:pt>
    <dgm:pt modelId="{439CC334-BA24-4991-8BE6-111186FE904A}">
      <dgm:prSet/>
      <dgm:spPr/>
      <dgm:t>
        <a:bodyPr/>
        <a:lstStyle/>
        <a:p>
          <a:r>
            <a:rPr lang="en-GB" dirty="0"/>
            <a:t>-Hypothesis…. </a:t>
          </a:r>
          <a:endParaRPr lang="en-US" dirty="0"/>
        </a:p>
      </dgm:t>
    </dgm:pt>
    <dgm:pt modelId="{0F602C5C-EA04-4D45-B4E1-2FEC46D29E3C}" type="parTrans" cxnId="{B8F77F1A-2CEC-43C4-8AD5-7D33DB50D035}">
      <dgm:prSet/>
      <dgm:spPr/>
      <dgm:t>
        <a:bodyPr/>
        <a:lstStyle/>
        <a:p>
          <a:endParaRPr lang="en-US"/>
        </a:p>
      </dgm:t>
    </dgm:pt>
    <dgm:pt modelId="{CBD786C7-80D7-4013-9DD0-B4F9C23DBED1}" type="sibTrans" cxnId="{B8F77F1A-2CEC-43C4-8AD5-7D33DB50D035}">
      <dgm:prSet/>
      <dgm:spPr/>
      <dgm:t>
        <a:bodyPr/>
        <a:lstStyle/>
        <a:p>
          <a:endParaRPr lang="en-US"/>
        </a:p>
      </dgm:t>
    </dgm:pt>
    <dgm:pt modelId="{25B190F5-E413-DD49-B767-DA48C34EE3C2}" type="pres">
      <dgm:prSet presAssocID="{F516C130-3262-4317-B386-6C150407E908}" presName="diagram" presStyleCnt="0">
        <dgm:presLayoutVars>
          <dgm:dir/>
          <dgm:resizeHandles val="exact"/>
        </dgm:presLayoutVars>
      </dgm:prSet>
      <dgm:spPr/>
    </dgm:pt>
    <dgm:pt modelId="{FF052490-8746-1040-82EF-4C73C4CA7990}" type="pres">
      <dgm:prSet presAssocID="{E6A21B50-8805-4961-8A6E-4DAA4E294652}" presName="node" presStyleLbl="node1" presStyleIdx="0" presStyleCnt="5" custLinFactNeighborX="-24146" custLinFactNeighborY="-1283">
        <dgm:presLayoutVars>
          <dgm:bulletEnabled val="1"/>
        </dgm:presLayoutVars>
      </dgm:prSet>
      <dgm:spPr/>
    </dgm:pt>
    <dgm:pt modelId="{A6AB9390-791F-AA45-959A-31B69DFA74A4}" type="pres">
      <dgm:prSet presAssocID="{3CAA8F66-CFC0-4949-B724-4D97CD3DB2DE}" presName="sibTrans" presStyleCnt="0"/>
      <dgm:spPr/>
    </dgm:pt>
    <dgm:pt modelId="{1B4B6504-48A7-C944-B511-4EBDFE7328F1}" type="pres">
      <dgm:prSet presAssocID="{797F9A6C-6B18-42E8-9426-7385A7D67E8C}" presName="node" presStyleLbl="node1" presStyleIdx="1" presStyleCnt="5" custLinFactY="17769" custLinFactNeighborX="74763" custLinFactNeighborY="100000">
        <dgm:presLayoutVars>
          <dgm:bulletEnabled val="1"/>
        </dgm:presLayoutVars>
      </dgm:prSet>
      <dgm:spPr/>
    </dgm:pt>
    <dgm:pt modelId="{1826586F-18A5-4D4A-B407-5C65EFA30CA8}" type="pres">
      <dgm:prSet presAssocID="{80392163-8649-42EE-9DBA-CD60F5D69E88}" presName="sibTrans" presStyleCnt="0"/>
      <dgm:spPr/>
    </dgm:pt>
    <dgm:pt modelId="{1CC16026-71F5-A541-AD1A-80F63C7328BF}" type="pres">
      <dgm:prSet presAssocID="{34F2A368-0B3E-4DB8-A97A-B788BA28DCC4}" presName="node" presStyleLbl="node1" presStyleIdx="2" presStyleCnt="5">
        <dgm:presLayoutVars>
          <dgm:bulletEnabled val="1"/>
        </dgm:presLayoutVars>
      </dgm:prSet>
      <dgm:spPr/>
    </dgm:pt>
    <dgm:pt modelId="{94CD241B-45E3-3A48-8A66-DCD3D54551E5}" type="pres">
      <dgm:prSet presAssocID="{E28F87ED-E7B4-4385-8F62-D3BCD3D03093}" presName="sibTrans" presStyleCnt="0"/>
      <dgm:spPr/>
    </dgm:pt>
    <dgm:pt modelId="{A4DA394E-6553-394D-8F04-05C31725330A}" type="pres">
      <dgm:prSet presAssocID="{F0B8AD6F-C9A0-4FC1-B984-7D87A22171A3}" presName="node" presStyleLbl="node1" presStyleIdx="3" presStyleCnt="5">
        <dgm:presLayoutVars>
          <dgm:bulletEnabled val="1"/>
        </dgm:presLayoutVars>
      </dgm:prSet>
      <dgm:spPr/>
    </dgm:pt>
    <dgm:pt modelId="{C614087E-A70E-7E47-8D0E-D08F98B8E3D7}" type="pres">
      <dgm:prSet presAssocID="{B92C129C-D430-431B-8702-7512143646AF}" presName="sibTrans" presStyleCnt="0"/>
      <dgm:spPr/>
    </dgm:pt>
    <dgm:pt modelId="{CE2119EB-2465-2C44-894C-BABBFF2F0B5F}" type="pres">
      <dgm:prSet presAssocID="{439CC334-BA24-4991-8BE6-111186FE904A}" presName="node" presStyleLbl="node1" presStyleIdx="4" presStyleCnt="5" custLinFactY="-16695" custLinFactNeighborX="-63847" custLinFactNeighborY="-100000">
        <dgm:presLayoutVars>
          <dgm:bulletEnabled val="1"/>
        </dgm:presLayoutVars>
      </dgm:prSet>
      <dgm:spPr/>
    </dgm:pt>
  </dgm:ptLst>
  <dgm:cxnLst>
    <dgm:cxn modelId="{789A390D-FC2F-084F-B261-1D0172FEEC54}" type="presOf" srcId="{F0B8AD6F-C9A0-4FC1-B984-7D87A22171A3}" destId="{A4DA394E-6553-394D-8F04-05C31725330A}" srcOrd="0" destOrd="0" presId="urn:microsoft.com/office/officeart/2005/8/layout/default"/>
    <dgm:cxn modelId="{4D651016-3519-2948-A47F-6E3B478994AB}" type="presOf" srcId="{797F9A6C-6B18-42E8-9426-7385A7D67E8C}" destId="{1B4B6504-48A7-C944-B511-4EBDFE7328F1}" srcOrd="0" destOrd="0" presId="urn:microsoft.com/office/officeart/2005/8/layout/default"/>
    <dgm:cxn modelId="{C945D716-6CBF-6948-8444-793796F67F1D}" type="presOf" srcId="{34F2A368-0B3E-4DB8-A97A-B788BA28DCC4}" destId="{1CC16026-71F5-A541-AD1A-80F63C7328BF}" srcOrd="0" destOrd="0" presId="urn:microsoft.com/office/officeart/2005/8/layout/default"/>
    <dgm:cxn modelId="{B8F77F1A-2CEC-43C4-8AD5-7D33DB50D035}" srcId="{F516C130-3262-4317-B386-6C150407E908}" destId="{439CC334-BA24-4991-8BE6-111186FE904A}" srcOrd="4" destOrd="0" parTransId="{0F602C5C-EA04-4D45-B4E1-2FEC46D29E3C}" sibTransId="{CBD786C7-80D7-4013-9DD0-B4F9C23DBED1}"/>
    <dgm:cxn modelId="{B7DAC498-28AD-44F0-BBFC-C3300DDD0D4C}" srcId="{F516C130-3262-4317-B386-6C150407E908}" destId="{797F9A6C-6B18-42E8-9426-7385A7D67E8C}" srcOrd="1" destOrd="0" parTransId="{3B9341C4-AC8F-4CAD-A9D4-B64A4F7B0594}" sibTransId="{80392163-8649-42EE-9DBA-CD60F5D69E88}"/>
    <dgm:cxn modelId="{34ECA5A8-4695-4E98-82C6-3A448F9B5D37}" srcId="{F516C130-3262-4317-B386-6C150407E908}" destId="{F0B8AD6F-C9A0-4FC1-B984-7D87A22171A3}" srcOrd="3" destOrd="0" parTransId="{4F466005-DD7D-4031-8A44-7E075FAFDBF6}" sibTransId="{B92C129C-D430-431B-8702-7512143646AF}"/>
    <dgm:cxn modelId="{93B949B1-ED61-AB4C-9BF1-886BA933D40F}" type="presOf" srcId="{439CC334-BA24-4991-8BE6-111186FE904A}" destId="{CE2119EB-2465-2C44-894C-BABBFF2F0B5F}" srcOrd="0" destOrd="0" presId="urn:microsoft.com/office/officeart/2005/8/layout/default"/>
    <dgm:cxn modelId="{D86D60CF-8A1A-4DC4-A79E-4C4798C9865C}" srcId="{F516C130-3262-4317-B386-6C150407E908}" destId="{34F2A368-0B3E-4DB8-A97A-B788BA28DCC4}" srcOrd="2" destOrd="0" parTransId="{D4A8C5B5-4375-40A3-9328-7723647055F9}" sibTransId="{E28F87ED-E7B4-4385-8F62-D3BCD3D03093}"/>
    <dgm:cxn modelId="{C49A4AD2-9214-BB48-9477-17BEBFE0A01E}" type="presOf" srcId="{F516C130-3262-4317-B386-6C150407E908}" destId="{25B190F5-E413-DD49-B767-DA48C34EE3C2}" srcOrd="0" destOrd="0" presId="urn:microsoft.com/office/officeart/2005/8/layout/default"/>
    <dgm:cxn modelId="{6C45FDD7-6DC2-484A-901B-8BD1689FEB00}" srcId="{F516C130-3262-4317-B386-6C150407E908}" destId="{E6A21B50-8805-4961-8A6E-4DAA4E294652}" srcOrd="0" destOrd="0" parTransId="{00A4C174-9917-4D94-9C85-29A9B1656376}" sibTransId="{3CAA8F66-CFC0-4949-B724-4D97CD3DB2DE}"/>
    <dgm:cxn modelId="{BF7131F6-F8BF-5B41-A451-62C431C8EF36}" type="presOf" srcId="{E6A21B50-8805-4961-8A6E-4DAA4E294652}" destId="{FF052490-8746-1040-82EF-4C73C4CA7990}" srcOrd="0" destOrd="0" presId="urn:microsoft.com/office/officeart/2005/8/layout/default"/>
    <dgm:cxn modelId="{3D015591-3950-384D-BC68-BD11F34865FF}" type="presParOf" srcId="{25B190F5-E413-DD49-B767-DA48C34EE3C2}" destId="{FF052490-8746-1040-82EF-4C73C4CA7990}" srcOrd="0" destOrd="0" presId="urn:microsoft.com/office/officeart/2005/8/layout/default"/>
    <dgm:cxn modelId="{0BC3D451-4A71-E44C-9BD5-82A987626B8B}" type="presParOf" srcId="{25B190F5-E413-DD49-B767-DA48C34EE3C2}" destId="{A6AB9390-791F-AA45-959A-31B69DFA74A4}" srcOrd="1" destOrd="0" presId="urn:microsoft.com/office/officeart/2005/8/layout/default"/>
    <dgm:cxn modelId="{1DE6BF27-8AF0-544A-AED0-45A1F49CB5D7}" type="presParOf" srcId="{25B190F5-E413-DD49-B767-DA48C34EE3C2}" destId="{1B4B6504-48A7-C944-B511-4EBDFE7328F1}" srcOrd="2" destOrd="0" presId="urn:microsoft.com/office/officeart/2005/8/layout/default"/>
    <dgm:cxn modelId="{4352E577-449F-BE40-A981-E94A1D15D9EF}" type="presParOf" srcId="{25B190F5-E413-DD49-B767-DA48C34EE3C2}" destId="{1826586F-18A5-4D4A-B407-5C65EFA30CA8}" srcOrd="3" destOrd="0" presId="urn:microsoft.com/office/officeart/2005/8/layout/default"/>
    <dgm:cxn modelId="{25A1EBE2-998D-7843-8A81-76DA9EB6C1D8}" type="presParOf" srcId="{25B190F5-E413-DD49-B767-DA48C34EE3C2}" destId="{1CC16026-71F5-A541-AD1A-80F63C7328BF}" srcOrd="4" destOrd="0" presId="urn:microsoft.com/office/officeart/2005/8/layout/default"/>
    <dgm:cxn modelId="{C626E8C9-8CDB-554B-9549-80E17E48097A}" type="presParOf" srcId="{25B190F5-E413-DD49-B767-DA48C34EE3C2}" destId="{94CD241B-45E3-3A48-8A66-DCD3D54551E5}" srcOrd="5" destOrd="0" presId="urn:microsoft.com/office/officeart/2005/8/layout/default"/>
    <dgm:cxn modelId="{BCB12D4E-4913-9C4E-B33C-4D298ED341E9}" type="presParOf" srcId="{25B190F5-E413-DD49-B767-DA48C34EE3C2}" destId="{A4DA394E-6553-394D-8F04-05C31725330A}" srcOrd="6" destOrd="0" presId="urn:microsoft.com/office/officeart/2005/8/layout/default"/>
    <dgm:cxn modelId="{DA705321-4D51-5749-B06F-5238D9E512D1}" type="presParOf" srcId="{25B190F5-E413-DD49-B767-DA48C34EE3C2}" destId="{C614087E-A70E-7E47-8D0E-D08F98B8E3D7}" srcOrd="7" destOrd="0" presId="urn:microsoft.com/office/officeart/2005/8/layout/default"/>
    <dgm:cxn modelId="{8EE84ECE-7F34-3C45-8485-889F41518F08}" type="presParOf" srcId="{25B190F5-E413-DD49-B767-DA48C34EE3C2}" destId="{CE2119EB-2465-2C44-894C-BABBFF2F0B5F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7E8B624-D75D-4CC9-95C5-D01A8F2C7D0A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46908CC-67FC-4AD7-B98C-EB484AE076D0}">
      <dgm:prSet/>
      <dgm:spPr/>
      <dgm:t>
        <a:bodyPr/>
        <a:lstStyle/>
        <a:p>
          <a:r>
            <a:rPr lang="en-US" dirty="0"/>
            <a:t>Forms of data (qualitative) / (quantitative)</a:t>
          </a:r>
        </a:p>
      </dgm:t>
    </dgm:pt>
    <dgm:pt modelId="{0F42BF61-E41E-4678-AFA4-E8AA6F680EC0}" type="parTrans" cxnId="{D7FBFB23-E7E4-4CD7-8125-DD9F78B7BE3C}">
      <dgm:prSet/>
      <dgm:spPr/>
      <dgm:t>
        <a:bodyPr/>
        <a:lstStyle/>
        <a:p>
          <a:endParaRPr lang="en-US"/>
        </a:p>
      </dgm:t>
    </dgm:pt>
    <dgm:pt modelId="{AA180247-EC36-4DA9-B1DF-C81EBF027654}" type="sibTrans" cxnId="{D7FBFB23-E7E4-4CD7-8125-DD9F78B7BE3C}">
      <dgm:prSet/>
      <dgm:spPr/>
      <dgm:t>
        <a:bodyPr/>
        <a:lstStyle/>
        <a:p>
          <a:endParaRPr lang="en-US"/>
        </a:p>
      </dgm:t>
    </dgm:pt>
    <dgm:pt modelId="{7758D1C5-228B-46AC-B8FC-4603B0D3BE85}">
      <dgm:prSet/>
      <dgm:spPr/>
      <dgm:t>
        <a:bodyPr/>
        <a:lstStyle/>
        <a:p>
          <a:r>
            <a:rPr lang="en-US" dirty="0"/>
            <a:t>The approach….</a:t>
          </a:r>
        </a:p>
      </dgm:t>
    </dgm:pt>
    <dgm:pt modelId="{E1769FC2-0A28-4169-81D9-B3C1BE47BC2C}" type="parTrans" cxnId="{85F4D5E5-D1A0-468C-9B12-B643E92D0BED}">
      <dgm:prSet/>
      <dgm:spPr/>
      <dgm:t>
        <a:bodyPr/>
        <a:lstStyle/>
        <a:p>
          <a:endParaRPr lang="en-US"/>
        </a:p>
      </dgm:t>
    </dgm:pt>
    <dgm:pt modelId="{2F748779-3056-427F-B2D6-6416271AB1D7}" type="sibTrans" cxnId="{85F4D5E5-D1A0-468C-9B12-B643E92D0BED}">
      <dgm:prSet/>
      <dgm:spPr/>
      <dgm:t>
        <a:bodyPr/>
        <a:lstStyle/>
        <a:p>
          <a:endParaRPr lang="en-US"/>
        </a:p>
      </dgm:t>
    </dgm:pt>
    <dgm:pt modelId="{2A852E9D-4CAD-41CE-A757-F80A699C5580}">
      <dgm:prSet/>
      <dgm:spPr/>
      <dgm:t>
        <a:bodyPr/>
        <a:lstStyle/>
        <a:p>
          <a:r>
            <a:rPr lang="en-US"/>
            <a:t>Surveys/online surveys </a:t>
          </a:r>
        </a:p>
      </dgm:t>
    </dgm:pt>
    <dgm:pt modelId="{81E6CB37-9A99-4FBB-B432-4D4B11AA00E2}" type="parTrans" cxnId="{68BC2A20-E65E-499B-BFFE-8019BCC5B7FE}">
      <dgm:prSet/>
      <dgm:spPr/>
      <dgm:t>
        <a:bodyPr/>
        <a:lstStyle/>
        <a:p>
          <a:endParaRPr lang="en-US"/>
        </a:p>
      </dgm:t>
    </dgm:pt>
    <dgm:pt modelId="{227C74DA-F0E6-4261-BB95-2B8A25EA8CF7}" type="sibTrans" cxnId="{68BC2A20-E65E-499B-BFFE-8019BCC5B7FE}">
      <dgm:prSet/>
      <dgm:spPr/>
      <dgm:t>
        <a:bodyPr/>
        <a:lstStyle/>
        <a:p>
          <a:endParaRPr lang="en-US"/>
        </a:p>
      </dgm:t>
    </dgm:pt>
    <dgm:pt modelId="{F81046B6-C938-415F-8144-FC172465F5D5}">
      <dgm:prSet/>
      <dgm:spPr/>
      <dgm:t>
        <a:bodyPr/>
        <a:lstStyle/>
        <a:p>
          <a:r>
            <a:rPr lang="en-US"/>
            <a:t>Structured Interviews </a:t>
          </a:r>
        </a:p>
      </dgm:t>
    </dgm:pt>
    <dgm:pt modelId="{4D7B09BC-3563-480D-A800-736959D11E8F}" type="parTrans" cxnId="{F0DB1215-90FD-40DD-8E1F-65B091994AFD}">
      <dgm:prSet/>
      <dgm:spPr/>
      <dgm:t>
        <a:bodyPr/>
        <a:lstStyle/>
        <a:p>
          <a:endParaRPr lang="en-US"/>
        </a:p>
      </dgm:t>
    </dgm:pt>
    <dgm:pt modelId="{B0B925D2-5155-45D8-AB30-09F8D1B52B1D}" type="sibTrans" cxnId="{F0DB1215-90FD-40DD-8E1F-65B091994AFD}">
      <dgm:prSet/>
      <dgm:spPr/>
      <dgm:t>
        <a:bodyPr/>
        <a:lstStyle/>
        <a:p>
          <a:endParaRPr lang="en-US"/>
        </a:p>
      </dgm:t>
    </dgm:pt>
    <dgm:pt modelId="{8056556B-4948-4546-BFA5-FF50B0BC4854}">
      <dgm:prSet/>
      <dgm:spPr/>
      <dgm:t>
        <a:bodyPr/>
        <a:lstStyle/>
        <a:p>
          <a:r>
            <a:rPr lang="en-US"/>
            <a:t>Search of literature  </a:t>
          </a:r>
        </a:p>
      </dgm:t>
    </dgm:pt>
    <dgm:pt modelId="{9E4E264F-8B5B-4A79-8416-A8946613B6A6}" type="parTrans" cxnId="{C754B5A2-0445-4FED-805C-74D5D64180C3}">
      <dgm:prSet/>
      <dgm:spPr/>
      <dgm:t>
        <a:bodyPr/>
        <a:lstStyle/>
        <a:p>
          <a:endParaRPr lang="en-US"/>
        </a:p>
      </dgm:t>
    </dgm:pt>
    <dgm:pt modelId="{FB4B23FA-768F-4FF7-9BFF-90038372602F}" type="sibTrans" cxnId="{C754B5A2-0445-4FED-805C-74D5D64180C3}">
      <dgm:prSet/>
      <dgm:spPr/>
      <dgm:t>
        <a:bodyPr/>
        <a:lstStyle/>
        <a:p>
          <a:endParaRPr lang="en-US"/>
        </a:p>
      </dgm:t>
    </dgm:pt>
    <dgm:pt modelId="{99409B15-4BDE-4111-9CB1-B8DE8010E829}">
      <dgm:prSet/>
      <dgm:spPr/>
      <dgm:t>
        <a:bodyPr/>
        <a:lstStyle/>
        <a:p>
          <a:r>
            <a:rPr lang="en-US" dirty="0"/>
            <a:t>to uncover factors such as…</a:t>
          </a:r>
        </a:p>
      </dgm:t>
    </dgm:pt>
    <dgm:pt modelId="{2791C593-0D91-46C0-BC60-D7C86DEE9EA0}" type="parTrans" cxnId="{921F0C1F-ADC0-421B-8C45-EE343A30E9B8}">
      <dgm:prSet/>
      <dgm:spPr/>
      <dgm:t>
        <a:bodyPr/>
        <a:lstStyle/>
        <a:p>
          <a:endParaRPr lang="en-US"/>
        </a:p>
      </dgm:t>
    </dgm:pt>
    <dgm:pt modelId="{D901947A-AB94-49A9-8609-59F34174DC4E}" type="sibTrans" cxnId="{921F0C1F-ADC0-421B-8C45-EE343A30E9B8}">
      <dgm:prSet/>
      <dgm:spPr/>
      <dgm:t>
        <a:bodyPr/>
        <a:lstStyle/>
        <a:p>
          <a:endParaRPr lang="en-US"/>
        </a:p>
      </dgm:t>
    </dgm:pt>
    <dgm:pt modelId="{F3BC0D94-F95B-41FF-A1F8-C1C591183729}">
      <dgm:prSet/>
      <dgm:spPr/>
      <dgm:t>
        <a:bodyPr/>
        <a:lstStyle/>
        <a:p>
          <a:r>
            <a:rPr lang="en-US" dirty="0"/>
            <a:t>- How an individual is Influenced/ the psychological influences </a:t>
          </a:r>
        </a:p>
      </dgm:t>
    </dgm:pt>
    <dgm:pt modelId="{0A0A3691-2854-426C-AF3F-DFB8318DD205}" type="parTrans" cxnId="{960E3B8B-B51E-4D16-B781-E8AB7BA2C118}">
      <dgm:prSet/>
      <dgm:spPr/>
      <dgm:t>
        <a:bodyPr/>
        <a:lstStyle/>
        <a:p>
          <a:endParaRPr lang="en-US"/>
        </a:p>
      </dgm:t>
    </dgm:pt>
    <dgm:pt modelId="{ECB99533-E636-4F9E-B37A-A1D2BC2158B0}" type="sibTrans" cxnId="{960E3B8B-B51E-4D16-B781-E8AB7BA2C118}">
      <dgm:prSet/>
      <dgm:spPr/>
      <dgm:t>
        <a:bodyPr/>
        <a:lstStyle/>
        <a:p>
          <a:endParaRPr lang="en-US"/>
        </a:p>
      </dgm:t>
    </dgm:pt>
    <dgm:pt modelId="{08C350CB-ED74-419C-97FB-598C0B014D81}">
      <dgm:prSet/>
      <dgm:spPr/>
      <dgm:t>
        <a:bodyPr/>
        <a:lstStyle/>
        <a:p>
          <a:r>
            <a:rPr lang="en-US" dirty="0"/>
            <a:t>Opinions around content (formal, visual) </a:t>
          </a:r>
        </a:p>
      </dgm:t>
    </dgm:pt>
    <dgm:pt modelId="{12DA87EF-C54D-4B1A-8B6B-F10819779C68}" type="parTrans" cxnId="{DBA6C27A-D430-4F50-A2E9-4E44E7DD29FA}">
      <dgm:prSet/>
      <dgm:spPr/>
      <dgm:t>
        <a:bodyPr/>
        <a:lstStyle/>
        <a:p>
          <a:endParaRPr lang="en-US"/>
        </a:p>
      </dgm:t>
    </dgm:pt>
    <dgm:pt modelId="{C05BB4B9-7303-4F8C-AFD0-B7953E4B890D}" type="sibTrans" cxnId="{DBA6C27A-D430-4F50-A2E9-4E44E7DD29FA}">
      <dgm:prSet/>
      <dgm:spPr/>
      <dgm:t>
        <a:bodyPr/>
        <a:lstStyle/>
        <a:p>
          <a:endParaRPr lang="en-US"/>
        </a:p>
      </dgm:t>
    </dgm:pt>
    <dgm:pt modelId="{FF579068-EDB8-4031-B4B3-CA80539FB2E9}">
      <dgm:prSet/>
      <dgm:spPr/>
      <dgm:t>
        <a:bodyPr/>
        <a:lstStyle/>
        <a:p>
          <a:r>
            <a:rPr lang="en-US" dirty="0"/>
            <a:t>Changes in behaviors </a:t>
          </a:r>
        </a:p>
      </dgm:t>
    </dgm:pt>
    <dgm:pt modelId="{94318B32-1AF2-4F20-852E-57B43AEE8B78}" type="parTrans" cxnId="{D384E156-2D37-470D-84E6-123591CA474B}">
      <dgm:prSet/>
      <dgm:spPr/>
      <dgm:t>
        <a:bodyPr/>
        <a:lstStyle/>
        <a:p>
          <a:endParaRPr lang="en-US"/>
        </a:p>
      </dgm:t>
    </dgm:pt>
    <dgm:pt modelId="{49011BC5-A8D5-4D06-A5A1-4D09ABAEAC92}" type="sibTrans" cxnId="{D384E156-2D37-470D-84E6-123591CA474B}">
      <dgm:prSet/>
      <dgm:spPr/>
      <dgm:t>
        <a:bodyPr/>
        <a:lstStyle/>
        <a:p>
          <a:endParaRPr lang="en-US"/>
        </a:p>
      </dgm:t>
    </dgm:pt>
    <dgm:pt modelId="{A748A83C-8CA8-4CA6-B50B-1FD1766C23AF}">
      <dgm:prSet/>
      <dgm:spPr/>
      <dgm:t>
        <a:bodyPr/>
        <a:lstStyle/>
        <a:p>
          <a:r>
            <a:rPr lang="en-US" dirty="0"/>
            <a:t>The perceived influences surrounding the influence of social media. </a:t>
          </a:r>
        </a:p>
      </dgm:t>
    </dgm:pt>
    <dgm:pt modelId="{EA6664BA-BE78-49B7-B7D6-762D4BD4E097}" type="parTrans" cxnId="{B92A4D53-0764-45BA-BA52-2108C660A348}">
      <dgm:prSet/>
      <dgm:spPr/>
      <dgm:t>
        <a:bodyPr/>
        <a:lstStyle/>
        <a:p>
          <a:endParaRPr lang="en-US"/>
        </a:p>
      </dgm:t>
    </dgm:pt>
    <dgm:pt modelId="{11F18FAD-9950-4CE8-85E0-7952B106AB1B}" type="sibTrans" cxnId="{B92A4D53-0764-45BA-BA52-2108C660A348}">
      <dgm:prSet/>
      <dgm:spPr/>
      <dgm:t>
        <a:bodyPr/>
        <a:lstStyle/>
        <a:p>
          <a:endParaRPr lang="en-US"/>
        </a:p>
      </dgm:t>
    </dgm:pt>
    <dgm:pt modelId="{BCFEEC46-91F4-CC47-83CB-4A1057248E31}" type="pres">
      <dgm:prSet presAssocID="{C7E8B624-D75D-4CC9-95C5-D01A8F2C7D0A}" presName="cycle" presStyleCnt="0">
        <dgm:presLayoutVars>
          <dgm:dir/>
          <dgm:resizeHandles val="exact"/>
        </dgm:presLayoutVars>
      </dgm:prSet>
      <dgm:spPr/>
    </dgm:pt>
    <dgm:pt modelId="{C2E538DF-EC5D-D14A-9D86-5B3BBB27D517}" type="pres">
      <dgm:prSet presAssocID="{E46908CC-67FC-4AD7-B98C-EB484AE076D0}" presName="dummy" presStyleCnt="0"/>
      <dgm:spPr/>
    </dgm:pt>
    <dgm:pt modelId="{B8DF0EA7-AEC9-704D-BABA-2A24F655BE10}" type="pres">
      <dgm:prSet presAssocID="{E46908CC-67FC-4AD7-B98C-EB484AE076D0}" presName="node" presStyleLbl="revTx" presStyleIdx="0" presStyleCnt="10">
        <dgm:presLayoutVars>
          <dgm:bulletEnabled val="1"/>
        </dgm:presLayoutVars>
      </dgm:prSet>
      <dgm:spPr/>
    </dgm:pt>
    <dgm:pt modelId="{8A568D40-0A99-544A-9326-42991D452745}" type="pres">
      <dgm:prSet presAssocID="{AA180247-EC36-4DA9-B1DF-C81EBF027654}" presName="sibTrans" presStyleLbl="node1" presStyleIdx="0" presStyleCnt="10"/>
      <dgm:spPr/>
    </dgm:pt>
    <dgm:pt modelId="{5C9B0227-8560-454C-8C28-69FD2C08AABC}" type="pres">
      <dgm:prSet presAssocID="{7758D1C5-228B-46AC-B8FC-4603B0D3BE85}" presName="dummy" presStyleCnt="0"/>
      <dgm:spPr/>
    </dgm:pt>
    <dgm:pt modelId="{84815E26-AEAE-D649-869C-9188327237FA}" type="pres">
      <dgm:prSet presAssocID="{7758D1C5-228B-46AC-B8FC-4603B0D3BE85}" presName="node" presStyleLbl="revTx" presStyleIdx="1" presStyleCnt="10">
        <dgm:presLayoutVars>
          <dgm:bulletEnabled val="1"/>
        </dgm:presLayoutVars>
      </dgm:prSet>
      <dgm:spPr/>
    </dgm:pt>
    <dgm:pt modelId="{93F77EB2-81BF-EA4E-B681-F820D8DC30A8}" type="pres">
      <dgm:prSet presAssocID="{2F748779-3056-427F-B2D6-6416271AB1D7}" presName="sibTrans" presStyleLbl="node1" presStyleIdx="1" presStyleCnt="10"/>
      <dgm:spPr/>
    </dgm:pt>
    <dgm:pt modelId="{C59E656D-F004-264C-A4C4-1FDE0E48392F}" type="pres">
      <dgm:prSet presAssocID="{2A852E9D-4CAD-41CE-A757-F80A699C5580}" presName="dummy" presStyleCnt="0"/>
      <dgm:spPr/>
    </dgm:pt>
    <dgm:pt modelId="{D9E0074F-0555-5D48-90D2-3F945F0D868B}" type="pres">
      <dgm:prSet presAssocID="{2A852E9D-4CAD-41CE-A757-F80A699C5580}" presName="node" presStyleLbl="revTx" presStyleIdx="2" presStyleCnt="10">
        <dgm:presLayoutVars>
          <dgm:bulletEnabled val="1"/>
        </dgm:presLayoutVars>
      </dgm:prSet>
      <dgm:spPr/>
    </dgm:pt>
    <dgm:pt modelId="{DFB4DFB5-BE58-214C-9047-30CC3A7B7C6A}" type="pres">
      <dgm:prSet presAssocID="{227C74DA-F0E6-4261-BB95-2B8A25EA8CF7}" presName="sibTrans" presStyleLbl="node1" presStyleIdx="2" presStyleCnt="10"/>
      <dgm:spPr/>
    </dgm:pt>
    <dgm:pt modelId="{FDA28080-C433-4C40-92C5-3BC25A582D76}" type="pres">
      <dgm:prSet presAssocID="{F81046B6-C938-415F-8144-FC172465F5D5}" presName="dummy" presStyleCnt="0"/>
      <dgm:spPr/>
    </dgm:pt>
    <dgm:pt modelId="{30E31DF4-B740-7346-B725-A00B720AE26F}" type="pres">
      <dgm:prSet presAssocID="{F81046B6-C938-415F-8144-FC172465F5D5}" presName="node" presStyleLbl="revTx" presStyleIdx="3" presStyleCnt="10">
        <dgm:presLayoutVars>
          <dgm:bulletEnabled val="1"/>
        </dgm:presLayoutVars>
      </dgm:prSet>
      <dgm:spPr/>
    </dgm:pt>
    <dgm:pt modelId="{5054AB4B-0B4F-F441-8069-7DA9A0C48DDD}" type="pres">
      <dgm:prSet presAssocID="{B0B925D2-5155-45D8-AB30-09F8D1B52B1D}" presName="sibTrans" presStyleLbl="node1" presStyleIdx="3" presStyleCnt="10"/>
      <dgm:spPr/>
    </dgm:pt>
    <dgm:pt modelId="{1FB0D178-24DA-3242-A30C-56E282FE6B6D}" type="pres">
      <dgm:prSet presAssocID="{8056556B-4948-4546-BFA5-FF50B0BC4854}" presName="dummy" presStyleCnt="0"/>
      <dgm:spPr/>
    </dgm:pt>
    <dgm:pt modelId="{96CC7AC6-E402-494F-ABE4-0F53C0740A20}" type="pres">
      <dgm:prSet presAssocID="{8056556B-4948-4546-BFA5-FF50B0BC4854}" presName="node" presStyleLbl="revTx" presStyleIdx="4" presStyleCnt="10">
        <dgm:presLayoutVars>
          <dgm:bulletEnabled val="1"/>
        </dgm:presLayoutVars>
      </dgm:prSet>
      <dgm:spPr/>
    </dgm:pt>
    <dgm:pt modelId="{971B9BEB-5A8A-4343-B0F5-0319039785B8}" type="pres">
      <dgm:prSet presAssocID="{FB4B23FA-768F-4FF7-9BFF-90038372602F}" presName="sibTrans" presStyleLbl="node1" presStyleIdx="4" presStyleCnt="10"/>
      <dgm:spPr/>
    </dgm:pt>
    <dgm:pt modelId="{55016324-1A30-1242-935C-76B3AE1460DD}" type="pres">
      <dgm:prSet presAssocID="{99409B15-4BDE-4111-9CB1-B8DE8010E829}" presName="dummy" presStyleCnt="0"/>
      <dgm:spPr/>
    </dgm:pt>
    <dgm:pt modelId="{19C7D0D2-FDEB-E94C-9843-D670B890A5E8}" type="pres">
      <dgm:prSet presAssocID="{99409B15-4BDE-4111-9CB1-B8DE8010E829}" presName="node" presStyleLbl="revTx" presStyleIdx="5" presStyleCnt="10">
        <dgm:presLayoutVars>
          <dgm:bulletEnabled val="1"/>
        </dgm:presLayoutVars>
      </dgm:prSet>
      <dgm:spPr/>
    </dgm:pt>
    <dgm:pt modelId="{7559549D-8245-CB40-80E3-0DC2C487233C}" type="pres">
      <dgm:prSet presAssocID="{D901947A-AB94-49A9-8609-59F34174DC4E}" presName="sibTrans" presStyleLbl="node1" presStyleIdx="5" presStyleCnt="10"/>
      <dgm:spPr/>
    </dgm:pt>
    <dgm:pt modelId="{920CA25D-1C9B-7646-B363-15317AEF5ADC}" type="pres">
      <dgm:prSet presAssocID="{F3BC0D94-F95B-41FF-A1F8-C1C591183729}" presName="dummy" presStyleCnt="0"/>
      <dgm:spPr/>
    </dgm:pt>
    <dgm:pt modelId="{A3866203-B755-4440-8B20-7F7F731D4D08}" type="pres">
      <dgm:prSet presAssocID="{F3BC0D94-F95B-41FF-A1F8-C1C591183729}" presName="node" presStyleLbl="revTx" presStyleIdx="6" presStyleCnt="10">
        <dgm:presLayoutVars>
          <dgm:bulletEnabled val="1"/>
        </dgm:presLayoutVars>
      </dgm:prSet>
      <dgm:spPr/>
    </dgm:pt>
    <dgm:pt modelId="{072E8A1B-5275-4C48-A0D6-A47A2A74226A}" type="pres">
      <dgm:prSet presAssocID="{ECB99533-E636-4F9E-B37A-A1D2BC2158B0}" presName="sibTrans" presStyleLbl="node1" presStyleIdx="6" presStyleCnt="10"/>
      <dgm:spPr/>
    </dgm:pt>
    <dgm:pt modelId="{C9466368-351D-CA42-B40B-71EBD645C96F}" type="pres">
      <dgm:prSet presAssocID="{08C350CB-ED74-419C-97FB-598C0B014D81}" presName="dummy" presStyleCnt="0"/>
      <dgm:spPr/>
    </dgm:pt>
    <dgm:pt modelId="{583E8D3F-D288-0C49-906C-C7D822A8EF20}" type="pres">
      <dgm:prSet presAssocID="{08C350CB-ED74-419C-97FB-598C0B014D81}" presName="node" presStyleLbl="revTx" presStyleIdx="7" presStyleCnt="10">
        <dgm:presLayoutVars>
          <dgm:bulletEnabled val="1"/>
        </dgm:presLayoutVars>
      </dgm:prSet>
      <dgm:spPr/>
    </dgm:pt>
    <dgm:pt modelId="{F40E9F81-6153-4746-91D1-252B9413100A}" type="pres">
      <dgm:prSet presAssocID="{C05BB4B9-7303-4F8C-AFD0-B7953E4B890D}" presName="sibTrans" presStyleLbl="node1" presStyleIdx="7" presStyleCnt="10"/>
      <dgm:spPr/>
    </dgm:pt>
    <dgm:pt modelId="{4CE6E285-F824-8345-966E-E2CE98FD82A2}" type="pres">
      <dgm:prSet presAssocID="{FF579068-EDB8-4031-B4B3-CA80539FB2E9}" presName="dummy" presStyleCnt="0"/>
      <dgm:spPr/>
    </dgm:pt>
    <dgm:pt modelId="{CEF96ACF-D236-E648-B053-BF6F0C4F9497}" type="pres">
      <dgm:prSet presAssocID="{FF579068-EDB8-4031-B4B3-CA80539FB2E9}" presName="node" presStyleLbl="revTx" presStyleIdx="8" presStyleCnt="10">
        <dgm:presLayoutVars>
          <dgm:bulletEnabled val="1"/>
        </dgm:presLayoutVars>
      </dgm:prSet>
      <dgm:spPr/>
    </dgm:pt>
    <dgm:pt modelId="{09EC931B-DF6E-4741-AFA5-45A9B27A2BC2}" type="pres">
      <dgm:prSet presAssocID="{49011BC5-A8D5-4D06-A5A1-4D09ABAEAC92}" presName="sibTrans" presStyleLbl="node1" presStyleIdx="8" presStyleCnt="10"/>
      <dgm:spPr/>
    </dgm:pt>
    <dgm:pt modelId="{7EA1CE8C-E34B-254B-B067-FCE3FAF49EA7}" type="pres">
      <dgm:prSet presAssocID="{A748A83C-8CA8-4CA6-B50B-1FD1766C23AF}" presName="dummy" presStyleCnt="0"/>
      <dgm:spPr/>
    </dgm:pt>
    <dgm:pt modelId="{2EB6E5A4-C10A-684C-9C02-5EDFD0146EC7}" type="pres">
      <dgm:prSet presAssocID="{A748A83C-8CA8-4CA6-B50B-1FD1766C23AF}" presName="node" presStyleLbl="revTx" presStyleIdx="9" presStyleCnt="10">
        <dgm:presLayoutVars>
          <dgm:bulletEnabled val="1"/>
        </dgm:presLayoutVars>
      </dgm:prSet>
      <dgm:spPr/>
    </dgm:pt>
    <dgm:pt modelId="{49794EF0-F60E-4744-84EA-F7E3101AD461}" type="pres">
      <dgm:prSet presAssocID="{11F18FAD-9950-4CE8-85E0-7952B106AB1B}" presName="sibTrans" presStyleLbl="node1" presStyleIdx="9" presStyleCnt="10"/>
      <dgm:spPr/>
    </dgm:pt>
  </dgm:ptLst>
  <dgm:cxnLst>
    <dgm:cxn modelId="{CC40FD04-805A-AA4B-881A-5320108B9D04}" type="presOf" srcId="{ECB99533-E636-4F9E-B37A-A1D2BC2158B0}" destId="{072E8A1B-5275-4C48-A0D6-A47A2A74226A}" srcOrd="0" destOrd="0" presId="urn:microsoft.com/office/officeart/2005/8/layout/cycle1"/>
    <dgm:cxn modelId="{F313E60C-FBEC-E240-9DD7-6386AC9590BC}" type="presOf" srcId="{F81046B6-C938-415F-8144-FC172465F5D5}" destId="{30E31DF4-B740-7346-B725-A00B720AE26F}" srcOrd="0" destOrd="0" presId="urn:microsoft.com/office/officeart/2005/8/layout/cycle1"/>
    <dgm:cxn modelId="{DCC47E0D-CAAE-444F-BA99-46C3852BD6AE}" type="presOf" srcId="{7758D1C5-228B-46AC-B8FC-4603B0D3BE85}" destId="{84815E26-AEAE-D649-869C-9188327237FA}" srcOrd="0" destOrd="0" presId="urn:microsoft.com/office/officeart/2005/8/layout/cycle1"/>
    <dgm:cxn modelId="{F0DB1215-90FD-40DD-8E1F-65B091994AFD}" srcId="{C7E8B624-D75D-4CC9-95C5-D01A8F2C7D0A}" destId="{F81046B6-C938-415F-8144-FC172465F5D5}" srcOrd="3" destOrd="0" parTransId="{4D7B09BC-3563-480D-A800-736959D11E8F}" sibTransId="{B0B925D2-5155-45D8-AB30-09F8D1B52B1D}"/>
    <dgm:cxn modelId="{921F0C1F-ADC0-421B-8C45-EE343A30E9B8}" srcId="{C7E8B624-D75D-4CC9-95C5-D01A8F2C7D0A}" destId="{99409B15-4BDE-4111-9CB1-B8DE8010E829}" srcOrd="5" destOrd="0" parTransId="{2791C593-0D91-46C0-BC60-D7C86DEE9EA0}" sibTransId="{D901947A-AB94-49A9-8609-59F34174DC4E}"/>
    <dgm:cxn modelId="{68BC2A20-E65E-499B-BFFE-8019BCC5B7FE}" srcId="{C7E8B624-D75D-4CC9-95C5-D01A8F2C7D0A}" destId="{2A852E9D-4CAD-41CE-A757-F80A699C5580}" srcOrd="2" destOrd="0" parTransId="{81E6CB37-9A99-4FBB-B432-4D4B11AA00E2}" sibTransId="{227C74DA-F0E6-4261-BB95-2B8A25EA8CF7}"/>
    <dgm:cxn modelId="{D7FBFB23-E7E4-4CD7-8125-DD9F78B7BE3C}" srcId="{C7E8B624-D75D-4CC9-95C5-D01A8F2C7D0A}" destId="{E46908CC-67FC-4AD7-B98C-EB484AE076D0}" srcOrd="0" destOrd="0" parTransId="{0F42BF61-E41E-4678-AFA4-E8AA6F680EC0}" sibTransId="{AA180247-EC36-4DA9-B1DF-C81EBF027654}"/>
    <dgm:cxn modelId="{829DAC29-5663-7E43-8E91-F1D3B13BB23E}" type="presOf" srcId="{8056556B-4948-4546-BFA5-FF50B0BC4854}" destId="{96CC7AC6-E402-494F-ABE4-0F53C0740A20}" srcOrd="0" destOrd="0" presId="urn:microsoft.com/office/officeart/2005/8/layout/cycle1"/>
    <dgm:cxn modelId="{DB0EF42F-9DBB-F543-AC80-B17F8EFCDF88}" type="presOf" srcId="{08C350CB-ED74-419C-97FB-598C0B014D81}" destId="{583E8D3F-D288-0C49-906C-C7D822A8EF20}" srcOrd="0" destOrd="0" presId="urn:microsoft.com/office/officeart/2005/8/layout/cycle1"/>
    <dgm:cxn modelId="{B92A4D53-0764-45BA-BA52-2108C660A348}" srcId="{C7E8B624-D75D-4CC9-95C5-D01A8F2C7D0A}" destId="{A748A83C-8CA8-4CA6-B50B-1FD1766C23AF}" srcOrd="9" destOrd="0" parTransId="{EA6664BA-BE78-49B7-B7D6-762D4BD4E097}" sibTransId="{11F18FAD-9950-4CE8-85E0-7952B106AB1B}"/>
    <dgm:cxn modelId="{D384E156-2D37-470D-84E6-123591CA474B}" srcId="{C7E8B624-D75D-4CC9-95C5-D01A8F2C7D0A}" destId="{FF579068-EDB8-4031-B4B3-CA80539FB2E9}" srcOrd="8" destOrd="0" parTransId="{94318B32-1AF2-4F20-852E-57B43AEE8B78}" sibTransId="{49011BC5-A8D5-4D06-A5A1-4D09ABAEAC92}"/>
    <dgm:cxn modelId="{CDED5259-095C-7643-971D-8B8FE46C5EC7}" type="presOf" srcId="{C05BB4B9-7303-4F8C-AFD0-B7953E4B890D}" destId="{F40E9F81-6153-4746-91D1-252B9413100A}" srcOrd="0" destOrd="0" presId="urn:microsoft.com/office/officeart/2005/8/layout/cycle1"/>
    <dgm:cxn modelId="{AA258465-53C3-354B-BE5B-414DD033A321}" type="presOf" srcId="{227C74DA-F0E6-4261-BB95-2B8A25EA8CF7}" destId="{DFB4DFB5-BE58-214C-9047-30CC3A7B7C6A}" srcOrd="0" destOrd="0" presId="urn:microsoft.com/office/officeart/2005/8/layout/cycle1"/>
    <dgm:cxn modelId="{D214E266-3548-AF47-BAA6-35095D65185A}" type="presOf" srcId="{49011BC5-A8D5-4D06-A5A1-4D09ABAEAC92}" destId="{09EC931B-DF6E-4741-AFA5-45A9B27A2BC2}" srcOrd="0" destOrd="0" presId="urn:microsoft.com/office/officeart/2005/8/layout/cycle1"/>
    <dgm:cxn modelId="{1D6C266C-D833-714E-8AA5-17C6F816B3BF}" type="presOf" srcId="{FB4B23FA-768F-4FF7-9BFF-90038372602F}" destId="{971B9BEB-5A8A-4343-B0F5-0319039785B8}" srcOrd="0" destOrd="0" presId="urn:microsoft.com/office/officeart/2005/8/layout/cycle1"/>
    <dgm:cxn modelId="{CA47E66F-1D1F-6240-96E5-76027D820DA3}" type="presOf" srcId="{B0B925D2-5155-45D8-AB30-09F8D1B52B1D}" destId="{5054AB4B-0B4F-F441-8069-7DA9A0C48DDD}" srcOrd="0" destOrd="0" presId="urn:microsoft.com/office/officeart/2005/8/layout/cycle1"/>
    <dgm:cxn modelId="{DBA6C27A-D430-4F50-A2E9-4E44E7DD29FA}" srcId="{C7E8B624-D75D-4CC9-95C5-D01A8F2C7D0A}" destId="{08C350CB-ED74-419C-97FB-598C0B014D81}" srcOrd="7" destOrd="0" parTransId="{12DA87EF-C54D-4B1A-8B6B-F10819779C68}" sibTransId="{C05BB4B9-7303-4F8C-AFD0-B7953E4B890D}"/>
    <dgm:cxn modelId="{E4E57D7B-3950-D44C-990A-8A66CB077635}" type="presOf" srcId="{FF579068-EDB8-4031-B4B3-CA80539FB2E9}" destId="{CEF96ACF-D236-E648-B053-BF6F0C4F9497}" srcOrd="0" destOrd="0" presId="urn:microsoft.com/office/officeart/2005/8/layout/cycle1"/>
    <dgm:cxn modelId="{D96DD77D-727F-E64F-B80D-4FA570F6E80C}" type="presOf" srcId="{F3BC0D94-F95B-41FF-A1F8-C1C591183729}" destId="{A3866203-B755-4440-8B20-7F7F731D4D08}" srcOrd="0" destOrd="0" presId="urn:microsoft.com/office/officeart/2005/8/layout/cycle1"/>
    <dgm:cxn modelId="{960E3B8B-B51E-4D16-B781-E8AB7BA2C118}" srcId="{C7E8B624-D75D-4CC9-95C5-D01A8F2C7D0A}" destId="{F3BC0D94-F95B-41FF-A1F8-C1C591183729}" srcOrd="6" destOrd="0" parTransId="{0A0A3691-2854-426C-AF3F-DFB8318DD205}" sibTransId="{ECB99533-E636-4F9E-B37A-A1D2BC2158B0}"/>
    <dgm:cxn modelId="{CCED2F94-CD92-CF4F-B3C1-05E1444DCF4E}" type="presOf" srcId="{AA180247-EC36-4DA9-B1DF-C81EBF027654}" destId="{8A568D40-0A99-544A-9326-42991D452745}" srcOrd="0" destOrd="0" presId="urn:microsoft.com/office/officeart/2005/8/layout/cycle1"/>
    <dgm:cxn modelId="{C0C17BA0-6C2C-0245-A3C3-E22BCA3492C1}" type="presOf" srcId="{99409B15-4BDE-4111-9CB1-B8DE8010E829}" destId="{19C7D0D2-FDEB-E94C-9843-D670B890A5E8}" srcOrd="0" destOrd="0" presId="urn:microsoft.com/office/officeart/2005/8/layout/cycle1"/>
    <dgm:cxn modelId="{A849CEA1-35D1-1347-B2BC-6ADA603AC49E}" type="presOf" srcId="{2F748779-3056-427F-B2D6-6416271AB1D7}" destId="{93F77EB2-81BF-EA4E-B681-F820D8DC30A8}" srcOrd="0" destOrd="0" presId="urn:microsoft.com/office/officeart/2005/8/layout/cycle1"/>
    <dgm:cxn modelId="{C754B5A2-0445-4FED-805C-74D5D64180C3}" srcId="{C7E8B624-D75D-4CC9-95C5-D01A8F2C7D0A}" destId="{8056556B-4948-4546-BFA5-FF50B0BC4854}" srcOrd="4" destOrd="0" parTransId="{9E4E264F-8B5B-4A79-8416-A8946613B6A6}" sibTransId="{FB4B23FA-768F-4FF7-9BFF-90038372602F}"/>
    <dgm:cxn modelId="{62E5CDC5-933B-4843-BCB4-6615102BCA05}" type="presOf" srcId="{C7E8B624-D75D-4CC9-95C5-D01A8F2C7D0A}" destId="{BCFEEC46-91F4-CC47-83CB-4A1057248E31}" srcOrd="0" destOrd="0" presId="urn:microsoft.com/office/officeart/2005/8/layout/cycle1"/>
    <dgm:cxn modelId="{812D71CE-D542-7446-A268-B1B287C88D79}" type="presOf" srcId="{A748A83C-8CA8-4CA6-B50B-1FD1766C23AF}" destId="{2EB6E5A4-C10A-684C-9C02-5EDFD0146EC7}" srcOrd="0" destOrd="0" presId="urn:microsoft.com/office/officeart/2005/8/layout/cycle1"/>
    <dgm:cxn modelId="{092CF5E1-E9CF-354E-8F3B-617A517D14B2}" type="presOf" srcId="{D901947A-AB94-49A9-8609-59F34174DC4E}" destId="{7559549D-8245-CB40-80E3-0DC2C487233C}" srcOrd="0" destOrd="0" presId="urn:microsoft.com/office/officeart/2005/8/layout/cycle1"/>
    <dgm:cxn modelId="{2FB871E5-7AAA-A049-8448-5C46391DEE42}" type="presOf" srcId="{E46908CC-67FC-4AD7-B98C-EB484AE076D0}" destId="{B8DF0EA7-AEC9-704D-BABA-2A24F655BE10}" srcOrd="0" destOrd="0" presId="urn:microsoft.com/office/officeart/2005/8/layout/cycle1"/>
    <dgm:cxn modelId="{85F4D5E5-D1A0-468C-9B12-B643E92D0BED}" srcId="{C7E8B624-D75D-4CC9-95C5-D01A8F2C7D0A}" destId="{7758D1C5-228B-46AC-B8FC-4603B0D3BE85}" srcOrd="1" destOrd="0" parTransId="{E1769FC2-0A28-4169-81D9-B3C1BE47BC2C}" sibTransId="{2F748779-3056-427F-B2D6-6416271AB1D7}"/>
    <dgm:cxn modelId="{8E76D1EC-3C5F-4445-BADB-1D394A46FD63}" type="presOf" srcId="{2A852E9D-4CAD-41CE-A757-F80A699C5580}" destId="{D9E0074F-0555-5D48-90D2-3F945F0D868B}" srcOrd="0" destOrd="0" presId="urn:microsoft.com/office/officeart/2005/8/layout/cycle1"/>
    <dgm:cxn modelId="{9E8317ED-686B-DA4E-B6A1-CB2FCBCA06A8}" type="presOf" srcId="{11F18FAD-9950-4CE8-85E0-7952B106AB1B}" destId="{49794EF0-F60E-4744-84EA-F7E3101AD461}" srcOrd="0" destOrd="0" presId="urn:microsoft.com/office/officeart/2005/8/layout/cycle1"/>
    <dgm:cxn modelId="{79A3A883-3674-6F4D-8326-03C76EE8663D}" type="presParOf" srcId="{BCFEEC46-91F4-CC47-83CB-4A1057248E31}" destId="{C2E538DF-EC5D-D14A-9D86-5B3BBB27D517}" srcOrd="0" destOrd="0" presId="urn:microsoft.com/office/officeart/2005/8/layout/cycle1"/>
    <dgm:cxn modelId="{9EF58FAC-4693-204D-9FF1-45547BA3CD36}" type="presParOf" srcId="{BCFEEC46-91F4-CC47-83CB-4A1057248E31}" destId="{B8DF0EA7-AEC9-704D-BABA-2A24F655BE10}" srcOrd="1" destOrd="0" presId="urn:microsoft.com/office/officeart/2005/8/layout/cycle1"/>
    <dgm:cxn modelId="{9934C615-97E3-9A44-BB18-3D9793B58305}" type="presParOf" srcId="{BCFEEC46-91F4-CC47-83CB-4A1057248E31}" destId="{8A568D40-0A99-544A-9326-42991D452745}" srcOrd="2" destOrd="0" presId="urn:microsoft.com/office/officeart/2005/8/layout/cycle1"/>
    <dgm:cxn modelId="{B894A9A5-2F69-0E40-8A2F-26C851635A35}" type="presParOf" srcId="{BCFEEC46-91F4-CC47-83CB-4A1057248E31}" destId="{5C9B0227-8560-454C-8C28-69FD2C08AABC}" srcOrd="3" destOrd="0" presId="urn:microsoft.com/office/officeart/2005/8/layout/cycle1"/>
    <dgm:cxn modelId="{09791601-AA7A-F146-9A48-FEF9D5E94136}" type="presParOf" srcId="{BCFEEC46-91F4-CC47-83CB-4A1057248E31}" destId="{84815E26-AEAE-D649-869C-9188327237FA}" srcOrd="4" destOrd="0" presId="urn:microsoft.com/office/officeart/2005/8/layout/cycle1"/>
    <dgm:cxn modelId="{D19866AD-63E5-F245-A8D5-ACA5978EE36C}" type="presParOf" srcId="{BCFEEC46-91F4-CC47-83CB-4A1057248E31}" destId="{93F77EB2-81BF-EA4E-B681-F820D8DC30A8}" srcOrd="5" destOrd="0" presId="urn:microsoft.com/office/officeart/2005/8/layout/cycle1"/>
    <dgm:cxn modelId="{7DDBDFA0-498A-EC4C-80DB-5CEF6E681A91}" type="presParOf" srcId="{BCFEEC46-91F4-CC47-83CB-4A1057248E31}" destId="{C59E656D-F004-264C-A4C4-1FDE0E48392F}" srcOrd="6" destOrd="0" presId="urn:microsoft.com/office/officeart/2005/8/layout/cycle1"/>
    <dgm:cxn modelId="{8615AEE2-C08B-4F40-994A-232D53EF3D46}" type="presParOf" srcId="{BCFEEC46-91F4-CC47-83CB-4A1057248E31}" destId="{D9E0074F-0555-5D48-90D2-3F945F0D868B}" srcOrd="7" destOrd="0" presId="urn:microsoft.com/office/officeart/2005/8/layout/cycle1"/>
    <dgm:cxn modelId="{F062D197-FDDD-134E-BD6B-52498F0A890C}" type="presParOf" srcId="{BCFEEC46-91F4-CC47-83CB-4A1057248E31}" destId="{DFB4DFB5-BE58-214C-9047-30CC3A7B7C6A}" srcOrd="8" destOrd="0" presId="urn:microsoft.com/office/officeart/2005/8/layout/cycle1"/>
    <dgm:cxn modelId="{A71DA023-AA24-5345-BD25-2BEE16ECE8F7}" type="presParOf" srcId="{BCFEEC46-91F4-CC47-83CB-4A1057248E31}" destId="{FDA28080-C433-4C40-92C5-3BC25A582D76}" srcOrd="9" destOrd="0" presId="urn:microsoft.com/office/officeart/2005/8/layout/cycle1"/>
    <dgm:cxn modelId="{7574DEA6-C30B-024B-907C-03EA86211F60}" type="presParOf" srcId="{BCFEEC46-91F4-CC47-83CB-4A1057248E31}" destId="{30E31DF4-B740-7346-B725-A00B720AE26F}" srcOrd="10" destOrd="0" presId="urn:microsoft.com/office/officeart/2005/8/layout/cycle1"/>
    <dgm:cxn modelId="{D0863520-5072-3F47-BEC4-BA4917F32B90}" type="presParOf" srcId="{BCFEEC46-91F4-CC47-83CB-4A1057248E31}" destId="{5054AB4B-0B4F-F441-8069-7DA9A0C48DDD}" srcOrd="11" destOrd="0" presId="urn:microsoft.com/office/officeart/2005/8/layout/cycle1"/>
    <dgm:cxn modelId="{3AA2BC08-7944-3B4C-AC64-4A2E107A1D2A}" type="presParOf" srcId="{BCFEEC46-91F4-CC47-83CB-4A1057248E31}" destId="{1FB0D178-24DA-3242-A30C-56E282FE6B6D}" srcOrd="12" destOrd="0" presId="urn:microsoft.com/office/officeart/2005/8/layout/cycle1"/>
    <dgm:cxn modelId="{4882D701-33DF-2B4B-908A-CE469E447CD8}" type="presParOf" srcId="{BCFEEC46-91F4-CC47-83CB-4A1057248E31}" destId="{96CC7AC6-E402-494F-ABE4-0F53C0740A20}" srcOrd="13" destOrd="0" presId="urn:microsoft.com/office/officeart/2005/8/layout/cycle1"/>
    <dgm:cxn modelId="{E02BC4DF-0F30-6C43-9AD1-9D1689DD6D87}" type="presParOf" srcId="{BCFEEC46-91F4-CC47-83CB-4A1057248E31}" destId="{971B9BEB-5A8A-4343-B0F5-0319039785B8}" srcOrd="14" destOrd="0" presId="urn:microsoft.com/office/officeart/2005/8/layout/cycle1"/>
    <dgm:cxn modelId="{7B07736F-3D43-D241-B2E4-C0498DE15FCD}" type="presParOf" srcId="{BCFEEC46-91F4-CC47-83CB-4A1057248E31}" destId="{55016324-1A30-1242-935C-76B3AE1460DD}" srcOrd="15" destOrd="0" presId="urn:microsoft.com/office/officeart/2005/8/layout/cycle1"/>
    <dgm:cxn modelId="{3FBC6A7F-B48D-8E48-9E0D-0C89496200D1}" type="presParOf" srcId="{BCFEEC46-91F4-CC47-83CB-4A1057248E31}" destId="{19C7D0D2-FDEB-E94C-9843-D670B890A5E8}" srcOrd="16" destOrd="0" presId="urn:microsoft.com/office/officeart/2005/8/layout/cycle1"/>
    <dgm:cxn modelId="{CDCF8247-473F-2148-8D1C-F851373298A0}" type="presParOf" srcId="{BCFEEC46-91F4-CC47-83CB-4A1057248E31}" destId="{7559549D-8245-CB40-80E3-0DC2C487233C}" srcOrd="17" destOrd="0" presId="urn:microsoft.com/office/officeart/2005/8/layout/cycle1"/>
    <dgm:cxn modelId="{8647F612-8871-CF46-B483-486ECE82460F}" type="presParOf" srcId="{BCFEEC46-91F4-CC47-83CB-4A1057248E31}" destId="{920CA25D-1C9B-7646-B363-15317AEF5ADC}" srcOrd="18" destOrd="0" presId="urn:microsoft.com/office/officeart/2005/8/layout/cycle1"/>
    <dgm:cxn modelId="{A5718B63-CA59-1542-9416-48FB5A271FE2}" type="presParOf" srcId="{BCFEEC46-91F4-CC47-83CB-4A1057248E31}" destId="{A3866203-B755-4440-8B20-7F7F731D4D08}" srcOrd="19" destOrd="0" presId="urn:microsoft.com/office/officeart/2005/8/layout/cycle1"/>
    <dgm:cxn modelId="{ADC190B5-B212-B24A-AA03-03446CFDE736}" type="presParOf" srcId="{BCFEEC46-91F4-CC47-83CB-4A1057248E31}" destId="{072E8A1B-5275-4C48-A0D6-A47A2A74226A}" srcOrd="20" destOrd="0" presId="urn:microsoft.com/office/officeart/2005/8/layout/cycle1"/>
    <dgm:cxn modelId="{42DFACDB-7418-254F-85B7-F2648E87248A}" type="presParOf" srcId="{BCFEEC46-91F4-CC47-83CB-4A1057248E31}" destId="{C9466368-351D-CA42-B40B-71EBD645C96F}" srcOrd="21" destOrd="0" presId="urn:microsoft.com/office/officeart/2005/8/layout/cycle1"/>
    <dgm:cxn modelId="{E436ACAC-7719-564D-9810-708E5A460B01}" type="presParOf" srcId="{BCFEEC46-91F4-CC47-83CB-4A1057248E31}" destId="{583E8D3F-D288-0C49-906C-C7D822A8EF20}" srcOrd="22" destOrd="0" presId="urn:microsoft.com/office/officeart/2005/8/layout/cycle1"/>
    <dgm:cxn modelId="{F6342388-FF75-7740-AAA8-B55E3213E227}" type="presParOf" srcId="{BCFEEC46-91F4-CC47-83CB-4A1057248E31}" destId="{F40E9F81-6153-4746-91D1-252B9413100A}" srcOrd="23" destOrd="0" presId="urn:microsoft.com/office/officeart/2005/8/layout/cycle1"/>
    <dgm:cxn modelId="{B586B127-FA69-F346-AD68-A48E405B60D7}" type="presParOf" srcId="{BCFEEC46-91F4-CC47-83CB-4A1057248E31}" destId="{4CE6E285-F824-8345-966E-E2CE98FD82A2}" srcOrd="24" destOrd="0" presId="urn:microsoft.com/office/officeart/2005/8/layout/cycle1"/>
    <dgm:cxn modelId="{BC1BCE66-09C0-A449-B16C-D16C9560195B}" type="presParOf" srcId="{BCFEEC46-91F4-CC47-83CB-4A1057248E31}" destId="{CEF96ACF-D236-E648-B053-BF6F0C4F9497}" srcOrd="25" destOrd="0" presId="urn:microsoft.com/office/officeart/2005/8/layout/cycle1"/>
    <dgm:cxn modelId="{86DF241F-181C-3343-A140-EC81AC36ECD0}" type="presParOf" srcId="{BCFEEC46-91F4-CC47-83CB-4A1057248E31}" destId="{09EC931B-DF6E-4741-AFA5-45A9B27A2BC2}" srcOrd="26" destOrd="0" presId="urn:microsoft.com/office/officeart/2005/8/layout/cycle1"/>
    <dgm:cxn modelId="{5BD51E39-90D9-F548-BC43-5B0801823D6D}" type="presParOf" srcId="{BCFEEC46-91F4-CC47-83CB-4A1057248E31}" destId="{7EA1CE8C-E34B-254B-B067-FCE3FAF49EA7}" srcOrd="27" destOrd="0" presId="urn:microsoft.com/office/officeart/2005/8/layout/cycle1"/>
    <dgm:cxn modelId="{EB732FF7-B5FD-264E-A361-91DAEED23A03}" type="presParOf" srcId="{BCFEEC46-91F4-CC47-83CB-4A1057248E31}" destId="{2EB6E5A4-C10A-684C-9C02-5EDFD0146EC7}" srcOrd="28" destOrd="0" presId="urn:microsoft.com/office/officeart/2005/8/layout/cycle1"/>
    <dgm:cxn modelId="{5737EBDA-2209-1D4A-98A3-65309156985A}" type="presParOf" srcId="{BCFEEC46-91F4-CC47-83CB-4A1057248E31}" destId="{49794EF0-F60E-4744-84EA-F7E3101AD461}" srcOrd="29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51FEAE-56A8-0445-8169-A2D112481679}">
      <dsp:nvSpPr>
        <dsp:cNvPr id="0" name=""/>
        <dsp:cNvSpPr/>
      </dsp:nvSpPr>
      <dsp:spPr>
        <a:xfrm>
          <a:off x="105601" y="104"/>
          <a:ext cx="2764140" cy="165848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508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2">
                  <a:lumMod val="90000"/>
                  <a:lumOff val="10000"/>
                </a:schemeClr>
              </a:solidFill>
            </a:rPr>
            <a:t>-The influence of social media, how it influences the behaviors around diet and exercise. </a:t>
          </a:r>
        </a:p>
      </dsp:txBody>
      <dsp:txXfrm>
        <a:off x="105601" y="104"/>
        <a:ext cx="2764140" cy="1658484"/>
      </dsp:txXfrm>
    </dsp:sp>
    <dsp:sp modelId="{BE1EF25E-961D-6043-B705-B5A2CAAFF9B8}">
      <dsp:nvSpPr>
        <dsp:cNvPr id="0" name=""/>
        <dsp:cNvSpPr/>
      </dsp:nvSpPr>
      <dsp:spPr>
        <a:xfrm>
          <a:off x="3146155" y="104"/>
          <a:ext cx="2764140" cy="165848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508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2">
                  <a:lumMod val="90000"/>
                  <a:lumOff val="10000"/>
                </a:schemeClr>
              </a:solidFill>
            </a:rPr>
            <a:t>-problem statement, social media is placed as the medium reach, having the biggest influence and change to physical activity and diet</a:t>
          </a:r>
          <a:endParaRPr lang="en-US" sz="1900" kern="1200" dirty="0">
            <a:solidFill>
              <a:schemeClr val="tx1"/>
            </a:solidFill>
          </a:endParaRPr>
        </a:p>
      </dsp:txBody>
      <dsp:txXfrm>
        <a:off x="3146155" y="104"/>
        <a:ext cx="2764140" cy="1658484"/>
      </dsp:txXfrm>
    </dsp:sp>
    <dsp:sp modelId="{34A97EE2-0777-A441-9C79-61125306C384}">
      <dsp:nvSpPr>
        <dsp:cNvPr id="0" name=""/>
        <dsp:cNvSpPr/>
      </dsp:nvSpPr>
      <dsp:spPr>
        <a:xfrm>
          <a:off x="1625878" y="1935002"/>
          <a:ext cx="2764140" cy="165848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508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2">
                  <a:lumMod val="90000"/>
                  <a:lumOff val="10000"/>
                </a:schemeClr>
              </a:solidFill>
            </a:rPr>
            <a:t>-social media being the biggest piece of technology and means of interactions amongst young adults</a:t>
          </a:r>
          <a:endParaRPr lang="en-US" sz="1900" kern="1200" dirty="0">
            <a:solidFill>
              <a:schemeClr val="tx1"/>
            </a:solidFill>
          </a:endParaRPr>
        </a:p>
      </dsp:txBody>
      <dsp:txXfrm>
        <a:off x="1625878" y="1935002"/>
        <a:ext cx="2764140" cy="165848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BBF7EA-9FE8-B043-B6BB-C861B5590327}">
      <dsp:nvSpPr>
        <dsp:cNvPr id="0" name=""/>
        <dsp:cNvSpPr/>
      </dsp:nvSpPr>
      <dsp:spPr>
        <a:xfrm>
          <a:off x="0" y="567037"/>
          <a:ext cx="1891935" cy="113516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As the purpose of the study being the influence of social media…what are the means of networking? And where do the influences come from?</a:t>
          </a:r>
        </a:p>
      </dsp:txBody>
      <dsp:txXfrm>
        <a:off x="0" y="567037"/>
        <a:ext cx="1891935" cy="1135161"/>
      </dsp:txXfrm>
    </dsp:sp>
    <dsp:sp modelId="{CA85136F-64AA-5B4B-8545-EC00D4F3EC61}">
      <dsp:nvSpPr>
        <dsp:cNvPr id="0" name=""/>
        <dsp:cNvSpPr/>
      </dsp:nvSpPr>
      <dsp:spPr>
        <a:xfrm>
          <a:off x="2081129" y="567037"/>
          <a:ext cx="1891935" cy="1135161"/>
        </a:xfrm>
        <a:prstGeom prst="rect">
          <a:avLst/>
        </a:prstGeom>
        <a:solidFill>
          <a:schemeClr val="accent2">
            <a:hueOff val="-1697704"/>
            <a:satOff val="-3181"/>
            <a:lumOff val="5412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&gt;Facebook                   &gt;Tik Tok</a:t>
          </a:r>
        </a:p>
      </dsp:txBody>
      <dsp:txXfrm>
        <a:off x="2081129" y="567037"/>
        <a:ext cx="1891935" cy="1135161"/>
      </dsp:txXfrm>
    </dsp:sp>
    <dsp:sp modelId="{F1E47238-FD1E-244A-A65D-0B0B3330DC4F}">
      <dsp:nvSpPr>
        <dsp:cNvPr id="0" name=""/>
        <dsp:cNvSpPr/>
      </dsp:nvSpPr>
      <dsp:spPr>
        <a:xfrm>
          <a:off x="4162259" y="567037"/>
          <a:ext cx="1891935" cy="1135161"/>
        </a:xfrm>
        <a:prstGeom prst="rect">
          <a:avLst/>
        </a:prstGeom>
        <a:solidFill>
          <a:schemeClr val="accent2">
            <a:hueOff val="-3395409"/>
            <a:satOff val="-6361"/>
            <a:lumOff val="10823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&gt;twitter                         &gt;Pinterest </a:t>
          </a:r>
        </a:p>
      </dsp:txBody>
      <dsp:txXfrm>
        <a:off x="4162259" y="567037"/>
        <a:ext cx="1891935" cy="1135161"/>
      </dsp:txXfrm>
    </dsp:sp>
    <dsp:sp modelId="{AAEE98DB-1C45-D04B-8708-4D885F5EFD73}">
      <dsp:nvSpPr>
        <dsp:cNvPr id="0" name=""/>
        <dsp:cNvSpPr/>
      </dsp:nvSpPr>
      <dsp:spPr>
        <a:xfrm>
          <a:off x="0" y="1891392"/>
          <a:ext cx="1891935" cy="1135161"/>
        </a:xfrm>
        <a:prstGeom prst="rect">
          <a:avLst/>
        </a:prstGeom>
        <a:solidFill>
          <a:schemeClr val="accent2">
            <a:hueOff val="-5093113"/>
            <a:satOff val="-9542"/>
            <a:lumOff val="16235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&gt;Instagram                </a:t>
          </a:r>
        </a:p>
      </dsp:txBody>
      <dsp:txXfrm>
        <a:off x="0" y="1891392"/>
        <a:ext cx="1891935" cy="1135161"/>
      </dsp:txXfrm>
    </dsp:sp>
    <dsp:sp modelId="{5525A8CA-86DE-324E-B9A3-C6C9293AA3D4}">
      <dsp:nvSpPr>
        <dsp:cNvPr id="0" name=""/>
        <dsp:cNvSpPr/>
      </dsp:nvSpPr>
      <dsp:spPr>
        <a:xfrm>
          <a:off x="2081129" y="1891392"/>
          <a:ext cx="1891935" cy="1135161"/>
        </a:xfrm>
        <a:prstGeom prst="rect">
          <a:avLst/>
        </a:prstGeom>
        <a:solidFill>
          <a:schemeClr val="accent2">
            <a:hueOff val="-6790817"/>
            <a:satOff val="-12722"/>
            <a:lumOff val="21646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&gt;Snapchat </a:t>
          </a:r>
        </a:p>
      </dsp:txBody>
      <dsp:txXfrm>
        <a:off x="2081129" y="1891392"/>
        <a:ext cx="1891935" cy="1135161"/>
      </dsp:txXfrm>
    </dsp:sp>
    <dsp:sp modelId="{5893EB12-C615-DD4F-BE02-E55AA4E9A440}">
      <dsp:nvSpPr>
        <dsp:cNvPr id="0" name=""/>
        <dsp:cNvSpPr/>
      </dsp:nvSpPr>
      <dsp:spPr>
        <a:xfrm>
          <a:off x="4162259" y="1891392"/>
          <a:ext cx="1891935" cy="1135161"/>
        </a:xfrm>
        <a:prstGeom prst="rect">
          <a:avLst/>
        </a:prstGeom>
        <a:solidFill>
          <a:schemeClr val="accent2">
            <a:hueOff val="-8488521"/>
            <a:satOff val="-15903"/>
            <a:lumOff val="27058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&gt;Youtube</a:t>
          </a:r>
        </a:p>
      </dsp:txBody>
      <dsp:txXfrm>
        <a:off x="4162259" y="1891392"/>
        <a:ext cx="1891935" cy="113516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052490-8746-1040-82EF-4C73C4CA7990}">
      <dsp:nvSpPr>
        <dsp:cNvPr id="0" name=""/>
        <dsp:cNvSpPr/>
      </dsp:nvSpPr>
      <dsp:spPr>
        <a:xfrm>
          <a:off x="736" y="0"/>
          <a:ext cx="2763453" cy="165807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-purpose of the study / My study aims is…</a:t>
          </a:r>
        </a:p>
      </dsp:txBody>
      <dsp:txXfrm>
        <a:off x="736" y="0"/>
        <a:ext cx="2763453" cy="1658071"/>
      </dsp:txXfrm>
    </dsp:sp>
    <dsp:sp modelId="{1B4B6504-48A7-C944-B511-4EBDFE7328F1}">
      <dsp:nvSpPr>
        <dsp:cNvPr id="0" name=""/>
        <dsp:cNvSpPr/>
      </dsp:nvSpPr>
      <dsp:spPr>
        <a:xfrm>
          <a:off x="5773838" y="1936028"/>
          <a:ext cx="2763453" cy="165807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-Research question- what are the risks around social media and its influence upon behaviors relating to diet and exercise (fitspiration)?</a:t>
          </a:r>
        </a:p>
      </dsp:txBody>
      <dsp:txXfrm>
        <a:off x="5773838" y="1936028"/>
        <a:ext cx="2763453" cy="1658071"/>
      </dsp:txXfrm>
    </dsp:sp>
    <dsp:sp modelId="{1CC16026-71F5-A541-AD1A-80F63C7328BF}">
      <dsp:nvSpPr>
        <dsp:cNvPr id="0" name=""/>
        <dsp:cNvSpPr/>
      </dsp:nvSpPr>
      <dsp:spPr>
        <a:xfrm>
          <a:off x="6747596" y="805"/>
          <a:ext cx="2763453" cy="165807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-Research question- which social media platform has the biggest influence on behaviors around diet and exercise (fitspiration)?</a:t>
          </a:r>
        </a:p>
      </dsp:txBody>
      <dsp:txXfrm>
        <a:off x="6747596" y="805"/>
        <a:ext cx="2763453" cy="1658071"/>
      </dsp:txXfrm>
    </dsp:sp>
    <dsp:sp modelId="{A4DA394E-6553-394D-8F04-05C31725330A}">
      <dsp:nvSpPr>
        <dsp:cNvPr id="0" name=""/>
        <dsp:cNvSpPr/>
      </dsp:nvSpPr>
      <dsp:spPr>
        <a:xfrm>
          <a:off x="2187899" y="1935222"/>
          <a:ext cx="2763453" cy="165807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-Research question- what are the types of influences? Positive or negative?</a:t>
          </a:r>
        </a:p>
      </dsp:txBody>
      <dsp:txXfrm>
        <a:off x="2187899" y="1935222"/>
        <a:ext cx="2763453" cy="1658071"/>
      </dsp:txXfrm>
    </dsp:sp>
    <dsp:sp modelId="{CE2119EB-2465-2C44-894C-BABBFF2F0B5F}">
      <dsp:nvSpPr>
        <dsp:cNvPr id="0" name=""/>
        <dsp:cNvSpPr/>
      </dsp:nvSpPr>
      <dsp:spPr>
        <a:xfrm>
          <a:off x="3463315" y="335"/>
          <a:ext cx="2763453" cy="165807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-Hypothesis…. </a:t>
          </a:r>
          <a:endParaRPr lang="en-US" sz="1900" kern="1200" dirty="0"/>
        </a:p>
      </dsp:txBody>
      <dsp:txXfrm>
        <a:off x="3463315" y="335"/>
        <a:ext cx="2763453" cy="165807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DF0EA7-AEC9-704D-BABA-2A24F655BE10}">
      <dsp:nvSpPr>
        <dsp:cNvPr id="0" name=""/>
        <dsp:cNvSpPr/>
      </dsp:nvSpPr>
      <dsp:spPr>
        <a:xfrm>
          <a:off x="5529432" y="1992"/>
          <a:ext cx="687086" cy="6870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Forms of data (qualitative) / (quantitative)</a:t>
          </a:r>
        </a:p>
      </dsp:txBody>
      <dsp:txXfrm>
        <a:off x="5529432" y="1992"/>
        <a:ext cx="687086" cy="687086"/>
      </dsp:txXfrm>
    </dsp:sp>
    <dsp:sp modelId="{8A568D40-0A99-544A-9326-42991D452745}">
      <dsp:nvSpPr>
        <dsp:cNvPr id="0" name=""/>
        <dsp:cNvSpPr/>
      </dsp:nvSpPr>
      <dsp:spPr>
        <a:xfrm>
          <a:off x="2407536" y="76244"/>
          <a:ext cx="5363249" cy="5363249"/>
        </a:xfrm>
        <a:prstGeom prst="circularArrow">
          <a:avLst>
            <a:gd name="adj1" fmla="val 2498"/>
            <a:gd name="adj2" fmla="val 151336"/>
            <a:gd name="adj3" fmla="val 18669374"/>
            <a:gd name="adj4" fmla="val 17783320"/>
            <a:gd name="adj5" fmla="val 29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815E26-AEAE-D649-869C-9188327237FA}">
      <dsp:nvSpPr>
        <dsp:cNvPr id="0" name=""/>
        <dsp:cNvSpPr/>
      </dsp:nvSpPr>
      <dsp:spPr>
        <a:xfrm>
          <a:off x="6797671" y="923422"/>
          <a:ext cx="687086" cy="6870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The approach….</a:t>
          </a:r>
        </a:p>
      </dsp:txBody>
      <dsp:txXfrm>
        <a:off x="6797671" y="923422"/>
        <a:ext cx="687086" cy="687086"/>
      </dsp:txXfrm>
    </dsp:sp>
    <dsp:sp modelId="{93F77EB2-81BF-EA4E-B681-F820D8DC30A8}">
      <dsp:nvSpPr>
        <dsp:cNvPr id="0" name=""/>
        <dsp:cNvSpPr/>
      </dsp:nvSpPr>
      <dsp:spPr>
        <a:xfrm>
          <a:off x="2407536" y="76244"/>
          <a:ext cx="5363249" cy="5363249"/>
        </a:xfrm>
        <a:prstGeom prst="circularArrow">
          <a:avLst>
            <a:gd name="adj1" fmla="val 2498"/>
            <a:gd name="adj2" fmla="val 151336"/>
            <a:gd name="adj3" fmla="val 20981616"/>
            <a:gd name="adj4" fmla="val 19986349"/>
            <a:gd name="adj5" fmla="val 29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E0074F-0555-5D48-90D2-3F945F0D868B}">
      <dsp:nvSpPr>
        <dsp:cNvPr id="0" name=""/>
        <dsp:cNvSpPr/>
      </dsp:nvSpPr>
      <dsp:spPr>
        <a:xfrm>
          <a:off x="7282095" y="2414326"/>
          <a:ext cx="687086" cy="6870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Surveys/online surveys </a:t>
          </a:r>
        </a:p>
      </dsp:txBody>
      <dsp:txXfrm>
        <a:off x="7282095" y="2414326"/>
        <a:ext cx="687086" cy="687086"/>
      </dsp:txXfrm>
    </dsp:sp>
    <dsp:sp modelId="{DFB4DFB5-BE58-214C-9047-30CC3A7B7C6A}">
      <dsp:nvSpPr>
        <dsp:cNvPr id="0" name=""/>
        <dsp:cNvSpPr/>
      </dsp:nvSpPr>
      <dsp:spPr>
        <a:xfrm>
          <a:off x="2407536" y="76244"/>
          <a:ext cx="5363249" cy="5363249"/>
        </a:xfrm>
        <a:prstGeom prst="circularArrow">
          <a:avLst>
            <a:gd name="adj1" fmla="val 2498"/>
            <a:gd name="adj2" fmla="val 151336"/>
            <a:gd name="adj3" fmla="val 1462315"/>
            <a:gd name="adj4" fmla="val 467047"/>
            <a:gd name="adj5" fmla="val 29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E31DF4-B740-7346-B725-A00B720AE26F}">
      <dsp:nvSpPr>
        <dsp:cNvPr id="0" name=""/>
        <dsp:cNvSpPr/>
      </dsp:nvSpPr>
      <dsp:spPr>
        <a:xfrm>
          <a:off x="6797671" y="3905230"/>
          <a:ext cx="687086" cy="6870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Structured Interviews </a:t>
          </a:r>
        </a:p>
      </dsp:txBody>
      <dsp:txXfrm>
        <a:off x="6797671" y="3905230"/>
        <a:ext cx="687086" cy="687086"/>
      </dsp:txXfrm>
    </dsp:sp>
    <dsp:sp modelId="{5054AB4B-0B4F-F441-8069-7DA9A0C48DDD}">
      <dsp:nvSpPr>
        <dsp:cNvPr id="0" name=""/>
        <dsp:cNvSpPr/>
      </dsp:nvSpPr>
      <dsp:spPr>
        <a:xfrm>
          <a:off x="2407536" y="76244"/>
          <a:ext cx="5363249" cy="5363249"/>
        </a:xfrm>
        <a:prstGeom prst="circularArrow">
          <a:avLst>
            <a:gd name="adj1" fmla="val 2498"/>
            <a:gd name="adj2" fmla="val 151336"/>
            <a:gd name="adj3" fmla="val 3665344"/>
            <a:gd name="adj4" fmla="val 2779290"/>
            <a:gd name="adj5" fmla="val 29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CC7AC6-E402-494F-ABE4-0F53C0740A20}">
      <dsp:nvSpPr>
        <dsp:cNvPr id="0" name=""/>
        <dsp:cNvSpPr/>
      </dsp:nvSpPr>
      <dsp:spPr>
        <a:xfrm>
          <a:off x="5529432" y="4826660"/>
          <a:ext cx="687086" cy="6870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/>
            <a:t>Search of literature  </a:t>
          </a:r>
        </a:p>
      </dsp:txBody>
      <dsp:txXfrm>
        <a:off x="5529432" y="4826660"/>
        <a:ext cx="687086" cy="687086"/>
      </dsp:txXfrm>
    </dsp:sp>
    <dsp:sp modelId="{971B9BEB-5A8A-4343-B0F5-0319039785B8}">
      <dsp:nvSpPr>
        <dsp:cNvPr id="0" name=""/>
        <dsp:cNvSpPr/>
      </dsp:nvSpPr>
      <dsp:spPr>
        <a:xfrm>
          <a:off x="2407536" y="76244"/>
          <a:ext cx="5363249" cy="5363249"/>
        </a:xfrm>
        <a:prstGeom prst="circularArrow">
          <a:avLst>
            <a:gd name="adj1" fmla="val 2498"/>
            <a:gd name="adj2" fmla="val 151336"/>
            <a:gd name="adj3" fmla="val 5848412"/>
            <a:gd name="adj4" fmla="val 4800252"/>
            <a:gd name="adj5" fmla="val 29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C7D0D2-FDEB-E94C-9843-D670B890A5E8}">
      <dsp:nvSpPr>
        <dsp:cNvPr id="0" name=""/>
        <dsp:cNvSpPr/>
      </dsp:nvSpPr>
      <dsp:spPr>
        <a:xfrm>
          <a:off x="3961803" y="4826660"/>
          <a:ext cx="687086" cy="6870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to uncover factors such as…</a:t>
          </a:r>
        </a:p>
      </dsp:txBody>
      <dsp:txXfrm>
        <a:off x="3961803" y="4826660"/>
        <a:ext cx="687086" cy="687086"/>
      </dsp:txXfrm>
    </dsp:sp>
    <dsp:sp modelId="{7559549D-8245-CB40-80E3-0DC2C487233C}">
      <dsp:nvSpPr>
        <dsp:cNvPr id="0" name=""/>
        <dsp:cNvSpPr/>
      </dsp:nvSpPr>
      <dsp:spPr>
        <a:xfrm>
          <a:off x="2407536" y="76244"/>
          <a:ext cx="5363249" cy="5363249"/>
        </a:xfrm>
        <a:prstGeom prst="circularArrow">
          <a:avLst>
            <a:gd name="adj1" fmla="val 2498"/>
            <a:gd name="adj2" fmla="val 151336"/>
            <a:gd name="adj3" fmla="val 7869374"/>
            <a:gd name="adj4" fmla="val 6983320"/>
            <a:gd name="adj5" fmla="val 29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66203-B755-4440-8B20-7F7F731D4D08}">
      <dsp:nvSpPr>
        <dsp:cNvPr id="0" name=""/>
        <dsp:cNvSpPr/>
      </dsp:nvSpPr>
      <dsp:spPr>
        <a:xfrm>
          <a:off x="2693564" y="3905230"/>
          <a:ext cx="687086" cy="6870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- How an individual is Influenced/ the psychological influences </a:t>
          </a:r>
        </a:p>
      </dsp:txBody>
      <dsp:txXfrm>
        <a:off x="2693564" y="3905230"/>
        <a:ext cx="687086" cy="687086"/>
      </dsp:txXfrm>
    </dsp:sp>
    <dsp:sp modelId="{072E8A1B-5275-4C48-A0D6-A47A2A74226A}">
      <dsp:nvSpPr>
        <dsp:cNvPr id="0" name=""/>
        <dsp:cNvSpPr/>
      </dsp:nvSpPr>
      <dsp:spPr>
        <a:xfrm>
          <a:off x="2407536" y="76244"/>
          <a:ext cx="5363249" cy="5363249"/>
        </a:xfrm>
        <a:prstGeom prst="circularArrow">
          <a:avLst>
            <a:gd name="adj1" fmla="val 2498"/>
            <a:gd name="adj2" fmla="val 151336"/>
            <a:gd name="adj3" fmla="val 10181616"/>
            <a:gd name="adj4" fmla="val 9186349"/>
            <a:gd name="adj5" fmla="val 29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3E8D3F-D288-0C49-906C-C7D822A8EF20}">
      <dsp:nvSpPr>
        <dsp:cNvPr id="0" name=""/>
        <dsp:cNvSpPr/>
      </dsp:nvSpPr>
      <dsp:spPr>
        <a:xfrm>
          <a:off x="2209139" y="2414326"/>
          <a:ext cx="687086" cy="6870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Opinions around content (formal, visual) </a:t>
          </a:r>
        </a:p>
      </dsp:txBody>
      <dsp:txXfrm>
        <a:off x="2209139" y="2414326"/>
        <a:ext cx="687086" cy="687086"/>
      </dsp:txXfrm>
    </dsp:sp>
    <dsp:sp modelId="{F40E9F81-6153-4746-91D1-252B9413100A}">
      <dsp:nvSpPr>
        <dsp:cNvPr id="0" name=""/>
        <dsp:cNvSpPr/>
      </dsp:nvSpPr>
      <dsp:spPr>
        <a:xfrm>
          <a:off x="2407536" y="76244"/>
          <a:ext cx="5363249" cy="5363249"/>
        </a:xfrm>
        <a:prstGeom prst="circularArrow">
          <a:avLst>
            <a:gd name="adj1" fmla="val 2498"/>
            <a:gd name="adj2" fmla="val 151336"/>
            <a:gd name="adj3" fmla="val 12262315"/>
            <a:gd name="adj4" fmla="val 11267047"/>
            <a:gd name="adj5" fmla="val 29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F96ACF-D236-E648-B053-BF6F0C4F9497}">
      <dsp:nvSpPr>
        <dsp:cNvPr id="0" name=""/>
        <dsp:cNvSpPr/>
      </dsp:nvSpPr>
      <dsp:spPr>
        <a:xfrm>
          <a:off x="2693564" y="923422"/>
          <a:ext cx="687086" cy="6870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Changes in behaviors </a:t>
          </a:r>
        </a:p>
      </dsp:txBody>
      <dsp:txXfrm>
        <a:off x="2693564" y="923422"/>
        <a:ext cx="687086" cy="687086"/>
      </dsp:txXfrm>
    </dsp:sp>
    <dsp:sp modelId="{09EC931B-DF6E-4741-AFA5-45A9B27A2BC2}">
      <dsp:nvSpPr>
        <dsp:cNvPr id="0" name=""/>
        <dsp:cNvSpPr/>
      </dsp:nvSpPr>
      <dsp:spPr>
        <a:xfrm>
          <a:off x="2407536" y="76244"/>
          <a:ext cx="5363249" cy="5363249"/>
        </a:xfrm>
        <a:prstGeom prst="circularArrow">
          <a:avLst>
            <a:gd name="adj1" fmla="val 2498"/>
            <a:gd name="adj2" fmla="val 151336"/>
            <a:gd name="adj3" fmla="val 14465344"/>
            <a:gd name="adj4" fmla="val 13579290"/>
            <a:gd name="adj5" fmla="val 29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B6E5A4-C10A-684C-9C02-5EDFD0146EC7}">
      <dsp:nvSpPr>
        <dsp:cNvPr id="0" name=""/>
        <dsp:cNvSpPr/>
      </dsp:nvSpPr>
      <dsp:spPr>
        <a:xfrm>
          <a:off x="3961803" y="1992"/>
          <a:ext cx="687086" cy="6870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The perceived influences surrounding the influence of social media. </a:t>
          </a:r>
        </a:p>
      </dsp:txBody>
      <dsp:txXfrm>
        <a:off x="3961803" y="1992"/>
        <a:ext cx="687086" cy="687086"/>
      </dsp:txXfrm>
    </dsp:sp>
    <dsp:sp modelId="{49794EF0-F60E-4744-84EA-F7E3101AD461}">
      <dsp:nvSpPr>
        <dsp:cNvPr id="0" name=""/>
        <dsp:cNvSpPr/>
      </dsp:nvSpPr>
      <dsp:spPr>
        <a:xfrm>
          <a:off x="2407536" y="76244"/>
          <a:ext cx="5363249" cy="5363249"/>
        </a:xfrm>
        <a:prstGeom prst="circularArrow">
          <a:avLst>
            <a:gd name="adj1" fmla="val 2498"/>
            <a:gd name="adj2" fmla="val 151336"/>
            <a:gd name="adj3" fmla="val 16648412"/>
            <a:gd name="adj4" fmla="val 15600252"/>
            <a:gd name="adj5" fmla="val 29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9C8F08-5197-0C43-B9D5-C7F32D58B6D3}" type="datetimeFigureOut">
              <a:rPr lang="en-US" smtClean="0"/>
              <a:t>12/3/22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340BE5-379F-F84F-BAE2-80A12198A1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2970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340BE5-379F-F84F-BAE2-80A12198A10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5470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u="none" strike="noStrike" dirty="0">
                <a:solidFill>
                  <a:srgbClr val="333333"/>
                </a:solidFill>
                <a:effectLst/>
                <a:latin typeface="Georgia" panose="02040502050405020303" pitchFamily="18" charset="0"/>
              </a:rPr>
              <a:t> This study had some limitations that mainly relate to variation in study design, over-reliance of self-reported measures and sample characteristics, that prevented comparative analysis.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340BE5-379F-F84F-BAE2-80A12198A10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2154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340BE5-379F-F84F-BAE2-80A12198A10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841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1A6662E-FAF4-44BC-88B5-85A7CBFB6D30}" type="datetime1">
              <a:rPr lang="en-US" smtClean="0"/>
              <a:pPr/>
              <a:t>11/30/22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7983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11/30/22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413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5417D9E-721A-44BB-8863-9873FE64DA75}" type="datetime1">
              <a:rPr lang="en-US" smtClean="0"/>
              <a:t>11/30/22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0709462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11/30/22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6226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11/30/22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04254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1CFF-90C9-47B3-9DA1-F2BF8D839F7E}" type="datetime1">
              <a:rPr lang="en-US" smtClean="0"/>
              <a:t>11/30/22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517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11/30/22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042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0DB7ABA-0172-4F9C-889D-567164F66BCD}" type="datetime1">
              <a:rPr lang="en-US" smtClean="0"/>
              <a:t>11/30/22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655917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78AC6A5B-8AE7-4A41-B5A7-9ADC6686DC18}" type="datetime1">
              <a:rPr lang="en-US" smtClean="0"/>
              <a:t>11/30/22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504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11/30/22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4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11/30/22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782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7E0CF6C-748E-4B7A-BC8B-3011EF78ED13}" type="datetime1">
              <a:rPr lang="en-US" smtClean="0"/>
              <a:pPr/>
              <a:t>11/30/22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38913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2.png"/><Relationship Id="rId4" Type="http://schemas.openxmlformats.org/officeDocument/2006/relationships/image" Target="../media/image3.pn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slideLayout" Target="../slideLayouts/slideLayout2.xml"/><Relationship Id="rId7" Type="http://schemas.openxmlformats.org/officeDocument/2006/relationships/diagramLayout" Target="../diagrams/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diagramData" Target="../diagrams/data2.xml"/><Relationship Id="rId11" Type="http://schemas.openxmlformats.org/officeDocument/2006/relationships/image" Target="../media/image2.png"/><Relationship Id="rId5" Type="http://schemas.microsoft.com/office/2007/relationships/hdphoto" Target="../media/hdphoto1.wdp"/><Relationship Id="rId10" Type="http://schemas.microsoft.com/office/2007/relationships/diagramDrawing" Target="../diagrams/drawing2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1.xml"/><Relationship Id="rId9" Type="http://schemas.microsoft.com/office/2007/relationships/diagramDrawing" Target="../diagrams/drawin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link.springer.com/article/10.1007/s40519-017-0364-2#auth-Pixie_G_-Turner" TargetMode="External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scholar.google.com/scholar_lookup?journal=Nutrition+&amp;+Dietetics&amp;title=Social+media,+body+image+and+food+choices+in+healthy+young+adults:+A+mixed+methods+systematic+review&amp;volume=77&amp;publication_year=2020&amp;pages=19-40&amp;pmid=31583837&amp;doi=10.1111/1747-0080.12581&amp;" TargetMode="Externa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hyperlink" Target="https://doi.org/10.1111%2F1747-0080.12581" TargetMode="External"/><Relationship Id="rId11" Type="http://schemas.openxmlformats.org/officeDocument/2006/relationships/image" Target="../media/image2.png"/><Relationship Id="rId5" Type="http://schemas.openxmlformats.org/officeDocument/2006/relationships/hyperlink" Target="https://pubmed.ncbi.nlm.nih.gov/31583837" TargetMode="External"/><Relationship Id="rId10" Type="http://schemas.openxmlformats.org/officeDocument/2006/relationships/hyperlink" Target="https://link.springer.com/journal/40519" TargetMode="External"/><Relationship Id="rId4" Type="http://schemas.openxmlformats.org/officeDocument/2006/relationships/hyperlink" Target="https://www.ncbi.nlm.nih.gov/pmc/articles/PMC7384161/" TargetMode="External"/><Relationship Id="rId9" Type="http://schemas.openxmlformats.org/officeDocument/2006/relationships/hyperlink" Target="https://link.springer.com/article/10.1007/s40519-017-0364-2#auth-Carmen_E_-Lefevre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19354-F1A3-C849-97C4-BD53CAB060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5423" y="3176833"/>
            <a:ext cx="10318418" cy="2581538"/>
          </a:xfrm>
        </p:spPr>
        <p:txBody>
          <a:bodyPr>
            <a:normAutofit/>
          </a:bodyPr>
          <a:lstStyle/>
          <a:p>
            <a:r>
              <a:rPr lang="en-US" sz="4800"/>
              <a:t>How does social media influence the behaviors around diet and exercise?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883532-ADE9-474B-8D0D-55593C2DD5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11945" y="5830278"/>
            <a:ext cx="8045373" cy="65649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700">
                <a:solidFill>
                  <a:schemeClr val="bg2"/>
                </a:solidFill>
              </a:rPr>
              <a:t>Ffion Rees</a:t>
            </a:r>
          </a:p>
          <a:p>
            <a:pPr>
              <a:lnSpc>
                <a:spcPct val="90000"/>
              </a:lnSpc>
            </a:pPr>
            <a:r>
              <a:rPr lang="en-US" sz="1700">
                <a:solidFill>
                  <a:schemeClr val="bg2"/>
                </a:solidFill>
              </a:rPr>
              <a:t>(2116740)</a:t>
            </a:r>
          </a:p>
        </p:txBody>
      </p:sp>
      <p:pic>
        <p:nvPicPr>
          <p:cNvPr id="13" name="Picture 12" descr="Apple with measuring tape">
            <a:extLst>
              <a:ext uri="{FF2B5EF4-FFF2-40B4-BE49-F238E27FC236}">
                <a16:creationId xmlns:a16="http://schemas.microsoft.com/office/drawing/2014/main" id="{32F3F5BC-1C03-4B3D-7E88-381148909CC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2618" b="42232"/>
          <a:stretch/>
        </p:blipFill>
        <p:spPr>
          <a:xfrm>
            <a:off x="1" y="10"/>
            <a:ext cx="12192000" cy="2828482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C9081877-7CE2-5545-9FE9-387E758CFA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951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68"/>
    </mc:Choice>
    <mc:Fallback>
      <p:transition spd="slow" advTm="114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3695853-0EA5-FC49-AE81-F4A8510A313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</a:blip>
          <a:srcRect l="5917" r="17331"/>
          <a:stretch/>
        </p:blipFill>
        <p:spPr>
          <a:xfrm>
            <a:off x="6902202" y="10"/>
            <a:ext cx="526366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2B2CCB7-D51C-8341-9192-DE023EF26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051" y="382385"/>
            <a:ext cx="6015897" cy="1492132"/>
          </a:xfrm>
        </p:spPr>
        <p:txBody>
          <a:bodyPr>
            <a:normAutofit/>
          </a:bodyPr>
          <a:lstStyle/>
          <a:p>
            <a:r>
              <a:rPr lang="en-US" dirty="0"/>
              <a:t>                            Introduction </a:t>
            </a: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3F7296A1-C34B-605B-A063-4A708DB715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0602264"/>
              </p:ext>
            </p:extLst>
          </p:nvPr>
        </p:nvGraphicFramePr>
        <p:xfrm>
          <a:off x="765051" y="2286001"/>
          <a:ext cx="6015897" cy="3593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FC75A2D4-6AED-D247-981D-76057C2E63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522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966"/>
    </mc:Choice>
    <mc:Fallback>
      <p:transition spd="slow" advTm="799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A90F9AD-9516-CE47-B969-8F85AA1ECA96}"/>
              </a:ext>
            </a:extLst>
          </p:cNvPr>
          <p:cNvSpPr txBox="1"/>
          <p:nvPr/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100" cap="all" spc="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                       </a:t>
            </a:r>
            <a:r>
              <a:rPr lang="en-US" sz="5100" b="1" u="sng" cap="all" spc="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Introduction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2875C7-6A20-364A-AE07-0FE8DDE3BF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1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7661" y="2396542"/>
            <a:ext cx="4129822" cy="2064911"/>
          </a:xfrm>
          <a:prstGeom prst="rect">
            <a:avLst/>
          </a:prstGeom>
        </p:spPr>
      </p:pic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304AA156-C921-8A19-3C17-741F0C37338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9292294"/>
              </p:ext>
            </p:extLst>
          </p:nvPr>
        </p:nvGraphicFramePr>
        <p:xfrm>
          <a:off x="5375805" y="1632203"/>
          <a:ext cx="6054195" cy="3593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7A3B8632-2875-6E45-8156-5B6993354A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723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954"/>
    </mc:Choice>
    <mc:Fallback>
      <p:transition spd="slow" advTm="269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9C238-DDD8-C74E-972E-DC22E2C5C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/>
              <a:t>The aim </a:t>
            </a: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EFD9E4B3-0DFC-CE12-6C9F-C529D842AAA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3240923"/>
              </p:ext>
            </p:extLst>
          </p:nvPr>
        </p:nvGraphicFramePr>
        <p:xfrm>
          <a:off x="1250950" y="2286000"/>
          <a:ext cx="10179050" cy="3594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AA53051-3F36-7F48-A7CF-8354826423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44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702"/>
    </mc:Choice>
    <mc:Fallback>
      <p:transition spd="slow" advTm="787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ne in a crowd">
            <a:extLst>
              <a:ext uri="{FF2B5EF4-FFF2-40B4-BE49-F238E27FC236}">
                <a16:creationId xmlns:a16="http://schemas.microsoft.com/office/drawing/2014/main" id="{7E9681A5-B856-7759-0C76-72613542180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</a:blip>
          <a:srcRect l="25313" r="17123"/>
          <a:stretch/>
        </p:blipFill>
        <p:spPr>
          <a:xfrm>
            <a:off x="6928338" y="10"/>
            <a:ext cx="5263662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29E6B55-8837-0145-AFB8-4C9646777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051" y="382385"/>
            <a:ext cx="6015897" cy="1492132"/>
          </a:xfrm>
        </p:spPr>
        <p:txBody>
          <a:bodyPr>
            <a:normAutofit/>
          </a:bodyPr>
          <a:lstStyle/>
          <a:p>
            <a:r>
              <a:rPr lang="en-US" dirty="0"/>
              <a:t>The influences / literature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A4AFCE-4872-6142-B950-C45DCA8261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51" y="2286001"/>
            <a:ext cx="6015897" cy="4427620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00000"/>
              </a:lnSpc>
            </a:pPr>
            <a:r>
              <a:rPr lang="en-US" sz="26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Types of influences and how they impact…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6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Negative influences / positive influences / types of impact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26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exposure to image related content </a:t>
            </a:r>
          </a:p>
          <a:p>
            <a:r>
              <a:rPr lang="en-GB" sz="26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Raggatt</a:t>
            </a:r>
            <a:r>
              <a:rPr lang="en-GB" sz="26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M., Wright, C.J.C., </a:t>
            </a:r>
            <a:r>
              <a:rPr lang="en-GB" sz="26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Carrotte</a:t>
            </a:r>
            <a:r>
              <a:rPr lang="en-GB" sz="26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E. </a:t>
            </a:r>
            <a:r>
              <a:rPr lang="en-GB" sz="26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et al.</a:t>
            </a:r>
            <a:r>
              <a:rPr lang="en-GB" sz="26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 “I aspire to look and feel healthy like the posts convey”: engagement with fitness inspiration on social media and perceptions of its influence on health and </a:t>
            </a:r>
            <a:r>
              <a:rPr lang="en-GB" sz="26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wellbeing.</a:t>
            </a:r>
            <a:r>
              <a:rPr lang="en-GB" sz="2600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BMC</a:t>
            </a:r>
            <a:r>
              <a:rPr lang="en-GB" sz="26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Public Health</a:t>
            </a:r>
            <a:r>
              <a:rPr lang="en-GB" sz="26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 </a:t>
            </a:r>
            <a:r>
              <a:rPr lang="en-GB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18</a:t>
            </a:r>
            <a:r>
              <a:rPr lang="en-GB" sz="26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1002 (2018). </a:t>
            </a:r>
          </a:p>
          <a:p>
            <a:r>
              <a:rPr lang="en-GB" sz="26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Goodyear, V.A., Wood, G., Skinner, B. </a:t>
            </a:r>
            <a:r>
              <a:rPr lang="en-GB" sz="26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et al.</a:t>
            </a:r>
            <a:r>
              <a:rPr lang="en-GB" sz="26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 The effect of social media interventions on physical activity and dietary behaviours in young people and adults: a systematic review. </a:t>
            </a:r>
            <a:r>
              <a:rPr lang="en-GB" sz="26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Int J </a:t>
            </a:r>
            <a:r>
              <a:rPr lang="en-GB" sz="2600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Behav</a:t>
            </a:r>
            <a:r>
              <a:rPr lang="en-GB" sz="26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en-GB" sz="2600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Nutr</a:t>
            </a:r>
            <a:r>
              <a:rPr lang="en-GB" sz="26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Phys Act</a:t>
            </a:r>
            <a:r>
              <a:rPr lang="en-GB" sz="26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 </a:t>
            </a:r>
            <a:r>
              <a:rPr lang="en-GB" sz="26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18</a:t>
            </a:r>
            <a:r>
              <a:rPr lang="en-GB" sz="26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72 (2021). </a:t>
            </a:r>
          </a:p>
          <a:p>
            <a:r>
              <a:rPr lang="en-GB" sz="26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Rounsefell</a:t>
            </a:r>
            <a:r>
              <a:rPr lang="en-GB" sz="26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K, Gibson S, McLean S, et al. Social media, body image and food choices in healthy young adults: A mixed methods systematic review. </a:t>
            </a:r>
            <a:r>
              <a:rPr lang="en-GB" sz="26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Nutrition &amp; Dietetics</a:t>
            </a:r>
            <a:r>
              <a:rPr lang="en-GB" sz="26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 (2020).</a:t>
            </a:r>
          </a:p>
          <a:p>
            <a:r>
              <a:rPr lang="en-GB" sz="26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Ethics- </a:t>
            </a:r>
          </a:p>
          <a:p>
            <a:pPr marL="0" indent="0">
              <a:buNone/>
            </a:pPr>
            <a:br>
              <a:rPr lang="en-GB" sz="2600" dirty="0">
                <a:solidFill>
                  <a:schemeClr val="tx2">
                    <a:lumMod val="90000"/>
                    <a:lumOff val="10000"/>
                  </a:schemeClr>
                </a:solidFill>
              </a:rPr>
            </a:br>
            <a:endParaRPr lang="en-US" sz="26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>
              <a:lnSpc>
                <a:spcPct val="100000"/>
              </a:lnSpc>
              <a:buFontTx/>
              <a:buChar char="-"/>
            </a:pPr>
            <a:endParaRPr lang="en-US" sz="1600" dirty="0"/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2F4416A7-1F9F-A848-BCEA-AB0D8665F4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623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65"/>
    </mc:Choice>
    <mc:Fallback>
      <p:transition spd="slow" advTm="2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6E2FF-71CE-BC4D-A3BB-FA855AC62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              Methodology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B11F23C-26F8-BBBA-DB9C-CFFC85157E9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7641655"/>
              </p:ext>
            </p:extLst>
          </p:nvPr>
        </p:nvGraphicFramePr>
        <p:xfrm>
          <a:off x="1251678" y="1136073"/>
          <a:ext cx="10178322" cy="55157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03F7D322-26E4-004B-92FC-9AE1AB90AB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1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138"/>
    </mc:Choice>
    <mc:Fallback>
      <p:transition spd="slow" advTm="481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488B11-1B9D-E34A-B803-6D41F3F65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9" y="645107"/>
            <a:ext cx="3384329" cy="1640894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4000" dirty="0"/>
              <a:t>                      Methodology / analysis 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B85C92-78EE-D149-B13D-E56889C25F7A}"/>
              </a:ext>
            </a:extLst>
          </p:cNvPr>
          <p:cNvSpPr txBox="1"/>
          <p:nvPr/>
        </p:nvSpPr>
        <p:spPr>
          <a:xfrm>
            <a:off x="1251679" y="2286001"/>
            <a:ext cx="3384330" cy="39408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7150" indent="-228600" defTabSz="914400">
              <a:spcBef>
                <a:spcPts val="700"/>
              </a:spcBef>
              <a:buClr>
                <a:schemeClr val="tx2"/>
              </a:buClr>
            </a:pPr>
            <a:r>
              <a:rPr lang="en-US" sz="1100" b="0" i="0" strike="noStrike" dirty="0">
                <a:solidFill>
                  <a:schemeClr val="tx2">
                    <a:lumMod val="90000"/>
                    <a:lumOff val="10000"/>
                  </a:schemeClr>
                </a:solidFill>
                <a:effectLst/>
              </a:rPr>
              <a:t>    </a:t>
            </a:r>
            <a:r>
              <a:rPr lang="en-US" sz="1100" b="0" i="0" u="sng" strike="noStrike" dirty="0">
                <a:solidFill>
                  <a:schemeClr val="tx2">
                    <a:lumMod val="90000"/>
                    <a:lumOff val="10000"/>
                  </a:schemeClr>
                </a:solidFill>
                <a:effectLst/>
              </a:rPr>
              <a:t>systematic search of the literature</a:t>
            </a:r>
          </a:p>
          <a:p>
            <a:pPr indent="-228600" defTabSz="914400">
              <a:spcBef>
                <a:spcPts val="700"/>
              </a:spcBef>
              <a:buClr>
                <a:schemeClr val="tx2"/>
              </a:buClr>
            </a:pPr>
            <a:r>
              <a:rPr lang="en-US" sz="1100" b="0" i="0" u="none" strike="noStrike" dirty="0">
                <a:solidFill>
                  <a:schemeClr val="tx2">
                    <a:lumMod val="90000"/>
                    <a:lumOff val="10000"/>
                  </a:schemeClr>
                </a:solidFill>
                <a:effectLst/>
              </a:rPr>
              <a:t>     </a:t>
            </a:r>
            <a:r>
              <a:rPr lang="en-US" sz="1100" b="0" i="0" u="sng" strike="noStrike" dirty="0">
                <a:solidFill>
                  <a:schemeClr val="tx2">
                    <a:lumMod val="90000"/>
                    <a:lumOff val="10000"/>
                  </a:schemeClr>
                </a:solidFill>
                <a:effectLst/>
              </a:rPr>
              <a:t>online surveys </a:t>
            </a:r>
          </a:p>
          <a:p>
            <a:pPr indent="-228600" defTabSz="914400">
              <a:spcBef>
                <a:spcPts val="700"/>
              </a:spcBef>
              <a:buClr>
                <a:schemeClr val="tx2"/>
              </a:buClr>
            </a:pPr>
            <a:r>
              <a:rPr lang="en-US" sz="1100" b="0" i="0" u="none" strike="noStrike" dirty="0">
                <a:solidFill>
                  <a:schemeClr val="tx2">
                    <a:lumMod val="90000"/>
                    <a:lumOff val="10000"/>
                  </a:schemeClr>
                </a:solidFill>
                <a:effectLst/>
              </a:rPr>
              <a:t>     </a:t>
            </a:r>
            <a:r>
              <a:rPr lang="en-US" sz="1100" b="0" i="0" u="sng" strike="noStrike" dirty="0">
                <a:solidFill>
                  <a:schemeClr val="tx2">
                    <a:lumMod val="90000"/>
                    <a:lumOff val="10000"/>
                  </a:schemeClr>
                </a:solidFill>
                <a:effectLst/>
              </a:rPr>
              <a:t>interviews</a:t>
            </a:r>
            <a:r>
              <a:rPr lang="en-US" sz="1100" b="0" i="0" u="none" strike="noStrike" dirty="0">
                <a:solidFill>
                  <a:schemeClr val="tx2">
                    <a:lumMod val="90000"/>
                    <a:lumOff val="10000"/>
                  </a:schemeClr>
                </a:solidFill>
                <a:effectLst/>
              </a:rPr>
              <a:t> </a:t>
            </a:r>
          </a:p>
          <a:p>
            <a:pPr marL="285750" indent="-228600" defTabSz="914400">
              <a:spcBef>
                <a:spcPts val="700"/>
              </a:spcBef>
              <a:buClr>
                <a:schemeClr val="tx2"/>
              </a:buClr>
              <a:buFontTx/>
              <a:buChar char="-"/>
            </a:pPr>
            <a:r>
              <a:rPr lang="en-US" sz="11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An </a:t>
            </a:r>
            <a:r>
              <a:rPr lang="en-US" sz="1100" b="0" i="0" u="none" strike="noStrike" dirty="0">
                <a:solidFill>
                  <a:schemeClr val="tx2">
                    <a:lumMod val="90000"/>
                    <a:lumOff val="10000"/>
                  </a:schemeClr>
                </a:solidFill>
                <a:effectLst/>
              </a:rPr>
              <a:t>intervention that using commercial social media platforms. </a:t>
            </a:r>
          </a:p>
          <a:p>
            <a:pPr indent="-228600" defTabSz="914400">
              <a:spcBef>
                <a:spcPts val="700"/>
              </a:spcBef>
              <a:buClr>
                <a:schemeClr val="tx2"/>
              </a:buClr>
            </a:pPr>
            <a:endParaRPr lang="en-US" sz="1100" b="0" i="0" u="none" strike="noStrike" dirty="0">
              <a:solidFill>
                <a:schemeClr val="tx2">
                  <a:lumMod val="90000"/>
                  <a:lumOff val="10000"/>
                </a:schemeClr>
              </a:solidFill>
              <a:effectLst/>
            </a:endParaRPr>
          </a:p>
          <a:p>
            <a:pPr marL="285750" indent="-228600" defTabSz="914400">
              <a:spcBef>
                <a:spcPts val="700"/>
              </a:spcBef>
              <a:buClr>
                <a:schemeClr val="tx2"/>
              </a:buClr>
              <a:buFontTx/>
              <a:buChar char="-"/>
            </a:pPr>
            <a:r>
              <a:rPr lang="en-US" sz="1100" b="0" i="0" u="none" strike="noStrike" dirty="0">
                <a:solidFill>
                  <a:schemeClr val="tx2">
                    <a:lumMod val="90000"/>
                    <a:lumOff val="10000"/>
                  </a:schemeClr>
                </a:solidFill>
                <a:effectLst/>
              </a:rPr>
              <a:t>outcomes related to changes to diet / eating or exercise and changes behaviors</a:t>
            </a:r>
            <a:r>
              <a:rPr lang="en-US" sz="11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en-US" sz="1100" b="0" i="0" u="none" strike="noStrike" dirty="0">
                <a:solidFill>
                  <a:schemeClr val="tx2">
                    <a:lumMod val="90000"/>
                    <a:lumOff val="10000"/>
                  </a:schemeClr>
                </a:solidFill>
                <a:effectLst/>
              </a:rPr>
              <a:t>qualitative method approach. </a:t>
            </a:r>
          </a:p>
          <a:p>
            <a:pPr indent="-228600" defTabSz="914400">
              <a:spcBef>
                <a:spcPts val="700"/>
              </a:spcBef>
              <a:buClr>
                <a:schemeClr val="tx2"/>
              </a:buClr>
            </a:pPr>
            <a:endParaRPr lang="en-US" sz="11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285750" indent="-228600" defTabSz="914400">
              <a:spcBef>
                <a:spcPts val="700"/>
              </a:spcBef>
              <a:buClr>
                <a:schemeClr val="tx2"/>
              </a:buClr>
              <a:buFontTx/>
              <a:buChar char="-"/>
            </a:pPr>
            <a:r>
              <a:rPr lang="en-US" sz="11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Participation selection,  number of students (25) / online participants aged (18-30 years old). </a:t>
            </a:r>
          </a:p>
          <a:p>
            <a:pPr marL="57150" indent="-228600" defTabSz="914400">
              <a:spcBef>
                <a:spcPts val="700"/>
              </a:spcBef>
              <a:buClr>
                <a:schemeClr val="tx2"/>
              </a:buClr>
            </a:pPr>
            <a:endParaRPr lang="en-US" sz="11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 marL="285750" indent="-228600" defTabSz="914400">
              <a:spcBef>
                <a:spcPts val="700"/>
              </a:spcBef>
              <a:buClr>
                <a:schemeClr val="tx2"/>
              </a:buClr>
              <a:buFontTx/>
              <a:buChar char="-"/>
            </a:pPr>
            <a:r>
              <a:rPr lang="en-US" sz="11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Participation selection, variety of university students (18-39 years old) interviews. </a:t>
            </a:r>
          </a:p>
          <a:p>
            <a:pPr marL="57150" indent="-228600" defTabSz="914400">
              <a:spcBef>
                <a:spcPts val="700"/>
              </a:spcBef>
              <a:buClr>
                <a:schemeClr val="tx2"/>
              </a:buClr>
            </a:pPr>
            <a:r>
              <a:rPr lang="en-US" sz="11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 </a:t>
            </a:r>
          </a:p>
          <a:p>
            <a:pPr marL="285750" indent="-228600" defTabSz="914400">
              <a:spcBef>
                <a:spcPts val="700"/>
              </a:spcBef>
              <a:buClr>
                <a:schemeClr val="tx2"/>
              </a:buClr>
              <a:buFontTx/>
              <a:buChar char="-"/>
            </a:pPr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6" name="Graphic 15" descr="Magnifying glass">
            <a:extLst>
              <a:ext uri="{FF2B5EF4-FFF2-40B4-BE49-F238E27FC236}">
                <a16:creationId xmlns:a16="http://schemas.microsoft.com/office/drawing/2014/main" id="{A8FAE35A-ED09-3574-D47F-1151669195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480181" y="645107"/>
            <a:ext cx="5594047" cy="5594047"/>
          </a:xfrm>
          <a:prstGeom prst="rect">
            <a:avLst/>
          </a:prstGeom>
        </p:spPr>
      </p:pic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34D0FED9-4685-BB46-828D-22DA1D3E13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759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7656"/>
    </mc:Choice>
    <mc:Fallback>
      <p:transition spd="slow" advTm="2076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FF0F7-EC57-6140-A1E5-964E5ADCE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Research ethics and data collection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241E66-FABC-0441-854A-1678E6810D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</a:rPr>
              <a:t>The Data Protection Act 1998. </a:t>
            </a:r>
          </a:p>
          <a:p>
            <a:pPr marL="0" indent="0">
              <a:buNone/>
            </a:pPr>
            <a:endParaRPr lang="en-GB" b="1" dirty="0">
              <a:solidFill>
                <a:schemeClr val="tx2">
                  <a:lumMod val="90000"/>
                  <a:lumOff val="10000"/>
                </a:schemeClr>
              </a:solidFill>
              <a:latin typeface="arial" panose="020B0604020202020204" pitchFamily="34" charset="0"/>
            </a:endParaRPr>
          </a:p>
          <a:p>
            <a:r>
              <a:rPr lang="en-GB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</a:rPr>
              <a:t>Use of a privacy notice </a:t>
            </a:r>
          </a:p>
          <a:p>
            <a:pPr marL="0" indent="0">
              <a:buNone/>
            </a:pPr>
            <a:endParaRPr lang="en-GB" b="1" dirty="0">
              <a:solidFill>
                <a:schemeClr val="tx2">
                  <a:lumMod val="90000"/>
                  <a:lumOff val="10000"/>
                </a:schemeClr>
              </a:solidFill>
              <a:latin typeface="arial" panose="020B0604020202020204" pitchFamily="34" charset="0"/>
            </a:endParaRPr>
          </a:p>
          <a:p>
            <a:r>
              <a:rPr lang="en-GB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</a:rPr>
              <a:t>University ethical approval </a:t>
            </a:r>
          </a:p>
          <a:p>
            <a:pPr marL="0" indent="0">
              <a:buNone/>
            </a:pPr>
            <a:endParaRPr lang="en-GB" b="1" dirty="0">
              <a:solidFill>
                <a:schemeClr val="tx2">
                  <a:lumMod val="90000"/>
                  <a:lumOff val="10000"/>
                </a:schemeClr>
              </a:solidFill>
              <a:latin typeface="arial" panose="020B0604020202020204" pitchFamily="34" charset="0"/>
            </a:endParaRPr>
          </a:p>
          <a:p>
            <a:r>
              <a:rPr lang="en-GB" b="1" dirty="0">
                <a:solidFill>
                  <a:schemeClr val="tx2">
                    <a:lumMod val="90000"/>
                    <a:lumOff val="10000"/>
                  </a:schemeClr>
                </a:solidFill>
                <a:latin typeface="arial" panose="020B0604020202020204" pitchFamily="34" charset="0"/>
              </a:rPr>
              <a:t>Participant consent </a:t>
            </a:r>
            <a:endParaRPr lang="en-US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CBAA5EEF-B4F0-454D-BE94-323FA521D5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151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510"/>
    </mc:Choice>
    <mc:Fallback>
      <p:transition spd="slow" advTm="345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72CA1-43F5-4349-9D31-3662F3FD4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5727" y="382385"/>
            <a:ext cx="6335338" cy="1492132"/>
          </a:xfrm>
        </p:spPr>
        <p:txBody>
          <a:bodyPr>
            <a:normAutofit/>
          </a:bodyPr>
          <a:lstStyle/>
          <a:p>
            <a:r>
              <a:rPr lang="en-US" dirty="0"/>
              <a:t>         Limitations / strengths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0B6307-4BCD-3E4C-A990-440879AABB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5727" y="2286001"/>
            <a:ext cx="6335338" cy="3593591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2">
                    <a:lumMod val="90000"/>
                    <a:lumOff val="10000"/>
                  </a:schemeClr>
                </a:solidFill>
              </a:rPr>
              <a:t>Limitation – Time constraints </a:t>
            </a:r>
          </a:p>
          <a:p>
            <a:endParaRPr lang="en-US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en-US" dirty="0">
                <a:solidFill>
                  <a:schemeClr val="tx2">
                    <a:lumMod val="90000"/>
                    <a:lumOff val="10000"/>
                  </a:schemeClr>
                </a:solidFill>
              </a:rPr>
              <a:t>Strength – Amount of data </a:t>
            </a:r>
          </a:p>
          <a:p>
            <a:endParaRPr lang="en-US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en-US" dirty="0">
                <a:solidFill>
                  <a:schemeClr val="tx2">
                    <a:lumMod val="90000"/>
                    <a:lumOff val="10000"/>
                  </a:schemeClr>
                </a:solidFill>
              </a:rPr>
              <a:t>Strength – Diverse sampling </a:t>
            </a:r>
          </a:p>
          <a:p>
            <a:endParaRPr lang="en-US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en-US" dirty="0">
                <a:solidFill>
                  <a:schemeClr val="tx2">
                    <a:lumMod val="90000"/>
                    <a:lumOff val="10000"/>
                  </a:schemeClr>
                </a:solidFill>
              </a:rPr>
              <a:t>Strength – Well – researched instruments and collection methods </a:t>
            </a:r>
          </a:p>
        </p:txBody>
      </p:sp>
      <p:pic>
        <p:nvPicPr>
          <p:cNvPr id="14" name="Picture 4" descr="Maze">
            <a:extLst>
              <a:ext uri="{FF2B5EF4-FFF2-40B4-BE49-F238E27FC236}">
                <a16:creationId xmlns:a16="http://schemas.microsoft.com/office/drawing/2014/main" id="{562094BC-91A0-8F27-0C36-78A8E2EF978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869" r="32990"/>
          <a:stretch/>
        </p:blipFill>
        <p:spPr>
          <a:xfrm>
            <a:off x="688434" y="-9525"/>
            <a:ext cx="4129822" cy="6867525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A11F6A0C-5196-964E-81F6-182857AA51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52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264"/>
    </mc:Choice>
    <mc:Fallback>
      <p:transition spd="slow" advTm="83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2C1B17-9D24-2345-81A0-43132FA84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                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0C72B-DC00-CB48-815F-100F87D221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solidFill>
                  <a:schemeClr val="tx2">
                    <a:lumMod val="90000"/>
                    <a:lumOff val="10000"/>
                  </a:schemeClr>
                </a:solidFill>
              </a:rPr>
              <a:t>The purpose – To understand the why and how, the kinds of influence social media has upon behavior changes around diet and exercise. </a:t>
            </a:r>
          </a:p>
          <a:p>
            <a:endParaRPr lang="en-US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en-US" dirty="0">
                <a:solidFill>
                  <a:schemeClr val="tx2">
                    <a:lumMod val="90000"/>
                    <a:lumOff val="10000"/>
                  </a:schemeClr>
                </a:solidFill>
              </a:rPr>
              <a:t>Data analysis </a:t>
            </a:r>
          </a:p>
          <a:p>
            <a:endParaRPr lang="en-US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en-US" dirty="0">
                <a:solidFill>
                  <a:schemeClr val="tx2">
                    <a:lumMod val="90000"/>
                    <a:lumOff val="10000"/>
                  </a:schemeClr>
                </a:solidFill>
              </a:rPr>
              <a:t>Areas for future research </a:t>
            </a:r>
          </a:p>
          <a:p>
            <a:endParaRPr lang="en-US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en-US" dirty="0">
                <a:solidFill>
                  <a:schemeClr val="tx2">
                    <a:lumMod val="90000"/>
                    <a:lumOff val="10000"/>
                  </a:schemeClr>
                </a:solidFill>
              </a:rPr>
              <a:t>Widen the scope </a:t>
            </a:r>
          </a:p>
          <a:p>
            <a:pPr marL="0" indent="0">
              <a:buNone/>
            </a:pPr>
            <a:endParaRPr lang="en-US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r>
              <a:rPr lang="en-US" dirty="0">
                <a:solidFill>
                  <a:schemeClr val="tx2">
                    <a:lumMod val="90000"/>
                    <a:lumOff val="10000"/>
                  </a:schemeClr>
                </a:solidFill>
              </a:rPr>
              <a:t>The importance of the study </a:t>
            </a:r>
          </a:p>
          <a:p>
            <a:endParaRPr lang="en-US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7472C74-7A4A-AC43-9841-2A73AA6CC5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838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299"/>
    </mc:Choice>
    <mc:Fallback>
      <p:transition spd="slow" advTm="552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D492D-3833-0045-84DF-B68062567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6" y="382385"/>
            <a:ext cx="10668004" cy="1113295"/>
          </a:xfrm>
        </p:spPr>
        <p:txBody>
          <a:bodyPr anchor="b">
            <a:normAutofit/>
          </a:bodyPr>
          <a:lstStyle/>
          <a:p>
            <a:pPr algn="ctr"/>
            <a:r>
              <a:rPr lang="en-US"/>
              <a:t>                         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43F15-5504-6643-9839-966A2A4481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996" y="1785257"/>
            <a:ext cx="10668004" cy="344053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5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Raggatt</a:t>
            </a: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M., Wright, C.J.C., </a:t>
            </a:r>
            <a:r>
              <a:rPr lang="en-GB" sz="15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Carrotte</a:t>
            </a: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E. </a:t>
            </a:r>
            <a:r>
              <a:rPr lang="en-GB" sz="15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et al.</a:t>
            </a: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 “I aspire to look and feel healthy like the posts convey”: engagement with fitness inspiration on social media and perceptions of its influence on health and </a:t>
            </a:r>
            <a:r>
              <a:rPr lang="en-GB" sz="15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wellbeing.</a:t>
            </a:r>
            <a:r>
              <a:rPr lang="en-GB" sz="1500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BMC</a:t>
            </a:r>
            <a:r>
              <a:rPr lang="en-GB" sz="15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Public Health</a:t>
            </a: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 </a:t>
            </a:r>
            <a:r>
              <a:rPr lang="en-GB" sz="15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18</a:t>
            </a: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1002 (2018). https://</a:t>
            </a:r>
            <a:r>
              <a:rPr lang="en-GB" sz="15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doi.org</a:t>
            </a: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/10.1186/s12889-018-5930-7</a:t>
            </a:r>
          </a:p>
          <a:p>
            <a:pPr>
              <a:lnSpc>
                <a:spcPct val="100000"/>
              </a:lnSpc>
            </a:pP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Goodyear, V.A., Wood, G., Skinner, B. </a:t>
            </a:r>
            <a:r>
              <a:rPr lang="en-GB" sz="15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et al.</a:t>
            </a: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 The effect of social media interventions on physical activity and dietary behaviours in young people and adults: a systematic review. </a:t>
            </a:r>
            <a:r>
              <a:rPr lang="en-GB" sz="15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Int J </a:t>
            </a:r>
            <a:r>
              <a:rPr lang="en-GB" sz="1500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Behav</a:t>
            </a:r>
            <a:r>
              <a:rPr lang="en-GB" sz="15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</a:t>
            </a:r>
            <a:r>
              <a:rPr lang="en-GB" sz="1500" i="1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Nutr</a:t>
            </a:r>
            <a:r>
              <a:rPr lang="en-GB" sz="15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Phys Act</a:t>
            </a: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 </a:t>
            </a:r>
            <a:r>
              <a:rPr lang="en-GB" sz="15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18</a:t>
            </a: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72 (2021). https://</a:t>
            </a:r>
            <a:r>
              <a:rPr lang="en-GB" sz="15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doi.org</a:t>
            </a: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/10.1186/s12966-021-01138-3</a:t>
            </a:r>
          </a:p>
          <a:p>
            <a:pPr>
              <a:lnSpc>
                <a:spcPct val="100000"/>
              </a:lnSpc>
            </a:pPr>
            <a:r>
              <a:rPr lang="en-GB" sz="1500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Rounsefell</a:t>
            </a: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 K, Gibson S, McLean S, et al. Social media, body image and food choices in healthy young adults: A mixed methods systematic review. </a:t>
            </a:r>
            <a:r>
              <a:rPr lang="en-GB" sz="1500" i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Nutrition &amp; Dietetics</a:t>
            </a: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. 2020;77:19–40. 10.1111/1747-0080.12581 [</a:t>
            </a:r>
            <a:r>
              <a:rPr lang="en-GB" sz="1500" u="sng" dirty="0">
                <a:solidFill>
                  <a:schemeClr val="tx2">
                    <a:lumMod val="90000"/>
                    <a:lumOff val="1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PMC free article</a:t>
            </a: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] [</a:t>
            </a:r>
            <a:r>
              <a:rPr lang="en-GB" sz="1500" u="sng" dirty="0">
                <a:solidFill>
                  <a:schemeClr val="tx2">
                    <a:lumMod val="90000"/>
                    <a:lumOff val="10000"/>
                  </a:schemeClr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PubMed</a:t>
            </a: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] [</a:t>
            </a:r>
            <a:r>
              <a:rPr lang="en-GB" sz="1500" u="sng" dirty="0">
                <a:solidFill>
                  <a:schemeClr val="tx2">
                    <a:lumMod val="90000"/>
                    <a:lumOff val="10000"/>
                  </a:schemeClr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CrossRef</a:t>
            </a: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] [</a:t>
            </a:r>
            <a:r>
              <a:rPr lang="en-GB" sz="1500" u="sng" dirty="0">
                <a:solidFill>
                  <a:schemeClr val="tx2">
                    <a:lumMod val="90000"/>
                    <a:lumOff val="10000"/>
                  </a:schemeClr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Google Scholar</a:t>
            </a:r>
            <a:b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</a:br>
            <a:endParaRPr lang="en-GB" sz="15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en-GB" sz="1500" u="sng" dirty="0">
                <a:solidFill>
                  <a:schemeClr val="tx2">
                    <a:lumMod val="90000"/>
                    <a:lumOff val="10000"/>
                  </a:schemeClr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Pixie G. Turner</a:t>
            </a: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 &amp; </a:t>
            </a:r>
            <a:r>
              <a:rPr lang="en-GB" sz="1500" u="sng" dirty="0">
                <a:solidFill>
                  <a:schemeClr val="tx2">
                    <a:lumMod val="90000"/>
                    <a:lumOff val="10000"/>
                  </a:schemeClr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Carmen E. Lefevre</a:t>
            </a: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 ,</a:t>
            </a:r>
            <a:r>
              <a:rPr lang="en-GB" sz="1500" i="1" u="sng" dirty="0">
                <a:solidFill>
                  <a:schemeClr val="tx2">
                    <a:lumMod val="90000"/>
                    <a:lumOff val="10000"/>
                  </a:schemeClr>
                </a:solidFill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Eating and Weight Disorders - Studies on Anorexia, Bulimia and Obesity</a:t>
            </a: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 </a:t>
            </a:r>
            <a:r>
              <a:rPr lang="en-GB" sz="15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volume 22</a:t>
            </a:r>
            <a: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 pages 277–284 (2017)</a:t>
            </a:r>
            <a:br>
              <a:rPr lang="en-GB" sz="1500" dirty="0">
                <a:solidFill>
                  <a:schemeClr val="tx2">
                    <a:lumMod val="90000"/>
                    <a:lumOff val="10000"/>
                  </a:schemeClr>
                </a:solidFill>
              </a:rPr>
            </a:br>
            <a:endParaRPr lang="en-US" sz="1500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5E01031-8776-064D-940D-E9C70A5AF3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255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61"/>
    </mc:Choice>
    <mc:Fallback>
      <p:transition spd="slow" advTm="88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54A4D-A26F-BC42-870D-E336FF75FC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0257" y="864911"/>
            <a:ext cx="9031484" cy="346728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8000" spc="800" dirty="0"/>
              <a:t>Thank you </a:t>
            </a:r>
            <a:br>
              <a:rPr lang="en-US" sz="8000" spc="800" dirty="0"/>
            </a:br>
            <a:r>
              <a:rPr lang="en-US" sz="8000" spc="800" dirty="0"/>
              <a:t>for</a:t>
            </a:r>
            <a:br>
              <a:rPr lang="en-US" sz="8000" spc="800" dirty="0"/>
            </a:br>
            <a:r>
              <a:rPr lang="en-US" sz="8000" spc="800" dirty="0"/>
              <a:t>listening! </a:t>
            </a: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DA8DC71C-AA64-A742-B007-3558E06A62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50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12"/>
    </mc:Choice>
    <mc:Fallback>
      <p:transition spd="slow" advTm="141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{005AE0D7-A1BE-0849-A0D7-F5518BB3D4E2}tf10001071_mac</Template>
  <TotalTime>11968</TotalTime>
  <Words>844</Words>
  <Application>Microsoft Macintosh PowerPoint</Application>
  <PresentationFormat>Widescreen</PresentationFormat>
  <Paragraphs>89</Paragraphs>
  <Slides>12</Slides>
  <Notes>3</Notes>
  <HiddenSlides>0</HiddenSlides>
  <MMClips>12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Arial</vt:lpstr>
      <vt:lpstr>Calibri</vt:lpstr>
      <vt:lpstr>Georgia</vt:lpstr>
      <vt:lpstr>Gill Sans MT</vt:lpstr>
      <vt:lpstr>Impact</vt:lpstr>
      <vt:lpstr>Badge</vt:lpstr>
      <vt:lpstr>How does social media influence the behaviors around diet and exercise?</vt:lpstr>
      <vt:lpstr>                            Introduction </vt:lpstr>
      <vt:lpstr>PowerPoint Presentation</vt:lpstr>
      <vt:lpstr>The aim </vt:lpstr>
      <vt:lpstr>The influences / literature review</vt:lpstr>
      <vt:lpstr>                      Methodology </vt:lpstr>
      <vt:lpstr>                      Methodology / analysis   </vt:lpstr>
      <vt:lpstr>Research ethics and data collection </vt:lpstr>
      <vt:lpstr>         Limitations / strengths </vt:lpstr>
      <vt:lpstr>                        Conclusion </vt:lpstr>
      <vt:lpstr>                         References </vt:lpstr>
      <vt:lpstr>Thank you  for listening!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does social media influence the behaviors around diet and exercise?</dc:title>
  <dc:creator>Ffion Rees</dc:creator>
  <cp:lastModifiedBy>Ffion Rees</cp:lastModifiedBy>
  <cp:revision>6</cp:revision>
  <dcterms:created xsi:type="dcterms:W3CDTF">2022-11-30T13:08:36Z</dcterms:created>
  <dcterms:modified xsi:type="dcterms:W3CDTF">2022-12-08T20:37:18Z</dcterms:modified>
</cp:coreProperties>
</file>