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5" r:id="rId10"/>
    <p:sldId id="266" r:id="rId11"/>
    <p:sldId id="264"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72" autoAdjust="0"/>
    <p:restoredTop sz="94660"/>
  </p:normalViewPr>
  <p:slideViewPr>
    <p:cSldViewPr snapToGrid="0">
      <p:cViewPr varScale="1">
        <p:scale>
          <a:sx n="74" d="100"/>
          <a:sy n="74" d="100"/>
        </p:scale>
        <p:origin x="317"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2.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E751BB8-74F5-45FD-B265-E08D2889D601}" type="doc">
      <dgm:prSet loTypeId="urn:microsoft.com/office/officeart/2016/7/layout/VerticalHollowActionList" loCatId="List" qsTypeId="urn:microsoft.com/office/officeart/2005/8/quickstyle/simple5" qsCatId="simple" csTypeId="urn:microsoft.com/office/officeart/2005/8/colors/colorful2" csCatId="colorful"/>
      <dgm:spPr/>
      <dgm:t>
        <a:bodyPr/>
        <a:lstStyle/>
        <a:p>
          <a:endParaRPr lang="en-US"/>
        </a:p>
      </dgm:t>
    </dgm:pt>
    <dgm:pt modelId="{A3036E24-5E1A-47F3-8F93-042BA1341F80}">
      <dgm:prSet/>
      <dgm:spPr/>
      <dgm:t>
        <a:bodyPr/>
        <a:lstStyle/>
        <a:p>
          <a:r>
            <a:rPr lang="en-US"/>
            <a:t>Care</a:t>
          </a:r>
        </a:p>
      </dgm:t>
    </dgm:pt>
    <dgm:pt modelId="{128C2902-AE41-458A-8B0F-1798A74CD532}" type="parTrans" cxnId="{BE92CC56-7D94-41A3-93A7-2CC3C5B48BD7}">
      <dgm:prSet/>
      <dgm:spPr/>
      <dgm:t>
        <a:bodyPr/>
        <a:lstStyle/>
        <a:p>
          <a:endParaRPr lang="en-US"/>
        </a:p>
      </dgm:t>
    </dgm:pt>
    <dgm:pt modelId="{CFFD6751-0985-4AA0-885D-F027038AE686}" type="sibTrans" cxnId="{BE92CC56-7D94-41A3-93A7-2CC3C5B48BD7}">
      <dgm:prSet/>
      <dgm:spPr/>
      <dgm:t>
        <a:bodyPr/>
        <a:lstStyle/>
        <a:p>
          <a:endParaRPr lang="en-US"/>
        </a:p>
      </dgm:t>
    </dgm:pt>
    <dgm:pt modelId="{3CCD1C91-CDE9-4992-87FC-239D6AC5B78D}">
      <dgm:prSet/>
      <dgm:spPr/>
      <dgm:t>
        <a:bodyPr/>
        <a:lstStyle/>
        <a:p>
          <a:r>
            <a:rPr lang="en-US"/>
            <a:t>At Sunrise Care Home, the benefits of utilizing Excel include its extensive accessibility and the common knowledge of it as an omnipresent software application.</a:t>
          </a:r>
          <a:br>
            <a:rPr lang="en-US"/>
          </a:br>
          <a:endParaRPr lang="en-US"/>
        </a:p>
      </dgm:t>
    </dgm:pt>
    <dgm:pt modelId="{3783809E-1405-496B-85A2-7B99E204918F}" type="parTrans" cxnId="{26E72980-34D8-42DA-ABA7-708F254F0C1F}">
      <dgm:prSet/>
      <dgm:spPr/>
      <dgm:t>
        <a:bodyPr/>
        <a:lstStyle/>
        <a:p>
          <a:endParaRPr lang="en-US"/>
        </a:p>
      </dgm:t>
    </dgm:pt>
    <dgm:pt modelId="{181B03FC-4288-4AC9-B0D2-A884A85ED784}" type="sibTrans" cxnId="{26E72980-34D8-42DA-ABA7-708F254F0C1F}">
      <dgm:prSet/>
      <dgm:spPr/>
      <dgm:t>
        <a:bodyPr/>
        <a:lstStyle/>
        <a:p>
          <a:endParaRPr lang="en-US"/>
        </a:p>
      </dgm:t>
    </dgm:pt>
    <dgm:pt modelId="{94B0D91F-D2B2-4851-A3AA-BE57A306419A}">
      <dgm:prSet/>
      <dgm:spPr/>
      <dgm:t>
        <a:bodyPr/>
        <a:lstStyle/>
        <a:p>
          <a:r>
            <a:rPr lang="en-US"/>
            <a:t>Generate</a:t>
          </a:r>
        </a:p>
      </dgm:t>
    </dgm:pt>
    <dgm:pt modelId="{20416E0B-441F-4581-9388-075B6DD0A8C3}" type="parTrans" cxnId="{01BA4EAC-638A-42ED-A908-FBF6E9609516}">
      <dgm:prSet/>
      <dgm:spPr/>
      <dgm:t>
        <a:bodyPr/>
        <a:lstStyle/>
        <a:p>
          <a:endParaRPr lang="en-US"/>
        </a:p>
      </dgm:t>
    </dgm:pt>
    <dgm:pt modelId="{8CBC4DCC-502A-4DFC-9040-AFF3E2B3E51D}" type="sibTrans" cxnId="{01BA4EAC-638A-42ED-A908-FBF6E9609516}">
      <dgm:prSet/>
      <dgm:spPr/>
      <dgm:t>
        <a:bodyPr/>
        <a:lstStyle/>
        <a:p>
          <a:endParaRPr lang="en-US"/>
        </a:p>
      </dgm:t>
    </dgm:pt>
    <dgm:pt modelId="{C6690654-8551-4463-91BF-C81A4AAE5921}">
      <dgm:prSet/>
      <dgm:spPr/>
      <dgm:t>
        <a:bodyPr/>
        <a:lstStyle/>
        <a:p>
          <a:r>
            <a:rPr lang="en-US"/>
            <a:t>The sunrise care facility can generate their own spreadsheets to arrange various kinds of information.</a:t>
          </a:r>
          <a:br>
            <a:rPr lang="en-US"/>
          </a:br>
          <a:endParaRPr lang="en-US"/>
        </a:p>
      </dgm:t>
    </dgm:pt>
    <dgm:pt modelId="{47C6ED88-0A0D-4FA0-A1E5-EC932B0223EA}" type="parTrans" cxnId="{376F1C42-57D5-4FB1-8E62-F38039FEF7F5}">
      <dgm:prSet/>
      <dgm:spPr/>
      <dgm:t>
        <a:bodyPr/>
        <a:lstStyle/>
        <a:p>
          <a:endParaRPr lang="en-US"/>
        </a:p>
      </dgm:t>
    </dgm:pt>
    <dgm:pt modelId="{DD0707F6-22D6-4C51-BB39-AA78A3CE8982}" type="sibTrans" cxnId="{376F1C42-57D5-4FB1-8E62-F38039FEF7F5}">
      <dgm:prSet/>
      <dgm:spPr/>
      <dgm:t>
        <a:bodyPr/>
        <a:lstStyle/>
        <a:p>
          <a:endParaRPr lang="en-US"/>
        </a:p>
      </dgm:t>
    </dgm:pt>
    <dgm:pt modelId="{DEE882E8-39D0-46BC-96A3-5484EE1E1F4A}">
      <dgm:prSet/>
      <dgm:spPr/>
      <dgm:t>
        <a:bodyPr/>
        <a:lstStyle/>
        <a:p>
          <a:r>
            <a:rPr lang="en-US"/>
            <a:t>Excel</a:t>
          </a:r>
        </a:p>
      </dgm:t>
    </dgm:pt>
    <dgm:pt modelId="{FFF9BC3A-3559-4612-9DB5-F04D4112B640}" type="parTrans" cxnId="{2BF4D88B-BE51-466A-B57E-0BA99896D5B3}">
      <dgm:prSet/>
      <dgm:spPr/>
      <dgm:t>
        <a:bodyPr/>
        <a:lstStyle/>
        <a:p>
          <a:endParaRPr lang="en-US"/>
        </a:p>
      </dgm:t>
    </dgm:pt>
    <dgm:pt modelId="{39834A58-1714-4B44-9672-54D4E3F20A6B}" type="sibTrans" cxnId="{2BF4D88B-BE51-466A-B57E-0BA99896D5B3}">
      <dgm:prSet/>
      <dgm:spPr/>
      <dgm:t>
        <a:bodyPr/>
        <a:lstStyle/>
        <a:p>
          <a:endParaRPr lang="en-US"/>
        </a:p>
      </dgm:t>
    </dgm:pt>
    <dgm:pt modelId="{72A55ABD-46DF-4C84-9290-C46919938BC6}">
      <dgm:prSet/>
      <dgm:spPr/>
      <dgm:t>
        <a:bodyPr/>
        <a:lstStyle/>
        <a:p>
          <a:r>
            <a:rPr lang="en-US"/>
            <a:t>Excel capabilities enable easy data analysis and the development of basic charts to monitor metrics such as occupancy rates.</a:t>
          </a:r>
        </a:p>
      </dgm:t>
    </dgm:pt>
    <dgm:pt modelId="{A14525E1-C766-4FF8-8E65-69B6E8A16917}" type="parTrans" cxnId="{9645C95A-BBFF-4666-88AC-F20922EA7808}">
      <dgm:prSet/>
      <dgm:spPr/>
      <dgm:t>
        <a:bodyPr/>
        <a:lstStyle/>
        <a:p>
          <a:endParaRPr lang="en-US"/>
        </a:p>
      </dgm:t>
    </dgm:pt>
    <dgm:pt modelId="{ECF03B58-1590-41B0-ABB6-883558534542}" type="sibTrans" cxnId="{9645C95A-BBFF-4666-88AC-F20922EA7808}">
      <dgm:prSet/>
      <dgm:spPr/>
      <dgm:t>
        <a:bodyPr/>
        <a:lstStyle/>
        <a:p>
          <a:endParaRPr lang="en-US"/>
        </a:p>
      </dgm:t>
    </dgm:pt>
    <dgm:pt modelId="{5BB912D3-42F3-4641-A3D3-F5077DCC2294}" type="pres">
      <dgm:prSet presAssocID="{8E751BB8-74F5-45FD-B265-E08D2889D601}" presName="Name0" presStyleCnt="0">
        <dgm:presLayoutVars>
          <dgm:dir/>
          <dgm:animLvl val="lvl"/>
          <dgm:resizeHandles val="exact"/>
        </dgm:presLayoutVars>
      </dgm:prSet>
      <dgm:spPr/>
    </dgm:pt>
    <dgm:pt modelId="{15F6F3B5-DB95-41B4-A989-CDE884A2A51B}" type="pres">
      <dgm:prSet presAssocID="{A3036E24-5E1A-47F3-8F93-042BA1341F80}" presName="linNode" presStyleCnt="0"/>
      <dgm:spPr/>
    </dgm:pt>
    <dgm:pt modelId="{B2A20747-BA94-4440-BF47-478FC3817D40}" type="pres">
      <dgm:prSet presAssocID="{A3036E24-5E1A-47F3-8F93-042BA1341F80}" presName="parentText" presStyleLbl="solidFgAcc1" presStyleIdx="0" presStyleCnt="3">
        <dgm:presLayoutVars>
          <dgm:chMax val="1"/>
          <dgm:bulletEnabled/>
        </dgm:presLayoutVars>
      </dgm:prSet>
      <dgm:spPr/>
    </dgm:pt>
    <dgm:pt modelId="{15A80152-FB27-4279-AEF2-AFE1997DA2C7}" type="pres">
      <dgm:prSet presAssocID="{A3036E24-5E1A-47F3-8F93-042BA1341F80}" presName="descendantText" presStyleLbl="alignNode1" presStyleIdx="0" presStyleCnt="3">
        <dgm:presLayoutVars>
          <dgm:bulletEnabled/>
        </dgm:presLayoutVars>
      </dgm:prSet>
      <dgm:spPr/>
    </dgm:pt>
    <dgm:pt modelId="{BE92CAB4-6959-470F-94A8-3CF3A3EAA89D}" type="pres">
      <dgm:prSet presAssocID="{CFFD6751-0985-4AA0-885D-F027038AE686}" presName="sp" presStyleCnt="0"/>
      <dgm:spPr/>
    </dgm:pt>
    <dgm:pt modelId="{B663ECFD-86A8-4C2B-B73C-ECAC6F623E47}" type="pres">
      <dgm:prSet presAssocID="{94B0D91F-D2B2-4851-A3AA-BE57A306419A}" presName="linNode" presStyleCnt="0"/>
      <dgm:spPr/>
    </dgm:pt>
    <dgm:pt modelId="{08B36E24-E4D0-40F7-AB99-246ED7FB84F8}" type="pres">
      <dgm:prSet presAssocID="{94B0D91F-D2B2-4851-A3AA-BE57A306419A}" presName="parentText" presStyleLbl="solidFgAcc1" presStyleIdx="1" presStyleCnt="3">
        <dgm:presLayoutVars>
          <dgm:chMax val="1"/>
          <dgm:bulletEnabled/>
        </dgm:presLayoutVars>
      </dgm:prSet>
      <dgm:spPr/>
    </dgm:pt>
    <dgm:pt modelId="{1AF543BD-1D29-4045-90FE-3CAE221E55DE}" type="pres">
      <dgm:prSet presAssocID="{94B0D91F-D2B2-4851-A3AA-BE57A306419A}" presName="descendantText" presStyleLbl="alignNode1" presStyleIdx="1" presStyleCnt="3">
        <dgm:presLayoutVars>
          <dgm:bulletEnabled/>
        </dgm:presLayoutVars>
      </dgm:prSet>
      <dgm:spPr/>
    </dgm:pt>
    <dgm:pt modelId="{0FE7D4D9-8491-49E1-9FCF-E23DE91EF719}" type="pres">
      <dgm:prSet presAssocID="{8CBC4DCC-502A-4DFC-9040-AFF3E2B3E51D}" presName="sp" presStyleCnt="0"/>
      <dgm:spPr/>
    </dgm:pt>
    <dgm:pt modelId="{FE978193-6568-45C3-A0BB-588322E6597C}" type="pres">
      <dgm:prSet presAssocID="{DEE882E8-39D0-46BC-96A3-5484EE1E1F4A}" presName="linNode" presStyleCnt="0"/>
      <dgm:spPr/>
    </dgm:pt>
    <dgm:pt modelId="{78D4402E-E270-4CB9-89FE-52EAF9362258}" type="pres">
      <dgm:prSet presAssocID="{DEE882E8-39D0-46BC-96A3-5484EE1E1F4A}" presName="parentText" presStyleLbl="solidFgAcc1" presStyleIdx="2" presStyleCnt="3">
        <dgm:presLayoutVars>
          <dgm:chMax val="1"/>
          <dgm:bulletEnabled/>
        </dgm:presLayoutVars>
      </dgm:prSet>
      <dgm:spPr/>
    </dgm:pt>
    <dgm:pt modelId="{49735CBD-6D0D-42CB-A446-9D285E6D489C}" type="pres">
      <dgm:prSet presAssocID="{DEE882E8-39D0-46BC-96A3-5484EE1E1F4A}" presName="descendantText" presStyleLbl="alignNode1" presStyleIdx="2" presStyleCnt="3">
        <dgm:presLayoutVars>
          <dgm:bulletEnabled/>
        </dgm:presLayoutVars>
      </dgm:prSet>
      <dgm:spPr/>
    </dgm:pt>
  </dgm:ptLst>
  <dgm:cxnLst>
    <dgm:cxn modelId="{A7DDFE27-36B4-4649-8E03-370B8C322745}" type="presOf" srcId="{3CCD1C91-CDE9-4992-87FC-239D6AC5B78D}" destId="{15A80152-FB27-4279-AEF2-AFE1997DA2C7}" srcOrd="0" destOrd="0" presId="urn:microsoft.com/office/officeart/2016/7/layout/VerticalHollowActionList"/>
    <dgm:cxn modelId="{12579D38-5B2C-4530-AA6E-FEEBAC3C16B4}" type="presOf" srcId="{8E751BB8-74F5-45FD-B265-E08D2889D601}" destId="{5BB912D3-42F3-4641-A3D3-F5077DCC2294}" srcOrd="0" destOrd="0" presId="urn:microsoft.com/office/officeart/2016/7/layout/VerticalHollowActionList"/>
    <dgm:cxn modelId="{376F1C42-57D5-4FB1-8E62-F38039FEF7F5}" srcId="{94B0D91F-D2B2-4851-A3AA-BE57A306419A}" destId="{C6690654-8551-4463-91BF-C81A4AAE5921}" srcOrd="0" destOrd="0" parTransId="{47C6ED88-0A0D-4FA0-A1E5-EC932B0223EA}" sibTransId="{DD0707F6-22D6-4C51-BB39-AA78A3CE8982}"/>
    <dgm:cxn modelId="{9365EB67-0171-4543-89DA-5972FD4CBB20}" type="presOf" srcId="{C6690654-8551-4463-91BF-C81A4AAE5921}" destId="{1AF543BD-1D29-4045-90FE-3CAE221E55DE}" srcOrd="0" destOrd="0" presId="urn:microsoft.com/office/officeart/2016/7/layout/VerticalHollowActionList"/>
    <dgm:cxn modelId="{30AEB16F-B43F-4F79-A967-E8A2041C0AFF}" type="presOf" srcId="{DEE882E8-39D0-46BC-96A3-5484EE1E1F4A}" destId="{78D4402E-E270-4CB9-89FE-52EAF9362258}" srcOrd="0" destOrd="0" presId="urn:microsoft.com/office/officeart/2016/7/layout/VerticalHollowActionList"/>
    <dgm:cxn modelId="{BE92CC56-7D94-41A3-93A7-2CC3C5B48BD7}" srcId="{8E751BB8-74F5-45FD-B265-E08D2889D601}" destId="{A3036E24-5E1A-47F3-8F93-042BA1341F80}" srcOrd="0" destOrd="0" parTransId="{128C2902-AE41-458A-8B0F-1798A74CD532}" sibTransId="{CFFD6751-0985-4AA0-885D-F027038AE686}"/>
    <dgm:cxn modelId="{52037279-D185-4DA4-967C-9ACF9D9C8B5E}" type="presOf" srcId="{72A55ABD-46DF-4C84-9290-C46919938BC6}" destId="{49735CBD-6D0D-42CB-A446-9D285E6D489C}" srcOrd="0" destOrd="0" presId="urn:microsoft.com/office/officeart/2016/7/layout/VerticalHollowActionList"/>
    <dgm:cxn modelId="{9645C95A-BBFF-4666-88AC-F20922EA7808}" srcId="{DEE882E8-39D0-46BC-96A3-5484EE1E1F4A}" destId="{72A55ABD-46DF-4C84-9290-C46919938BC6}" srcOrd="0" destOrd="0" parTransId="{A14525E1-C766-4FF8-8E65-69B6E8A16917}" sibTransId="{ECF03B58-1590-41B0-ABB6-883558534542}"/>
    <dgm:cxn modelId="{26E72980-34D8-42DA-ABA7-708F254F0C1F}" srcId="{A3036E24-5E1A-47F3-8F93-042BA1341F80}" destId="{3CCD1C91-CDE9-4992-87FC-239D6AC5B78D}" srcOrd="0" destOrd="0" parTransId="{3783809E-1405-496B-85A2-7B99E204918F}" sibTransId="{181B03FC-4288-4AC9-B0D2-A884A85ED784}"/>
    <dgm:cxn modelId="{2BF4D88B-BE51-466A-B57E-0BA99896D5B3}" srcId="{8E751BB8-74F5-45FD-B265-E08D2889D601}" destId="{DEE882E8-39D0-46BC-96A3-5484EE1E1F4A}" srcOrd="2" destOrd="0" parTransId="{FFF9BC3A-3559-4612-9DB5-F04D4112B640}" sibTransId="{39834A58-1714-4B44-9672-54D4E3F20A6B}"/>
    <dgm:cxn modelId="{01BA4EAC-638A-42ED-A908-FBF6E9609516}" srcId="{8E751BB8-74F5-45FD-B265-E08D2889D601}" destId="{94B0D91F-D2B2-4851-A3AA-BE57A306419A}" srcOrd="1" destOrd="0" parTransId="{20416E0B-441F-4581-9388-075B6DD0A8C3}" sibTransId="{8CBC4DCC-502A-4DFC-9040-AFF3E2B3E51D}"/>
    <dgm:cxn modelId="{ABD0F6CF-72CC-4285-B3D9-4D677A464662}" type="presOf" srcId="{A3036E24-5E1A-47F3-8F93-042BA1341F80}" destId="{B2A20747-BA94-4440-BF47-478FC3817D40}" srcOrd="0" destOrd="0" presId="urn:microsoft.com/office/officeart/2016/7/layout/VerticalHollowActionList"/>
    <dgm:cxn modelId="{43199CF8-24B9-4078-8A3F-638549ABE543}" type="presOf" srcId="{94B0D91F-D2B2-4851-A3AA-BE57A306419A}" destId="{08B36E24-E4D0-40F7-AB99-246ED7FB84F8}" srcOrd="0" destOrd="0" presId="urn:microsoft.com/office/officeart/2016/7/layout/VerticalHollowActionList"/>
    <dgm:cxn modelId="{478ECB88-7E38-41C6-8C0B-21828809CBC5}" type="presParOf" srcId="{5BB912D3-42F3-4641-A3D3-F5077DCC2294}" destId="{15F6F3B5-DB95-41B4-A989-CDE884A2A51B}" srcOrd="0" destOrd="0" presId="urn:microsoft.com/office/officeart/2016/7/layout/VerticalHollowActionList"/>
    <dgm:cxn modelId="{EF2F7052-563D-4394-BF76-A04D44CB919A}" type="presParOf" srcId="{15F6F3B5-DB95-41B4-A989-CDE884A2A51B}" destId="{B2A20747-BA94-4440-BF47-478FC3817D40}" srcOrd="0" destOrd="0" presId="urn:microsoft.com/office/officeart/2016/7/layout/VerticalHollowActionList"/>
    <dgm:cxn modelId="{69310A3B-BF6E-4B5D-871C-B477ECC04A71}" type="presParOf" srcId="{15F6F3B5-DB95-41B4-A989-CDE884A2A51B}" destId="{15A80152-FB27-4279-AEF2-AFE1997DA2C7}" srcOrd="1" destOrd="0" presId="urn:microsoft.com/office/officeart/2016/7/layout/VerticalHollowActionList"/>
    <dgm:cxn modelId="{D4B83313-9952-48E0-94D0-D70E3D94CFD5}" type="presParOf" srcId="{5BB912D3-42F3-4641-A3D3-F5077DCC2294}" destId="{BE92CAB4-6959-470F-94A8-3CF3A3EAA89D}" srcOrd="1" destOrd="0" presId="urn:microsoft.com/office/officeart/2016/7/layout/VerticalHollowActionList"/>
    <dgm:cxn modelId="{B9FCA79B-743B-4D68-9A64-A98C6B255043}" type="presParOf" srcId="{5BB912D3-42F3-4641-A3D3-F5077DCC2294}" destId="{B663ECFD-86A8-4C2B-B73C-ECAC6F623E47}" srcOrd="2" destOrd="0" presId="urn:microsoft.com/office/officeart/2016/7/layout/VerticalHollowActionList"/>
    <dgm:cxn modelId="{26816E6A-8796-439B-B4A3-94A333C0025E}" type="presParOf" srcId="{B663ECFD-86A8-4C2B-B73C-ECAC6F623E47}" destId="{08B36E24-E4D0-40F7-AB99-246ED7FB84F8}" srcOrd="0" destOrd="0" presId="urn:microsoft.com/office/officeart/2016/7/layout/VerticalHollowActionList"/>
    <dgm:cxn modelId="{9DF542AD-AC90-4D17-A781-3AC9CBB63688}" type="presParOf" srcId="{B663ECFD-86A8-4C2B-B73C-ECAC6F623E47}" destId="{1AF543BD-1D29-4045-90FE-3CAE221E55DE}" srcOrd="1" destOrd="0" presId="urn:microsoft.com/office/officeart/2016/7/layout/VerticalHollowActionList"/>
    <dgm:cxn modelId="{6CB430A8-0DB6-47A9-994F-F69910770037}" type="presParOf" srcId="{5BB912D3-42F3-4641-A3D3-F5077DCC2294}" destId="{0FE7D4D9-8491-49E1-9FCF-E23DE91EF719}" srcOrd="3" destOrd="0" presId="urn:microsoft.com/office/officeart/2016/7/layout/VerticalHollowActionList"/>
    <dgm:cxn modelId="{3DE3D32C-77AF-4D03-B4AE-C9462356C368}" type="presParOf" srcId="{5BB912D3-42F3-4641-A3D3-F5077DCC2294}" destId="{FE978193-6568-45C3-A0BB-588322E6597C}" srcOrd="4" destOrd="0" presId="urn:microsoft.com/office/officeart/2016/7/layout/VerticalHollowActionList"/>
    <dgm:cxn modelId="{930AA787-D3DD-4B9F-BABC-A8415E827320}" type="presParOf" srcId="{FE978193-6568-45C3-A0BB-588322E6597C}" destId="{78D4402E-E270-4CB9-89FE-52EAF9362258}" srcOrd="0" destOrd="0" presId="urn:microsoft.com/office/officeart/2016/7/layout/VerticalHollowActionList"/>
    <dgm:cxn modelId="{A6E48F79-2627-404D-88AE-E641738B3CFF}" type="presParOf" srcId="{FE978193-6568-45C3-A0BB-588322E6597C}" destId="{49735CBD-6D0D-42CB-A446-9D285E6D489C}" srcOrd="1" destOrd="0" presId="urn:microsoft.com/office/officeart/2016/7/layout/VerticalHollowAction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195BCB4-860D-44A0-9D20-0FF888460E38}"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E47A5C3A-0B1A-4E6E-9DF2-8704185660E6}">
      <dgm:prSet/>
      <dgm:spPr/>
      <dgm:t>
        <a:bodyPr/>
        <a:lstStyle/>
        <a:p>
          <a:pPr>
            <a:defRPr cap="all"/>
          </a:pPr>
          <a:r>
            <a:rPr lang="en-GB"/>
            <a:t>The drawbacks of utilizing Excel in Sunrise Care Home include a significant risk of human mistakes.</a:t>
          </a:r>
          <a:br>
            <a:rPr lang="en-GB"/>
          </a:br>
          <a:endParaRPr lang="en-US"/>
        </a:p>
      </dgm:t>
    </dgm:pt>
    <dgm:pt modelId="{EA381490-E961-454D-98DF-9D26902B77DB}" type="parTrans" cxnId="{433AF985-650B-4222-B42A-74854ABABEFF}">
      <dgm:prSet/>
      <dgm:spPr/>
      <dgm:t>
        <a:bodyPr/>
        <a:lstStyle/>
        <a:p>
          <a:endParaRPr lang="en-US"/>
        </a:p>
      </dgm:t>
    </dgm:pt>
    <dgm:pt modelId="{735E42D1-CA46-422F-A91D-AED8A4D0DC90}" type="sibTrans" cxnId="{433AF985-650B-4222-B42A-74854ABABEFF}">
      <dgm:prSet/>
      <dgm:spPr/>
      <dgm:t>
        <a:bodyPr/>
        <a:lstStyle/>
        <a:p>
          <a:endParaRPr lang="en-US"/>
        </a:p>
      </dgm:t>
    </dgm:pt>
    <dgm:pt modelId="{3687BA96-8E89-4BCC-9BE1-C0341B55BFCA}">
      <dgm:prSet/>
      <dgm:spPr/>
      <dgm:t>
        <a:bodyPr/>
        <a:lstStyle/>
        <a:p>
          <a:pPr>
            <a:defRPr cap="all"/>
          </a:pPr>
          <a:r>
            <a:rPr lang="en-GB"/>
            <a:t>Weak security and compliance threats.</a:t>
          </a:r>
          <a:br>
            <a:rPr lang="en-GB"/>
          </a:br>
          <a:endParaRPr lang="en-US"/>
        </a:p>
      </dgm:t>
    </dgm:pt>
    <dgm:pt modelId="{D7A98F09-E29E-4CB3-AFB4-41D6D8AB8034}" type="parTrans" cxnId="{82544AAA-020B-4A04-9681-67650825FACF}">
      <dgm:prSet/>
      <dgm:spPr/>
      <dgm:t>
        <a:bodyPr/>
        <a:lstStyle/>
        <a:p>
          <a:endParaRPr lang="en-US"/>
        </a:p>
      </dgm:t>
    </dgm:pt>
    <dgm:pt modelId="{0A192122-530B-4B39-B6F4-E8AB4223DF3B}" type="sibTrans" cxnId="{82544AAA-020B-4A04-9681-67650825FACF}">
      <dgm:prSet/>
      <dgm:spPr/>
      <dgm:t>
        <a:bodyPr/>
        <a:lstStyle/>
        <a:p>
          <a:endParaRPr lang="en-US"/>
        </a:p>
      </dgm:t>
    </dgm:pt>
    <dgm:pt modelId="{70D1FA36-8CD7-4D1B-B3B0-01FD3692066C}">
      <dgm:prSet/>
      <dgm:spPr/>
      <dgm:t>
        <a:bodyPr/>
        <a:lstStyle/>
        <a:p>
          <a:pPr>
            <a:defRPr cap="all"/>
          </a:pPr>
          <a:r>
            <a:rPr lang="en-GB"/>
            <a:t>Absence of automation.</a:t>
          </a:r>
          <a:endParaRPr lang="en-US"/>
        </a:p>
      </dgm:t>
    </dgm:pt>
    <dgm:pt modelId="{11F4DF86-22E6-4FDC-9EAD-CA6E1C292848}" type="parTrans" cxnId="{6EF654DC-F29A-4AF8-A367-85E559636C15}">
      <dgm:prSet/>
      <dgm:spPr/>
      <dgm:t>
        <a:bodyPr/>
        <a:lstStyle/>
        <a:p>
          <a:endParaRPr lang="en-US"/>
        </a:p>
      </dgm:t>
    </dgm:pt>
    <dgm:pt modelId="{3BD7CF9F-81C1-424F-8962-39D8EB20A73A}" type="sibTrans" cxnId="{6EF654DC-F29A-4AF8-A367-85E559636C15}">
      <dgm:prSet/>
      <dgm:spPr/>
      <dgm:t>
        <a:bodyPr/>
        <a:lstStyle/>
        <a:p>
          <a:endParaRPr lang="en-US"/>
        </a:p>
      </dgm:t>
    </dgm:pt>
    <dgm:pt modelId="{C74027E0-2B16-4F90-BEAF-38B8624551DF}">
      <dgm:prSet/>
      <dgm:spPr/>
      <dgm:t>
        <a:bodyPr/>
        <a:lstStyle/>
        <a:p>
          <a:pPr>
            <a:defRPr cap="all"/>
          </a:pPr>
          <a:r>
            <a:rPr lang="en-GB"/>
            <a:t>Poor Visibility and Delayed decisions.</a:t>
          </a:r>
          <a:endParaRPr lang="en-US"/>
        </a:p>
      </dgm:t>
    </dgm:pt>
    <dgm:pt modelId="{25CF6F45-E395-4AAE-BCEF-C4D51347E5AE}" type="parTrans" cxnId="{0C23BEE1-B47F-43CA-AB7A-7275D06E387B}">
      <dgm:prSet/>
      <dgm:spPr/>
      <dgm:t>
        <a:bodyPr/>
        <a:lstStyle/>
        <a:p>
          <a:endParaRPr lang="en-US"/>
        </a:p>
      </dgm:t>
    </dgm:pt>
    <dgm:pt modelId="{677B6CC3-D498-416C-96E2-4849B6E2C9A0}" type="sibTrans" cxnId="{0C23BEE1-B47F-43CA-AB7A-7275D06E387B}">
      <dgm:prSet/>
      <dgm:spPr/>
      <dgm:t>
        <a:bodyPr/>
        <a:lstStyle/>
        <a:p>
          <a:endParaRPr lang="en-US"/>
        </a:p>
      </dgm:t>
    </dgm:pt>
    <dgm:pt modelId="{58C46813-1A68-48B7-998B-D4B9D409D116}" type="pres">
      <dgm:prSet presAssocID="{C195BCB4-860D-44A0-9D20-0FF888460E38}" presName="root" presStyleCnt="0">
        <dgm:presLayoutVars>
          <dgm:dir/>
          <dgm:resizeHandles val="exact"/>
        </dgm:presLayoutVars>
      </dgm:prSet>
      <dgm:spPr/>
    </dgm:pt>
    <dgm:pt modelId="{B70E8FF8-802E-4399-BB77-9E0AC36C806A}" type="pres">
      <dgm:prSet presAssocID="{E47A5C3A-0B1A-4E6E-9DF2-8704185660E6}" presName="compNode" presStyleCnt="0"/>
      <dgm:spPr/>
    </dgm:pt>
    <dgm:pt modelId="{FA814B9C-C54F-41C9-B0A2-B7CCC4334E2B}" type="pres">
      <dgm:prSet presAssocID="{E47A5C3A-0B1A-4E6E-9DF2-8704185660E6}" presName="iconBgRect" presStyleLbl="bgShp" presStyleIdx="0" presStyleCnt="4"/>
      <dgm:spPr/>
    </dgm:pt>
    <dgm:pt modelId="{8B95B7B6-1991-4C18-9519-B9D9224C6651}" type="pres">
      <dgm:prSet presAssocID="{E47A5C3A-0B1A-4E6E-9DF2-8704185660E6}"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un"/>
        </a:ext>
      </dgm:extLst>
    </dgm:pt>
    <dgm:pt modelId="{E207EF84-E28C-4686-8FD6-8E75ED5DAC58}" type="pres">
      <dgm:prSet presAssocID="{E47A5C3A-0B1A-4E6E-9DF2-8704185660E6}" presName="spaceRect" presStyleCnt="0"/>
      <dgm:spPr/>
    </dgm:pt>
    <dgm:pt modelId="{D267C187-D03C-4C2B-841A-5D082B06F1F8}" type="pres">
      <dgm:prSet presAssocID="{E47A5C3A-0B1A-4E6E-9DF2-8704185660E6}" presName="textRect" presStyleLbl="revTx" presStyleIdx="0" presStyleCnt="4">
        <dgm:presLayoutVars>
          <dgm:chMax val="1"/>
          <dgm:chPref val="1"/>
        </dgm:presLayoutVars>
      </dgm:prSet>
      <dgm:spPr/>
    </dgm:pt>
    <dgm:pt modelId="{FE339CBE-8F02-4D83-99D6-F8E86C625321}" type="pres">
      <dgm:prSet presAssocID="{735E42D1-CA46-422F-A91D-AED8A4D0DC90}" presName="sibTrans" presStyleCnt="0"/>
      <dgm:spPr/>
    </dgm:pt>
    <dgm:pt modelId="{4EA7886C-D13E-4CE3-A6F8-A8E5E2A5A993}" type="pres">
      <dgm:prSet presAssocID="{3687BA96-8E89-4BCC-9BE1-C0341B55BFCA}" presName="compNode" presStyleCnt="0"/>
      <dgm:spPr/>
    </dgm:pt>
    <dgm:pt modelId="{6DF638BE-842E-4F29-B39B-CBF427E8B096}" type="pres">
      <dgm:prSet presAssocID="{3687BA96-8E89-4BCC-9BE1-C0341B55BFCA}" presName="iconBgRect" presStyleLbl="bgShp" presStyleIdx="1" presStyleCnt="4"/>
      <dgm:spPr/>
    </dgm:pt>
    <dgm:pt modelId="{19AEFBCF-6EB3-487D-BB6A-49E724E8183D}" type="pres">
      <dgm:prSet presAssocID="{3687BA96-8E89-4BCC-9BE1-C0341B55BFC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ock"/>
        </a:ext>
      </dgm:extLst>
    </dgm:pt>
    <dgm:pt modelId="{BEA2B581-CC20-4EFE-94EA-A435DD8298A1}" type="pres">
      <dgm:prSet presAssocID="{3687BA96-8E89-4BCC-9BE1-C0341B55BFCA}" presName="spaceRect" presStyleCnt="0"/>
      <dgm:spPr/>
    </dgm:pt>
    <dgm:pt modelId="{4D76A4D1-2C8C-44D0-A229-796EF4884E6B}" type="pres">
      <dgm:prSet presAssocID="{3687BA96-8E89-4BCC-9BE1-C0341B55BFCA}" presName="textRect" presStyleLbl="revTx" presStyleIdx="1" presStyleCnt="4">
        <dgm:presLayoutVars>
          <dgm:chMax val="1"/>
          <dgm:chPref val="1"/>
        </dgm:presLayoutVars>
      </dgm:prSet>
      <dgm:spPr/>
    </dgm:pt>
    <dgm:pt modelId="{112F33E4-FBE2-4A54-A1DB-44FB2C2F6E9A}" type="pres">
      <dgm:prSet presAssocID="{0A192122-530B-4B39-B6F4-E8AB4223DF3B}" presName="sibTrans" presStyleCnt="0"/>
      <dgm:spPr/>
    </dgm:pt>
    <dgm:pt modelId="{EC69CD2F-7F63-4214-883D-092ACF49A8AC}" type="pres">
      <dgm:prSet presAssocID="{70D1FA36-8CD7-4D1B-B3B0-01FD3692066C}" presName="compNode" presStyleCnt="0"/>
      <dgm:spPr/>
    </dgm:pt>
    <dgm:pt modelId="{70E88DC3-E9F5-4E1B-87ED-6906A9C3A9F8}" type="pres">
      <dgm:prSet presAssocID="{70D1FA36-8CD7-4D1B-B3B0-01FD3692066C}" presName="iconBgRect" presStyleLbl="bgShp" presStyleIdx="2" presStyleCnt="4"/>
      <dgm:spPr/>
    </dgm:pt>
    <dgm:pt modelId="{7FA96A0D-3805-420D-AE9E-BC4FDEB02F19}" type="pres">
      <dgm:prSet presAssocID="{70D1FA36-8CD7-4D1B-B3B0-01FD3692066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ierarchy"/>
        </a:ext>
      </dgm:extLst>
    </dgm:pt>
    <dgm:pt modelId="{F3EF2F14-05A5-40C7-8B77-B75891E692D3}" type="pres">
      <dgm:prSet presAssocID="{70D1FA36-8CD7-4D1B-B3B0-01FD3692066C}" presName="spaceRect" presStyleCnt="0"/>
      <dgm:spPr/>
    </dgm:pt>
    <dgm:pt modelId="{28EAD6F9-71E3-493D-BAC8-5DA137581E1A}" type="pres">
      <dgm:prSet presAssocID="{70D1FA36-8CD7-4D1B-B3B0-01FD3692066C}" presName="textRect" presStyleLbl="revTx" presStyleIdx="2" presStyleCnt="4">
        <dgm:presLayoutVars>
          <dgm:chMax val="1"/>
          <dgm:chPref val="1"/>
        </dgm:presLayoutVars>
      </dgm:prSet>
      <dgm:spPr/>
    </dgm:pt>
    <dgm:pt modelId="{1A5D0694-247C-4B76-AB7F-AECB6B34360D}" type="pres">
      <dgm:prSet presAssocID="{3BD7CF9F-81C1-424F-8962-39D8EB20A73A}" presName="sibTrans" presStyleCnt="0"/>
      <dgm:spPr/>
    </dgm:pt>
    <dgm:pt modelId="{1CC91537-D75A-40DF-BCCA-09D889611B8C}" type="pres">
      <dgm:prSet presAssocID="{C74027E0-2B16-4F90-BEAF-38B8624551DF}" presName="compNode" presStyleCnt="0"/>
      <dgm:spPr/>
    </dgm:pt>
    <dgm:pt modelId="{6345B078-3A83-4DA4-BF7B-9FB6DB058EA4}" type="pres">
      <dgm:prSet presAssocID="{C74027E0-2B16-4F90-BEAF-38B8624551DF}" presName="iconBgRect" presStyleLbl="bgShp" presStyleIdx="3" presStyleCnt="4"/>
      <dgm:spPr/>
    </dgm:pt>
    <dgm:pt modelId="{332AFAD4-AFEC-4E64-A61F-42D58FAAD424}" type="pres">
      <dgm:prSet presAssocID="{C74027E0-2B16-4F90-BEAF-38B8624551DF}"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Warning"/>
        </a:ext>
      </dgm:extLst>
    </dgm:pt>
    <dgm:pt modelId="{15BC1291-4046-49FC-A2D2-366A14E138D9}" type="pres">
      <dgm:prSet presAssocID="{C74027E0-2B16-4F90-BEAF-38B8624551DF}" presName="spaceRect" presStyleCnt="0"/>
      <dgm:spPr/>
    </dgm:pt>
    <dgm:pt modelId="{311348FE-D0AC-4546-B47B-6D34C64F73D4}" type="pres">
      <dgm:prSet presAssocID="{C74027E0-2B16-4F90-BEAF-38B8624551DF}" presName="textRect" presStyleLbl="revTx" presStyleIdx="3" presStyleCnt="4">
        <dgm:presLayoutVars>
          <dgm:chMax val="1"/>
          <dgm:chPref val="1"/>
        </dgm:presLayoutVars>
      </dgm:prSet>
      <dgm:spPr/>
    </dgm:pt>
  </dgm:ptLst>
  <dgm:cxnLst>
    <dgm:cxn modelId="{6288CD16-06C9-4460-AB74-07FB99B9F433}" type="presOf" srcId="{E47A5C3A-0B1A-4E6E-9DF2-8704185660E6}" destId="{D267C187-D03C-4C2B-841A-5D082B06F1F8}" srcOrd="0" destOrd="0" presId="urn:microsoft.com/office/officeart/2018/5/layout/IconCircleLabelList"/>
    <dgm:cxn modelId="{77E74A67-39ED-4DF3-AC32-B940ED09404C}" type="presOf" srcId="{C74027E0-2B16-4F90-BEAF-38B8624551DF}" destId="{311348FE-D0AC-4546-B47B-6D34C64F73D4}" srcOrd="0" destOrd="0" presId="urn:microsoft.com/office/officeart/2018/5/layout/IconCircleLabelList"/>
    <dgm:cxn modelId="{433AF985-650B-4222-B42A-74854ABABEFF}" srcId="{C195BCB4-860D-44A0-9D20-0FF888460E38}" destId="{E47A5C3A-0B1A-4E6E-9DF2-8704185660E6}" srcOrd="0" destOrd="0" parTransId="{EA381490-E961-454D-98DF-9D26902B77DB}" sibTransId="{735E42D1-CA46-422F-A91D-AED8A4D0DC90}"/>
    <dgm:cxn modelId="{FC6CEB9A-EEE6-4EAB-9307-740BB1CD8A30}" type="presOf" srcId="{70D1FA36-8CD7-4D1B-B3B0-01FD3692066C}" destId="{28EAD6F9-71E3-493D-BAC8-5DA137581E1A}" srcOrd="0" destOrd="0" presId="urn:microsoft.com/office/officeart/2018/5/layout/IconCircleLabelList"/>
    <dgm:cxn modelId="{82544AAA-020B-4A04-9681-67650825FACF}" srcId="{C195BCB4-860D-44A0-9D20-0FF888460E38}" destId="{3687BA96-8E89-4BCC-9BE1-C0341B55BFCA}" srcOrd="1" destOrd="0" parTransId="{D7A98F09-E29E-4CB3-AFB4-41D6D8AB8034}" sibTransId="{0A192122-530B-4B39-B6F4-E8AB4223DF3B}"/>
    <dgm:cxn modelId="{1F78F5CA-8962-4933-88D8-0BED775794C5}" type="presOf" srcId="{3687BA96-8E89-4BCC-9BE1-C0341B55BFCA}" destId="{4D76A4D1-2C8C-44D0-A229-796EF4884E6B}" srcOrd="0" destOrd="0" presId="urn:microsoft.com/office/officeart/2018/5/layout/IconCircleLabelList"/>
    <dgm:cxn modelId="{1C081CCC-A1F5-4F51-8FB2-9E5360EA7C8E}" type="presOf" srcId="{C195BCB4-860D-44A0-9D20-0FF888460E38}" destId="{58C46813-1A68-48B7-998B-D4B9D409D116}" srcOrd="0" destOrd="0" presId="urn:microsoft.com/office/officeart/2018/5/layout/IconCircleLabelList"/>
    <dgm:cxn modelId="{6EF654DC-F29A-4AF8-A367-85E559636C15}" srcId="{C195BCB4-860D-44A0-9D20-0FF888460E38}" destId="{70D1FA36-8CD7-4D1B-B3B0-01FD3692066C}" srcOrd="2" destOrd="0" parTransId="{11F4DF86-22E6-4FDC-9EAD-CA6E1C292848}" sibTransId="{3BD7CF9F-81C1-424F-8962-39D8EB20A73A}"/>
    <dgm:cxn modelId="{0C23BEE1-B47F-43CA-AB7A-7275D06E387B}" srcId="{C195BCB4-860D-44A0-9D20-0FF888460E38}" destId="{C74027E0-2B16-4F90-BEAF-38B8624551DF}" srcOrd="3" destOrd="0" parTransId="{25CF6F45-E395-4AAE-BCEF-C4D51347E5AE}" sibTransId="{677B6CC3-D498-416C-96E2-4849B6E2C9A0}"/>
    <dgm:cxn modelId="{434F6E49-DB70-479D-A16C-C2BBB510F385}" type="presParOf" srcId="{58C46813-1A68-48B7-998B-D4B9D409D116}" destId="{B70E8FF8-802E-4399-BB77-9E0AC36C806A}" srcOrd="0" destOrd="0" presId="urn:microsoft.com/office/officeart/2018/5/layout/IconCircleLabelList"/>
    <dgm:cxn modelId="{EEC7663A-4B29-4406-B791-7042B8EEB678}" type="presParOf" srcId="{B70E8FF8-802E-4399-BB77-9E0AC36C806A}" destId="{FA814B9C-C54F-41C9-B0A2-B7CCC4334E2B}" srcOrd="0" destOrd="0" presId="urn:microsoft.com/office/officeart/2018/5/layout/IconCircleLabelList"/>
    <dgm:cxn modelId="{4750E3BC-BB2A-41ED-AAA9-2C90CDFD0E54}" type="presParOf" srcId="{B70E8FF8-802E-4399-BB77-9E0AC36C806A}" destId="{8B95B7B6-1991-4C18-9519-B9D9224C6651}" srcOrd="1" destOrd="0" presId="urn:microsoft.com/office/officeart/2018/5/layout/IconCircleLabelList"/>
    <dgm:cxn modelId="{DD7D3182-F884-470C-BB9A-BAD5D8097194}" type="presParOf" srcId="{B70E8FF8-802E-4399-BB77-9E0AC36C806A}" destId="{E207EF84-E28C-4686-8FD6-8E75ED5DAC58}" srcOrd="2" destOrd="0" presId="urn:microsoft.com/office/officeart/2018/5/layout/IconCircleLabelList"/>
    <dgm:cxn modelId="{C71C4F15-C566-4826-A798-F836BE3528E7}" type="presParOf" srcId="{B70E8FF8-802E-4399-BB77-9E0AC36C806A}" destId="{D267C187-D03C-4C2B-841A-5D082B06F1F8}" srcOrd="3" destOrd="0" presId="urn:microsoft.com/office/officeart/2018/5/layout/IconCircleLabelList"/>
    <dgm:cxn modelId="{49B4D474-2CB8-43F6-B817-C42AB441E775}" type="presParOf" srcId="{58C46813-1A68-48B7-998B-D4B9D409D116}" destId="{FE339CBE-8F02-4D83-99D6-F8E86C625321}" srcOrd="1" destOrd="0" presId="urn:microsoft.com/office/officeart/2018/5/layout/IconCircleLabelList"/>
    <dgm:cxn modelId="{9C792553-FD94-452F-A214-E11B979E2B14}" type="presParOf" srcId="{58C46813-1A68-48B7-998B-D4B9D409D116}" destId="{4EA7886C-D13E-4CE3-A6F8-A8E5E2A5A993}" srcOrd="2" destOrd="0" presId="urn:microsoft.com/office/officeart/2018/5/layout/IconCircleLabelList"/>
    <dgm:cxn modelId="{2636C88B-24BE-41E9-8237-7A13859CCA89}" type="presParOf" srcId="{4EA7886C-D13E-4CE3-A6F8-A8E5E2A5A993}" destId="{6DF638BE-842E-4F29-B39B-CBF427E8B096}" srcOrd="0" destOrd="0" presId="urn:microsoft.com/office/officeart/2018/5/layout/IconCircleLabelList"/>
    <dgm:cxn modelId="{C4D9E790-4D89-476D-A53B-976004578E70}" type="presParOf" srcId="{4EA7886C-D13E-4CE3-A6F8-A8E5E2A5A993}" destId="{19AEFBCF-6EB3-487D-BB6A-49E724E8183D}" srcOrd="1" destOrd="0" presId="urn:microsoft.com/office/officeart/2018/5/layout/IconCircleLabelList"/>
    <dgm:cxn modelId="{D22B79B8-0299-4235-A502-2EFD91568D32}" type="presParOf" srcId="{4EA7886C-D13E-4CE3-A6F8-A8E5E2A5A993}" destId="{BEA2B581-CC20-4EFE-94EA-A435DD8298A1}" srcOrd="2" destOrd="0" presId="urn:microsoft.com/office/officeart/2018/5/layout/IconCircleLabelList"/>
    <dgm:cxn modelId="{7E8E5C25-DC11-412E-8016-D27818D869BD}" type="presParOf" srcId="{4EA7886C-D13E-4CE3-A6F8-A8E5E2A5A993}" destId="{4D76A4D1-2C8C-44D0-A229-796EF4884E6B}" srcOrd="3" destOrd="0" presId="urn:microsoft.com/office/officeart/2018/5/layout/IconCircleLabelList"/>
    <dgm:cxn modelId="{4D0DC07B-4EF9-4C84-8C12-0F4188A09405}" type="presParOf" srcId="{58C46813-1A68-48B7-998B-D4B9D409D116}" destId="{112F33E4-FBE2-4A54-A1DB-44FB2C2F6E9A}" srcOrd="3" destOrd="0" presId="urn:microsoft.com/office/officeart/2018/5/layout/IconCircleLabelList"/>
    <dgm:cxn modelId="{9ED5D5A0-C688-4D11-874E-7C88F6851A47}" type="presParOf" srcId="{58C46813-1A68-48B7-998B-D4B9D409D116}" destId="{EC69CD2F-7F63-4214-883D-092ACF49A8AC}" srcOrd="4" destOrd="0" presId="urn:microsoft.com/office/officeart/2018/5/layout/IconCircleLabelList"/>
    <dgm:cxn modelId="{23DC1542-4317-40D3-BC1B-9A0440191785}" type="presParOf" srcId="{EC69CD2F-7F63-4214-883D-092ACF49A8AC}" destId="{70E88DC3-E9F5-4E1B-87ED-6906A9C3A9F8}" srcOrd="0" destOrd="0" presId="urn:microsoft.com/office/officeart/2018/5/layout/IconCircleLabelList"/>
    <dgm:cxn modelId="{5585D2AC-5084-48D4-BFA0-FCDA91E0D9F3}" type="presParOf" srcId="{EC69CD2F-7F63-4214-883D-092ACF49A8AC}" destId="{7FA96A0D-3805-420D-AE9E-BC4FDEB02F19}" srcOrd="1" destOrd="0" presId="urn:microsoft.com/office/officeart/2018/5/layout/IconCircleLabelList"/>
    <dgm:cxn modelId="{D9E7D98D-924E-4D09-86C5-A5DE2FE81392}" type="presParOf" srcId="{EC69CD2F-7F63-4214-883D-092ACF49A8AC}" destId="{F3EF2F14-05A5-40C7-8B77-B75891E692D3}" srcOrd="2" destOrd="0" presId="urn:microsoft.com/office/officeart/2018/5/layout/IconCircleLabelList"/>
    <dgm:cxn modelId="{B20349D1-A8EE-4F7B-86C5-70F3282BDDD4}" type="presParOf" srcId="{EC69CD2F-7F63-4214-883D-092ACF49A8AC}" destId="{28EAD6F9-71E3-493D-BAC8-5DA137581E1A}" srcOrd="3" destOrd="0" presId="urn:microsoft.com/office/officeart/2018/5/layout/IconCircleLabelList"/>
    <dgm:cxn modelId="{696829D6-7CD7-423B-A5C8-97AC7C49ED5D}" type="presParOf" srcId="{58C46813-1A68-48B7-998B-D4B9D409D116}" destId="{1A5D0694-247C-4B76-AB7F-AECB6B34360D}" srcOrd="5" destOrd="0" presId="urn:microsoft.com/office/officeart/2018/5/layout/IconCircleLabelList"/>
    <dgm:cxn modelId="{43B92782-19A6-44F1-A785-4C2D70F1B8B3}" type="presParOf" srcId="{58C46813-1A68-48B7-998B-D4B9D409D116}" destId="{1CC91537-D75A-40DF-BCCA-09D889611B8C}" srcOrd="6" destOrd="0" presId="urn:microsoft.com/office/officeart/2018/5/layout/IconCircleLabelList"/>
    <dgm:cxn modelId="{959B3FC3-8E85-46ED-BAF6-AF026068D5B7}" type="presParOf" srcId="{1CC91537-D75A-40DF-BCCA-09D889611B8C}" destId="{6345B078-3A83-4DA4-BF7B-9FB6DB058EA4}" srcOrd="0" destOrd="0" presId="urn:microsoft.com/office/officeart/2018/5/layout/IconCircleLabelList"/>
    <dgm:cxn modelId="{86C9D906-FB44-4B8A-9DCF-6C0ECB03943A}" type="presParOf" srcId="{1CC91537-D75A-40DF-BCCA-09D889611B8C}" destId="{332AFAD4-AFEC-4E64-A61F-42D58FAAD424}" srcOrd="1" destOrd="0" presId="urn:microsoft.com/office/officeart/2018/5/layout/IconCircleLabelList"/>
    <dgm:cxn modelId="{97B23C68-F802-46D4-8D2A-E104F13EC882}" type="presParOf" srcId="{1CC91537-D75A-40DF-BCCA-09D889611B8C}" destId="{15BC1291-4046-49FC-A2D2-366A14E138D9}" srcOrd="2" destOrd="0" presId="urn:microsoft.com/office/officeart/2018/5/layout/IconCircleLabelList"/>
    <dgm:cxn modelId="{3D7D674F-F701-45B2-90D3-C8286AC863E2}" type="presParOf" srcId="{1CC91537-D75A-40DF-BCCA-09D889611B8C}" destId="{311348FE-D0AC-4546-B47B-6D34C64F73D4}"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A80152-FB27-4279-AEF2-AFE1997DA2C7}">
      <dsp:nvSpPr>
        <dsp:cNvPr id="0" name=""/>
        <dsp:cNvSpPr/>
      </dsp:nvSpPr>
      <dsp:spPr>
        <a:xfrm>
          <a:off x="2103120" y="1359"/>
          <a:ext cx="8412480" cy="1393787"/>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163225" tIns="354022" rIns="163225" bIns="354022" numCol="1" spcCol="1270" anchor="ctr" anchorCtr="0">
          <a:noAutofit/>
        </a:bodyPr>
        <a:lstStyle/>
        <a:p>
          <a:pPr marL="0" lvl="0" indent="0" algn="l" defTabSz="711200">
            <a:lnSpc>
              <a:spcPct val="90000"/>
            </a:lnSpc>
            <a:spcBef>
              <a:spcPct val="0"/>
            </a:spcBef>
            <a:spcAft>
              <a:spcPct val="35000"/>
            </a:spcAft>
            <a:buNone/>
          </a:pPr>
          <a:r>
            <a:rPr lang="en-US" sz="1600" kern="1200"/>
            <a:t>At Sunrise Care Home, the benefits of utilizing Excel include its extensive accessibility and the common knowledge of it as an omnipresent software application.</a:t>
          </a:r>
          <a:br>
            <a:rPr lang="en-US" sz="1600" kern="1200"/>
          </a:br>
          <a:endParaRPr lang="en-US" sz="1600" kern="1200"/>
        </a:p>
      </dsp:txBody>
      <dsp:txXfrm>
        <a:off x="2103120" y="1359"/>
        <a:ext cx="8412480" cy="1393787"/>
      </dsp:txXfrm>
    </dsp:sp>
    <dsp:sp modelId="{B2A20747-BA94-4440-BF47-478FC3817D40}">
      <dsp:nvSpPr>
        <dsp:cNvPr id="0" name=""/>
        <dsp:cNvSpPr/>
      </dsp:nvSpPr>
      <dsp:spPr>
        <a:xfrm>
          <a:off x="0" y="1359"/>
          <a:ext cx="2103120" cy="1393787"/>
        </a:xfrm>
        <a:prstGeom prst="rect">
          <a:avLst/>
        </a:prstGeom>
        <a:solidFill>
          <a:schemeClr val="lt1">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111290" tIns="137675" rIns="111290" bIns="137675" numCol="1" spcCol="1270" anchor="ctr" anchorCtr="0">
          <a:noAutofit/>
        </a:bodyPr>
        <a:lstStyle/>
        <a:p>
          <a:pPr marL="0" lvl="0" indent="0" algn="ctr" defTabSz="889000">
            <a:lnSpc>
              <a:spcPct val="90000"/>
            </a:lnSpc>
            <a:spcBef>
              <a:spcPct val="0"/>
            </a:spcBef>
            <a:spcAft>
              <a:spcPct val="35000"/>
            </a:spcAft>
            <a:buNone/>
          </a:pPr>
          <a:r>
            <a:rPr lang="en-US" sz="2000" kern="1200"/>
            <a:t>Care</a:t>
          </a:r>
        </a:p>
      </dsp:txBody>
      <dsp:txXfrm>
        <a:off x="0" y="1359"/>
        <a:ext cx="2103120" cy="1393787"/>
      </dsp:txXfrm>
    </dsp:sp>
    <dsp:sp modelId="{1AF543BD-1D29-4045-90FE-3CAE221E55DE}">
      <dsp:nvSpPr>
        <dsp:cNvPr id="0" name=""/>
        <dsp:cNvSpPr/>
      </dsp:nvSpPr>
      <dsp:spPr>
        <a:xfrm>
          <a:off x="2103120" y="1478775"/>
          <a:ext cx="8412480" cy="1393787"/>
        </a:xfrm>
        <a:prstGeom prst="rect">
          <a:avLst/>
        </a:prstGeom>
        <a:gradFill rotWithShape="0">
          <a:gsLst>
            <a:gs pos="0">
              <a:schemeClr val="accent2">
                <a:hueOff val="3221807"/>
                <a:satOff val="-9246"/>
                <a:lumOff val="-14805"/>
                <a:alphaOff val="0"/>
                <a:satMod val="103000"/>
                <a:lumMod val="102000"/>
                <a:tint val="94000"/>
              </a:schemeClr>
            </a:gs>
            <a:gs pos="50000">
              <a:schemeClr val="accent2">
                <a:hueOff val="3221807"/>
                <a:satOff val="-9246"/>
                <a:lumOff val="-14805"/>
                <a:alphaOff val="0"/>
                <a:satMod val="110000"/>
                <a:lumMod val="100000"/>
                <a:shade val="100000"/>
              </a:schemeClr>
            </a:gs>
            <a:gs pos="100000">
              <a:schemeClr val="accent2">
                <a:hueOff val="3221807"/>
                <a:satOff val="-9246"/>
                <a:lumOff val="-14805"/>
                <a:alphaOff val="0"/>
                <a:lumMod val="99000"/>
                <a:satMod val="120000"/>
                <a:shade val="78000"/>
              </a:schemeClr>
            </a:gs>
          </a:gsLst>
          <a:lin ang="5400000" scaled="0"/>
        </a:gradFill>
        <a:ln w="12700" cap="flat" cmpd="sng" algn="ctr">
          <a:solidFill>
            <a:schemeClr val="accent2">
              <a:hueOff val="3221807"/>
              <a:satOff val="-9246"/>
              <a:lumOff val="-14805"/>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163225" tIns="354022" rIns="163225" bIns="354022" numCol="1" spcCol="1270" anchor="ctr" anchorCtr="0">
          <a:noAutofit/>
        </a:bodyPr>
        <a:lstStyle/>
        <a:p>
          <a:pPr marL="0" lvl="0" indent="0" algn="l" defTabSz="711200">
            <a:lnSpc>
              <a:spcPct val="90000"/>
            </a:lnSpc>
            <a:spcBef>
              <a:spcPct val="0"/>
            </a:spcBef>
            <a:spcAft>
              <a:spcPct val="35000"/>
            </a:spcAft>
            <a:buNone/>
          </a:pPr>
          <a:r>
            <a:rPr lang="en-US" sz="1600" kern="1200"/>
            <a:t>The sunrise care facility can generate their own spreadsheets to arrange various kinds of information.</a:t>
          </a:r>
          <a:br>
            <a:rPr lang="en-US" sz="1600" kern="1200"/>
          </a:br>
          <a:endParaRPr lang="en-US" sz="1600" kern="1200"/>
        </a:p>
      </dsp:txBody>
      <dsp:txXfrm>
        <a:off x="2103120" y="1478775"/>
        <a:ext cx="8412480" cy="1393787"/>
      </dsp:txXfrm>
    </dsp:sp>
    <dsp:sp modelId="{08B36E24-E4D0-40F7-AB99-246ED7FB84F8}">
      <dsp:nvSpPr>
        <dsp:cNvPr id="0" name=""/>
        <dsp:cNvSpPr/>
      </dsp:nvSpPr>
      <dsp:spPr>
        <a:xfrm>
          <a:off x="0" y="1478775"/>
          <a:ext cx="2103120" cy="1393787"/>
        </a:xfrm>
        <a:prstGeom prst="rect">
          <a:avLst/>
        </a:prstGeom>
        <a:solidFill>
          <a:schemeClr val="lt1">
            <a:hueOff val="0"/>
            <a:satOff val="0"/>
            <a:lumOff val="0"/>
            <a:alphaOff val="0"/>
          </a:schemeClr>
        </a:solidFill>
        <a:ln w="12700" cap="flat" cmpd="sng" algn="ctr">
          <a:solidFill>
            <a:schemeClr val="accent2">
              <a:hueOff val="3221807"/>
              <a:satOff val="-9246"/>
              <a:lumOff val="-14805"/>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111290" tIns="137675" rIns="111290" bIns="137675" numCol="1" spcCol="1270" anchor="ctr" anchorCtr="0">
          <a:noAutofit/>
        </a:bodyPr>
        <a:lstStyle/>
        <a:p>
          <a:pPr marL="0" lvl="0" indent="0" algn="ctr" defTabSz="889000">
            <a:lnSpc>
              <a:spcPct val="90000"/>
            </a:lnSpc>
            <a:spcBef>
              <a:spcPct val="0"/>
            </a:spcBef>
            <a:spcAft>
              <a:spcPct val="35000"/>
            </a:spcAft>
            <a:buNone/>
          </a:pPr>
          <a:r>
            <a:rPr lang="en-US" sz="2000" kern="1200"/>
            <a:t>Generate</a:t>
          </a:r>
        </a:p>
      </dsp:txBody>
      <dsp:txXfrm>
        <a:off x="0" y="1478775"/>
        <a:ext cx="2103120" cy="1393787"/>
      </dsp:txXfrm>
    </dsp:sp>
    <dsp:sp modelId="{49735CBD-6D0D-42CB-A446-9D285E6D489C}">
      <dsp:nvSpPr>
        <dsp:cNvPr id="0" name=""/>
        <dsp:cNvSpPr/>
      </dsp:nvSpPr>
      <dsp:spPr>
        <a:xfrm>
          <a:off x="2103120" y="2956190"/>
          <a:ext cx="8412480" cy="1393787"/>
        </a:xfrm>
        <a:prstGeom prst="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w="12700" cap="flat" cmpd="sng" algn="ctr">
          <a:solidFill>
            <a:schemeClr val="accent2">
              <a:hueOff val="6443614"/>
              <a:satOff val="-18493"/>
              <a:lumOff val="-29609"/>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163225" tIns="354022" rIns="163225" bIns="354022" numCol="1" spcCol="1270" anchor="ctr" anchorCtr="0">
          <a:noAutofit/>
        </a:bodyPr>
        <a:lstStyle/>
        <a:p>
          <a:pPr marL="0" lvl="0" indent="0" algn="l" defTabSz="711200">
            <a:lnSpc>
              <a:spcPct val="90000"/>
            </a:lnSpc>
            <a:spcBef>
              <a:spcPct val="0"/>
            </a:spcBef>
            <a:spcAft>
              <a:spcPct val="35000"/>
            </a:spcAft>
            <a:buNone/>
          </a:pPr>
          <a:r>
            <a:rPr lang="en-US" sz="1600" kern="1200"/>
            <a:t>Excel capabilities enable easy data analysis and the development of basic charts to monitor metrics such as occupancy rates.</a:t>
          </a:r>
        </a:p>
      </dsp:txBody>
      <dsp:txXfrm>
        <a:off x="2103120" y="2956190"/>
        <a:ext cx="8412480" cy="1393787"/>
      </dsp:txXfrm>
    </dsp:sp>
    <dsp:sp modelId="{78D4402E-E270-4CB9-89FE-52EAF9362258}">
      <dsp:nvSpPr>
        <dsp:cNvPr id="0" name=""/>
        <dsp:cNvSpPr/>
      </dsp:nvSpPr>
      <dsp:spPr>
        <a:xfrm>
          <a:off x="0" y="2956190"/>
          <a:ext cx="2103120" cy="1393787"/>
        </a:xfrm>
        <a:prstGeom prst="rect">
          <a:avLst/>
        </a:prstGeom>
        <a:solidFill>
          <a:schemeClr val="lt1">
            <a:hueOff val="0"/>
            <a:satOff val="0"/>
            <a:lumOff val="0"/>
            <a:alphaOff val="0"/>
          </a:schemeClr>
        </a:solidFill>
        <a:ln w="12700" cap="flat" cmpd="sng" algn="ctr">
          <a:solidFill>
            <a:schemeClr val="accent2">
              <a:hueOff val="6443614"/>
              <a:satOff val="-18493"/>
              <a:lumOff val="-29609"/>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111290" tIns="137675" rIns="111290" bIns="137675" numCol="1" spcCol="1270" anchor="ctr" anchorCtr="0">
          <a:noAutofit/>
        </a:bodyPr>
        <a:lstStyle/>
        <a:p>
          <a:pPr marL="0" lvl="0" indent="0" algn="ctr" defTabSz="889000">
            <a:lnSpc>
              <a:spcPct val="90000"/>
            </a:lnSpc>
            <a:spcBef>
              <a:spcPct val="0"/>
            </a:spcBef>
            <a:spcAft>
              <a:spcPct val="35000"/>
            </a:spcAft>
            <a:buNone/>
          </a:pPr>
          <a:r>
            <a:rPr lang="en-US" sz="2000" kern="1200"/>
            <a:t>Excel</a:t>
          </a:r>
        </a:p>
      </dsp:txBody>
      <dsp:txXfrm>
        <a:off x="0" y="2956190"/>
        <a:ext cx="2103120" cy="139378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814B9C-C54F-41C9-B0A2-B7CCC4334E2B}">
      <dsp:nvSpPr>
        <dsp:cNvPr id="0" name=""/>
        <dsp:cNvSpPr/>
      </dsp:nvSpPr>
      <dsp:spPr>
        <a:xfrm>
          <a:off x="973190" y="952974"/>
          <a:ext cx="1264141" cy="1264141"/>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B95B7B6-1991-4C18-9519-B9D9224C6651}">
      <dsp:nvSpPr>
        <dsp:cNvPr id="0" name=""/>
        <dsp:cNvSpPr/>
      </dsp:nvSpPr>
      <dsp:spPr>
        <a:xfrm>
          <a:off x="1242597" y="1222381"/>
          <a:ext cx="725326" cy="7253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267C187-D03C-4C2B-841A-5D082B06F1F8}">
      <dsp:nvSpPr>
        <dsp:cNvPr id="0" name=""/>
        <dsp:cNvSpPr/>
      </dsp:nvSpPr>
      <dsp:spPr>
        <a:xfrm>
          <a:off x="569079" y="2610864"/>
          <a:ext cx="2072362" cy="78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The drawbacks of utilizing Excel in Sunrise Care Home include a significant risk of human mistakes.</a:t>
          </a:r>
          <a:br>
            <a:rPr lang="en-GB" sz="1100" kern="1200"/>
          </a:br>
          <a:endParaRPr lang="en-US" sz="1100" kern="1200"/>
        </a:p>
      </dsp:txBody>
      <dsp:txXfrm>
        <a:off x="569079" y="2610864"/>
        <a:ext cx="2072362" cy="787500"/>
      </dsp:txXfrm>
    </dsp:sp>
    <dsp:sp modelId="{6DF638BE-842E-4F29-B39B-CBF427E8B096}">
      <dsp:nvSpPr>
        <dsp:cNvPr id="0" name=""/>
        <dsp:cNvSpPr/>
      </dsp:nvSpPr>
      <dsp:spPr>
        <a:xfrm>
          <a:off x="3408216" y="952974"/>
          <a:ext cx="1264141" cy="1264141"/>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9AEFBCF-6EB3-487D-BB6A-49E724E8183D}">
      <dsp:nvSpPr>
        <dsp:cNvPr id="0" name=""/>
        <dsp:cNvSpPr/>
      </dsp:nvSpPr>
      <dsp:spPr>
        <a:xfrm>
          <a:off x="3677623" y="1222381"/>
          <a:ext cx="725326" cy="7253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D76A4D1-2C8C-44D0-A229-796EF4884E6B}">
      <dsp:nvSpPr>
        <dsp:cNvPr id="0" name=""/>
        <dsp:cNvSpPr/>
      </dsp:nvSpPr>
      <dsp:spPr>
        <a:xfrm>
          <a:off x="3004105" y="2610864"/>
          <a:ext cx="2072362" cy="78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Weak security and compliance threats.</a:t>
          </a:r>
          <a:br>
            <a:rPr lang="en-GB" sz="1100" kern="1200"/>
          </a:br>
          <a:endParaRPr lang="en-US" sz="1100" kern="1200"/>
        </a:p>
      </dsp:txBody>
      <dsp:txXfrm>
        <a:off x="3004105" y="2610864"/>
        <a:ext cx="2072362" cy="787500"/>
      </dsp:txXfrm>
    </dsp:sp>
    <dsp:sp modelId="{70E88DC3-E9F5-4E1B-87ED-6906A9C3A9F8}">
      <dsp:nvSpPr>
        <dsp:cNvPr id="0" name=""/>
        <dsp:cNvSpPr/>
      </dsp:nvSpPr>
      <dsp:spPr>
        <a:xfrm>
          <a:off x="5843242" y="952974"/>
          <a:ext cx="1264141" cy="1264141"/>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FA96A0D-3805-420D-AE9E-BC4FDEB02F19}">
      <dsp:nvSpPr>
        <dsp:cNvPr id="0" name=""/>
        <dsp:cNvSpPr/>
      </dsp:nvSpPr>
      <dsp:spPr>
        <a:xfrm>
          <a:off x="6112649" y="1222381"/>
          <a:ext cx="725326" cy="7253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8EAD6F9-71E3-493D-BAC8-5DA137581E1A}">
      <dsp:nvSpPr>
        <dsp:cNvPr id="0" name=""/>
        <dsp:cNvSpPr/>
      </dsp:nvSpPr>
      <dsp:spPr>
        <a:xfrm>
          <a:off x="5439131" y="2610864"/>
          <a:ext cx="2072362" cy="78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Absence of automation.</a:t>
          </a:r>
          <a:endParaRPr lang="en-US" sz="1100" kern="1200"/>
        </a:p>
      </dsp:txBody>
      <dsp:txXfrm>
        <a:off x="5439131" y="2610864"/>
        <a:ext cx="2072362" cy="787500"/>
      </dsp:txXfrm>
    </dsp:sp>
    <dsp:sp modelId="{6345B078-3A83-4DA4-BF7B-9FB6DB058EA4}">
      <dsp:nvSpPr>
        <dsp:cNvPr id="0" name=""/>
        <dsp:cNvSpPr/>
      </dsp:nvSpPr>
      <dsp:spPr>
        <a:xfrm>
          <a:off x="8278268" y="952974"/>
          <a:ext cx="1264141" cy="1264141"/>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2AFAD4-AFEC-4E64-A61F-42D58FAAD424}">
      <dsp:nvSpPr>
        <dsp:cNvPr id="0" name=""/>
        <dsp:cNvSpPr/>
      </dsp:nvSpPr>
      <dsp:spPr>
        <a:xfrm>
          <a:off x="8547675" y="1222381"/>
          <a:ext cx="725326" cy="72532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11348FE-D0AC-4546-B47B-6D34C64F73D4}">
      <dsp:nvSpPr>
        <dsp:cNvPr id="0" name=""/>
        <dsp:cNvSpPr/>
      </dsp:nvSpPr>
      <dsp:spPr>
        <a:xfrm>
          <a:off x="7874157" y="2610864"/>
          <a:ext cx="2072362" cy="78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Poor Visibility and Delayed decisions.</a:t>
          </a:r>
          <a:endParaRPr lang="en-US" sz="1100" kern="1200"/>
        </a:p>
      </dsp:txBody>
      <dsp:txXfrm>
        <a:off x="7874157" y="2610864"/>
        <a:ext cx="2072362" cy="787500"/>
      </dsp:txXfrm>
    </dsp:sp>
  </dsp:spTree>
</dsp:drawing>
</file>

<file path=ppt/diagrams/layout1.xml><?xml version="1.0" encoding="utf-8"?>
<dgm:layoutDef xmlns:dgm="http://schemas.openxmlformats.org/drawingml/2006/diagram" xmlns:a="http://schemas.openxmlformats.org/drawingml/2006/main" uniqueId="urn:microsoft.com/office/officeart/2016/7/layout/VerticalHollowActionList">
  <dgm:title val="Vertical Hollow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solidFgAcc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0116471-18CF-4770-B040-3D0AF32AE3D4}" type="datetimeFigureOut">
              <a:rPr lang="en-GB" smtClean="0"/>
              <a:t>05/11/2025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0B11F0F-33E5-4221-9F52-CC3F38030876}" type="slidenum">
              <a:rPr lang="en-GB" smtClean="0"/>
              <a:t>‹#›</a:t>
            </a:fld>
            <a:endParaRPr lang="en-GB"/>
          </a:p>
        </p:txBody>
      </p:sp>
    </p:spTree>
    <p:extLst>
      <p:ext uri="{BB962C8B-B14F-4D97-AF65-F5344CB8AC3E}">
        <p14:creationId xmlns:p14="http://schemas.microsoft.com/office/powerpoint/2010/main" val="33364283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B11F0F-33E5-4221-9F52-CC3F38030876}" type="slidenum">
              <a:rPr lang="en-GB" smtClean="0"/>
              <a:t>9</a:t>
            </a:fld>
            <a:endParaRPr lang="en-GB"/>
          </a:p>
        </p:txBody>
      </p:sp>
    </p:spTree>
    <p:extLst>
      <p:ext uri="{BB962C8B-B14F-4D97-AF65-F5344CB8AC3E}">
        <p14:creationId xmlns:p14="http://schemas.microsoft.com/office/powerpoint/2010/main" val="7351201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7BB7D6-1384-C411-86D2-70FCCCEEF8F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3ED15F02-82BE-FC6F-4FAB-09AAB7FF035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DCD40AFF-BA4F-81D2-062C-C041F2B30D0F}"/>
              </a:ext>
            </a:extLst>
          </p:cNvPr>
          <p:cNvSpPr>
            <a:spLocks noGrp="1"/>
          </p:cNvSpPr>
          <p:nvPr>
            <p:ph type="dt" sz="half" idx="10"/>
          </p:nvPr>
        </p:nvSpPr>
        <p:spPr/>
        <p:txBody>
          <a:bodyPr/>
          <a:lstStyle/>
          <a:p>
            <a:fld id="{25F016C0-557F-49F5-8877-40AC6DADFA6A}" type="datetimeFigureOut">
              <a:rPr lang="en-GB" smtClean="0"/>
              <a:t>05/11/2025</a:t>
            </a:fld>
            <a:endParaRPr lang="en-GB"/>
          </a:p>
        </p:txBody>
      </p:sp>
      <p:sp>
        <p:nvSpPr>
          <p:cNvPr id="5" name="Footer Placeholder 4">
            <a:extLst>
              <a:ext uri="{FF2B5EF4-FFF2-40B4-BE49-F238E27FC236}">
                <a16:creationId xmlns:a16="http://schemas.microsoft.com/office/drawing/2014/main" id="{EED7F19A-FE79-F15B-BDD8-9BF787EB163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9F3CB49-3D0B-C62B-1F98-49CE1A3AA18B}"/>
              </a:ext>
            </a:extLst>
          </p:cNvPr>
          <p:cNvSpPr>
            <a:spLocks noGrp="1"/>
          </p:cNvSpPr>
          <p:nvPr>
            <p:ph type="sldNum" sz="quarter" idx="12"/>
          </p:nvPr>
        </p:nvSpPr>
        <p:spPr/>
        <p:txBody>
          <a:bodyPr/>
          <a:lstStyle/>
          <a:p>
            <a:fld id="{AEF02491-BE29-44E7-ADEC-717C59D20D05}" type="slidenum">
              <a:rPr lang="en-GB" smtClean="0"/>
              <a:t>‹#›</a:t>
            </a:fld>
            <a:endParaRPr lang="en-GB"/>
          </a:p>
        </p:txBody>
      </p:sp>
    </p:spTree>
    <p:extLst>
      <p:ext uri="{BB962C8B-B14F-4D97-AF65-F5344CB8AC3E}">
        <p14:creationId xmlns:p14="http://schemas.microsoft.com/office/powerpoint/2010/main" val="37324314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75558F-CEEA-FE2D-0296-390379138089}"/>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E9EFB54E-3095-388F-6E98-FEE952FB4E0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62B9BD9-224F-35E9-AE7D-25F13818D54F}"/>
              </a:ext>
            </a:extLst>
          </p:cNvPr>
          <p:cNvSpPr>
            <a:spLocks noGrp="1"/>
          </p:cNvSpPr>
          <p:nvPr>
            <p:ph type="dt" sz="half" idx="10"/>
          </p:nvPr>
        </p:nvSpPr>
        <p:spPr/>
        <p:txBody>
          <a:bodyPr/>
          <a:lstStyle/>
          <a:p>
            <a:fld id="{25F016C0-557F-49F5-8877-40AC6DADFA6A}" type="datetimeFigureOut">
              <a:rPr lang="en-GB" smtClean="0"/>
              <a:t>05/11/2025</a:t>
            </a:fld>
            <a:endParaRPr lang="en-GB"/>
          </a:p>
        </p:txBody>
      </p:sp>
      <p:sp>
        <p:nvSpPr>
          <p:cNvPr id="5" name="Footer Placeholder 4">
            <a:extLst>
              <a:ext uri="{FF2B5EF4-FFF2-40B4-BE49-F238E27FC236}">
                <a16:creationId xmlns:a16="http://schemas.microsoft.com/office/drawing/2014/main" id="{ABB2605E-F415-79B0-80A8-D5CD9FC6791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6927A-E4DD-3440-A2D2-715C4B958740}"/>
              </a:ext>
            </a:extLst>
          </p:cNvPr>
          <p:cNvSpPr>
            <a:spLocks noGrp="1"/>
          </p:cNvSpPr>
          <p:nvPr>
            <p:ph type="sldNum" sz="quarter" idx="12"/>
          </p:nvPr>
        </p:nvSpPr>
        <p:spPr/>
        <p:txBody>
          <a:bodyPr/>
          <a:lstStyle/>
          <a:p>
            <a:fld id="{AEF02491-BE29-44E7-ADEC-717C59D20D05}" type="slidenum">
              <a:rPr lang="en-GB" smtClean="0"/>
              <a:t>‹#›</a:t>
            </a:fld>
            <a:endParaRPr lang="en-GB"/>
          </a:p>
        </p:txBody>
      </p:sp>
    </p:spTree>
    <p:extLst>
      <p:ext uri="{BB962C8B-B14F-4D97-AF65-F5344CB8AC3E}">
        <p14:creationId xmlns:p14="http://schemas.microsoft.com/office/powerpoint/2010/main" val="33563366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AC6AF2-510E-C753-C8C3-A85F9D3BA1B8}"/>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CF2B8979-969E-9839-2751-4EFDD687BF3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9794B14-EE12-29CF-A341-35FB50F7ADC5}"/>
              </a:ext>
            </a:extLst>
          </p:cNvPr>
          <p:cNvSpPr>
            <a:spLocks noGrp="1"/>
          </p:cNvSpPr>
          <p:nvPr>
            <p:ph type="dt" sz="half" idx="10"/>
          </p:nvPr>
        </p:nvSpPr>
        <p:spPr/>
        <p:txBody>
          <a:bodyPr/>
          <a:lstStyle/>
          <a:p>
            <a:fld id="{25F016C0-557F-49F5-8877-40AC6DADFA6A}" type="datetimeFigureOut">
              <a:rPr lang="en-GB" smtClean="0"/>
              <a:t>05/11/2025</a:t>
            </a:fld>
            <a:endParaRPr lang="en-GB"/>
          </a:p>
        </p:txBody>
      </p:sp>
      <p:sp>
        <p:nvSpPr>
          <p:cNvPr id="5" name="Footer Placeholder 4">
            <a:extLst>
              <a:ext uri="{FF2B5EF4-FFF2-40B4-BE49-F238E27FC236}">
                <a16:creationId xmlns:a16="http://schemas.microsoft.com/office/drawing/2014/main" id="{43A2F357-E801-C348-11A9-870E3767BBA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FE860-6CF0-AFE2-5CB9-26736535664E}"/>
              </a:ext>
            </a:extLst>
          </p:cNvPr>
          <p:cNvSpPr>
            <a:spLocks noGrp="1"/>
          </p:cNvSpPr>
          <p:nvPr>
            <p:ph type="sldNum" sz="quarter" idx="12"/>
          </p:nvPr>
        </p:nvSpPr>
        <p:spPr/>
        <p:txBody>
          <a:bodyPr/>
          <a:lstStyle/>
          <a:p>
            <a:fld id="{AEF02491-BE29-44E7-ADEC-717C59D20D05}" type="slidenum">
              <a:rPr lang="en-GB" smtClean="0"/>
              <a:t>‹#›</a:t>
            </a:fld>
            <a:endParaRPr lang="en-GB"/>
          </a:p>
        </p:txBody>
      </p:sp>
    </p:spTree>
    <p:extLst>
      <p:ext uri="{BB962C8B-B14F-4D97-AF65-F5344CB8AC3E}">
        <p14:creationId xmlns:p14="http://schemas.microsoft.com/office/powerpoint/2010/main" val="37434915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A74679-1E2D-9472-200E-B0CE8364DAE7}"/>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8A06E1B3-05B1-8D78-6619-A306C83B6078}"/>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A4B93CF4-5DFE-21C0-634F-00D2B5A13610}"/>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CB4BA9B5-A364-AEFA-7580-FE7D708C5B43}"/>
              </a:ext>
            </a:extLst>
          </p:cNvPr>
          <p:cNvSpPr>
            <a:spLocks noGrp="1"/>
          </p:cNvSpPr>
          <p:nvPr>
            <p:ph type="dt" sz="half" idx="10"/>
          </p:nvPr>
        </p:nvSpPr>
        <p:spPr/>
        <p:txBody>
          <a:bodyPr/>
          <a:lstStyle/>
          <a:p>
            <a:fld id="{25F016C0-557F-49F5-8877-40AC6DADFA6A}" type="datetimeFigureOut">
              <a:rPr lang="en-GB" smtClean="0"/>
              <a:t>05/11/2025</a:t>
            </a:fld>
            <a:endParaRPr lang="en-GB"/>
          </a:p>
        </p:txBody>
      </p:sp>
      <p:sp>
        <p:nvSpPr>
          <p:cNvPr id="6" name="Footer Placeholder 5">
            <a:extLst>
              <a:ext uri="{FF2B5EF4-FFF2-40B4-BE49-F238E27FC236}">
                <a16:creationId xmlns:a16="http://schemas.microsoft.com/office/drawing/2014/main" id="{52F6EA4E-D075-36C8-3139-E46AEA61008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E146647-2E44-C147-BFF9-3431EFDBA154}"/>
              </a:ext>
            </a:extLst>
          </p:cNvPr>
          <p:cNvSpPr>
            <a:spLocks noGrp="1"/>
          </p:cNvSpPr>
          <p:nvPr>
            <p:ph type="sldNum" sz="quarter" idx="12"/>
          </p:nvPr>
        </p:nvSpPr>
        <p:spPr/>
        <p:txBody>
          <a:bodyPr/>
          <a:lstStyle/>
          <a:p>
            <a:fld id="{AEF02491-BE29-44E7-ADEC-717C59D20D05}" type="slidenum">
              <a:rPr lang="en-GB" smtClean="0"/>
              <a:t>‹#›</a:t>
            </a:fld>
            <a:endParaRPr lang="en-GB"/>
          </a:p>
        </p:txBody>
      </p:sp>
    </p:spTree>
    <p:extLst>
      <p:ext uri="{BB962C8B-B14F-4D97-AF65-F5344CB8AC3E}">
        <p14:creationId xmlns:p14="http://schemas.microsoft.com/office/powerpoint/2010/main" val="29607245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ACE6D6-6667-AB68-B106-F872BE5CDA4D}"/>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D8197BF0-EBB6-74B4-628C-CAF4DDACDA6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10B34FD-E209-EFE4-C055-36948AB19DC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B799D7AE-222B-C1AC-6E35-54BCC82817B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B82C2AD-4482-FF28-DF14-05C57A1678D8}"/>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DF18A9BD-461C-D275-EF62-28F023237F36}"/>
              </a:ext>
            </a:extLst>
          </p:cNvPr>
          <p:cNvSpPr>
            <a:spLocks noGrp="1"/>
          </p:cNvSpPr>
          <p:nvPr>
            <p:ph type="dt" sz="half" idx="10"/>
          </p:nvPr>
        </p:nvSpPr>
        <p:spPr/>
        <p:txBody>
          <a:bodyPr/>
          <a:lstStyle/>
          <a:p>
            <a:fld id="{25F016C0-557F-49F5-8877-40AC6DADFA6A}" type="datetimeFigureOut">
              <a:rPr lang="en-GB" smtClean="0"/>
              <a:t>05/11/2025</a:t>
            </a:fld>
            <a:endParaRPr lang="en-GB"/>
          </a:p>
        </p:txBody>
      </p:sp>
      <p:sp>
        <p:nvSpPr>
          <p:cNvPr id="8" name="Footer Placeholder 7">
            <a:extLst>
              <a:ext uri="{FF2B5EF4-FFF2-40B4-BE49-F238E27FC236}">
                <a16:creationId xmlns:a16="http://schemas.microsoft.com/office/drawing/2014/main" id="{006CD708-838A-209F-63F9-20EDF87E65C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10A50F9-77C4-8CDB-296C-476F753BF488}"/>
              </a:ext>
            </a:extLst>
          </p:cNvPr>
          <p:cNvSpPr>
            <a:spLocks noGrp="1"/>
          </p:cNvSpPr>
          <p:nvPr>
            <p:ph type="sldNum" sz="quarter" idx="12"/>
          </p:nvPr>
        </p:nvSpPr>
        <p:spPr/>
        <p:txBody>
          <a:bodyPr/>
          <a:lstStyle/>
          <a:p>
            <a:fld id="{AEF02491-BE29-44E7-ADEC-717C59D20D05}" type="slidenum">
              <a:rPr lang="en-GB" smtClean="0"/>
              <a:t>‹#›</a:t>
            </a:fld>
            <a:endParaRPr lang="en-GB"/>
          </a:p>
        </p:txBody>
      </p:sp>
    </p:spTree>
    <p:extLst>
      <p:ext uri="{BB962C8B-B14F-4D97-AF65-F5344CB8AC3E}">
        <p14:creationId xmlns:p14="http://schemas.microsoft.com/office/powerpoint/2010/main" val="26232850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8432F-2D02-CA89-3997-3440D41A1429}"/>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9E904C81-3C6B-D9BB-5E80-6CAC20365E4F}"/>
              </a:ext>
            </a:extLst>
          </p:cNvPr>
          <p:cNvSpPr>
            <a:spLocks noGrp="1"/>
          </p:cNvSpPr>
          <p:nvPr>
            <p:ph type="dt" sz="half" idx="10"/>
          </p:nvPr>
        </p:nvSpPr>
        <p:spPr/>
        <p:txBody>
          <a:bodyPr/>
          <a:lstStyle/>
          <a:p>
            <a:fld id="{25F016C0-557F-49F5-8877-40AC6DADFA6A}" type="datetimeFigureOut">
              <a:rPr lang="en-GB" smtClean="0"/>
              <a:t>05/11/2025</a:t>
            </a:fld>
            <a:endParaRPr lang="en-GB"/>
          </a:p>
        </p:txBody>
      </p:sp>
      <p:sp>
        <p:nvSpPr>
          <p:cNvPr id="4" name="Footer Placeholder 3">
            <a:extLst>
              <a:ext uri="{FF2B5EF4-FFF2-40B4-BE49-F238E27FC236}">
                <a16:creationId xmlns:a16="http://schemas.microsoft.com/office/drawing/2014/main" id="{F345B38A-CF59-FAE1-33A8-B9F48A1BCE3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62EDA11-CC1E-1BDB-AB91-1AE19B6B259D}"/>
              </a:ext>
            </a:extLst>
          </p:cNvPr>
          <p:cNvSpPr>
            <a:spLocks noGrp="1"/>
          </p:cNvSpPr>
          <p:nvPr>
            <p:ph type="sldNum" sz="quarter" idx="12"/>
          </p:nvPr>
        </p:nvSpPr>
        <p:spPr/>
        <p:txBody>
          <a:bodyPr/>
          <a:lstStyle/>
          <a:p>
            <a:fld id="{AEF02491-BE29-44E7-ADEC-717C59D20D05}" type="slidenum">
              <a:rPr lang="en-GB" smtClean="0"/>
              <a:t>‹#›</a:t>
            </a:fld>
            <a:endParaRPr lang="en-GB"/>
          </a:p>
        </p:txBody>
      </p:sp>
    </p:spTree>
    <p:extLst>
      <p:ext uri="{BB962C8B-B14F-4D97-AF65-F5344CB8AC3E}">
        <p14:creationId xmlns:p14="http://schemas.microsoft.com/office/powerpoint/2010/main" val="27688271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6BC2B9D-1924-CFF8-3EC8-D623A5E605BD}"/>
              </a:ext>
            </a:extLst>
          </p:cNvPr>
          <p:cNvSpPr>
            <a:spLocks noGrp="1"/>
          </p:cNvSpPr>
          <p:nvPr>
            <p:ph type="dt" sz="half" idx="10"/>
          </p:nvPr>
        </p:nvSpPr>
        <p:spPr/>
        <p:txBody>
          <a:bodyPr/>
          <a:lstStyle/>
          <a:p>
            <a:fld id="{25F016C0-557F-49F5-8877-40AC6DADFA6A}" type="datetimeFigureOut">
              <a:rPr lang="en-GB" smtClean="0"/>
              <a:t>05/11/2025</a:t>
            </a:fld>
            <a:endParaRPr lang="en-GB"/>
          </a:p>
        </p:txBody>
      </p:sp>
      <p:sp>
        <p:nvSpPr>
          <p:cNvPr id="3" name="Footer Placeholder 2">
            <a:extLst>
              <a:ext uri="{FF2B5EF4-FFF2-40B4-BE49-F238E27FC236}">
                <a16:creationId xmlns:a16="http://schemas.microsoft.com/office/drawing/2014/main" id="{5397610E-7E3A-C7EB-A9B6-9C33C8855E0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D9D4D09-7A31-57A7-6BDF-F9BA5E58D32C}"/>
              </a:ext>
            </a:extLst>
          </p:cNvPr>
          <p:cNvSpPr>
            <a:spLocks noGrp="1"/>
          </p:cNvSpPr>
          <p:nvPr>
            <p:ph type="sldNum" sz="quarter" idx="12"/>
          </p:nvPr>
        </p:nvSpPr>
        <p:spPr/>
        <p:txBody>
          <a:bodyPr/>
          <a:lstStyle/>
          <a:p>
            <a:fld id="{AEF02491-BE29-44E7-ADEC-717C59D20D05}" type="slidenum">
              <a:rPr lang="en-GB" smtClean="0"/>
              <a:t>‹#›</a:t>
            </a:fld>
            <a:endParaRPr lang="en-GB"/>
          </a:p>
        </p:txBody>
      </p:sp>
    </p:spTree>
    <p:extLst>
      <p:ext uri="{BB962C8B-B14F-4D97-AF65-F5344CB8AC3E}">
        <p14:creationId xmlns:p14="http://schemas.microsoft.com/office/powerpoint/2010/main" val="33794920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BF13A2-99A1-7C3A-BEDE-04E5B0391D0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8570FDEB-9F07-2489-AEF2-27A3B9C0F92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B83F002C-EC7E-04B6-7425-1D26EDFEDF3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73769A6-0E58-3D6C-BD9F-755182EEF2B8}"/>
              </a:ext>
            </a:extLst>
          </p:cNvPr>
          <p:cNvSpPr>
            <a:spLocks noGrp="1"/>
          </p:cNvSpPr>
          <p:nvPr>
            <p:ph type="dt" sz="half" idx="10"/>
          </p:nvPr>
        </p:nvSpPr>
        <p:spPr/>
        <p:txBody>
          <a:bodyPr/>
          <a:lstStyle/>
          <a:p>
            <a:fld id="{25F016C0-557F-49F5-8877-40AC6DADFA6A}" type="datetimeFigureOut">
              <a:rPr lang="en-GB" smtClean="0"/>
              <a:t>05/11/2025</a:t>
            </a:fld>
            <a:endParaRPr lang="en-GB"/>
          </a:p>
        </p:txBody>
      </p:sp>
      <p:sp>
        <p:nvSpPr>
          <p:cNvPr id="6" name="Footer Placeholder 5">
            <a:extLst>
              <a:ext uri="{FF2B5EF4-FFF2-40B4-BE49-F238E27FC236}">
                <a16:creationId xmlns:a16="http://schemas.microsoft.com/office/drawing/2014/main" id="{66BE92B2-4920-C514-B343-F2C1FE43E34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62AEA68-F637-BD33-D4FA-A8E05FFCAB8B}"/>
              </a:ext>
            </a:extLst>
          </p:cNvPr>
          <p:cNvSpPr>
            <a:spLocks noGrp="1"/>
          </p:cNvSpPr>
          <p:nvPr>
            <p:ph type="sldNum" sz="quarter" idx="12"/>
          </p:nvPr>
        </p:nvSpPr>
        <p:spPr/>
        <p:txBody>
          <a:bodyPr/>
          <a:lstStyle/>
          <a:p>
            <a:fld id="{AEF02491-BE29-44E7-ADEC-717C59D20D05}" type="slidenum">
              <a:rPr lang="en-GB" smtClean="0"/>
              <a:t>‹#›</a:t>
            </a:fld>
            <a:endParaRPr lang="en-GB"/>
          </a:p>
        </p:txBody>
      </p:sp>
    </p:spTree>
    <p:extLst>
      <p:ext uri="{BB962C8B-B14F-4D97-AF65-F5344CB8AC3E}">
        <p14:creationId xmlns:p14="http://schemas.microsoft.com/office/powerpoint/2010/main" val="29516617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5121C9-2A94-8457-4E5F-7127A50BB39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C478F8A9-11DE-C475-DBA0-63E72294BD7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8C6F210-2FFF-629F-A9A7-3F9AC2EFF24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C787E73-2081-D844-D1E0-090EC7A1EB26}"/>
              </a:ext>
            </a:extLst>
          </p:cNvPr>
          <p:cNvSpPr>
            <a:spLocks noGrp="1"/>
          </p:cNvSpPr>
          <p:nvPr>
            <p:ph type="dt" sz="half" idx="10"/>
          </p:nvPr>
        </p:nvSpPr>
        <p:spPr/>
        <p:txBody>
          <a:bodyPr/>
          <a:lstStyle/>
          <a:p>
            <a:fld id="{25F016C0-557F-49F5-8877-40AC6DADFA6A}" type="datetimeFigureOut">
              <a:rPr lang="en-GB" smtClean="0"/>
              <a:t>05/11/2025</a:t>
            </a:fld>
            <a:endParaRPr lang="en-GB"/>
          </a:p>
        </p:txBody>
      </p:sp>
      <p:sp>
        <p:nvSpPr>
          <p:cNvPr id="6" name="Footer Placeholder 5">
            <a:extLst>
              <a:ext uri="{FF2B5EF4-FFF2-40B4-BE49-F238E27FC236}">
                <a16:creationId xmlns:a16="http://schemas.microsoft.com/office/drawing/2014/main" id="{9C117943-45F6-B19E-F0EA-E96A1704179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FB35FFF-41C0-2392-2EE8-F514EE19C6F8}"/>
              </a:ext>
            </a:extLst>
          </p:cNvPr>
          <p:cNvSpPr>
            <a:spLocks noGrp="1"/>
          </p:cNvSpPr>
          <p:nvPr>
            <p:ph type="sldNum" sz="quarter" idx="12"/>
          </p:nvPr>
        </p:nvSpPr>
        <p:spPr/>
        <p:txBody>
          <a:bodyPr/>
          <a:lstStyle/>
          <a:p>
            <a:fld id="{AEF02491-BE29-44E7-ADEC-717C59D20D05}" type="slidenum">
              <a:rPr lang="en-GB" smtClean="0"/>
              <a:t>‹#›</a:t>
            </a:fld>
            <a:endParaRPr lang="en-GB"/>
          </a:p>
        </p:txBody>
      </p:sp>
    </p:spTree>
    <p:extLst>
      <p:ext uri="{BB962C8B-B14F-4D97-AF65-F5344CB8AC3E}">
        <p14:creationId xmlns:p14="http://schemas.microsoft.com/office/powerpoint/2010/main" val="29959378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0C69B8-35EB-1B79-ED40-A5B219B57DD1}"/>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DAADCE6E-AD77-832C-D695-EA285BCD6225}"/>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B0C3E1B-8952-4D12-94EC-9BBE9850CFB1}"/>
              </a:ext>
            </a:extLst>
          </p:cNvPr>
          <p:cNvSpPr>
            <a:spLocks noGrp="1"/>
          </p:cNvSpPr>
          <p:nvPr>
            <p:ph type="dt" sz="half" idx="10"/>
          </p:nvPr>
        </p:nvSpPr>
        <p:spPr/>
        <p:txBody>
          <a:bodyPr/>
          <a:lstStyle/>
          <a:p>
            <a:fld id="{25F016C0-557F-49F5-8877-40AC6DADFA6A}" type="datetimeFigureOut">
              <a:rPr lang="en-GB" smtClean="0"/>
              <a:t>05/11/2025</a:t>
            </a:fld>
            <a:endParaRPr lang="en-GB"/>
          </a:p>
        </p:txBody>
      </p:sp>
      <p:sp>
        <p:nvSpPr>
          <p:cNvPr id="5" name="Footer Placeholder 4">
            <a:extLst>
              <a:ext uri="{FF2B5EF4-FFF2-40B4-BE49-F238E27FC236}">
                <a16:creationId xmlns:a16="http://schemas.microsoft.com/office/drawing/2014/main" id="{F628C65D-1BA7-17A8-212A-AE74CCEA47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F0A4199-C5A6-A899-152E-24BE9AB2A9C4}"/>
              </a:ext>
            </a:extLst>
          </p:cNvPr>
          <p:cNvSpPr>
            <a:spLocks noGrp="1"/>
          </p:cNvSpPr>
          <p:nvPr>
            <p:ph type="sldNum" sz="quarter" idx="12"/>
          </p:nvPr>
        </p:nvSpPr>
        <p:spPr/>
        <p:txBody>
          <a:bodyPr/>
          <a:lstStyle/>
          <a:p>
            <a:fld id="{AEF02491-BE29-44E7-ADEC-717C59D20D05}" type="slidenum">
              <a:rPr lang="en-GB" smtClean="0"/>
              <a:t>‹#›</a:t>
            </a:fld>
            <a:endParaRPr lang="en-GB"/>
          </a:p>
        </p:txBody>
      </p:sp>
    </p:spTree>
    <p:extLst>
      <p:ext uri="{BB962C8B-B14F-4D97-AF65-F5344CB8AC3E}">
        <p14:creationId xmlns:p14="http://schemas.microsoft.com/office/powerpoint/2010/main" val="26558432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F71FB1D-7269-154C-2117-A60DB0091658}"/>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293D71E3-DA3A-335E-80E2-CCD718F66E2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F81036F-1A22-66AE-047F-62CF560ED0B7}"/>
              </a:ext>
            </a:extLst>
          </p:cNvPr>
          <p:cNvSpPr>
            <a:spLocks noGrp="1"/>
          </p:cNvSpPr>
          <p:nvPr>
            <p:ph type="dt" sz="half" idx="10"/>
          </p:nvPr>
        </p:nvSpPr>
        <p:spPr/>
        <p:txBody>
          <a:bodyPr/>
          <a:lstStyle/>
          <a:p>
            <a:fld id="{25F016C0-557F-49F5-8877-40AC6DADFA6A}" type="datetimeFigureOut">
              <a:rPr lang="en-GB" smtClean="0"/>
              <a:t>05/11/2025</a:t>
            </a:fld>
            <a:endParaRPr lang="en-GB"/>
          </a:p>
        </p:txBody>
      </p:sp>
      <p:sp>
        <p:nvSpPr>
          <p:cNvPr id="5" name="Footer Placeholder 4">
            <a:extLst>
              <a:ext uri="{FF2B5EF4-FFF2-40B4-BE49-F238E27FC236}">
                <a16:creationId xmlns:a16="http://schemas.microsoft.com/office/drawing/2014/main" id="{EDA4F193-30BD-BB26-C400-0F389388036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D0A1D57-BC2C-5BFE-BBE0-51AAF54FC902}"/>
              </a:ext>
            </a:extLst>
          </p:cNvPr>
          <p:cNvSpPr>
            <a:spLocks noGrp="1"/>
          </p:cNvSpPr>
          <p:nvPr>
            <p:ph type="sldNum" sz="quarter" idx="12"/>
          </p:nvPr>
        </p:nvSpPr>
        <p:spPr/>
        <p:txBody>
          <a:bodyPr/>
          <a:lstStyle/>
          <a:p>
            <a:fld id="{AEF02491-BE29-44E7-ADEC-717C59D20D05}" type="slidenum">
              <a:rPr lang="en-GB" smtClean="0"/>
              <a:t>‹#›</a:t>
            </a:fld>
            <a:endParaRPr lang="en-GB"/>
          </a:p>
        </p:txBody>
      </p:sp>
    </p:spTree>
    <p:extLst>
      <p:ext uri="{BB962C8B-B14F-4D97-AF65-F5344CB8AC3E}">
        <p14:creationId xmlns:p14="http://schemas.microsoft.com/office/powerpoint/2010/main" val="26010470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2A0A125-DC01-F5A8-226A-6D1A519B40B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783C5763-8663-6135-1421-01CEEC3227D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647A771-A7CD-FE98-7F80-C982012CADE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5F016C0-557F-49F5-8877-40AC6DADFA6A}" type="datetimeFigureOut">
              <a:rPr lang="en-GB" smtClean="0"/>
              <a:t>05/11/2025</a:t>
            </a:fld>
            <a:endParaRPr lang="en-GB"/>
          </a:p>
        </p:txBody>
      </p:sp>
      <p:sp>
        <p:nvSpPr>
          <p:cNvPr id="5" name="Footer Placeholder 4">
            <a:extLst>
              <a:ext uri="{FF2B5EF4-FFF2-40B4-BE49-F238E27FC236}">
                <a16:creationId xmlns:a16="http://schemas.microsoft.com/office/drawing/2014/main" id="{696B124D-B745-FBF9-39BE-6494A069229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1BF6E170-FFCB-AB7B-FF1A-CCB98687838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EF02491-BE29-44E7-ADEC-717C59D20D05}" type="slidenum">
              <a:rPr lang="en-GB" smtClean="0"/>
              <a:t>‹#›</a:t>
            </a:fld>
            <a:endParaRPr lang="en-GB"/>
          </a:p>
        </p:txBody>
      </p:sp>
    </p:spTree>
    <p:extLst>
      <p:ext uri="{BB962C8B-B14F-4D97-AF65-F5344CB8AC3E}">
        <p14:creationId xmlns:p14="http://schemas.microsoft.com/office/powerpoint/2010/main" val="32190917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jpe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F575A102-D95D-4D6E-8F1B-49EED0AEC6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158B3569-73B2-4D05-8E95-886A6EE17F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DD0AC9F0-3340-A283-1E0A-715D45572B96}"/>
              </a:ext>
            </a:extLst>
          </p:cNvPr>
          <p:cNvSpPr>
            <a:spLocks noGrp="1"/>
          </p:cNvSpPr>
          <p:nvPr>
            <p:ph type="ctrTitle"/>
          </p:nvPr>
        </p:nvSpPr>
        <p:spPr>
          <a:xfrm>
            <a:off x="793159" y="1377146"/>
            <a:ext cx="4076460" cy="3626217"/>
          </a:xfrm>
        </p:spPr>
        <p:txBody>
          <a:bodyPr anchor="b">
            <a:normAutofit/>
          </a:bodyPr>
          <a:lstStyle/>
          <a:p>
            <a:pPr algn="r"/>
            <a:r>
              <a:rPr lang="en-GB" sz="7400">
                <a:solidFill>
                  <a:srgbClr val="FFFFFF"/>
                </a:solidFill>
              </a:rPr>
              <a:t>Microsoft Excel  </a:t>
            </a:r>
          </a:p>
        </p:txBody>
      </p:sp>
      <p:sp>
        <p:nvSpPr>
          <p:cNvPr id="3" name="Subtitle 2">
            <a:extLst>
              <a:ext uri="{FF2B5EF4-FFF2-40B4-BE49-F238E27FC236}">
                <a16:creationId xmlns:a16="http://schemas.microsoft.com/office/drawing/2014/main" id="{E6C39145-BF39-5C19-46B0-7078816547E2}"/>
              </a:ext>
            </a:extLst>
          </p:cNvPr>
          <p:cNvSpPr>
            <a:spLocks noGrp="1"/>
          </p:cNvSpPr>
          <p:nvPr>
            <p:ph type="subTitle" idx="1"/>
          </p:nvPr>
        </p:nvSpPr>
        <p:spPr>
          <a:xfrm>
            <a:off x="793159" y="5170453"/>
            <a:ext cx="4076458" cy="990197"/>
          </a:xfrm>
        </p:spPr>
        <p:txBody>
          <a:bodyPr>
            <a:normAutofit/>
          </a:bodyPr>
          <a:lstStyle/>
          <a:p>
            <a:pPr algn="r"/>
            <a:r>
              <a:rPr lang="en-GB" sz="2000">
                <a:solidFill>
                  <a:srgbClr val="FFFFFF"/>
                </a:solidFill>
              </a:rPr>
              <a:t>“In Sunrise  Care home”</a:t>
            </a:r>
          </a:p>
        </p:txBody>
      </p:sp>
      <p:pic>
        <p:nvPicPr>
          <p:cNvPr id="5" name="Video 4" descr="Electronic System">
            <a:extLst>
              <a:ext uri="{FF2B5EF4-FFF2-40B4-BE49-F238E27FC236}">
                <a16:creationId xmlns:a16="http://schemas.microsoft.com/office/drawing/2014/main" id="{7D2DC88F-542C-1C2E-A9F8-2AFF48458558}"/>
              </a:ext>
            </a:extLst>
          </p:cNvPr>
          <p:cNvPicPr>
            <a:picLocks noChangeAspect="1"/>
          </p:cNvPicPr>
          <p:nvPr>
            <a:videoFile r:link="rId2"/>
            <p:extLst>
              <p:ext uri="{DAA4B4D4-6D71-4841-9C94-3DE7FCFB9230}">
                <p14:media xmlns:p14="http://schemas.microsoft.com/office/powerpoint/2010/main" r:embed="rId1"/>
              </p:ext>
            </p:extLst>
          </p:nvPr>
        </p:nvPicPr>
        <p:blipFill>
          <a:blip r:embed="rId4">
            <a:alphaModFix/>
          </a:blip>
          <a:srcRect t="284" r="1" b="1"/>
          <a:stretch>
            <a:fillRect/>
          </a:stretch>
        </p:blipFill>
        <p:spPr>
          <a:xfrm>
            <a:off x="5457027" y="2252845"/>
            <a:ext cx="6194967" cy="3474772"/>
          </a:xfrm>
          <a:prstGeom prst="rect">
            <a:avLst/>
          </a:prstGeom>
        </p:spPr>
      </p:pic>
      <p:grpSp>
        <p:nvGrpSpPr>
          <p:cNvPr id="20" name="Group 19">
            <a:extLst>
              <a:ext uri="{FF2B5EF4-FFF2-40B4-BE49-F238E27FC236}">
                <a16:creationId xmlns:a16="http://schemas.microsoft.com/office/drawing/2014/main" id="{CF0FFF1F-79B6-4A13-A464-070CD6F896A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42198" y="814999"/>
            <a:ext cx="465458" cy="581435"/>
            <a:chOff x="10942198" y="814999"/>
            <a:chExt cx="465458" cy="581435"/>
          </a:xfrm>
          <a:solidFill>
            <a:srgbClr val="FFFFFF"/>
          </a:solidFill>
        </p:grpSpPr>
        <p:sp>
          <p:nvSpPr>
            <p:cNvPr id="21" name="Graphic 17">
              <a:extLst>
                <a:ext uri="{FF2B5EF4-FFF2-40B4-BE49-F238E27FC236}">
                  <a16:creationId xmlns:a16="http://schemas.microsoft.com/office/drawing/2014/main" id="{B71758F4-3F46-45DA-8AC5-4E508DA080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7738" y="81499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grpFill/>
            <a:ln w="603" cap="flat">
              <a:noFill/>
              <a:prstDash val="solid"/>
              <a:miter/>
            </a:ln>
          </p:spPr>
          <p:txBody>
            <a:bodyPr rtlCol="0" anchor="ctr"/>
            <a:lstStyle/>
            <a:p>
              <a:endParaRPr lang="en-US">
                <a:solidFill>
                  <a:srgbClr val="FFFFFF"/>
                </a:solidFill>
              </a:endParaRPr>
            </a:p>
          </p:txBody>
        </p:sp>
        <p:sp>
          <p:nvSpPr>
            <p:cNvPr id="22" name="Graphic 15">
              <a:extLst>
                <a:ext uri="{FF2B5EF4-FFF2-40B4-BE49-F238E27FC236}">
                  <a16:creationId xmlns:a16="http://schemas.microsoft.com/office/drawing/2014/main" id="{8550FED7-7C32-42BB-98DB-30272A6331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16518" y="104429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grpFill/>
            <a:ln w="422" cap="flat">
              <a:noFill/>
              <a:prstDash val="solid"/>
              <a:miter/>
            </a:ln>
          </p:spPr>
          <p:txBody>
            <a:bodyPr rtlCol="0" anchor="ctr"/>
            <a:lstStyle/>
            <a:p>
              <a:endParaRPr lang="en-US">
                <a:solidFill>
                  <a:srgbClr val="FFFFFF"/>
                </a:solidFill>
              </a:endParaRPr>
            </a:p>
          </p:txBody>
        </p:sp>
        <p:sp>
          <p:nvSpPr>
            <p:cNvPr id="23" name="Graphic 21">
              <a:extLst>
                <a:ext uri="{FF2B5EF4-FFF2-40B4-BE49-F238E27FC236}">
                  <a16:creationId xmlns:a16="http://schemas.microsoft.com/office/drawing/2014/main" id="{8D61482F-F3C5-4D66-8C5D-C6BBE3E127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2198" y="1268720"/>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grpFill/>
            <a:ln w="610" cap="flat">
              <a:noFill/>
              <a:prstDash val="solid"/>
              <a:miter/>
            </a:ln>
          </p:spPr>
          <p:txBody>
            <a:bodyPr rtlCol="0" anchor="ctr"/>
            <a:lstStyle/>
            <a:p>
              <a:endParaRPr lang="en-US">
                <a:solidFill>
                  <a:srgbClr val="FFFFFF"/>
                </a:solidFill>
              </a:endParaRPr>
            </a:p>
          </p:txBody>
        </p:sp>
      </p:grpSp>
      <p:cxnSp>
        <p:nvCxnSpPr>
          <p:cNvPr id="25" name="Straight Connector 24">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29322" y="6274341"/>
            <a:ext cx="11353800" cy="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265872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05"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8" name="Rectangle 37">
            <a:extLst>
              <a:ext uri="{FF2B5EF4-FFF2-40B4-BE49-F238E27FC236}">
                <a16:creationId xmlns:a16="http://schemas.microsoft.com/office/drawing/2014/main" id="{EFA9B6C6-A247-48A8-9A1C-1E36FA9456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A8BF4DB5-1AF8-2457-FC6D-B2E798104205}"/>
              </a:ext>
            </a:extLst>
          </p:cNvPr>
          <p:cNvSpPr>
            <a:spLocks noGrp="1"/>
          </p:cNvSpPr>
          <p:nvPr>
            <p:ph type="title"/>
          </p:nvPr>
        </p:nvSpPr>
        <p:spPr>
          <a:xfrm>
            <a:off x="1301261" y="590062"/>
            <a:ext cx="5409655" cy="2838938"/>
          </a:xfrm>
        </p:spPr>
        <p:txBody>
          <a:bodyPr vert="horz" lIns="91440" tIns="45720" rIns="91440" bIns="45720" rtlCol="0" anchor="b">
            <a:normAutofit/>
          </a:bodyPr>
          <a:lstStyle/>
          <a:p>
            <a:r>
              <a:rPr lang="en-US" sz="5200" kern="1200">
                <a:solidFill>
                  <a:srgbClr val="FFFFFF"/>
                </a:solidFill>
                <a:latin typeface="+mj-lt"/>
                <a:ea typeface="+mj-ea"/>
                <a:cs typeface="+mj-cs"/>
              </a:rPr>
              <a:t>Lina Solange Olivia</a:t>
            </a:r>
            <a:br>
              <a:rPr lang="en-US" sz="5200" kern="1200">
                <a:solidFill>
                  <a:srgbClr val="FFFFFF"/>
                </a:solidFill>
                <a:latin typeface="+mj-lt"/>
                <a:ea typeface="+mj-ea"/>
                <a:cs typeface="+mj-cs"/>
              </a:rPr>
            </a:br>
            <a:r>
              <a:rPr lang="en-US" sz="5200" kern="1200">
                <a:solidFill>
                  <a:srgbClr val="FFFFFF"/>
                </a:solidFill>
                <a:latin typeface="+mj-lt"/>
                <a:ea typeface="+mj-ea"/>
                <a:cs typeface="+mj-cs"/>
              </a:rPr>
              <a:t>Student ID :251388</a:t>
            </a:r>
          </a:p>
        </p:txBody>
      </p:sp>
      <p:sp>
        <p:nvSpPr>
          <p:cNvPr id="39"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17602" y="2744546"/>
            <a:ext cx="139038" cy="139038"/>
          </a:xfrm>
          <a:custGeom>
            <a:avLst/>
            <a:gdLst>
              <a:gd name="connsiteX0" fmla="*/ 129601 w 139038"/>
              <a:gd name="connsiteY0" fmla="*/ 60082 h 139038"/>
              <a:gd name="connsiteX1" fmla="*/ 78956 w 139038"/>
              <a:gd name="connsiteY1" fmla="*/ 60082 h 139038"/>
              <a:gd name="connsiteX2" fmla="*/ 78956 w 139038"/>
              <a:gd name="connsiteY2" fmla="*/ 9437 h 139038"/>
              <a:gd name="connsiteX3" fmla="*/ 69519 w 139038"/>
              <a:gd name="connsiteY3" fmla="*/ 0 h 139038"/>
              <a:gd name="connsiteX4" fmla="*/ 60082 w 139038"/>
              <a:gd name="connsiteY4" fmla="*/ 9437 h 139038"/>
              <a:gd name="connsiteX5" fmla="*/ 60082 w 139038"/>
              <a:gd name="connsiteY5" fmla="*/ 60082 h 139038"/>
              <a:gd name="connsiteX6" fmla="*/ 9437 w 139038"/>
              <a:gd name="connsiteY6" fmla="*/ 60082 h 139038"/>
              <a:gd name="connsiteX7" fmla="*/ 0 w 139038"/>
              <a:gd name="connsiteY7" fmla="*/ 69519 h 139038"/>
              <a:gd name="connsiteX8" fmla="*/ 9437 w 139038"/>
              <a:gd name="connsiteY8" fmla="*/ 78956 h 139038"/>
              <a:gd name="connsiteX9" fmla="*/ 60082 w 139038"/>
              <a:gd name="connsiteY9" fmla="*/ 78956 h 139038"/>
              <a:gd name="connsiteX10" fmla="*/ 60082 w 139038"/>
              <a:gd name="connsiteY10" fmla="*/ 129601 h 139038"/>
              <a:gd name="connsiteX11" fmla="*/ 69519 w 139038"/>
              <a:gd name="connsiteY11" fmla="*/ 139038 h 139038"/>
              <a:gd name="connsiteX12" fmla="*/ 78956 w 139038"/>
              <a:gd name="connsiteY12" fmla="*/ 129601 h 139038"/>
              <a:gd name="connsiteX13" fmla="*/ 78956 w 139038"/>
              <a:gd name="connsiteY13" fmla="*/ 78956 h 139038"/>
              <a:gd name="connsiteX14" fmla="*/ 129601 w 139038"/>
              <a:gd name="connsiteY14" fmla="*/ 78956 h 139038"/>
              <a:gd name="connsiteX15" fmla="*/ 139038 w 139038"/>
              <a:gd name="connsiteY15" fmla="*/ 69519 h 139038"/>
              <a:gd name="connsiteX16" fmla="*/ 129601 w 139038"/>
              <a:gd name="connsiteY16" fmla="*/ 60082 h 139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8" h="139038">
                <a:moveTo>
                  <a:pt x="129601" y="60082"/>
                </a:moveTo>
                <a:lnTo>
                  <a:pt x="78956" y="60082"/>
                </a:lnTo>
                <a:lnTo>
                  <a:pt x="78956" y="9437"/>
                </a:lnTo>
                <a:cubicBezTo>
                  <a:pt x="78956" y="4225"/>
                  <a:pt x="74731" y="0"/>
                  <a:pt x="69519" y="0"/>
                </a:cubicBezTo>
                <a:cubicBezTo>
                  <a:pt x="64307" y="0"/>
                  <a:pt x="60082" y="4225"/>
                  <a:pt x="60082" y="9437"/>
                </a:cubicBezTo>
                <a:lnTo>
                  <a:pt x="60082" y="60082"/>
                </a:lnTo>
                <a:lnTo>
                  <a:pt x="9437" y="60082"/>
                </a:lnTo>
                <a:cubicBezTo>
                  <a:pt x="4225" y="60082"/>
                  <a:pt x="0" y="64307"/>
                  <a:pt x="0" y="69519"/>
                </a:cubicBezTo>
                <a:cubicBezTo>
                  <a:pt x="0" y="74731"/>
                  <a:pt x="4225" y="78956"/>
                  <a:pt x="9437" y="78956"/>
                </a:cubicBezTo>
                <a:lnTo>
                  <a:pt x="60082" y="78956"/>
                </a:lnTo>
                <a:lnTo>
                  <a:pt x="60082" y="129601"/>
                </a:lnTo>
                <a:cubicBezTo>
                  <a:pt x="60082" y="134813"/>
                  <a:pt x="64307" y="139038"/>
                  <a:pt x="69519" y="139038"/>
                </a:cubicBezTo>
                <a:cubicBezTo>
                  <a:pt x="74731" y="139038"/>
                  <a:pt x="78956" y="134813"/>
                  <a:pt x="78956" y="129601"/>
                </a:cubicBezTo>
                <a:lnTo>
                  <a:pt x="78956" y="78956"/>
                </a:lnTo>
                <a:lnTo>
                  <a:pt x="129601" y="78956"/>
                </a:lnTo>
                <a:cubicBezTo>
                  <a:pt x="134813" y="78956"/>
                  <a:pt x="139038" y="74731"/>
                  <a:pt x="139038" y="69519"/>
                </a:cubicBezTo>
                <a:cubicBezTo>
                  <a:pt x="139038" y="64307"/>
                  <a:pt x="134813" y="60082"/>
                  <a:pt x="129601" y="60082"/>
                </a:cubicBezTo>
                <a:close/>
              </a:path>
            </a:pathLst>
          </a:custGeom>
          <a:solidFill>
            <a:srgbClr val="FFFFFF"/>
          </a:solidFill>
          <a:ln w="603" cap="flat">
            <a:noFill/>
            <a:prstDash val="solid"/>
            <a:miter/>
          </a:ln>
        </p:spPr>
        <p:txBody>
          <a:bodyPr rtlCol="0" anchor="ctr"/>
          <a:lstStyle/>
          <a:p>
            <a:endParaRPr lang="en-US">
              <a:solidFill>
                <a:srgbClr val="FFFFFF"/>
              </a:solidFill>
            </a:endParaRPr>
          </a:p>
        </p:txBody>
      </p:sp>
      <p:sp>
        <p:nvSpPr>
          <p:cNvPr id="40"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76380" y="2973840"/>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endParaRPr lang="en-US">
              <a:solidFill>
                <a:srgbClr val="FFFFFF"/>
              </a:solidFill>
            </a:endParaRPr>
          </a:p>
        </p:txBody>
      </p:sp>
      <p:sp>
        <p:nvSpPr>
          <p:cNvPr id="41"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2062" y="3198265"/>
            <a:ext cx="127713" cy="127713"/>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rgbClr val="FFFFFF"/>
          </a:solidFill>
          <a:ln w="610" cap="flat">
            <a:noFill/>
            <a:prstDash val="solid"/>
            <a:miter/>
          </a:ln>
        </p:spPr>
        <p:txBody>
          <a:bodyPr rtlCol="0" anchor="ctr"/>
          <a:lstStyle/>
          <a:p>
            <a:endParaRPr lang="en-US">
              <a:solidFill>
                <a:srgbClr val="FFFFFF"/>
              </a:solidFill>
            </a:endParaRPr>
          </a:p>
        </p:txBody>
      </p:sp>
      <p:cxnSp>
        <p:nvCxnSpPr>
          <p:cNvPr id="42" name="Straight Connector 41">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01262" y="3496322"/>
            <a:ext cx="0" cy="335280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806902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0BBDEFC1-552E-FD6B-BEDF-93D6F32E3369}"/>
              </a:ext>
            </a:extLst>
          </p:cNvPr>
          <p:cNvSpPr>
            <a:spLocks noGrp="1"/>
          </p:cNvSpPr>
          <p:nvPr>
            <p:ph type="title"/>
          </p:nvPr>
        </p:nvSpPr>
        <p:spPr>
          <a:xfrm>
            <a:off x="1245072" y="1289765"/>
            <a:ext cx="3651101" cy="4270963"/>
          </a:xfrm>
        </p:spPr>
        <p:txBody>
          <a:bodyPr anchor="ctr">
            <a:normAutofit/>
          </a:bodyPr>
          <a:lstStyle/>
          <a:p>
            <a:pPr algn="ctr"/>
            <a:r>
              <a:rPr lang="en-GB" sz="5200" i="1">
                <a:solidFill>
                  <a:srgbClr val="FFFFFF"/>
                </a:solidFill>
              </a:rPr>
              <a:t>Introduction</a:t>
            </a:r>
          </a:p>
        </p:txBody>
      </p:sp>
      <p:sp>
        <p:nvSpPr>
          <p:cNvPr id="14"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6"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5" name="Content Placeholder 4">
            <a:extLst>
              <a:ext uri="{FF2B5EF4-FFF2-40B4-BE49-F238E27FC236}">
                <a16:creationId xmlns:a16="http://schemas.microsoft.com/office/drawing/2014/main" id="{DE90706A-F991-1FF8-2712-94EBD6FC9FC1}"/>
              </a:ext>
            </a:extLst>
          </p:cNvPr>
          <p:cNvSpPr>
            <a:spLocks noGrp="1"/>
          </p:cNvSpPr>
          <p:nvPr>
            <p:ph idx="1"/>
          </p:nvPr>
        </p:nvSpPr>
        <p:spPr>
          <a:xfrm>
            <a:off x="6297233" y="518400"/>
            <a:ext cx="4771607" cy="5837949"/>
          </a:xfrm>
        </p:spPr>
        <p:txBody>
          <a:bodyPr anchor="ctr">
            <a:normAutofit/>
          </a:bodyPr>
          <a:lstStyle/>
          <a:p>
            <a:pPr>
              <a:buFont typeface="Wingdings" panose="05000000000000000000" pitchFamily="2" charset="2"/>
              <a:buChar char="Ø"/>
            </a:pPr>
            <a:r>
              <a:rPr lang="en-GB" sz="2000">
                <a:solidFill>
                  <a:schemeClr val="tx1">
                    <a:alpha val="80000"/>
                  </a:schemeClr>
                </a:solidFill>
                <a:latin typeface="Abadi ExtraLight" panose="020B0204020104020204" pitchFamily="34" charset="0"/>
              </a:rPr>
              <a:t>Data management  and organization.</a:t>
            </a:r>
          </a:p>
          <a:p>
            <a:pPr marL="0" indent="0">
              <a:buNone/>
            </a:pPr>
            <a:endParaRPr lang="en-GB" sz="2000">
              <a:solidFill>
                <a:schemeClr val="tx1">
                  <a:alpha val="80000"/>
                </a:schemeClr>
              </a:solidFill>
              <a:latin typeface="Abadi ExtraLight" panose="020B0204020104020204" pitchFamily="34" charset="0"/>
            </a:endParaRPr>
          </a:p>
          <a:p>
            <a:pPr>
              <a:buFont typeface="Wingdings" panose="05000000000000000000" pitchFamily="2" charset="2"/>
              <a:buChar char="Ø"/>
            </a:pPr>
            <a:r>
              <a:rPr lang="en-GB" sz="2000">
                <a:solidFill>
                  <a:schemeClr val="tx1">
                    <a:alpha val="80000"/>
                  </a:schemeClr>
                </a:solidFill>
                <a:latin typeface="Abadi ExtraLight" panose="020B0204020104020204" pitchFamily="34" charset="0"/>
              </a:rPr>
              <a:t>Quality Improvement Initiatives.</a:t>
            </a:r>
          </a:p>
          <a:p>
            <a:pPr marL="0" indent="0">
              <a:buNone/>
            </a:pPr>
            <a:endParaRPr lang="en-GB" sz="2000">
              <a:solidFill>
                <a:schemeClr val="tx1">
                  <a:alpha val="80000"/>
                </a:schemeClr>
              </a:solidFill>
              <a:latin typeface="Abadi ExtraLight" panose="020B0204020104020204" pitchFamily="34" charset="0"/>
            </a:endParaRPr>
          </a:p>
          <a:p>
            <a:pPr>
              <a:buFont typeface="Wingdings" panose="05000000000000000000" pitchFamily="2" charset="2"/>
              <a:buChar char="Ø"/>
            </a:pPr>
            <a:r>
              <a:rPr lang="en-GB" sz="2000">
                <a:solidFill>
                  <a:schemeClr val="tx1">
                    <a:alpha val="80000"/>
                  </a:schemeClr>
                </a:solidFill>
                <a:latin typeface="Abadi ExtraLight" panose="020B0204020104020204" pitchFamily="34" charset="0"/>
              </a:rPr>
              <a:t>Budgeting Improvement Initiatives.</a:t>
            </a:r>
          </a:p>
          <a:p>
            <a:pPr marL="0" indent="0">
              <a:buNone/>
            </a:pPr>
            <a:endParaRPr lang="en-GB" sz="2000">
              <a:solidFill>
                <a:schemeClr val="tx1">
                  <a:alpha val="80000"/>
                </a:schemeClr>
              </a:solidFill>
              <a:latin typeface="Abadi ExtraLight" panose="020B0204020104020204" pitchFamily="34" charset="0"/>
            </a:endParaRPr>
          </a:p>
          <a:p>
            <a:pPr>
              <a:buFont typeface="Wingdings" panose="05000000000000000000" pitchFamily="2" charset="2"/>
              <a:buChar char="Ø"/>
            </a:pPr>
            <a:r>
              <a:rPr lang="en-GB" sz="2000">
                <a:solidFill>
                  <a:schemeClr val="tx1">
                    <a:alpha val="80000"/>
                  </a:schemeClr>
                </a:solidFill>
                <a:latin typeface="Abadi ExtraLight" panose="020B0204020104020204" pitchFamily="34" charset="0"/>
              </a:rPr>
              <a:t>Data Analysis And Reporting.</a:t>
            </a:r>
          </a:p>
          <a:p>
            <a:pPr marL="0" indent="0">
              <a:buNone/>
            </a:pPr>
            <a:endParaRPr lang="en-GB" sz="2000">
              <a:solidFill>
                <a:schemeClr val="tx1">
                  <a:alpha val="80000"/>
                </a:schemeClr>
              </a:solidFill>
              <a:latin typeface="Abadi ExtraLight" panose="020B0204020104020204" pitchFamily="34" charset="0"/>
            </a:endParaRPr>
          </a:p>
          <a:p>
            <a:pPr>
              <a:buFont typeface="Wingdings" panose="05000000000000000000" pitchFamily="2" charset="2"/>
              <a:buChar char="Ø"/>
            </a:pPr>
            <a:r>
              <a:rPr lang="en-GB" sz="2000">
                <a:solidFill>
                  <a:schemeClr val="tx1">
                    <a:alpha val="80000"/>
                  </a:schemeClr>
                </a:solidFill>
                <a:latin typeface="Abadi ExtraLight" panose="020B0204020104020204" pitchFamily="34" charset="0"/>
              </a:rPr>
              <a:t>Research Activities.</a:t>
            </a:r>
          </a:p>
        </p:txBody>
      </p:sp>
      <p:sp>
        <p:nvSpPr>
          <p:cNvPr id="18"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20" name="Straight Connector 19">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2090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3" name="Group 12">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14" name="Rectangle 13">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7" name="Freeform: Shape 16">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9" name="Rectangle 18">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889017B9-B506-6A9B-77E2-AE460BC812F4}"/>
              </a:ext>
            </a:extLst>
          </p:cNvPr>
          <p:cNvSpPr>
            <a:spLocks noGrp="1"/>
          </p:cNvSpPr>
          <p:nvPr>
            <p:ph type="title"/>
          </p:nvPr>
        </p:nvSpPr>
        <p:spPr>
          <a:xfrm>
            <a:off x="1143000" y="1676400"/>
            <a:ext cx="3810000" cy="3505200"/>
          </a:xfrm>
        </p:spPr>
        <p:txBody>
          <a:bodyPr vert="horz" lIns="91440" tIns="45720" rIns="91440" bIns="45720" rtlCol="0" anchor="t">
            <a:normAutofit/>
          </a:bodyPr>
          <a:lstStyle/>
          <a:p>
            <a:r>
              <a:rPr lang="en-US" sz="4000" kern="1200">
                <a:solidFill>
                  <a:schemeClr val="tx1"/>
                </a:solidFill>
                <a:latin typeface="+mj-lt"/>
                <a:ea typeface="+mj-ea"/>
                <a:cs typeface="+mj-cs"/>
              </a:rPr>
              <a:t>Data management  and organization.</a:t>
            </a:r>
            <a:br>
              <a:rPr lang="en-US" sz="4000" kern="1200">
                <a:solidFill>
                  <a:schemeClr val="tx1"/>
                </a:solidFill>
                <a:latin typeface="+mj-lt"/>
                <a:ea typeface="+mj-ea"/>
                <a:cs typeface="+mj-cs"/>
              </a:rPr>
            </a:br>
            <a:endParaRPr lang="en-US" sz="4000" kern="1200">
              <a:solidFill>
                <a:schemeClr val="tx1"/>
              </a:solidFill>
              <a:latin typeface="+mj-lt"/>
              <a:ea typeface="+mj-ea"/>
              <a:cs typeface="+mj-cs"/>
            </a:endParaRPr>
          </a:p>
        </p:txBody>
      </p:sp>
      <p:sp>
        <p:nvSpPr>
          <p:cNvPr id="6" name="Rectangle 3">
            <a:extLst>
              <a:ext uri="{FF2B5EF4-FFF2-40B4-BE49-F238E27FC236}">
                <a16:creationId xmlns:a16="http://schemas.microsoft.com/office/drawing/2014/main" id="{5975B6EF-EED7-DC8E-BE04-E6ED9A8AA98B}"/>
              </a:ext>
            </a:extLst>
          </p:cNvPr>
          <p:cNvSpPr>
            <a:spLocks noChangeArrowheads="1"/>
          </p:cNvSpPr>
          <p:nvPr/>
        </p:nvSpPr>
        <p:spPr bwMode="auto">
          <a:xfrm>
            <a:off x="5181604" y="1676400"/>
            <a:ext cx="5638796" cy="35052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rmAutofit/>
          </a:bodyPr>
          <a:lstStyle/>
          <a:p>
            <a:pPr marL="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2400" b="0" i="0" u="none" strike="noStrike" cap="none" normalizeH="0" baseline="0">
                <a:ln>
                  <a:noFill/>
                </a:ln>
                <a:solidFill>
                  <a:schemeClr val="tx1">
                    <a:alpha val="55000"/>
                  </a:schemeClr>
                </a:solidFill>
                <a:effectLst/>
              </a:rPr>
              <a:t>Data management and organization at Sunrise Care Home entails managing information legally and effectively during its whole existence.</a:t>
            </a:r>
            <a:br>
              <a:rPr kumimoji="0" lang="en-US" altLang="en-US" sz="2400" b="0" i="0" u="none" strike="noStrike" cap="none" normalizeH="0" baseline="0">
                <a:ln>
                  <a:noFill/>
                </a:ln>
                <a:solidFill>
                  <a:schemeClr val="tx1">
                    <a:alpha val="55000"/>
                  </a:schemeClr>
                </a:solidFill>
                <a:effectLst/>
              </a:rPr>
            </a:br>
            <a:r>
              <a:rPr kumimoji="0" lang="en-US" altLang="en-US" sz="2400" b="0" i="0" u="none" strike="noStrike" cap="none" normalizeH="0" baseline="0">
                <a:ln>
                  <a:noFill/>
                </a:ln>
                <a:solidFill>
                  <a:schemeClr val="tx1">
                    <a:alpha val="55000"/>
                  </a:schemeClr>
                </a:solidFill>
                <a:effectLst/>
              </a:rPr>
              <a:t>It basically involves building a trustworthy "corporate memory" that facilitates day-to-day operations. </a:t>
            </a:r>
            <a:br>
              <a:rPr kumimoji="0" lang="en-US" altLang="en-US" sz="2400" b="0" i="0" u="none" strike="noStrike" cap="none" normalizeH="0" baseline="0">
                <a:ln>
                  <a:noFill/>
                </a:ln>
                <a:solidFill>
                  <a:schemeClr val="tx1">
                    <a:alpha val="55000"/>
                  </a:schemeClr>
                </a:solidFill>
                <a:effectLst/>
              </a:rPr>
            </a:br>
            <a:endParaRPr kumimoji="0" lang="en-US" altLang="en-US" sz="2400" b="0" i="0" u="none" strike="noStrike" cap="none" normalizeH="0" baseline="0">
              <a:ln>
                <a:noFill/>
              </a:ln>
              <a:solidFill>
                <a:schemeClr val="tx1">
                  <a:alpha val="55000"/>
                </a:schemeClr>
              </a:solidFill>
              <a:effectLst/>
            </a:endParaRPr>
          </a:p>
        </p:txBody>
      </p:sp>
    </p:spTree>
    <p:extLst>
      <p:ext uri="{BB962C8B-B14F-4D97-AF65-F5344CB8AC3E}">
        <p14:creationId xmlns:p14="http://schemas.microsoft.com/office/powerpoint/2010/main" val="9387110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0" name="Group 19">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21"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4" name="Group 23">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5" name="Freeform: Shape 24">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6" name="Freeform: Shape 25">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7" name="Freeform: Shape 26">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8" name="Freeform: Shape 27">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9" name="Freeform: Shape 28">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0" name="Freeform: Shape 29">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1" name="Freeform: Shape 30">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39BC9BE0-E2FA-9A7F-30F5-E50E8122590A}"/>
              </a:ext>
            </a:extLst>
          </p:cNvPr>
          <p:cNvSpPr>
            <a:spLocks noGrp="1"/>
          </p:cNvSpPr>
          <p:nvPr>
            <p:ph type="title"/>
          </p:nvPr>
        </p:nvSpPr>
        <p:spPr>
          <a:xfrm>
            <a:off x="786385" y="841248"/>
            <a:ext cx="5129600" cy="5340097"/>
          </a:xfrm>
        </p:spPr>
        <p:txBody>
          <a:bodyPr vert="horz" lIns="91440" tIns="45720" rIns="91440" bIns="45720" rtlCol="0" anchor="ctr">
            <a:normAutofit/>
          </a:bodyPr>
          <a:lstStyle/>
          <a:p>
            <a:r>
              <a:rPr lang="en-US" sz="4800" kern="1200">
                <a:solidFill>
                  <a:schemeClr val="bg1"/>
                </a:solidFill>
                <a:latin typeface="+mj-lt"/>
                <a:ea typeface="+mj-ea"/>
                <a:cs typeface="+mj-cs"/>
              </a:rPr>
              <a:t>Quality Improvement Initiatives.</a:t>
            </a:r>
            <a:br>
              <a:rPr lang="en-US" sz="4800" kern="1200">
                <a:solidFill>
                  <a:schemeClr val="bg1"/>
                </a:solidFill>
                <a:latin typeface="+mj-lt"/>
                <a:ea typeface="+mj-ea"/>
                <a:cs typeface="+mj-cs"/>
              </a:rPr>
            </a:br>
            <a:endParaRPr lang="en-US" sz="4800" kern="1200">
              <a:solidFill>
                <a:schemeClr val="bg1"/>
              </a:solidFill>
              <a:latin typeface="+mj-lt"/>
              <a:ea typeface="+mj-ea"/>
              <a:cs typeface="+mj-cs"/>
            </a:endParaRPr>
          </a:p>
        </p:txBody>
      </p:sp>
      <p:sp>
        <p:nvSpPr>
          <p:cNvPr id="11" name="Rectangle 1">
            <a:extLst>
              <a:ext uri="{FF2B5EF4-FFF2-40B4-BE49-F238E27FC236}">
                <a16:creationId xmlns:a16="http://schemas.microsoft.com/office/drawing/2014/main" id="{AD7E016E-B00F-04E0-6290-B0754DFE3A06}"/>
              </a:ext>
            </a:extLst>
          </p:cNvPr>
          <p:cNvSpPr>
            <a:spLocks noChangeArrowheads="1"/>
          </p:cNvSpPr>
          <p:nvPr/>
        </p:nvSpPr>
        <p:spPr bwMode="auto">
          <a:xfrm>
            <a:off x="6464410" y="841247"/>
            <a:ext cx="4484536" cy="5340097"/>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a:bodyPr>
          <a:lstStyle/>
          <a:p>
            <a:pPr marL="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b="0" i="0" u="none" strike="noStrike" cap="none" normalizeH="0" baseline="0">
                <a:ln>
                  <a:noFill/>
                </a:ln>
                <a:solidFill>
                  <a:schemeClr val="tx2"/>
                </a:solidFill>
                <a:effectLst/>
              </a:rPr>
              <a:t>The Quality Improvement (QI) Initiatives at Sunrise Care Home entail a methodical approach to improving the safety of care. </a:t>
            </a:r>
            <a:br>
              <a:rPr kumimoji="0" lang="en-US" altLang="en-US" b="0" i="0" u="none" strike="noStrike" cap="none" normalizeH="0" baseline="0">
                <a:ln>
                  <a:noFill/>
                </a:ln>
                <a:solidFill>
                  <a:schemeClr val="tx2"/>
                </a:solidFill>
                <a:effectLst/>
              </a:rPr>
            </a:br>
            <a:r>
              <a:rPr kumimoji="0" lang="en-US" altLang="en-US" b="0" i="0" u="none" strike="noStrike" cap="none" normalizeH="0" baseline="0">
                <a:ln>
                  <a:noFill/>
                </a:ln>
                <a:solidFill>
                  <a:schemeClr val="tx2"/>
                </a:solidFill>
                <a:effectLst/>
              </a:rPr>
              <a:t>This is supported by the usage of Microsoft Excel, which makes it easier to gather and track data in order  to track advancement and pinpoint areas that require development.</a:t>
            </a:r>
            <a:br>
              <a:rPr kumimoji="0" lang="en-US" altLang="en-US" b="0" i="0" u="none" strike="noStrike" cap="none" normalizeH="0" baseline="0">
                <a:ln>
                  <a:noFill/>
                </a:ln>
                <a:solidFill>
                  <a:schemeClr val="tx2"/>
                </a:solidFill>
                <a:effectLst/>
              </a:rPr>
            </a:br>
            <a:endParaRPr kumimoji="0" lang="en-US" altLang="en-US" b="0" i="0" u="none" strike="noStrike" cap="none" normalizeH="0" baseline="0">
              <a:ln>
                <a:noFill/>
              </a:ln>
              <a:solidFill>
                <a:schemeClr val="tx2"/>
              </a:solidFill>
              <a:effectLst/>
            </a:endParaRPr>
          </a:p>
        </p:txBody>
      </p:sp>
    </p:spTree>
    <p:extLst>
      <p:ext uri="{BB962C8B-B14F-4D97-AF65-F5344CB8AC3E}">
        <p14:creationId xmlns:p14="http://schemas.microsoft.com/office/powerpoint/2010/main" val="23908995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Rectangle 30">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Oval 31">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63678AE-6F69-1787-199C-3BD9EF20ADB2}"/>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Budgeting And Financial Management</a:t>
            </a:r>
            <a:br>
              <a:rPr lang="en-GB" sz="4000">
                <a:solidFill>
                  <a:srgbClr val="FFFFFF"/>
                </a:solidFill>
              </a:rPr>
            </a:br>
            <a:endParaRPr lang="en-GB" sz="4000">
              <a:solidFill>
                <a:srgbClr val="FFFFFF"/>
              </a:solidFill>
            </a:endParaRPr>
          </a:p>
        </p:txBody>
      </p:sp>
      <p:sp>
        <p:nvSpPr>
          <p:cNvPr id="3" name="Content Placeholder 2">
            <a:extLst>
              <a:ext uri="{FF2B5EF4-FFF2-40B4-BE49-F238E27FC236}">
                <a16:creationId xmlns:a16="http://schemas.microsoft.com/office/drawing/2014/main" id="{688E6BF6-4EC1-BCF0-0631-9C9566E9BA11}"/>
              </a:ext>
            </a:extLst>
          </p:cNvPr>
          <p:cNvSpPr>
            <a:spLocks noGrp="1"/>
          </p:cNvSpPr>
          <p:nvPr>
            <p:ph idx="1"/>
          </p:nvPr>
        </p:nvSpPr>
        <p:spPr>
          <a:xfrm>
            <a:off x="6503158" y="649480"/>
            <a:ext cx="4862447" cy="5546047"/>
          </a:xfrm>
        </p:spPr>
        <p:txBody>
          <a:bodyPr anchor="ctr">
            <a:normAutofit/>
          </a:bodyPr>
          <a:lstStyle/>
          <a:p>
            <a:pPr marL="0" indent="0">
              <a:buNone/>
            </a:pPr>
            <a:r>
              <a:rPr lang="en-GB" sz="2000">
                <a:latin typeface="Abadi ExtraLight" panose="020B0204020104020204" pitchFamily="34" charset="0"/>
              </a:rPr>
              <a:t>In the Sunrise Care Home, effective budgeting and financial management—whether through Excel or other software—entails establishing strong systems to handle funds responsibly, ensuring high-quality care services are provided within the allocated resources.</a:t>
            </a:r>
          </a:p>
          <a:p>
            <a:pPr marL="0" indent="0">
              <a:buNone/>
            </a:pPr>
            <a:endParaRPr lang="en-GB" sz="2000"/>
          </a:p>
        </p:txBody>
      </p:sp>
    </p:spTree>
    <p:extLst>
      <p:ext uri="{BB962C8B-B14F-4D97-AF65-F5344CB8AC3E}">
        <p14:creationId xmlns:p14="http://schemas.microsoft.com/office/powerpoint/2010/main" val="41134903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9CFCDAF-46CE-4056-866C-5EE9122FDC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a:extLst>
              <a:ext uri="{FF2B5EF4-FFF2-40B4-BE49-F238E27FC236}">
                <a16:creationId xmlns:a16="http://schemas.microsoft.com/office/drawing/2014/main" id="{9F587EB1-1674-4B8B-88AD-2A81FFFB5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189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5" name="Picture 4" descr="Magnifying glass showing decling performance">
            <a:extLst>
              <a:ext uri="{FF2B5EF4-FFF2-40B4-BE49-F238E27FC236}">
                <a16:creationId xmlns:a16="http://schemas.microsoft.com/office/drawing/2014/main" id="{BCCCF824-9A12-B56B-2C4B-97390B65109B}"/>
              </a:ext>
            </a:extLst>
          </p:cNvPr>
          <p:cNvPicPr>
            <a:picLocks noChangeAspect="1"/>
          </p:cNvPicPr>
          <p:nvPr/>
        </p:nvPicPr>
        <p:blipFill>
          <a:blip r:embed="rId2">
            <a:duotone>
              <a:schemeClr val="accent1">
                <a:shade val="45000"/>
                <a:satMod val="135000"/>
              </a:schemeClr>
              <a:prstClr val="white"/>
            </a:duotone>
            <a:alphaModFix amt="35000"/>
          </a:blip>
          <a:srcRect t="1220" b="14510"/>
          <a:stretch>
            <a:fillRect/>
          </a:stretch>
        </p:blipFill>
        <p:spPr>
          <a:xfrm>
            <a:off x="20" y="10"/>
            <a:ext cx="12191981" cy="6857989"/>
          </a:xfrm>
          <a:prstGeom prst="rect">
            <a:avLst/>
          </a:prstGeom>
        </p:spPr>
      </p:pic>
      <p:sp>
        <p:nvSpPr>
          <p:cNvPr id="2" name="Title 1">
            <a:extLst>
              <a:ext uri="{FF2B5EF4-FFF2-40B4-BE49-F238E27FC236}">
                <a16:creationId xmlns:a16="http://schemas.microsoft.com/office/drawing/2014/main" id="{45585B56-3567-AFD2-1887-24001BE302DA}"/>
              </a:ext>
            </a:extLst>
          </p:cNvPr>
          <p:cNvSpPr>
            <a:spLocks noGrp="1"/>
          </p:cNvSpPr>
          <p:nvPr>
            <p:ph type="title"/>
          </p:nvPr>
        </p:nvSpPr>
        <p:spPr>
          <a:xfrm>
            <a:off x="838199" y="381934"/>
            <a:ext cx="5257801" cy="5181523"/>
          </a:xfrm>
        </p:spPr>
        <p:txBody>
          <a:bodyPr anchor="b">
            <a:normAutofit/>
          </a:bodyPr>
          <a:lstStyle/>
          <a:p>
            <a:r>
              <a:rPr lang="en-GB" sz="8000">
                <a:solidFill>
                  <a:srgbClr val="FFFFFF"/>
                </a:solidFill>
              </a:rPr>
              <a:t>Data Analysis And Reporting</a:t>
            </a:r>
          </a:p>
        </p:txBody>
      </p:sp>
      <p:cxnSp>
        <p:nvCxnSpPr>
          <p:cNvPr id="13" name="Straight Connector 12">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3622" y="373056"/>
            <a:ext cx="0" cy="6476066"/>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
        <p:nvSpPr>
          <p:cNvPr id="15"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2814" y="740316"/>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rgbClr val="FFFFFF"/>
          </a:solidFill>
          <a:ln w="603"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1594" y="969611"/>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07274" y="1484755"/>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rgbClr val="FFFFFF"/>
          </a:solidFill>
          <a:ln w="61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101F9B31-BCD4-7A88-C382-D064592D4E84}"/>
              </a:ext>
            </a:extLst>
          </p:cNvPr>
          <p:cNvSpPr>
            <a:spLocks noGrp="1"/>
          </p:cNvSpPr>
          <p:nvPr>
            <p:ph idx="1"/>
          </p:nvPr>
        </p:nvSpPr>
        <p:spPr>
          <a:xfrm>
            <a:off x="7229042" y="698643"/>
            <a:ext cx="4124758" cy="5301467"/>
          </a:xfrm>
        </p:spPr>
        <p:txBody>
          <a:bodyPr anchor="b">
            <a:normAutofit/>
          </a:bodyPr>
          <a:lstStyle/>
          <a:p>
            <a:pPr marL="0" indent="0">
              <a:buNone/>
            </a:pPr>
            <a:r>
              <a:rPr lang="en-GB" sz="2000">
                <a:solidFill>
                  <a:srgbClr val="FFFFFF"/>
                </a:solidFill>
                <a:latin typeface="Abadi ExtraLight" panose="020B0204020104020204" pitchFamily="34" charset="0"/>
              </a:rPr>
              <a:t>In the sunrise care home, data analysis and reporting through Microsoft Excel involves methodically gathering, analysing and displaying information.</a:t>
            </a:r>
            <a:br>
              <a:rPr lang="en-GB" sz="2000">
                <a:solidFill>
                  <a:srgbClr val="FFFFFF"/>
                </a:solidFill>
              </a:rPr>
            </a:br>
            <a:endParaRPr lang="en-GB" sz="2000">
              <a:solidFill>
                <a:srgbClr val="FFFFFF"/>
              </a:solidFill>
            </a:endParaRPr>
          </a:p>
          <a:p>
            <a:pPr marL="0" indent="0">
              <a:buNone/>
            </a:pPr>
            <a:endParaRPr lang="en-GB" sz="2000">
              <a:solidFill>
                <a:srgbClr val="FFFFFF"/>
              </a:solidFill>
            </a:endParaRPr>
          </a:p>
        </p:txBody>
      </p:sp>
    </p:spTree>
    <p:extLst>
      <p:ext uri="{BB962C8B-B14F-4D97-AF65-F5344CB8AC3E}">
        <p14:creationId xmlns:p14="http://schemas.microsoft.com/office/powerpoint/2010/main" val="37275593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0" name="Group 9">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11" name="Rectangle 10">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4" name="Freeform: Shape 13">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6" name="Rectangle 15">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CD734232-A0D7-4AE0-7C26-1A53E99D3B13}"/>
              </a:ext>
            </a:extLst>
          </p:cNvPr>
          <p:cNvSpPr>
            <a:spLocks noGrp="1"/>
          </p:cNvSpPr>
          <p:nvPr>
            <p:ph type="title"/>
          </p:nvPr>
        </p:nvSpPr>
        <p:spPr>
          <a:xfrm>
            <a:off x="1143000" y="1676400"/>
            <a:ext cx="3810000" cy="3505200"/>
          </a:xfrm>
        </p:spPr>
        <p:txBody>
          <a:bodyPr anchor="t">
            <a:normAutofit/>
          </a:bodyPr>
          <a:lstStyle/>
          <a:p>
            <a:r>
              <a:rPr lang="en-GB" sz="4000"/>
              <a:t>Research Activities</a:t>
            </a:r>
          </a:p>
        </p:txBody>
      </p:sp>
      <p:sp>
        <p:nvSpPr>
          <p:cNvPr id="3" name="Content Placeholder 2">
            <a:extLst>
              <a:ext uri="{FF2B5EF4-FFF2-40B4-BE49-F238E27FC236}">
                <a16:creationId xmlns:a16="http://schemas.microsoft.com/office/drawing/2014/main" id="{1E0C9CAF-CA01-12FF-269A-42BD7F45A777}"/>
              </a:ext>
            </a:extLst>
          </p:cNvPr>
          <p:cNvSpPr>
            <a:spLocks noGrp="1"/>
          </p:cNvSpPr>
          <p:nvPr>
            <p:ph idx="1"/>
          </p:nvPr>
        </p:nvSpPr>
        <p:spPr>
          <a:xfrm>
            <a:off x="5181604" y="1676400"/>
            <a:ext cx="5638796" cy="3505200"/>
          </a:xfrm>
        </p:spPr>
        <p:txBody>
          <a:bodyPr>
            <a:normAutofit/>
          </a:bodyPr>
          <a:lstStyle/>
          <a:p>
            <a:pPr marL="0" indent="0">
              <a:buNone/>
            </a:pPr>
            <a:r>
              <a:rPr lang="en-GB" sz="2400">
                <a:solidFill>
                  <a:schemeClr val="tx1">
                    <a:alpha val="55000"/>
                  </a:schemeClr>
                </a:solidFill>
                <a:latin typeface="Abadi ExtraLight" panose="020B0204020104020204" pitchFamily="34" charset="0"/>
              </a:rPr>
              <a:t>The application of research activities involves the practical utilization of data management and analysis skills in Microsoft Excel to aid different kinds of health and social care research carried out in the sunrise care home environment.</a:t>
            </a:r>
          </a:p>
          <a:p>
            <a:pPr marL="0" indent="0">
              <a:buNone/>
            </a:pPr>
            <a:endParaRPr lang="en-GB" sz="2400">
              <a:solidFill>
                <a:schemeClr val="tx1">
                  <a:alpha val="55000"/>
                </a:schemeClr>
              </a:solidFill>
            </a:endParaRPr>
          </a:p>
        </p:txBody>
      </p:sp>
    </p:spTree>
    <p:extLst>
      <p:ext uri="{BB962C8B-B14F-4D97-AF65-F5344CB8AC3E}">
        <p14:creationId xmlns:p14="http://schemas.microsoft.com/office/powerpoint/2010/main" val="35405651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7" name="Picture 26">
            <a:extLst>
              <a:ext uri="{FF2B5EF4-FFF2-40B4-BE49-F238E27FC236}">
                <a16:creationId xmlns:a16="http://schemas.microsoft.com/office/drawing/2014/main" id="{48727275-E41D-5AA1-1C94-86F40CC0B1C3}"/>
              </a:ext>
            </a:extLst>
          </p:cNvPr>
          <p:cNvPicPr>
            <a:picLocks noChangeAspect="1"/>
          </p:cNvPicPr>
          <p:nvPr/>
        </p:nvPicPr>
        <p:blipFill>
          <a:blip r:embed="rId3">
            <a:duotone>
              <a:schemeClr val="bg2">
                <a:shade val="45000"/>
                <a:satMod val="135000"/>
              </a:schemeClr>
              <a:prstClr val="white"/>
            </a:duotone>
          </a:blip>
          <a:srcRect t="15730"/>
          <a:stretch>
            <a:fillRect/>
          </a:stretch>
        </p:blipFill>
        <p:spPr>
          <a:xfrm>
            <a:off x="20" y="10"/>
            <a:ext cx="12191980" cy="6857990"/>
          </a:xfrm>
          <a:prstGeom prst="rect">
            <a:avLst/>
          </a:prstGeom>
        </p:spPr>
      </p:pic>
      <p:sp>
        <p:nvSpPr>
          <p:cNvPr id="31" name="Rectangle 30">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694AE5-325E-B267-D8E9-35EC9AF8D23D}"/>
              </a:ext>
            </a:extLst>
          </p:cNvPr>
          <p:cNvSpPr>
            <a:spLocks noGrp="1"/>
          </p:cNvSpPr>
          <p:nvPr>
            <p:ph type="title"/>
          </p:nvPr>
        </p:nvSpPr>
        <p:spPr>
          <a:xfrm>
            <a:off x="838200" y="365125"/>
            <a:ext cx="10515600" cy="1325563"/>
          </a:xfrm>
        </p:spPr>
        <p:txBody>
          <a:bodyPr>
            <a:normAutofit/>
          </a:bodyPr>
          <a:lstStyle/>
          <a:p>
            <a:r>
              <a:rPr lang="en-GB" dirty="0"/>
              <a:t>Advantages</a:t>
            </a:r>
          </a:p>
        </p:txBody>
      </p:sp>
      <p:graphicFrame>
        <p:nvGraphicFramePr>
          <p:cNvPr id="26" name="Content Placeholder 2">
            <a:extLst>
              <a:ext uri="{FF2B5EF4-FFF2-40B4-BE49-F238E27FC236}">
                <a16:creationId xmlns:a16="http://schemas.microsoft.com/office/drawing/2014/main" id="{363ECA7E-6334-9DAA-07E0-B5A5DF1583BF}"/>
              </a:ext>
            </a:extLst>
          </p:cNvPr>
          <p:cNvGraphicFramePr>
            <a:graphicFrameLocks noGrp="1"/>
          </p:cNvGraphicFramePr>
          <p:nvPr>
            <p:ph idx="1"/>
            <p:extLst>
              <p:ext uri="{D42A27DB-BD31-4B8C-83A1-F6EECF244321}">
                <p14:modId xmlns:p14="http://schemas.microsoft.com/office/powerpoint/2010/main" val="203428182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1831503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965F5B-152E-E16F-9258-B1CF6C4C0964}"/>
              </a:ext>
            </a:extLst>
          </p:cNvPr>
          <p:cNvSpPr>
            <a:spLocks noGrp="1"/>
          </p:cNvSpPr>
          <p:nvPr>
            <p:ph type="title"/>
          </p:nvPr>
        </p:nvSpPr>
        <p:spPr>
          <a:xfrm>
            <a:off x="838200" y="459863"/>
            <a:ext cx="10515600" cy="1004594"/>
          </a:xfrm>
        </p:spPr>
        <p:txBody>
          <a:bodyPr>
            <a:normAutofit/>
          </a:bodyPr>
          <a:lstStyle/>
          <a:p>
            <a:pPr algn="ctr"/>
            <a:r>
              <a:rPr lang="en-GB">
                <a:solidFill>
                  <a:srgbClr val="FFFFFF"/>
                </a:solidFill>
              </a:rPr>
              <a:t>Disadvantages</a:t>
            </a:r>
          </a:p>
        </p:txBody>
      </p:sp>
      <p:sp>
        <p:nvSpPr>
          <p:cNvPr id="11" name="Rectangle: Rounded Corners 10">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E9BAC5BF-CCFD-EF1B-4EFF-6BAD01B3D14B}"/>
              </a:ext>
            </a:extLst>
          </p:cNvPr>
          <p:cNvGraphicFramePr>
            <a:graphicFrameLocks noGrp="1"/>
          </p:cNvGraphicFramePr>
          <p:nvPr>
            <p:ph idx="1"/>
            <p:extLst>
              <p:ext uri="{D42A27DB-BD31-4B8C-83A1-F6EECF244321}">
                <p14:modId xmlns:p14="http://schemas.microsoft.com/office/powerpoint/2010/main" val="3955161956"/>
              </p:ext>
            </p:extLst>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166606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3976BA-8C86-BED2-0A46-B4B18FC0F59F}"/>
              </a:ext>
            </a:extLst>
          </p:cNvPr>
          <p:cNvSpPr>
            <a:spLocks noGrp="1"/>
          </p:cNvSpPr>
          <p:nvPr>
            <p:ph type="title"/>
          </p:nvPr>
        </p:nvSpPr>
        <p:spPr>
          <a:xfrm>
            <a:off x="686834" y="1153572"/>
            <a:ext cx="3200400" cy="4461163"/>
          </a:xfrm>
        </p:spPr>
        <p:txBody>
          <a:bodyPr>
            <a:normAutofit/>
          </a:bodyPr>
          <a:lstStyle/>
          <a:p>
            <a:r>
              <a:rPr lang="en-GB">
                <a:solidFill>
                  <a:srgbClr val="FFFFFF"/>
                </a:solidFill>
              </a:rPr>
              <a:t>Conclusion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E1982D3-A72C-137B-6797-CA5E245AF760}"/>
              </a:ext>
            </a:extLst>
          </p:cNvPr>
          <p:cNvSpPr>
            <a:spLocks noGrp="1"/>
          </p:cNvSpPr>
          <p:nvPr>
            <p:ph idx="1"/>
          </p:nvPr>
        </p:nvSpPr>
        <p:spPr>
          <a:xfrm>
            <a:off x="4447308" y="591344"/>
            <a:ext cx="6906491" cy="5585619"/>
          </a:xfrm>
        </p:spPr>
        <p:txBody>
          <a:bodyPr anchor="ctr">
            <a:normAutofit/>
          </a:bodyPr>
          <a:lstStyle/>
          <a:p>
            <a:r>
              <a:rPr lang="en-GB">
                <a:latin typeface="Abadi ExtraLight" panose="020F0502020204030204" pitchFamily="34" charset="0"/>
              </a:rPr>
              <a:t>Microsoft  Excel is very important in sunrise care home for more organization and to improve the management.</a:t>
            </a:r>
          </a:p>
          <a:p>
            <a:r>
              <a:rPr lang="en-GB">
                <a:latin typeface="Abadi ExtraLight" panose="020F0502020204030204" pitchFamily="34" charset="0"/>
              </a:rPr>
              <a:t>Office 365 benefits include enhanced productivity, collaboration tools, and accessibility from multiple devices</a:t>
            </a:r>
          </a:p>
          <a:p>
            <a:r>
              <a:rPr lang="en-GB" b="1">
                <a:latin typeface="Abadi ExtraLight" panose="020F0502020204030204" pitchFamily="34" charset="0"/>
              </a:rPr>
              <a:t>In conclusion, office 365 improves communication and collaboration, enhances data security and compliance, and ultimately frees up staff, by giving more attention to the patient.</a:t>
            </a:r>
            <a:endParaRPr lang="en-GB">
              <a:latin typeface="Abadi ExtraLight" panose="020F0502020204030204" pitchFamily="34" charset="0"/>
            </a:endParaRPr>
          </a:p>
        </p:txBody>
      </p:sp>
    </p:spTree>
    <p:extLst>
      <p:ext uri="{BB962C8B-B14F-4D97-AF65-F5344CB8AC3E}">
        <p14:creationId xmlns:p14="http://schemas.microsoft.com/office/powerpoint/2010/main" val="40620474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5000" b="-5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35442B-313C-116D-B6CF-68040A582D7B}"/>
              </a:ext>
            </a:extLst>
          </p:cNvPr>
          <p:cNvSpPr>
            <a:spLocks noGrp="1"/>
          </p:cNvSpPr>
          <p:nvPr>
            <p:ph type="title"/>
          </p:nvPr>
        </p:nvSpPr>
        <p:spPr/>
        <p:txBody>
          <a:bodyPr/>
          <a:lstStyle/>
          <a:p>
            <a:pPr algn="ctr"/>
            <a:r>
              <a:rPr lang="en-GB" dirty="0"/>
              <a:t>Conclusion</a:t>
            </a:r>
          </a:p>
        </p:txBody>
      </p:sp>
      <p:sp>
        <p:nvSpPr>
          <p:cNvPr id="3" name="Content Placeholder 2">
            <a:extLst>
              <a:ext uri="{FF2B5EF4-FFF2-40B4-BE49-F238E27FC236}">
                <a16:creationId xmlns:a16="http://schemas.microsoft.com/office/drawing/2014/main" id="{E713E532-4179-460F-3CA7-DF8540889B87}"/>
              </a:ext>
            </a:extLst>
          </p:cNvPr>
          <p:cNvSpPr>
            <a:spLocks noGrp="1"/>
          </p:cNvSpPr>
          <p:nvPr>
            <p:ph idx="1"/>
          </p:nvPr>
        </p:nvSpPr>
        <p:spPr/>
        <p:txBody>
          <a:bodyPr/>
          <a:lstStyle/>
          <a:p>
            <a:r>
              <a:rPr lang="en-GB" dirty="0">
                <a:latin typeface="Abadi ExtraLight" panose="020F0502020204030204" pitchFamily="34" charset="0"/>
              </a:rPr>
              <a:t>Microsoft  Excel is very important in sunrise care home for more organization and to improve the management.</a:t>
            </a:r>
          </a:p>
          <a:p>
            <a:r>
              <a:rPr lang="en-GB" dirty="0">
                <a:latin typeface="Abadi ExtraLight" panose="020F0502020204030204" pitchFamily="34" charset="0"/>
              </a:rPr>
              <a:t>Office 365 benefits include enhanced productivity, collaboration tools, and accessibility from multiple devices</a:t>
            </a:r>
          </a:p>
          <a:p>
            <a:r>
              <a:rPr lang="en-GB" b="1" dirty="0">
                <a:latin typeface="Abadi ExtraLight" panose="020F0502020204030204" pitchFamily="34" charset="0"/>
              </a:rPr>
              <a:t>In conclusion, office 365 improves communication and collaboration, enhances data security and compliance, and ultimately frees up staff, by giving more attention to the patient.</a:t>
            </a:r>
            <a:endParaRPr lang="en-GB" dirty="0">
              <a:latin typeface="Abadi ExtraLight" panose="020F0502020204030204" pitchFamily="34" charset="0"/>
            </a:endParaRPr>
          </a:p>
          <a:p>
            <a:endParaRPr lang="en-GB" dirty="0"/>
          </a:p>
        </p:txBody>
      </p:sp>
    </p:spTree>
    <p:extLst>
      <p:ext uri="{BB962C8B-B14F-4D97-AF65-F5344CB8AC3E}">
        <p14:creationId xmlns:p14="http://schemas.microsoft.com/office/powerpoint/2010/main" val="19998248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pattFill prst="ltHorz">
          <a:fgClr>
            <a:schemeClr val="accent1"/>
          </a:fgClr>
          <a:bgClr>
            <a:schemeClr val="bg1"/>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0C1569-DA4E-83EE-1E17-9BC46891C789}"/>
              </a:ext>
            </a:extLst>
          </p:cNvPr>
          <p:cNvSpPr>
            <a:spLocks noGrp="1"/>
          </p:cNvSpPr>
          <p:nvPr>
            <p:ph type="title"/>
          </p:nvPr>
        </p:nvSpPr>
        <p:spPr>
          <a:pattFill prst="pct50">
            <a:fgClr>
              <a:schemeClr val="accent1"/>
            </a:fgClr>
            <a:bgClr>
              <a:schemeClr val="bg1"/>
            </a:bgClr>
          </a:pattFill>
        </p:spPr>
        <p:txBody>
          <a:bodyPr/>
          <a:lstStyle/>
          <a:p>
            <a:pPr algn="ctr"/>
            <a:r>
              <a:rPr lang="en-GB" dirty="0"/>
              <a:t>Reference</a:t>
            </a:r>
          </a:p>
        </p:txBody>
      </p:sp>
      <p:sp useBgFill="1">
        <p:nvSpPr>
          <p:cNvPr id="3" name="Content Placeholder 2">
            <a:extLst>
              <a:ext uri="{FF2B5EF4-FFF2-40B4-BE49-F238E27FC236}">
                <a16:creationId xmlns:a16="http://schemas.microsoft.com/office/drawing/2014/main" id="{62072D39-7564-D6EE-1907-58373D173049}"/>
              </a:ext>
            </a:extLst>
          </p:cNvPr>
          <p:cNvSpPr>
            <a:spLocks noGrp="1"/>
          </p:cNvSpPr>
          <p:nvPr>
            <p:ph idx="1"/>
          </p:nvPr>
        </p:nvSpPr>
        <p:spPr>
          <a:xfrm>
            <a:off x="640772" y="1690688"/>
            <a:ext cx="10515600" cy="4351338"/>
          </a:xfrm>
        </p:spPr>
        <p:txBody>
          <a:bodyPr/>
          <a:lstStyle/>
          <a:p>
            <a:r>
              <a:rPr lang="en-GB" dirty="0"/>
              <a:t>Paul Stewart  , (25/04/2025)</a:t>
            </a:r>
          </a:p>
          <a:p>
            <a:r>
              <a:rPr lang="en-GB" dirty="0"/>
              <a:t>British Geriatics society, Chris O’  Brien,( 2023)</a:t>
            </a:r>
          </a:p>
          <a:p>
            <a:r>
              <a:rPr lang="en-GB" dirty="0"/>
              <a:t> Published by </a:t>
            </a:r>
            <a:r>
              <a:rPr lang="en-GB" dirty="0" err="1"/>
              <a:t>Nhs</a:t>
            </a:r>
            <a:r>
              <a:rPr lang="en-GB" dirty="0"/>
              <a:t> , (29/11/2023 </a:t>
            </a:r>
          </a:p>
          <a:p>
            <a:r>
              <a:rPr lang="en-GB" dirty="0"/>
              <a:t>Robert York (04/06/2024)</a:t>
            </a:r>
          </a:p>
          <a:p>
            <a:pPr marL="0" indent="0">
              <a:buNone/>
            </a:pPr>
            <a:endParaRPr lang="en-GB" dirty="0"/>
          </a:p>
          <a:p>
            <a:endParaRPr lang="en-GB" dirty="0"/>
          </a:p>
        </p:txBody>
      </p:sp>
    </p:spTree>
    <p:extLst>
      <p:ext uri="{BB962C8B-B14F-4D97-AF65-F5344CB8AC3E}">
        <p14:creationId xmlns:p14="http://schemas.microsoft.com/office/powerpoint/2010/main" val="366167059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473</TotalTime>
  <Words>513</Words>
  <Application>Microsoft Office PowerPoint</Application>
  <PresentationFormat>Widescreen</PresentationFormat>
  <Paragraphs>49</Paragraphs>
  <Slides>13</Slides>
  <Notes>1</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Abadi ExtraLight</vt:lpstr>
      <vt:lpstr>Aptos</vt:lpstr>
      <vt:lpstr>Aptos Display</vt:lpstr>
      <vt:lpstr>Arial</vt:lpstr>
      <vt:lpstr>Calibri</vt:lpstr>
      <vt:lpstr>Wingdings</vt:lpstr>
      <vt:lpstr>Office Theme</vt:lpstr>
      <vt:lpstr>Microsoft Excel  </vt:lpstr>
      <vt:lpstr>Lina Solange Olivia Student ID :251388</vt:lpstr>
      <vt:lpstr>Introduction</vt:lpstr>
      <vt:lpstr>Data management  and organization. </vt:lpstr>
      <vt:lpstr>Quality Improvement Initiatives. </vt:lpstr>
      <vt:lpstr>Budgeting And Financial Management </vt:lpstr>
      <vt:lpstr>Data Analysis And Reporting</vt:lpstr>
      <vt:lpstr>Research Activities</vt:lpstr>
      <vt:lpstr>Advantages</vt:lpstr>
      <vt:lpstr>Disadvantages</vt:lpstr>
      <vt:lpstr>Conclusion</vt:lpstr>
      <vt:lpstr>Conclusion</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Lina Olivia</dc:creator>
  <cp:lastModifiedBy>Lina Olivia</cp:lastModifiedBy>
  <cp:revision>10</cp:revision>
  <dcterms:created xsi:type="dcterms:W3CDTF">2025-11-03T15:50:15Z</dcterms:created>
  <dcterms:modified xsi:type="dcterms:W3CDTF">2025-11-05T23:48:56Z</dcterms:modified>
</cp:coreProperties>
</file>