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114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8972F1-88A5-42AC-AF29-6EDB40ECC7AB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C8FDC4-FC83-4CE7-ABEF-56F94EF2E8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576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F84F9FC0-D123-4F19-895A-F327380D3C26}" type="slidenum">
              <a:rPr lang="en-GB" sz="1200">
                <a:solidFill>
                  <a:prstClr val="black"/>
                </a:solidFill>
                <a:latin typeface="Arial" pitchFamily="34" charset="0"/>
              </a:rPr>
              <a:pPr/>
              <a:t>2</a:t>
            </a:fld>
            <a:endParaRPr lang="en-GB" sz="120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9257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BA1BC867-1A36-4B96-AD6B-979E5B2A0CFC}" type="slidenum">
              <a:rPr lang="en-GB" sz="1200">
                <a:solidFill>
                  <a:prstClr val="black"/>
                </a:solidFill>
                <a:latin typeface="Arial" pitchFamily="34" charset="0"/>
              </a:rPr>
              <a:pPr/>
              <a:t>3</a:t>
            </a:fld>
            <a:endParaRPr lang="en-GB" sz="120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02742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961F24BB-A520-440B-A594-5E7FF0480501}" type="slidenum">
              <a:rPr lang="en-GB" sz="1200">
                <a:latin typeface="Arial" pitchFamily="34" charset="0"/>
              </a:rPr>
              <a:pPr/>
              <a:t>4</a:t>
            </a:fld>
            <a:endParaRPr lang="en-GB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95505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5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D9C9FB-6569-40FB-9DCD-33EAD26CCC41}" type="slidenum">
              <a:rPr lang="en-GB"/>
              <a:pPr/>
              <a:t>9</a:t>
            </a:fld>
            <a:endParaRPr lang="en-GB"/>
          </a:p>
        </p:txBody>
      </p:sp>
      <p:sp>
        <p:nvSpPr>
          <p:cNvPr id="68611" name="Rectangle 9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Paul Burns, </a:t>
            </a:r>
            <a:r>
              <a:rPr lang="en-GB" i="1"/>
              <a:t>Entrepreneurship and Small Business</a:t>
            </a:r>
            <a:r>
              <a:rPr lang="en-GB"/>
              <a:t>, Palgrave, 2001</a:t>
            </a:r>
            <a:endParaRPr lang="en-GB" b="0"/>
          </a:p>
        </p:txBody>
      </p:sp>
      <p:sp>
        <p:nvSpPr>
          <p:cNvPr id="6861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68375" y="776288"/>
            <a:ext cx="4616450" cy="3462337"/>
          </a:xfrm>
          <a:prstGeom prst="rect">
            <a:avLst/>
          </a:prstGeom>
          <a:ln cap="flat"/>
        </p:spPr>
      </p:sp>
      <p:sp>
        <p:nvSpPr>
          <p:cNvPr id="6861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777448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5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8E58251-9196-4839-B8C2-A60EB3D5AACC}" type="slidenum">
              <a:rPr lang="en-GB"/>
              <a:pPr/>
              <a:t>10</a:t>
            </a:fld>
            <a:endParaRPr lang="en-GB"/>
          </a:p>
        </p:txBody>
      </p:sp>
      <p:sp>
        <p:nvSpPr>
          <p:cNvPr id="69635" name="Rectangle 9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Paul Burns, </a:t>
            </a:r>
            <a:r>
              <a:rPr lang="en-GB" i="1"/>
              <a:t>Entrepreneurship and Small Business</a:t>
            </a:r>
            <a:r>
              <a:rPr lang="en-GB"/>
              <a:t>, Palgrave, 2001</a:t>
            </a:r>
            <a:endParaRPr lang="en-GB" b="0"/>
          </a:p>
        </p:txBody>
      </p:sp>
      <p:sp>
        <p:nvSpPr>
          <p:cNvPr id="6963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68375" y="776288"/>
            <a:ext cx="4616450" cy="3462337"/>
          </a:xfrm>
          <a:prstGeom prst="rect">
            <a:avLst/>
          </a:prstGeom>
          <a:ln cap="flat"/>
        </p:spPr>
      </p:sp>
      <p:sp>
        <p:nvSpPr>
          <p:cNvPr id="6963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3140906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5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0BDE0F4-6A58-4828-BF49-8E6493B956E9}" type="slidenum">
              <a:rPr lang="en-GB"/>
              <a:pPr/>
              <a:t>11</a:t>
            </a:fld>
            <a:endParaRPr lang="en-GB"/>
          </a:p>
        </p:txBody>
      </p:sp>
      <p:sp>
        <p:nvSpPr>
          <p:cNvPr id="75779" name="Rectangle 9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Paul Burns, </a:t>
            </a:r>
            <a:r>
              <a:rPr lang="en-GB" i="1"/>
              <a:t>Entrepreneurship and Small Business</a:t>
            </a:r>
            <a:r>
              <a:rPr lang="en-GB"/>
              <a:t>, Palgrave, 2001</a:t>
            </a:r>
            <a:endParaRPr lang="en-GB" b="0"/>
          </a:p>
        </p:txBody>
      </p:sp>
      <p:sp>
        <p:nvSpPr>
          <p:cNvPr id="757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68375" y="776288"/>
            <a:ext cx="4616450" cy="3462337"/>
          </a:xfrm>
          <a:prstGeom prst="rect">
            <a:avLst/>
          </a:prstGeom>
          <a:ln cap="flat"/>
        </p:spPr>
      </p:sp>
      <p:sp>
        <p:nvSpPr>
          <p:cNvPr id="757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8451682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555F551-66FC-4DFE-A2B2-3D5D64908F7B}" type="slidenum">
              <a:rPr lang="en-US"/>
              <a:pPr/>
              <a:t>12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0205100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467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440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060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742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974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812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016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601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694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84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572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1E7C1D-B03A-4F9E-8421-1243CE1A694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0428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4D3F3D-D518-46D5-B5EB-4D444C6ED96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3740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78891A-EAA0-4BC2-882A-3D3F7AE4DD6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5871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4D0073-B91A-4811-B915-6723C98DACF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67711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694CF7-1FB3-484C-B851-1482E280667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34722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4E623-4C5E-4E1A-9CCB-06B47C6CF30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0631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A95321-544F-444A-BA44-479C0538601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29431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DE2958-F2CB-4B06-A3FB-9B3A882BFE2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8578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8C5AD6-3962-44A7-A9EA-1B3191FA56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05206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2E1CEF-D44C-4083-BBF1-D43244BAEE5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145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1EAA27-0BA4-47A5-AC53-B17C88FB76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457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816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itchFamily="34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773194DC-AC1E-4D5E-87C1-0C8D103F90DD}" type="slidenum">
              <a:rPr lang="en-US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  <a:ea typeface="MS PGothic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0574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Overview of Content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Strategic Management</a:t>
            </a:r>
          </a:p>
        </p:txBody>
      </p:sp>
    </p:spTree>
    <p:extLst>
      <p:ext uri="{BB962C8B-B14F-4D97-AF65-F5344CB8AC3E}">
        <p14:creationId xmlns:p14="http://schemas.microsoft.com/office/powerpoint/2010/main" val="2577712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650" y="0"/>
            <a:ext cx="7772400" cy="836613"/>
          </a:xfrm>
        </p:spPr>
        <p:txBody>
          <a:bodyPr/>
          <a:lstStyle/>
          <a:p>
            <a:r>
              <a:rPr lang="en-GB" sz="4000" smtClean="0">
                <a:latin typeface="Comic Sans MS" pitchFamily="66" charset="0"/>
              </a:rPr>
              <a:t>Strategic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650" y="836613"/>
            <a:ext cx="7772400" cy="5043487"/>
          </a:xfrm>
        </p:spPr>
        <p:txBody>
          <a:bodyPr>
            <a:normAutofit/>
          </a:bodyPr>
          <a:lstStyle/>
          <a:p>
            <a:pPr algn="just">
              <a:defRPr/>
            </a:pP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At Corporate Level </a:t>
            </a:r>
            <a:r>
              <a:rPr lang="en-GB" sz="2400" dirty="0" smtClean="0">
                <a:latin typeface="Comic Sans MS" pitchFamily="66" charset="0"/>
              </a:rPr>
              <a:t>there are alternative strategic options for growth that an organisation can take in terms of choices about products or markets.</a:t>
            </a:r>
          </a:p>
          <a:p>
            <a:pPr algn="just">
              <a:defRPr/>
            </a:pPr>
            <a:endParaRPr lang="en-GB" sz="600" dirty="0" smtClean="0">
              <a:latin typeface="Comic Sans MS" pitchFamily="66" charset="0"/>
            </a:endParaRPr>
          </a:p>
          <a:p>
            <a:pPr algn="just">
              <a:defRPr/>
            </a:pPr>
            <a:r>
              <a:rPr lang="en-GB" sz="2400" dirty="0" smtClean="0">
                <a:latin typeface="Comic Sans MS" pitchFamily="66" charset="0"/>
              </a:rPr>
              <a:t>Should the organisation be focused on just a </a:t>
            </a:r>
            <a:r>
              <a:rPr lang="en-GB" sz="2400" dirty="0" smtClean="0">
                <a:solidFill>
                  <a:srgbClr val="0070C0"/>
                </a:solidFill>
                <a:latin typeface="Comic Sans MS" pitchFamily="66" charset="0"/>
              </a:rPr>
              <a:t>few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smtClean="0">
                <a:solidFill>
                  <a:srgbClr val="0070C0"/>
                </a:solidFill>
                <a:latin typeface="Comic Sans MS" pitchFamily="66" charset="0"/>
              </a:rPr>
              <a:t>markets/products </a:t>
            </a:r>
            <a:r>
              <a:rPr lang="en-GB" sz="2400" dirty="0" smtClean="0">
                <a:latin typeface="Comic Sans MS" pitchFamily="66" charset="0"/>
              </a:rPr>
              <a:t>or should it be </a:t>
            </a:r>
            <a:r>
              <a:rPr lang="en-GB" sz="2400" dirty="0" smtClean="0">
                <a:solidFill>
                  <a:srgbClr val="0070C0"/>
                </a:solidFill>
                <a:latin typeface="Comic Sans MS" pitchFamily="66" charset="0"/>
              </a:rPr>
              <a:t>much broader in scope of both products/services.</a:t>
            </a:r>
          </a:p>
          <a:p>
            <a:pPr algn="just">
              <a:defRPr/>
            </a:pPr>
            <a:endParaRPr lang="en-GB" sz="600" dirty="0" smtClean="0">
              <a:latin typeface="Comic Sans MS" pitchFamily="66" charset="0"/>
            </a:endParaRPr>
          </a:p>
          <a:p>
            <a:pPr algn="just">
              <a:defRPr/>
            </a:pP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Ansoff’s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matrix </a:t>
            </a:r>
            <a:r>
              <a:rPr lang="en-GB" sz="2400" dirty="0" smtClean="0">
                <a:latin typeface="Comic Sans MS" pitchFamily="66" charset="0"/>
              </a:rPr>
              <a:t>generates an initial set of alternative strategic options.</a:t>
            </a:r>
          </a:p>
          <a:p>
            <a:pPr algn="just">
              <a:defRPr/>
            </a:pPr>
            <a:endParaRPr lang="en-GB" sz="600" dirty="0" smtClean="0">
              <a:latin typeface="Comic Sans MS" pitchFamily="66" charset="0"/>
            </a:endParaRPr>
          </a:p>
          <a:p>
            <a:pPr algn="just">
              <a:defRPr/>
            </a:pPr>
            <a:r>
              <a:rPr lang="en-GB" sz="2400" dirty="0" smtClean="0">
                <a:latin typeface="Comic Sans MS" pitchFamily="66" charset="0"/>
              </a:rPr>
              <a:t>The potential for an organisation to grow is determined by </a:t>
            </a:r>
            <a:r>
              <a:rPr lang="en-GB" sz="2400" dirty="0" smtClean="0">
                <a:solidFill>
                  <a:srgbClr val="0070C0"/>
                </a:solidFill>
                <a:latin typeface="Comic Sans MS" pitchFamily="66" charset="0"/>
              </a:rPr>
              <a:t>its choice of markets or customers </a:t>
            </a:r>
            <a:r>
              <a:rPr lang="en-GB" sz="2200" dirty="0" smtClean="0">
                <a:latin typeface="Comic Sans MS" pitchFamily="66" charset="0"/>
              </a:rPr>
              <a:t>(existing or new) </a:t>
            </a:r>
            <a:r>
              <a:rPr lang="en-GB" sz="2400" dirty="0" smtClean="0">
                <a:latin typeface="Comic Sans MS" pitchFamily="66" charset="0"/>
              </a:rPr>
              <a:t>and </a:t>
            </a:r>
            <a:r>
              <a:rPr lang="en-GB" sz="2400" dirty="0" smtClean="0">
                <a:solidFill>
                  <a:srgbClr val="0070C0"/>
                </a:solidFill>
                <a:latin typeface="Comic Sans MS" pitchFamily="66" charset="0"/>
              </a:rPr>
              <a:t>of products </a:t>
            </a:r>
            <a:r>
              <a:rPr lang="en-GB" sz="2400" dirty="0" smtClean="0">
                <a:latin typeface="Comic Sans MS" pitchFamily="66" charset="0"/>
              </a:rPr>
              <a:t>(</a:t>
            </a:r>
            <a:r>
              <a:rPr lang="en-GB" sz="2200" dirty="0" smtClean="0">
                <a:latin typeface="Comic Sans MS" pitchFamily="66" charset="0"/>
              </a:rPr>
              <a:t>existing or new</a:t>
            </a:r>
            <a:r>
              <a:rPr lang="en-GB" sz="2400" dirty="0" smtClean="0">
                <a:latin typeface="Comic Sans MS" pitchFamily="66" charset="0"/>
              </a:rPr>
              <a:t>).</a:t>
            </a:r>
          </a:p>
          <a:p>
            <a:pPr marL="609600" indent="-609600">
              <a:lnSpc>
                <a:spcPct val="90000"/>
              </a:lnSpc>
              <a:buFontTx/>
              <a:buNone/>
              <a:defRPr/>
            </a:pPr>
            <a:endParaRPr lang="en-GB" sz="2800" dirty="0" smtClean="0">
              <a:latin typeface="Comic Sans MS" pitchFamily="66" charset="0"/>
            </a:endParaRPr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FEA87B44-27FA-4926-A4D4-3E9D3D6D150E}" type="slidenum">
              <a:rPr lang="en-GB" sz="1400">
                <a:solidFill>
                  <a:srgbClr val="000000"/>
                </a:solidFill>
                <a:latin typeface="Arial" pitchFamily="34" charset="0"/>
              </a:rPr>
              <a:pPr/>
              <a:t>2</a:t>
            </a:fld>
            <a:endParaRPr lang="en-GB" sz="140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126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55650" y="0"/>
            <a:ext cx="7772400" cy="981075"/>
          </a:xfrm>
        </p:spPr>
        <p:txBody>
          <a:bodyPr/>
          <a:lstStyle/>
          <a:p>
            <a:r>
              <a:rPr lang="en-GB" sz="3200" smtClean="0">
                <a:latin typeface="Comic Sans MS" pitchFamily="66" charset="0"/>
              </a:rPr>
              <a:t>Strategic Options – </a:t>
            </a:r>
            <a:r>
              <a:rPr lang="en-GB" sz="3200" smtClean="0">
                <a:solidFill>
                  <a:srgbClr val="0070C0"/>
                </a:solidFill>
                <a:latin typeface="Comic Sans MS" pitchFamily="66" charset="0"/>
              </a:rPr>
              <a:t>Ansoff’s Matrix</a:t>
            </a:r>
          </a:p>
        </p:txBody>
      </p:sp>
      <p:sp>
        <p:nvSpPr>
          <p:cNvPr id="6147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0012440D-4615-48E7-BFE2-03261F73D01D}" type="slidenum">
              <a:rPr lang="en-GB" sz="1400">
                <a:solidFill>
                  <a:srgbClr val="000000"/>
                </a:solidFill>
                <a:latin typeface="Arial" pitchFamily="34" charset="0"/>
              </a:rPr>
              <a:pPr/>
              <a:t>3</a:t>
            </a:fld>
            <a:endParaRPr lang="en-GB" sz="1400">
              <a:solidFill>
                <a:srgbClr val="000000"/>
              </a:solidFill>
              <a:latin typeface="Arial" pitchFamily="34" charset="0"/>
            </a:endParaRPr>
          </a:p>
        </p:txBody>
      </p:sp>
      <p:pic>
        <p:nvPicPr>
          <p:cNvPr id="6" name="Picture 3" descr="G:\Powerpoint\Pe_Uk\PE133-Johnson\Final files\Gif\ch07\C07NE002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836613"/>
            <a:ext cx="7924800" cy="465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TextBox 6"/>
          <p:cNvSpPr txBox="1">
            <a:spLocks noChangeArrowheads="1"/>
          </p:cNvSpPr>
          <p:nvPr/>
        </p:nvSpPr>
        <p:spPr bwMode="auto">
          <a:xfrm>
            <a:off x="3203575" y="5661025"/>
            <a:ext cx="5400675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 b="1">
                <a:solidFill>
                  <a:srgbClr val="FF0000"/>
                </a:solidFill>
              </a:rPr>
              <a:t>Risks ? </a:t>
            </a:r>
            <a:r>
              <a:rPr lang="en-GB" sz="2800" b="1">
                <a:solidFill>
                  <a:srgbClr val="FF0000"/>
                </a:solidFill>
              </a:rPr>
              <a:t>Examples (2 minutes)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800" b="1">
                <a:solidFill>
                  <a:srgbClr val="FF0000"/>
                </a:solidFill>
              </a:rPr>
              <a:t>Automobile / Aviation Industries</a:t>
            </a:r>
          </a:p>
        </p:txBody>
      </p:sp>
    </p:spTree>
    <p:extLst>
      <p:ext uri="{BB962C8B-B14F-4D97-AF65-F5344CB8AC3E}">
        <p14:creationId xmlns:p14="http://schemas.microsoft.com/office/powerpoint/2010/main" val="1347250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450" y="0"/>
            <a:ext cx="7772400" cy="1008063"/>
          </a:xfrm>
        </p:spPr>
        <p:txBody>
          <a:bodyPr/>
          <a:lstStyle/>
          <a:p>
            <a:r>
              <a:rPr lang="en-GB" sz="3600" smtClean="0">
                <a:latin typeface="Comic Sans MS" pitchFamily="66" charset="0"/>
              </a:rPr>
              <a:t>Diversity and Performance</a:t>
            </a:r>
          </a:p>
        </p:txBody>
      </p:sp>
      <p:sp>
        <p:nvSpPr>
          <p:cNvPr id="1945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4F521CAC-3E43-4D58-9F5E-B42FCF0C5E84}" type="slidenum">
              <a:rPr lang="en-GB" sz="1400">
                <a:latin typeface="Arial" pitchFamily="34" charset="0"/>
              </a:rPr>
              <a:pPr/>
              <a:t>4</a:t>
            </a:fld>
            <a:endParaRPr lang="en-GB" sz="1400">
              <a:latin typeface="Arial" pitchFamily="34" charset="0"/>
            </a:endParaRPr>
          </a:p>
        </p:txBody>
      </p:sp>
      <p:pic>
        <p:nvPicPr>
          <p:cNvPr id="5" name="Picture 3" descr="G:\Powerpoint\Pe_Uk\PE133-Johnson\Final files\Gif\ch07\C07NE004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908050"/>
            <a:ext cx="7632700" cy="416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0" y="5084763"/>
            <a:ext cx="91440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r>
              <a:rPr lang="en-GB">
                <a:solidFill>
                  <a:srgbClr val="0070C0"/>
                </a:solidFill>
                <a:latin typeface="Comic Sans MS" pitchFamily="66" charset="0"/>
              </a:rPr>
              <a:t>Performance suffers when organisations become very diverse</a:t>
            </a:r>
            <a:r>
              <a:rPr lang="en-GB">
                <a:latin typeface="Comic Sans MS" pitchFamily="66" charset="0"/>
              </a:rPr>
              <a:t>.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4535488" y="5589588"/>
            <a:ext cx="460851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r>
              <a:rPr lang="en-GB" sz="1400">
                <a:latin typeface="Comic Sans MS" pitchFamily="66" charset="0"/>
              </a:rPr>
              <a:t>Adapted from Hooley </a:t>
            </a:r>
            <a:r>
              <a:rPr lang="en-GB" sz="1400" i="1">
                <a:latin typeface="Comic Sans MS" pitchFamily="66" charset="0"/>
              </a:rPr>
              <a:t>et al </a:t>
            </a:r>
            <a:r>
              <a:rPr lang="en-GB" sz="1400">
                <a:latin typeface="Comic Sans MS" pitchFamily="66" charset="0"/>
              </a:rPr>
              <a:t>2008</a:t>
            </a:r>
          </a:p>
        </p:txBody>
      </p:sp>
      <p:sp>
        <p:nvSpPr>
          <p:cNvPr id="19463" name="TextBox 7"/>
          <p:cNvSpPr txBox="1">
            <a:spLocks noChangeArrowheads="1"/>
          </p:cNvSpPr>
          <p:nvPr/>
        </p:nvSpPr>
        <p:spPr bwMode="auto">
          <a:xfrm>
            <a:off x="3419475" y="5445125"/>
            <a:ext cx="9191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r>
              <a:rPr lang="en-GB"/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1111128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smtClean="0">
                <a:solidFill>
                  <a:srgbClr val="FF0000"/>
                </a:solidFill>
                <a:latin typeface="Comic Sans MS" pitchFamily="66" charset="0"/>
              </a:rPr>
              <a:t>What is a Value Chain?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sz="2800" smtClean="0">
                <a:latin typeface="Comic Sans MS" pitchFamily="66" charset="0"/>
              </a:rPr>
              <a:t>A </a:t>
            </a:r>
            <a:r>
              <a:rPr lang="en-US" sz="2800" b="1" smtClean="0">
                <a:solidFill>
                  <a:srgbClr val="CC0099"/>
                </a:solidFill>
                <a:latin typeface="Comic Sans MS" pitchFamily="66" charset="0"/>
              </a:rPr>
              <a:t>value chain</a:t>
            </a:r>
            <a:r>
              <a:rPr lang="en-US" sz="2800" smtClean="0">
                <a:latin typeface="Comic Sans MS" pitchFamily="66" charset="0"/>
              </a:rPr>
              <a:t> describes the categories of activities within and around an organisation, which together create a product or service.</a:t>
            </a:r>
          </a:p>
          <a:p>
            <a:endParaRPr lang="en-GB" smtClean="0"/>
          </a:p>
        </p:txBody>
      </p:sp>
      <p:sp>
        <p:nvSpPr>
          <p:cNvPr id="7172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E619A886-8B7B-41BF-953B-A1DF40CAFDB4}" type="slidenum">
              <a:rPr lang="en-GB" sz="1400" smtClean="0">
                <a:latin typeface="Arial" pitchFamily="34" charset="0"/>
              </a:rPr>
              <a:pPr/>
              <a:t>5</a:t>
            </a:fld>
            <a:endParaRPr lang="en-GB" sz="14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88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0" y="115888"/>
            <a:ext cx="77724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solidFill>
                  <a:srgbClr val="FF0000"/>
                </a:solidFill>
                <a:latin typeface="Comic Sans MS" pitchFamily="66" charset="0"/>
              </a:rPr>
              <a:t>The Value Chain Within an Organisation</a:t>
            </a:r>
            <a:endParaRPr lang="en-GB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219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C2F44E17-4E23-4B57-87D4-869C6E5AE72F}" type="slidenum">
              <a:rPr lang="en-GB" sz="1400" smtClean="0">
                <a:latin typeface="Arial" pitchFamily="34" charset="0"/>
              </a:rPr>
              <a:pPr/>
              <a:t>6</a:t>
            </a:fld>
            <a:endParaRPr lang="en-GB" sz="1400" smtClean="0">
              <a:latin typeface="Arial" pitchFamily="34" charset="0"/>
            </a:endParaRPr>
          </a:p>
        </p:txBody>
      </p:sp>
      <p:pic>
        <p:nvPicPr>
          <p:cNvPr id="4" name="Picture 3" descr="G:\Powerpoint\Pe_Uk\PE133-Johnson\Final files\Gif\ch03\C03NE006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341438"/>
            <a:ext cx="8208963" cy="414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843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smtClean="0">
                <a:solidFill>
                  <a:srgbClr val="FF0000"/>
                </a:solidFill>
                <a:latin typeface="Comic Sans MS" pitchFamily="66" charset="0"/>
              </a:rPr>
              <a:t>What is a Value Network?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sz="2800" smtClean="0">
                <a:latin typeface="Comic Sans MS" pitchFamily="66" charset="0"/>
              </a:rPr>
              <a:t>A </a:t>
            </a:r>
            <a:r>
              <a:rPr lang="en-US" sz="2800" b="1" smtClean="0">
                <a:solidFill>
                  <a:srgbClr val="CC0099"/>
                </a:solidFill>
                <a:latin typeface="Comic Sans MS" pitchFamily="66" charset="0"/>
              </a:rPr>
              <a:t>value network</a:t>
            </a:r>
            <a:r>
              <a:rPr lang="en-US" sz="2800" smtClean="0">
                <a:latin typeface="Comic Sans MS" pitchFamily="66" charset="0"/>
              </a:rPr>
              <a:t> is the set of interorganisational links and relationships that are necessary to create a product or service.</a:t>
            </a:r>
          </a:p>
          <a:p>
            <a:endParaRPr lang="en-GB" smtClean="0"/>
          </a:p>
        </p:txBody>
      </p:sp>
      <p:sp>
        <p:nvSpPr>
          <p:cNvPr id="15364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5EB8DAEA-60B3-4CBE-B221-A81E6009C454}" type="slidenum">
              <a:rPr lang="en-GB" sz="1400" smtClean="0">
                <a:latin typeface="Arial" pitchFamily="34" charset="0"/>
              </a:rPr>
              <a:pPr/>
              <a:t>7</a:t>
            </a:fld>
            <a:endParaRPr lang="en-GB" sz="14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845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16013" y="115888"/>
            <a:ext cx="7772400" cy="1143000"/>
          </a:xfrm>
        </p:spPr>
        <p:txBody>
          <a:bodyPr/>
          <a:lstStyle/>
          <a:p>
            <a:r>
              <a:rPr lang="en-GB" sz="4000" smtClean="0">
                <a:solidFill>
                  <a:srgbClr val="FF0000"/>
                </a:solidFill>
                <a:latin typeface="Comic Sans MS" pitchFamily="66" charset="0"/>
              </a:rPr>
              <a:t>The Value Network</a:t>
            </a:r>
          </a:p>
        </p:txBody>
      </p:sp>
      <p:sp>
        <p:nvSpPr>
          <p:cNvPr id="1741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024B70D8-231A-4DD0-B013-388485D8BE42}" type="slidenum">
              <a:rPr lang="en-GB" sz="1400" smtClean="0">
                <a:latin typeface="Arial" pitchFamily="34" charset="0"/>
              </a:rPr>
              <a:pPr/>
              <a:t>8</a:t>
            </a:fld>
            <a:endParaRPr lang="en-GB" sz="1400" smtClean="0">
              <a:latin typeface="Arial" pitchFamily="34" charset="0"/>
            </a:endParaRPr>
          </a:p>
        </p:txBody>
      </p:sp>
      <p:pic>
        <p:nvPicPr>
          <p:cNvPr id="6" name="Picture 3" descr="G:\Powerpoint\Pe_Uk\PE133-Johnson\Final files\Gif\ch03\C03NE007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196975"/>
            <a:ext cx="7924800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8313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ChangeArrowheads="1"/>
          </p:cNvSpPr>
          <p:nvPr/>
        </p:nvSpPr>
        <p:spPr bwMode="auto">
          <a:xfrm>
            <a:off x="1259632" y="188640"/>
            <a:ext cx="6807200" cy="38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pPr defTabSz="762000" eaLnBrk="0" hangingPunct="0">
              <a:defRPr/>
            </a:pPr>
            <a:r>
              <a:rPr lang="en-GB" sz="36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Boston </a:t>
            </a:r>
            <a:r>
              <a:rPr lang="en-GB" sz="3600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Matrix</a:t>
            </a:r>
            <a:r>
              <a:rPr lang="en-GB" sz="3400" dirty="0">
                <a:solidFill>
                  <a:srgbClr val="FFFF00"/>
                </a:solidFill>
              </a:rPr>
              <a:t/>
            </a:r>
            <a:br>
              <a:rPr lang="en-GB" sz="3400" dirty="0">
                <a:solidFill>
                  <a:srgbClr val="FFFF00"/>
                </a:solidFill>
              </a:rPr>
            </a:br>
            <a:endParaRPr lang="en-GB" sz="3400" dirty="0">
              <a:solidFill>
                <a:srgbClr val="FFFF00"/>
              </a:solidFill>
            </a:endParaRPr>
          </a:p>
        </p:txBody>
      </p:sp>
      <p:sp>
        <p:nvSpPr>
          <p:cNvPr id="23555" name="Freeform 3"/>
          <p:cNvSpPr>
            <a:spLocks/>
          </p:cNvSpPr>
          <p:nvPr/>
        </p:nvSpPr>
        <p:spPr bwMode="auto">
          <a:xfrm>
            <a:off x="-2136776" y="858838"/>
            <a:ext cx="44451" cy="19050"/>
          </a:xfrm>
          <a:custGeom>
            <a:avLst/>
            <a:gdLst>
              <a:gd name="T0" fmla="*/ 0 w 31"/>
              <a:gd name="T1" fmla="*/ 0 h 12"/>
              <a:gd name="T2" fmla="*/ 30 w 31"/>
              <a:gd name="T3" fmla="*/ 0 h 12"/>
              <a:gd name="T4" fmla="*/ 30 w 31"/>
              <a:gd name="T5" fmla="*/ 11 h 12"/>
              <a:gd name="T6" fmla="*/ 0 w 31"/>
              <a:gd name="T7" fmla="*/ 11 h 12"/>
              <a:gd name="T8" fmla="*/ 0 w 31"/>
              <a:gd name="T9" fmla="*/ 0 h 1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31"/>
              <a:gd name="T16" fmla="*/ 0 h 12"/>
              <a:gd name="T17" fmla="*/ 31 w 31"/>
              <a:gd name="T18" fmla="*/ 12 h 1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31" h="12">
                <a:moveTo>
                  <a:pt x="0" y="0"/>
                </a:moveTo>
                <a:lnTo>
                  <a:pt x="30" y="0"/>
                </a:lnTo>
                <a:lnTo>
                  <a:pt x="30" y="11"/>
                </a:lnTo>
                <a:lnTo>
                  <a:pt x="0" y="11"/>
                </a:lnTo>
                <a:lnTo>
                  <a:pt x="0" y="0"/>
                </a:lnTo>
              </a:path>
            </a:pathLst>
          </a:custGeom>
          <a:solidFill>
            <a:srgbClr val="FFFFFF"/>
          </a:solidFill>
          <a:ln w="9525" cap="rnd">
            <a:noFill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1547664" y="764704"/>
            <a:ext cx="6992937" cy="4429125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3557" name="Line 5"/>
          <p:cNvSpPr>
            <a:spLocks noChangeShapeType="1"/>
          </p:cNvSpPr>
          <p:nvPr/>
        </p:nvSpPr>
        <p:spPr bwMode="auto">
          <a:xfrm>
            <a:off x="4788024" y="764704"/>
            <a:ext cx="0" cy="43910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58" name="Line 6"/>
          <p:cNvSpPr>
            <a:spLocks noChangeShapeType="1"/>
          </p:cNvSpPr>
          <p:nvPr/>
        </p:nvSpPr>
        <p:spPr bwMode="auto">
          <a:xfrm>
            <a:off x="1619672" y="2996952"/>
            <a:ext cx="68992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Rectangle 7"/>
          <p:cNvSpPr>
            <a:spLocks noChangeArrowheads="1"/>
          </p:cNvSpPr>
          <p:nvPr/>
        </p:nvSpPr>
        <p:spPr bwMode="auto">
          <a:xfrm>
            <a:off x="1547664" y="836712"/>
            <a:ext cx="2235200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Star</a:t>
            </a:r>
          </a:p>
        </p:txBody>
      </p:sp>
      <p:sp>
        <p:nvSpPr>
          <p:cNvPr id="79880" name="Rectangle 8"/>
          <p:cNvSpPr>
            <a:spLocks noChangeArrowheads="1"/>
          </p:cNvSpPr>
          <p:nvPr/>
        </p:nvSpPr>
        <p:spPr bwMode="auto">
          <a:xfrm>
            <a:off x="4788024" y="3068960"/>
            <a:ext cx="2844800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Dog</a:t>
            </a:r>
          </a:p>
        </p:txBody>
      </p:sp>
      <p:sp>
        <p:nvSpPr>
          <p:cNvPr id="79881" name="Rectangle 9"/>
          <p:cNvSpPr>
            <a:spLocks noChangeArrowheads="1"/>
          </p:cNvSpPr>
          <p:nvPr/>
        </p:nvSpPr>
        <p:spPr bwMode="auto">
          <a:xfrm>
            <a:off x="1547664" y="3068960"/>
            <a:ext cx="2235200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Cash Cow</a:t>
            </a:r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1619672" y="5157192"/>
            <a:ext cx="1312863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High</a:t>
            </a:r>
          </a:p>
        </p:txBody>
      </p:sp>
      <p:sp>
        <p:nvSpPr>
          <p:cNvPr id="23563" name="Rectangle 11"/>
          <p:cNvSpPr>
            <a:spLocks noChangeArrowheads="1"/>
          </p:cNvSpPr>
          <p:nvPr/>
        </p:nvSpPr>
        <p:spPr bwMode="auto">
          <a:xfrm>
            <a:off x="755576" y="4653136"/>
            <a:ext cx="655637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Low</a:t>
            </a:r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3779912" y="5301208"/>
            <a:ext cx="2843212" cy="400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defTabSz="762000" eaLnBrk="0" hangingPunct="0">
              <a:spcBef>
                <a:spcPct val="50000"/>
              </a:spcBef>
            </a:pPr>
            <a:r>
              <a:rPr lang="en-GB" dirty="0">
                <a:solidFill>
                  <a:schemeClr val="tx1"/>
                </a:solidFill>
              </a:rPr>
              <a:t>Market </a:t>
            </a:r>
            <a:r>
              <a:rPr lang="en-GB" dirty="0" smtClean="0">
                <a:solidFill>
                  <a:schemeClr val="tx1"/>
                </a:solidFill>
              </a:rPr>
              <a:t>Strength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23565" name="Rectangle 13"/>
          <p:cNvSpPr>
            <a:spLocks noChangeArrowheads="1"/>
          </p:cNvSpPr>
          <p:nvPr/>
        </p:nvSpPr>
        <p:spPr bwMode="auto">
          <a:xfrm rot="16200000">
            <a:off x="-64687" y="2737095"/>
            <a:ext cx="2205038" cy="708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defTabSz="762000" eaLnBrk="0" hangingPunct="0">
              <a:spcBef>
                <a:spcPct val="50000"/>
              </a:spcBef>
            </a:pPr>
            <a:r>
              <a:rPr lang="en-GB" dirty="0">
                <a:solidFill>
                  <a:schemeClr val="tx1"/>
                </a:solidFill>
              </a:rPr>
              <a:t>Market </a:t>
            </a:r>
            <a:r>
              <a:rPr lang="en-GB" dirty="0" smtClean="0">
                <a:solidFill>
                  <a:schemeClr val="tx1"/>
                </a:solidFill>
              </a:rPr>
              <a:t>Attractiveness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683568" y="1196752"/>
            <a:ext cx="868363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High</a:t>
            </a:r>
          </a:p>
        </p:txBody>
      </p:sp>
      <p:sp>
        <p:nvSpPr>
          <p:cNvPr id="23567" name="Rectangle 15"/>
          <p:cNvSpPr>
            <a:spLocks noChangeArrowheads="1"/>
          </p:cNvSpPr>
          <p:nvPr/>
        </p:nvSpPr>
        <p:spPr bwMode="auto">
          <a:xfrm>
            <a:off x="1619672" y="1340768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/>
              <a:t>Revenue</a:t>
            </a:r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1619672" y="1772816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Expenditure</a:t>
            </a:r>
          </a:p>
        </p:txBody>
      </p:sp>
      <p:sp>
        <p:nvSpPr>
          <p:cNvPr id="23569" name="Rectangle 17"/>
          <p:cNvSpPr>
            <a:spLocks noChangeArrowheads="1"/>
          </p:cNvSpPr>
          <p:nvPr/>
        </p:nvSpPr>
        <p:spPr bwMode="auto">
          <a:xfrm>
            <a:off x="1547664" y="2348880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Cash flow</a:t>
            </a:r>
          </a:p>
        </p:txBody>
      </p:sp>
      <p:sp>
        <p:nvSpPr>
          <p:cNvPr id="23570" name="Rectangle 18"/>
          <p:cNvSpPr>
            <a:spLocks noChangeArrowheads="1"/>
          </p:cNvSpPr>
          <p:nvPr/>
        </p:nvSpPr>
        <p:spPr bwMode="auto">
          <a:xfrm>
            <a:off x="4788024" y="1340768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Revenue</a:t>
            </a:r>
          </a:p>
        </p:txBody>
      </p:sp>
      <p:sp>
        <p:nvSpPr>
          <p:cNvPr id="23571" name="Rectangle 19"/>
          <p:cNvSpPr>
            <a:spLocks noChangeArrowheads="1"/>
          </p:cNvSpPr>
          <p:nvPr/>
        </p:nvSpPr>
        <p:spPr bwMode="auto">
          <a:xfrm>
            <a:off x="4788024" y="1772816"/>
            <a:ext cx="2187575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Expenditure</a:t>
            </a:r>
          </a:p>
        </p:txBody>
      </p:sp>
      <p:sp>
        <p:nvSpPr>
          <p:cNvPr id="23572" name="Rectangle 20"/>
          <p:cNvSpPr>
            <a:spLocks noChangeArrowheads="1"/>
          </p:cNvSpPr>
          <p:nvPr/>
        </p:nvSpPr>
        <p:spPr bwMode="auto">
          <a:xfrm>
            <a:off x="4788024" y="2348880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Cash flow</a:t>
            </a:r>
          </a:p>
        </p:txBody>
      </p:sp>
      <p:sp>
        <p:nvSpPr>
          <p:cNvPr id="23573" name="Rectangle 21"/>
          <p:cNvSpPr>
            <a:spLocks noChangeArrowheads="1"/>
          </p:cNvSpPr>
          <p:nvPr/>
        </p:nvSpPr>
        <p:spPr bwMode="auto">
          <a:xfrm>
            <a:off x="4788024" y="3645024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Revenue</a:t>
            </a:r>
          </a:p>
        </p:txBody>
      </p:sp>
      <p:sp>
        <p:nvSpPr>
          <p:cNvPr id="23574" name="Rectangle 22"/>
          <p:cNvSpPr>
            <a:spLocks noChangeArrowheads="1"/>
          </p:cNvSpPr>
          <p:nvPr/>
        </p:nvSpPr>
        <p:spPr bwMode="auto">
          <a:xfrm>
            <a:off x="4788024" y="4077072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Expenditure</a:t>
            </a:r>
          </a:p>
        </p:txBody>
      </p:sp>
      <p:sp>
        <p:nvSpPr>
          <p:cNvPr id="23575" name="Rectangle 23"/>
          <p:cNvSpPr>
            <a:spLocks noChangeArrowheads="1"/>
          </p:cNvSpPr>
          <p:nvPr/>
        </p:nvSpPr>
        <p:spPr bwMode="auto">
          <a:xfrm>
            <a:off x="4788024" y="4653136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Cash flow</a:t>
            </a:r>
          </a:p>
        </p:txBody>
      </p:sp>
      <p:sp>
        <p:nvSpPr>
          <p:cNvPr id="23576" name="Rectangle 24"/>
          <p:cNvSpPr>
            <a:spLocks noChangeArrowheads="1"/>
          </p:cNvSpPr>
          <p:nvPr/>
        </p:nvSpPr>
        <p:spPr bwMode="auto">
          <a:xfrm>
            <a:off x="1547664" y="3645024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Revenue</a:t>
            </a:r>
          </a:p>
        </p:txBody>
      </p:sp>
      <p:sp>
        <p:nvSpPr>
          <p:cNvPr id="23577" name="Rectangle 25"/>
          <p:cNvSpPr>
            <a:spLocks noChangeArrowheads="1"/>
          </p:cNvSpPr>
          <p:nvPr/>
        </p:nvSpPr>
        <p:spPr bwMode="auto">
          <a:xfrm>
            <a:off x="1547664" y="4077072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Expenditure</a:t>
            </a:r>
          </a:p>
        </p:txBody>
      </p:sp>
      <p:sp>
        <p:nvSpPr>
          <p:cNvPr id="23578" name="Rectangle 26"/>
          <p:cNvSpPr>
            <a:spLocks noChangeArrowheads="1"/>
          </p:cNvSpPr>
          <p:nvPr/>
        </p:nvSpPr>
        <p:spPr bwMode="auto">
          <a:xfrm>
            <a:off x="1547664" y="4653136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Cash flow</a:t>
            </a:r>
          </a:p>
        </p:txBody>
      </p:sp>
      <p:sp>
        <p:nvSpPr>
          <p:cNvPr id="23579" name="Rectangle 27"/>
          <p:cNvSpPr>
            <a:spLocks noChangeArrowheads="1"/>
          </p:cNvSpPr>
          <p:nvPr/>
        </p:nvSpPr>
        <p:spPr bwMode="auto">
          <a:xfrm>
            <a:off x="3491880" y="1340768"/>
            <a:ext cx="1220788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+ + +</a:t>
            </a:r>
          </a:p>
        </p:txBody>
      </p:sp>
      <p:sp>
        <p:nvSpPr>
          <p:cNvPr id="23580" name="Rectangle 28"/>
          <p:cNvSpPr>
            <a:spLocks noChangeArrowheads="1"/>
          </p:cNvSpPr>
          <p:nvPr/>
        </p:nvSpPr>
        <p:spPr bwMode="auto">
          <a:xfrm>
            <a:off x="3491880" y="1772816"/>
            <a:ext cx="1220788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– – –</a:t>
            </a:r>
          </a:p>
        </p:txBody>
      </p:sp>
      <p:sp>
        <p:nvSpPr>
          <p:cNvPr id="23581" name="Rectangle 29"/>
          <p:cNvSpPr>
            <a:spLocks noChangeArrowheads="1"/>
          </p:cNvSpPr>
          <p:nvPr/>
        </p:nvSpPr>
        <p:spPr bwMode="auto">
          <a:xfrm>
            <a:off x="3059832" y="2060848"/>
            <a:ext cx="1725613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_________</a:t>
            </a:r>
          </a:p>
        </p:txBody>
      </p:sp>
      <p:sp>
        <p:nvSpPr>
          <p:cNvPr id="23582" name="Rectangle 30"/>
          <p:cNvSpPr>
            <a:spLocks noChangeArrowheads="1"/>
          </p:cNvSpPr>
          <p:nvPr/>
        </p:nvSpPr>
        <p:spPr bwMode="auto">
          <a:xfrm>
            <a:off x="3491880" y="2348880"/>
            <a:ext cx="1220788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/>
              <a:t>neutral</a:t>
            </a:r>
            <a:endParaRPr lang="en-GB" sz="1800" dirty="0">
              <a:latin typeface="Times New Roman" pitchFamily="18" charset="0"/>
            </a:endParaRPr>
          </a:p>
        </p:txBody>
      </p:sp>
      <p:sp>
        <p:nvSpPr>
          <p:cNvPr id="23583" name="Rectangle 31"/>
          <p:cNvSpPr>
            <a:spLocks noChangeArrowheads="1"/>
          </p:cNvSpPr>
          <p:nvPr/>
        </p:nvSpPr>
        <p:spPr bwMode="auto">
          <a:xfrm>
            <a:off x="7236296" y="1268760"/>
            <a:ext cx="12176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+</a:t>
            </a:r>
          </a:p>
        </p:txBody>
      </p:sp>
      <p:sp>
        <p:nvSpPr>
          <p:cNvPr id="23584" name="Rectangle 32"/>
          <p:cNvSpPr>
            <a:spLocks noChangeArrowheads="1"/>
          </p:cNvSpPr>
          <p:nvPr/>
        </p:nvSpPr>
        <p:spPr bwMode="auto">
          <a:xfrm>
            <a:off x="7308304" y="1700808"/>
            <a:ext cx="12176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– – –</a:t>
            </a:r>
          </a:p>
        </p:txBody>
      </p:sp>
      <p:sp>
        <p:nvSpPr>
          <p:cNvPr id="23585" name="Rectangle 33"/>
          <p:cNvSpPr>
            <a:spLocks noChangeArrowheads="1"/>
          </p:cNvSpPr>
          <p:nvPr/>
        </p:nvSpPr>
        <p:spPr bwMode="auto">
          <a:xfrm>
            <a:off x="6804248" y="2060848"/>
            <a:ext cx="1727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_________</a:t>
            </a:r>
          </a:p>
        </p:txBody>
      </p:sp>
      <p:sp>
        <p:nvSpPr>
          <p:cNvPr id="23586" name="Rectangle 34"/>
          <p:cNvSpPr>
            <a:spLocks noChangeArrowheads="1"/>
          </p:cNvSpPr>
          <p:nvPr/>
        </p:nvSpPr>
        <p:spPr bwMode="auto">
          <a:xfrm>
            <a:off x="7236296" y="2420888"/>
            <a:ext cx="12176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– –</a:t>
            </a:r>
          </a:p>
        </p:txBody>
      </p:sp>
      <p:sp>
        <p:nvSpPr>
          <p:cNvPr id="23587" name="Rectangle 35"/>
          <p:cNvSpPr>
            <a:spLocks noChangeArrowheads="1"/>
          </p:cNvSpPr>
          <p:nvPr/>
        </p:nvSpPr>
        <p:spPr bwMode="auto">
          <a:xfrm>
            <a:off x="3347864" y="3645024"/>
            <a:ext cx="14208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+ + + +</a:t>
            </a:r>
          </a:p>
        </p:txBody>
      </p:sp>
      <p:sp>
        <p:nvSpPr>
          <p:cNvPr id="23588" name="Rectangle 36"/>
          <p:cNvSpPr>
            <a:spLocks noChangeArrowheads="1"/>
          </p:cNvSpPr>
          <p:nvPr/>
        </p:nvSpPr>
        <p:spPr bwMode="auto">
          <a:xfrm>
            <a:off x="3563888" y="4077072"/>
            <a:ext cx="1220788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– –</a:t>
            </a:r>
          </a:p>
        </p:txBody>
      </p:sp>
      <p:sp>
        <p:nvSpPr>
          <p:cNvPr id="23589" name="Rectangle 37"/>
          <p:cNvSpPr>
            <a:spLocks noChangeArrowheads="1"/>
          </p:cNvSpPr>
          <p:nvPr/>
        </p:nvSpPr>
        <p:spPr bwMode="auto">
          <a:xfrm>
            <a:off x="3059832" y="4365104"/>
            <a:ext cx="1725613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_________</a:t>
            </a:r>
          </a:p>
        </p:txBody>
      </p:sp>
      <p:sp>
        <p:nvSpPr>
          <p:cNvPr id="23590" name="Rectangle 38"/>
          <p:cNvSpPr>
            <a:spLocks noChangeArrowheads="1"/>
          </p:cNvSpPr>
          <p:nvPr/>
        </p:nvSpPr>
        <p:spPr bwMode="auto">
          <a:xfrm>
            <a:off x="3491880" y="4653136"/>
            <a:ext cx="1220788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+ +</a:t>
            </a:r>
          </a:p>
        </p:txBody>
      </p:sp>
      <p:sp>
        <p:nvSpPr>
          <p:cNvPr id="23591" name="Rectangle 39"/>
          <p:cNvSpPr>
            <a:spLocks noChangeArrowheads="1"/>
          </p:cNvSpPr>
          <p:nvPr/>
        </p:nvSpPr>
        <p:spPr bwMode="auto">
          <a:xfrm>
            <a:off x="7308304" y="3645024"/>
            <a:ext cx="12176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+</a:t>
            </a:r>
          </a:p>
        </p:txBody>
      </p:sp>
      <p:sp>
        <p:nvSpPr>
          <p:cNvPr id="23592" name="Rectangle 40"/>
          <p:cNvSpPr>
            <a:spLocks noChangeArrowheads="1"/>
          </p:cNvSpPr>
          <p:nvPr/>
        </p:nvSpPr>
        <p:spPr bwMode="auto">
          <a:xfrm>
            <a:off x="7308304" y="4077072"/>
            <a:ext cx="12176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–</a:t>
            </a:r>
          </a:p>
        </p:txBody>
      </p:sp>
      <p:sp>
        <p:nvSpPr>
          <p:cNvPr id="23593" name="Rectangle 41"/>
          <p:cNvSpPr>
            <a:spLocks noChangeArrowheads="1"/>
          </p:cNvSpPr>
          <p:nvPr/>
        </p:nvSpPr>
        <p:spPr bwMode="auto">
          <a:xfrm>
            <a:off x="6804248" y="4365104"/>
            <a:ext cx="1727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_________</a:t>
            </a:r>
          </a:p>
        </p:txBody>
      </p:sp>
      <p:sp>
        <p:nvSpPr>
          <p:cNvPr id="23594" name="Rectangle 42"/>
          <p:cNvSpPr>
            <a:spLocks noChangeArrowheads="1"/>
          </p:cNvSpPr>
          <p:nvPr/>
        </p:nvSpPr>
        <p:spPr bwMode="auto">
          <a:xfrm>
            <a:off x="7308304" y="4725144"/>
            <a:ext cx="12176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/>
              <a:t>neutral</a:t>
            </a:r>
            <a:endParaRPr lang="en-GB" sz="1800" dirty="0">
              <a:latin typeface="Times New Roman" pitchFamily="18" charset="0"/>
            </a:endParaRPr>
          </a:p>
        </p:txBody>
      </p:sp>
      <p:sp>
        <p:nvSpPr>
          <p:cNvPr id="23595" name="Rectangle 43"/>
          <p:cNvSpPr>
            <a:spLocks noChangeArrowheads="1"/>
          </p:cNvSpPr>
          <p:nvPr/>
        </p:nvSpPr>
        <p:spPr bwMode="auto">
          <a:xfrm>
            <a:off x="6876256" y="5301208"/>
            <a:ext cx="985839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Low</a:t>
            </a:r>
          </a:p>
        </p:txBody>
      </p:sp>
      <p:sp>
        <p:nvSpPr>
          <p:cNvPr id="79916" name="Rectangle 44"/>
          <p:cNvSpPr>
            <a:spLocks noChangeArrowheads="1"/>
          </p:cNvSpPr>
          <p:nvPr/>
        </p:nvSpPr>
        <p:spPr bwMode="auto">
          <a:xfrm>
            <a:off x="4860032" y="836712"/>
            <a:ext cx="3452812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eaLnBrk="0" hangingPunct="0">
              <a:spcBef>
                <a:spcPct val="50000"/>
              </a:spcBef>
              <a:defRPr/>
            </a:pPr>
            <a:r>
              <a:rPr lang="en-GB" sz="2400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Question Marks</a:t>
            </a:r>
            <a:endParaRPr lang="en-GB" sz="2400" dirty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5" name="Slide Number Placeholder 4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879C8-893F-46DB-ACE8-7669A67A4CF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280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1115616" y="260648"/>
            <a:ext cx="6807200" cy="38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pPr defTabSz="762000" eaLnBrk="0" hangingPunct="0">
              <a:defRPr/>
            </a:pPr>
            <a:r>
              <a:rPr lang="en-GB" sz="36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Boston </a:t>
            </a:r>
            <a:r>
              <a:rPr lang="en-GB" sz="3600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Matrix</a:t>
            </a:r>
            <a:endParaRPr lang="en-GB" sz="3600" dirty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4579" name="Rectangle 4"/>
          <p:cNvSpPr>
            <a:spLocks noChangeArrowheads="1"/>
          </p:cNvSpPr>
          <p:nvPr/>
        </p:nvSpPr>
        <p:spPr bwMode="auto">
          <a:xfrm>
            <a:off x="6948264" y="5589240"/>
            <a:ext cx="1727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rgbClr val="FF0000"/>
                </a:solidFill>
              </a:rPr>
              <a:t>Low</a:t>
            </a:r>
          </a:p>
        </p:txBody>
      </p:sp>
      <p:sp>
        <p:nvSpPr>
          <p:cNvPr id="24580" name="Rectangle 5"/>
          <p:cNvSpPr>
            <a:spLocks noChangeArrowheads="1"/>
          </p:cNvSpPr>
          <p:nvPr/>
        </p:nvSpPr>
        <p:spPr bwMode="auto">
          <a:xfrm>
            <a:off x="1403648" y="1412776"/>
            <a:ext cx="6994525" cy="4049712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1" name="Freeform 6"/>
          <p:cNvSpPr>
            <a:spLocks noChangeArrowheads="1"/>
          </p:cNvSpPr>
          <p:nvPr/>
        </p:nvSpPr>
        <p:spPr bwMode="auto">
          <a:xfrm>
            <a:off x="4775201" y="2352676"/>
            <a:ext cx="1588" cy="3133725"/>
          </a:xfrm>
          <a:custGeom>
            <a:avLst/>
            <a:gdLst>
              <a:gd name="T0" fmla="*/ 0 w 1"/>
              <a:gd name="T1" fmla="*/ 0 h 1974"/>
              <a:gd name="T2" fmla="*/ 1 w 1"/>
              <a:gd name="T3" fmla="*/ 1974 h 1974"/>
              <a:gd name="T4" fmla="*/ 0 60000 65536"/>
              <a:gd name="T5" fmla="*/ 0 60000 65536"/>
              <a:gd name="T6" fmla="*/ 0 w 1"/>
              <a:gd name="T7" fmla="*/ 0 h 1974"/>
              <a:gd name="T8" fmla="*/ 1 w 1"/>
              <a:gd name="T9" fmla="*/ 1974 h 197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1974">
                <a:moveTo>
                  <a:pt x="0" y="0"/>
                </a:moveTo>
                <a:lnTo>
                  <a:pt x="1" y="1974"/>
                </a:lnTo>
              </a:path>
            </a:pathLst>
          </a:cu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2" name="Line 7"/>
          <p:cNvSpPr>
            <a:spLocks noChangeShapeType="1"/>
          </p:cNvSpPr>
          <p:nvPr/>
        </p:nvSpPr>
        <p:spPr bwMode="auto">
          <a:xfrm>
            <a:off x="2974977" y="3429000"/>
            <a:ext cx="35274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Rectangle 8"/>
          <p:cNvSpPr>
            <a:spLocks noChangeArrowheads="1"/>
          </p:cNvSpPr>
          <p:nvPr/>
        </p:nvSpPr>
        <p:spPr bwMode="auto">
          <a:xfrm>
            <a:off x="1403648" y="908720"/>
            <a:ext cx="2233612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Star</a:t>
            </a:r>
          </a:p>
        </p:txBody>
      </p:sp>
      <p:sp>
        <p:nvSpPr>
          <p:cNvPr id="81929" name="Rectangle 9"/>
          <p:cNvSpPr>
            <a:spLocks noChangeArrowheads="1"/>
          </p:cNvSpPr>
          <p:nvPr/>
        </p:nvSpPr>
        <p:spPr bwMode="auto">
          <a:xfrm>
            <a:off x="5436096" y="980728"/>
            <a:ext cx="2844800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  <a:defRPr/>
            </a:pPr>
            <a:r>
              <a:rPr lang="en-GB" sz="2400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Question Marks</a:t>
            </a:r>
            <a:endParaRPr lang="en-GB" sz="2400" dirty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81930" name="Rectangle 10"/>
          <p:cNvSpPr>
            <a:spLocks noChangeArrowheads="1"/>
          </p:cNvSpPr>
          <p:nvPr/>
        </p:nvSpPr>
        <p:spPr bwMode="auto">
          <a:xfrm>
            <a:off x="5384800" y="4953001"/>
            <a:ext cx="2844800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  <a:defRPr/>
            </a:pPr>
            <a:r>
              <a:rPr lang="en-GB" sz="24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Dog</a:t>
            </a:r>
          </a:p>
        </p:txBody>
      </p:sp>
      <p:sp>
        <p:nvSpPr>
          <p:cNvPr id="81931" name="Rectangle 11"/>
          <p:cNvSpPr>
            <a:spLocks noChangeArrowheads="1"/>
          </p:cNvSpPr>
          <p:nvPr/>
        </p:nvSpPr>
        <p:spPr bwMode="auto">
          <a:xfrm>
            <a:off x="1423989" y="4953001"/>
            <a:ext cx="2233612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Cash Cow</a:t>
            </a:r>
          </a:p>
        </p:txBody>
      </p:sp>
      <p:sp>
        <p:nvSpPr>
          <p:cNvPr id="24587" name="Rectangle 12"/>
          <p:cNvSpPr>
            <a:spLocks noChangeArrowheads="1"/>
          </p:cNvSpPr>
          <p:nvPr/>
        </p:nvSpPr>
        <p:spPr bwMode="auto">
          <a:xfrm>
            <a:off x="2123728" y="5517232"/>
            <a:ext cx="2235200" cy="3084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400" dirty="0">
                <a:solidFill>
                  <a:srgbClr val="FF0000"/>
                </a:solidFill>
              </a:rPr>
              <a:t>High</a:t>
            </a:r>
          </a:p>
        </p:txBody>
      </p:sp>
      <p:sp>
        <p:nvSpPr>
          <p:cNvPr id="24588" name="Rectangle 13"/>
          <p:cNvSpPr>
            <a:spLocks noChangeArrowheads="1"/>
          </p:cNvSpPr>
          <p:nvPr/>
        </p:nvSpPr>
        <p:spPr bwMode="auto">
          <a:xfrm>
            <a:off x="539552" y="4437112"/>
            <a:ext cx="2236788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Low</a:t>
            </a:r>
          </a:p>
        </p:txBody>
      </p:sp>
      <p:sp>
        <p:nvSpPr>
          <p:cNvPr id="24589" name="Rectangle 14"/>
          <p:cNvSpPr>
            <a:spLocks noChangeArrowheads="1"/>
          </p:cNvSpPr>
          <p:nvPr/>
        </p:nvSpPr>
        <p:spPr bwMode="auto">
          <a:xfrm>
            <a:off x="3563888" y="5589240"/>
            <a:ext cx="2843212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defTabSz="762000" eaLnBrk="0" hangingPunct="0">
              <a:spcBef>
                <a:spcPct val="50000"/>
              </a:spcBef>
            </a:pPr>
            <a:r>
              <a:rPr lang="en-GB" sz="2400" dirty="0">
                <a:solidFill>
                  <a:schemeClr val="tx1"/>
                </a:solidFill>
              </a:rPr>
              <a:t>Market </a:t>
            </a:r>
            <a:r>
              <a:rPr lang="en-GB" sz="2400" dirty="0" smtClean="0">
                <a:solidFill>
                  <a:schemeClr val="tx1"/>
                </a:solidFill>
              </a:rPr>
              <a:t>Strength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24590" name="Rectangle 15"/>
          <p:cNvSpPr>
            <a:spLocks noChangeArrowheads="1"/>
          </p:cNvSpPr>
          <p:nvPr/>
        </p:nvSpPr>
        <p:spPr bwMode="auto">
          <a:xfrm>
            <a:off x="874714" y="2598738"/>
            <a:ext cx="488951" cy="168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91" name="Rectangle 16"/>
          <p:cNvSpPr>
            <a:spLocks noChangeArrowheads="1"/>
          </p:cNvSpPr>
          <p:nvPr/>
        </p:nvSpPr>
        <p:spPr bwMode="auto">
          <a:xfrm>
            <a:off x="611560" y="1124744"/>
            <a:ext cx="2236788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High</a:t>
            </a:r>
          </a:p>
        </p:txBody>
      </p:sp>
      <p:sp>
        <p:nvSpPr>
          <p:cNvPr id="24592" name="Arc 17"/>
          <p:cNvSpPr>
            <a:spLocks/>
          </p:cNvSpPr>
          <p:nvPr/>
        </p:nvSpPr>
        <p:spPr bwMode="auto">
          <a:xfrm>
            <a:off x="1960563" y="1779589"/>
            <a:ext cx="4978400" cy="2341562"/>
          </a:xfrm>
          <a:custGeom>
            <a:avLst/>
            <a:gdLst>
              <a:gd name="T0" fmla="*/ 119615 w 36043"/>
              <a:gd name="T1" fmla="*/ 2341562 h 27654"/>
              <a:gd name="T2" fmla="*/ 4978400 w 36043"/>
              <a:gd name="T3" fmla="*/ 469007 h 27654"/>
              <a:gd name="T4" fmla="*/ 2983476 w 36043"/>
              <a:gd name="T5" fmla="*/ 1828949 h 27654"/>
              <a:gd name="T6" fmla="*/ 0 60000 65536"/>
              <a:gd name="T7" fmla="*/ 0 60000 65536"/>
              <a:gd name="T8" fmla="*/ 0 60000 65536"/>
              <a:gd name="T9" fmla="*/ 0 w 36043"/>
              <a:gd name="T10" fmla="*/ 0 h 27654"/>
              <a:gd name="T11" fmla="*/ 36043 w 36043"/>
              <a:gd name="T12" fmla="*/ 27654 h 2765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6043" h="27654" fill="none" extrusionOk="0">
                <a:moveTo>
                  <a:pt x="865" y="27654"/>
                </a:moveTo>
                <a:cubicBezTo>
                  <a:pt x="291" y="25687"/>
                  <a:pt x="0" y="23648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26933" y="-1"/>
                  <a:pt x="32077" y="1972"/>
                  <a:pt x="36043" y="5538"/>
                </a:cubicBezTo>
              </a:path>
              <a:path w="36043" h="27654" stroke="0" extrusionOk="0">
                <a:moveTo>
                  <a:pt x="865" y="27654"/>
                </a:moveTo>
                <a:cubicBezTo>
                  <a:pt x="291" y="25687"/>
                  <a:pt x="0" y="23648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26933" y="-1"/>
                  <a:pt x="32077" y="1972"/>
                  <a:pt x="36043" y="5538"/>
                </a:cubicBezTo>
                <a:lnTo>
                  <a:pt x="21600" y="21600"/>
                </a:lnTo>
                <a:close/>
              </a:path>
            </a:pathLst>
          </a:custGeom>
          <a:noFill/>
          <a:ln w="25400" cap="rnd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93" name="Arc 18"/>
          <p:cNvSpPr>
            <a:spLocks/>
          </p:cNvSpPr>
          <p:nvPr/>
        </p:nvSpPr>
        <p:spPr bwMode="auto">
          <a:xfrm>
            <a:off x="2974976" y="2349501"/>
            <a:ext cx="3154363" cy="1444625"/>
          </a:xfrm>
          <a:custGeom>
            <a:avLst/>
            <a:gdLst>
              <a:gd name="T0" fmla="*/ 39960 w 33549"/>
              <a:gd name="T1" fmla="*/ 1444625 h 25862"/>
              <a:gd name="T2" fmla="*/ 3154363 w 33549"/>
              <a:gd name="T3" fmla="*/ 201427 h 25862"/>
              <a:gd name="T4" fmla="*/ 2030887 w 33549"/>
              <a:gd name="T5" fmla="*/ 1206554 h 25862"/>
              <a:gd name="T6" fmla="*/ 0 60000 65536"/>
              <a:gd name="T7" fmla="*/ 0 60000 65536"/>
              <a:gd name="T8" fmla="*/ 0 60000 65536"/>
              <a:gd name="T9" fmla="*/ 0 w 33549"/>
              <a:gd name="T10" fmla="*/ 0 h 25862"/>
              <a:gd name="T11" fmla="*/ 33549 w 33549"/>
              <a:gd name="T12" fmla="*/ 25862 h 2586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3549" h="25862" fill="none" extrusionOk="0">
                <a:moveTo>
                  <a:pt x="424" y="25862"/>
                </a:moveTo>
                <a:cubicBezTo>
                  <a:pt x="142" y="24458"/>
                  <a:pt x="0" y="23031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25851" y="-1"/>
                  <a:pt x="30007" y="1254"/>
                  <a:pt x="33548" y="3606"/>
                </a:cubicBezTo>
              </a:path>
              <a:path w="33549" h="25862" stroke="0" extrusionOk="0">
                <a:moveTo>
                  <a:pt x="424" y="25862"/>
                </a:moveTo>
                <a:cubicBezTo>
                  <a:pt x="142" y="24458"/>
                  <a:pt x="0" y="23031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25851" y="-1"/>
                  <a:pt x="30007" y="1254"/>
                  <a:pt x="33548" y="3606"/>
                </a:cubicBezTo>
                <a:lnTo>
                  <a:pt x="21600" y="21600"/>
                </a:lnTo>
                <a:close/>
              </a:path>
            </a:pathLst>
          </a:custGeom>
          <a:noFill/>
          <a:ln w="25400" cap="rnd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94" name="Freeform 19"/>
          <p:cNvSpPr>
            <a:spLocks/>
          </p:cNvSpPr>
          <p:nvPr/>
        </p:nvSpPr>
        <p:spPr bwMode="auto">
          <a:xfrm>
            <a:off x="1524001" y="3714750"/>
            <a:ext cx="1830388" cy="857250"/>
          </a:xfrm>
          <a:custGeom>
            <a:avLst/>
            <a:gdLst>
              <a:gd name="T0" fmla="*/ 1020 w 1248"/>
              <a:gd name="T1" fmla="*/ 50 h 540"/>
              <a:gd name="T2" fmla="*/ 1248 w 1248"/>
              <a:gd name="T3" fmla="*/ 0 h 540"/>
              <a:gd name="T4" fmla="*/ 1248 w 1248"/>
              <a:gd name="T5" fmla="*/ 540 h 540"/>
              <a:gd name="T6" fmla="*/ 0 w 1248"/>
              <a:gd name="T7" fmla="*/ 386 h 540"/>
              <a:gd name="T8" fmla="*/ 382 w 1248"/>
              <a:gd name="T9" fmla="*/ 258 h 54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248"/>
              <a:gd name="T16" fmla="*/ 0 h 540"/>
              <a:gd name="T17" fmla="*/ 1248 w 1248"/>
              <a:gd name="T18" fmla="*/ 540 h 54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248" h="540">
                <a:moveTo>
                  <a:pt x="1020" y="50"/>
                </a:moveTo>
                <a:lnTo>
                  <a:pt x="1248" y="0"/>
                </a:lnTo>
                <a:lnTo>
                  <a:pt x="1248" y="540"/>
                </a:lnTo>
                <a:lnTo>
                  <a:pt x="0" y="386"/>
                </a:lnTo>
                <a:lnTo>
                  <a:pt x="382" y="258"/>
                </a:lnTo>
              </a:path>
            </a:pathLst>
          </a:custGeom>
          <a:noFill/>
          <a:ln w="25400" cap="rnd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24595" name="Freeform 21"/>
          <p:cNvSpPr>
            <a:spLocks/>
          </p:cNvSpPr>
          <p:nvPr/>
        </p:nvSpPr>
        <p:spPr bwMode="auto">
          <a:xfrm>
            <a:off x="6502402" y="3028950"/>
            <a:ext cx="1120775" cy="573088"/>
          </a:xfrm>
          <a:custGeom>
            <a:avLst/>
            <a:gdLst>
              <a:gd name="T0" fmla="*/ 0 w 764"/>
              <a:gd name="T1" fmla="*/ 45 h 361"/>
              <a:gd name="T2" fmla="*/ 763 w 764"/>
              <a:gd name="T3" fmla="*/ 0 h 361"/>
              <a:gd name="T4" fmla="*/ 763 w 764"/>
              <a:gd name="T5" fmla="*/ 360 h 361"/>
              <a:gd name="T6" fmla="*/ 0 w 764"/>
              <a:gd name="T7" fmla="*/ 360 h 361"/>
              <a:gd name="T8" fmla="*/ 0 w 764"/>
              <a:gd name="T9" fmla="*/ 45 h 361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764"/>
              <a:gd name="T16" fmla="*/ 0 h 361"/>
              <a:gd name="T17" fmla="*/ 764 w 764"/>
              <a:gd name="T18" fmla="*/ 361 h 361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764" h="361">
                <a:moveTo>
                  <a:pt x="0" y="45"/>
                </a:moveTo>
                <a:lnTo>
                  <a:pt x="763" y="0"/>
                </a:lnTo>
                <a:lnTo>
                  <a:pt x="763" y="360"/>
                </a:lnTo>
                <a:lnTo>
                  <a:pt x="0" y="360"/>
                </a:lnTo>
                <a:lnTo>
                  <a:pt x="0" y="45"/>
                </a:lnTo>
              </a:path>
            </a:pathLst>
          </a:custGeom>
          <a:noFill/>
          <a:ln w="25400" cap="rnd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24596" name="AutoShape 22"/>
          <p:cNvSpPr>
            <a:spLocks noChangeArrowheads="1"/>
          </p:cNvSpPr>
          <p:nvPr/>
        </p:nvSpPr>
        <p:spPr bwMode="auto">
          <a:xfrm>
            <a:off x="5997575" y="3770313"/>
            <a:ext cx="2127251" cy="1147762"/>
          </a:xfrm>
          <a:prstGeom prst="downArrow">
            <a:avLst>
              <a:gd name="adj1" fmla="val 50000"/>
              <a:gd name="adj2" fmla="val 45181"/>
            </a:avLst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97" name="Freeform 23"/>
          <p:cNvSpPr>
            <a:spLocks noChangeArrowheads="1"/>
          </p:cNvSpPr>
          <p:nvPr/>
        </p:nvSpPr>
        <p:spPr bwMode="auto">
          <a:xfrm>
            <a:off x="7620002" y="3427414"/>
            <a:ext cx="703263" cy="1587"/>
          </a:xfrm>
          <a:custGeom>
            <a:avLst/>
            <a:gdLst>
              <a:gd name="T0" fmla="*/ 0 w 480"/>
              <a:gd name="T1" fmla="*/ 1 h 1"/>
              <a:gd name="T2" fmla="*/ 480 w 480"/>
              <a:gd name="T3" fmla="*/ 0 h 1"/>
              <a:gd name="T4" fmla="*/ 0 60000 65536"/>
              <a:gd name="T5" fmla="*/ 0 60000 65536"/>
              <a:gd name="T6" fmla="*/ 0 w 480"/>
              <a:gd name="T7" fmla="*/ 0 h 1"/>
              <a:gd name="T8" fmla="*/ 480 w 480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80" h="1">
                <a:moveTo>
                  <a:pt x="0" y="1"/>
                </a:moveTo>
                <a:lnTo>
                  <a:pt x="480" y="0"/>
                </a:lnTo>
              </a:path>
            </a:pathLst>
          </a:cu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98" name="Freeform 24"/>
          <p:cNvSpPr>
            <a:spLocks noChangeArrowheads="1"/>
          </p:cNvSpPr>
          <p:nvPr/>
        </p:nvSpPr>
        <p:spPr bwMode="auto">
          <a:xfrm>
            <a:off x="1331913" y="3427414"/>
            <a:ext cx="636587" cy="1587"/>
          </a:xfrm>
          <a:custGeom>
            <a:avLst/>
            <a:gdLst>
              <a:gd name="T0" fmla="*/ 0 w 434"/>
              <a:gd name="T1" fmla="*/ 1 h 1"/>
              <a:gd name="T2" fmla="*/ 434 w 434"/>
              <a:gd name="T3" fmla="*/ 0 h 1"/>
              <a:gd name="T4" fmla="*/ 0 60000 65536"/>
              <a:gd name="T5" fmla="*/ 0 60000 65536"/>
              <a:gd name="T6" fmla="*/ 0 w 434"/>
              <a:gd name="T7" fmla="*/ 0 h 1"/>
              <a:gd name="T8" fmla="*/ 434 w 434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4" h="1">
                <a:moveTo>
                  <a:pt x="0" y="1"/>
                </a:moveTo>
                <a:lnTo>
                  <a:pt x="434" y="0"/>
                </a:lnTo>
              </a:path>
            </a:pathLst>
          </a:cu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99" name="Freeform 25"/>
          <p:cNvSpPr>
            <a:spLocks noChangeArrowheads="1"/>
          </p:cNvSpPr>
          <p:nvPr/>
        </p:nvSpPr>
        <p:spPr bwMode="auto">
          <a:xfrm>
            <a:off x="4788024" y="1412776"/>
            <a:ext cx="1587" cy="339725"/>
          </a:xfrm>
          <a:custGeom>
            <a:avLst/>
            <a:gdLst>
              <a:gd name="T0" fmla="*/ 1 w 1"/>
              <a:gd name="T1" fmla="*/ 0 h 214"/>
              <a:gd name="T2" fmla="*/ 0 w 1"/>
              <a:gd name="T3" fmla="*/ 214 h 214"/>
              <a:gd name="T4" fmla="*/ 0 60000 65536"/>
              <a:gd name="T5" fmla="*/ 0 60000 65536"/>
              <a:gd name="T6" fmla="*/ 0 w 1"/>
              <a:gd name="T7" fmla="*/ 0 h 214"/>
              <a:gd name="T8" fmla="*/ 1 w 1"/>
              <a:gd name="T9" fmla="*/ 214 h 21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214">
                <a:moveTo>
                  <a:pt x="1" y="0"/>
                </a:moveTo>
                <a:lnTo>
                  <a:pt x="0" y="214"/>
                </a:lnTo>
              </a:path>
            </a:pathLst>
          </a:cu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600" name="Rectangle 26"/>
          <p:cNvSpPr>
            <a:spLocks noChangeArrowheads="1"/>
          </p:cNvSpPr>
          <p:nvPr/>
        </p:nvSpPr>
        <p:spPr bwMode="auto">
          <a:xfrm>
            <a:off x="6607175" y="4267201"/>
            <a:ext cx="16256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>
                <a:solidFill>
                  <a:schemeClr val="tx1"/>
                </a:solidFill>
              </a:rPr>
              <a:t>Decline</a:t>
            </a:r>
          </a:p>
        </p:txBody>
      </p:sp>
      <p:sp>
        <p:nvSpPr>
          <p:cNvPr id="24601" name="Rectangle 27"/>
          <p:cNvSpPr>
            <a:spLocks noChangeArrowheads="1"/>
          </p:cNvSpPr>
          <p:nvPr/>
        </p:nvSpPr>
        <p:spPr bwMode="auto">
          <a:xfrm>
            <a:off x="2246314" y="4057651"/>
            <a:ext cx="16240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>
                <a:solidFill>
                  <a:schemeClr val="tx1"/>
                </a:solidFill>
              </a:rPr>
              <a:t>Maturity</a:t>
            </a:r>
          </a:p>
        </p:txBody>
      </p:sp>
      <p:sp>
        <p:nvSpPr>
          <p:cNvPr id="24602" name="Rectangle 28"/>
          <p:cNvSpPr>
            <a:spLocks noChangeArrowheads="1"/>
          </p:cNvSpPr>
          <p:nvPr/>
        </p:nvSpPr>
        <p:spPr bwMode="auto">
          <a:xfrm>
            <a:off x="6607175" y="3257551"/>
            <a:ext cx="16256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>
                <a:solidFill>
                  <a:schemeClr val="tx1"/>
                </a:solidFill>
              </a:rPr>
              <a:t>Failure</a:t>
            </a:r>
          </a:p>
        </p:txBody>
      </p:sp>
      <p:sp>
        <p:nvSpPr>
          <p:cNvPr id="24603" name="Freeform 29"/>
          <p:cNvSpPr>
            <a:spLocks noChangeArrowheads="1"/>
          </p:cNvSpPr>
          <p:nvPr/>
        </p:nvSpPr>
        <p:spPr bwMode="auto">
          <a:xfrm>
            <a:off x="6129339" y="2246313"/>
            <a:ext cx="812800" cy="304800"/>
          </a:xfrm>
          <a:custGeom>
            <a:avLst/>
            <a:gdLst>
              <a:gd name="T0" fmla="*/ 555 w 555"/>
              <a:gd name="T1" fmla="*/ 0 h 192"/>
              <a:gd name="T2" fmla="*/ 0 w 555"/>
              <a:gd name="T3" fmla="*/ 192 h 192"/>
              <a:gd name="T4" fmla="*/ 0 60000 65536"/>
              <a:gd name="T5" fmla="*/ 0 60000 65536"/>
              <a:gd name="T6" fmla="*/ 0 w 555"/>
              <a:gd name="T7" fmla="*/ 0 h 192"/>
              <a:gd name="T8" fmla="*/ 555 w 555"/>
              <a:gd name="T9" fmla="*/ 192 h 19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555" h="192">
                <a:moveTo>
                  <a:pt x="555" y="0"/>
                </a:moveTo>
                <a:lnTo>
                  <a:pt x="0" y="192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604" name="Rectangle 30"/>
          <p:cNvSpPr>
            <a:spLocks noChangeArrowheads="1"/>
          </p:cNvSpPr>
          <p:nvPr/>
        </p:nvSpPr>
        <p:spPr bwMode="auto">
          <a:xfrm>
            <a:off x="2540000" y="2400301"/>
            <a:ext cx="16256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>
                <a:solidFill>
                  <a:schemeClr val="tx1"/>
                </a:solidFill>
              </a:rPr>
              <a:t>Growth</a:t>
            </a:r>
          </a:p>
        </p:txBody>
      </p:sp>
      <p:sp>
        <p:nvSpPr>
          <p:cNvPr id="24605" name="Rectangle 31"/>
          <p:cNvSpPr>
            <a:spLocks noChangeArrowheads="1"/>
          </p:cNvSpPr>
          <p:nvPr/>
        </p:nvSpPr>
        <p:spPr bwMode="auto">
          <a:xfrm>
            <a:off x="4876800" y="1981201"/>
            <a:ext cx="20320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24606" name="Rectangle 33"/>
          <p:cNvSpPr>
            <a:spLocks noChangeArrowheads="1"/>
          </p:cNvSpPr>
          <p:nvPr/>
        </p:nvSpPr>
        <p:spPr bwMode="auto">
          <a:xfrm rot="16200000" flipH="1">
            <a:off x="-329486" y="2353822"/>
            <a:ext cx="2425700" cy="831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dirty="0">
                <a:solidFill>
                  <a:schemeClr val="tx1"/>
                </a:solidFill>
              </a:rPr>
              <a:t>Market </a:t>
            </a:r>
            <a:r>
              <a:rPr lang="en-GB" sz="2400" dirty="0" smtClean="0">
                <a:solidFill>
                  <a:schemeClr val="tx1"/>
                </a:solidFill>
              </a:rPr>
              <a:t>Attractiveness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24607" name="Rectangle 35"/>
          <p:cNvSpPr>
            <a:spLocks noChangeArrowheads="1"/>
          </p:cNvSpPr>
          <p:nvPr/>
        </p:nvSpPr>
        <p:spPr bwMode="auto">
          <a:xfrm>
            <a:off x="4965700" y="2517776"/>
            <a:ext cx="1055688" cy="1090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defTabSz="762000" eaLnBrk="0" hangingPunct="0">
              <a:lnSpc>
                <a:spcPct val="90000"/>
              </a:lnSpc>
            </a:pPr>
            <a:r>
              <a:rPr lang="en-GB" sz="1800">
                <a:solidFill>
                  <a:schemeClr val="tx1"/>
                </a:solidFill>
              </a:rPr>
              <a:t>Product/</a:t>
            </a:r>
          </a:p>
          <a:p>
            <a:pPr defTabSz="762000" eaLnBrk="0" hangingPunct="0">
              <a:lnSpc>
                <a:spcPct val="90000"/>
              </a:lnSpc>
            </a:pPr>
            <a:r>
              <a:rPr lang="en-GB" sz="1800">
                <a:solidFill>
                  <a:schemeClr val="tx1"/>
                </a:solidFill>
              </a:rPr>
              <a:t>Service launch</a:t>
            </a:r>
          </a:p>
        </p:txBody>
      </p:sp>
      <p:sp>
        <p:nvSpPr>
          <p:cNvPr id="24608" name="Line 36"/>
          <p:cNvSpPr>
            <a:spLocks noChangeShapeType="1"/>
          </p:cNvSpPr>
          <p:nvPr/>
        </p:nvSpPr>
        <p:spPr bwMode="auto">
          <a:xfrm>
            <a:off x="6021388" y="2667000"/>
            <a:ext cx="889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oval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4609" name="AutoShape 37"/>
          <p:cNvSpPr>
            <a:spLocks noChangeArrowheads="1"/>
          </p:cNvSpPr>
          <p:nvPr/>
        </p:nvSpPr>
        <p:spPr bwMode="auto">
          <a:xfrm rot="-6504005" flipH="1" flipV="1">
            <a:off x="6781007" y="2055019"/>
            <a:ext cx="409575" cy="1176339"/>
          </a:xfrm>
          <a:custGeom>
            <a:avLst/>
            <a:gdLst>
              <a:gd name="T0" fmla="*/ 367594 w 21600"/>
              <a:gd name="T1" fmla="*/ 588169 h 21600"/>
              <a:gd name="T2" fmla="*/ 204788 w 21600"/>
              <a:gd name="T3" fmla="*/ 1176338 h 21600"/>
              <a:gd name="T4" fmla="*/ 41981 w 21600"/>
              <a:gd name="T5" fmla="*/ 588169 h 21600"/>
              <a:gd name="T6" fmla="*/ 204788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014 w 21600"/>
              <a:gd name="T13" fmla="*/ 4014 h 21600"/>
              <a:gd name="T14" fmla="*/ 17586 w 21600"/>
              <a:gd name="T15" fmla="*/ 1758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4427" y="21600"/>
                </a:lnTo>
                <a:lnTo>
                  <a:pt x="17173" y="21600"/>
                </a:lnTo>
                <a:lnTo>
                  <a:pt x="21600" y="0"/>
                </a:lnTo>
                <a:close/>
              </a:path>
            </a:pathLst>
          </a:cu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4" name="Slide Number Placeholder 3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879C8-893F-46DB-ACE8-7669A67A4CF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827833"/>
      </p:ext>
    </p:extLst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ChangeArrowheads="1"/>
          </p:cNvSpPr>
          <p:nvPr/>
        </p:nvSpPr>
        <p:spPr bwMode="auto">
          <a:xfrm>
            <a:off x="1259632" y="116632"/>
            <a:ext cx="6807200" cy="38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pPr defTabSz="762000" eaLnBrk="0" hangingPunct="0">
              <a:defRPr/>
            </a:pPr>
            <a:r>
              <a:rPr lang="en-GB" sz="36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Boston </a:t>
            </a:r>
            <a:r>
              <a:rPr lang="en-GB" sz="3600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Matrix</a:t>
            </a:r>
            <a:r>
              <a:rPr lang="en-GB" sz="3400" dirty="0">
                <a:solidFill>
                  <a:srgbClr val="FFFF00"/>
                </a:solidFill>
              </a:rPr>
              <a:t/>
            </a:r>
            <a:br>
              <a:rPr lang="en-GB" sz="3400" dirty="0">
                <a:solidFill>
                  <a:srgbClr val="FFFF00"/>
                </a:solidFill>
              </a:rPr>
            </a:br>
            <a:endParaRPr lang="en-GB" sz="3400" dirty="0">
              <a:solidFill>
                <a:srgbClr val="FFFF00"/>
              </a:solidFill>
            </a:endParaRPr>
          </a:p>
        </p:txBody>
      </p:sp>
      <p:sp>
        <p:nvSpPr>
          <p:cNvPr id="30723" name="Freeform 3"/>
          <p:cNvSpPr>
            <a:spLocks/>
          </p:cNvSpPr>
          <p:nvPr/>
        </p:nvSpPr>
        <p:spPr bwMode="auto">
          <a:xfrm>
            <a:off x="-2136776" y="858838"/>
            <a:ext cx="44451" cy="19050"/>
          </a:xfrm>
          <a:custGeom>
            <a:avLst/>
            <a:gdLst>
              <a:gd name="T0" fmla="*/ 0 w 31"/>
              <a:gd name="T1" fmla="*/ 0 h 12"/>
              <a:gd name="T2" fmla="*/ 30 w 31"/>
              <a:gd name="T3" fmla="*/ 0 h 12"/>
              <a:gd name="T4" fmla="*/ 30 w 31"/>
              <a:gd name="T5" fmla="*/ 11 h 12"/>
              <a:gd name="T6" fmla="*/ 0 w 31"/>
              <a:gd name="T7" fmla="*/ 11 h 12"/>
              <a:gd name="T8" fmla="*/ 0 w 31"/>
              <a:gd name="T9" fmla="*/ 0 h 1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31"/>
              <a:gd name="T16" fmla="*/ 0 h 12"/>
              <a:gd name="T17" fmla="*/ 31 w 31"/>
              <a:gd name="T18" fmla="*/ 12 h 1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31" h="12">
                <a:moveTo>
                  <a:pt x="0" y="0"/>
                </a:moveTo>
                <a:lnTo>
                  <a:pt x="30" y="0"/>
                </a:lnTo>
                <a:lnTo>
                  <a:pt x="30" y="11"/>
                </a:lnTo>
                <a:lnTo>
                  <a:pt x="0" y="11"/>
                </a:lnTo>
                <a:lnTo>
                  <a:pt x="0" y="0"/>
                </a:lnTo>
              </a:path>
            </a:pathLst>
          </a:custGeom>
          <a:solidFill>
            <a:srgbClr val="FFFFFF"/>
          </a:solidFill>
          <a:ln w="9525" cap="rnd">
            <a:noFill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1547664" y="692696"/>
            <a:ext cx="6992937" cy="4536504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0725" name="Freeform 5"/>
          <p:cNvSpPr>
            <a:spLocks noChangeArrowheads="1"/>
          </p:cNvSpPr>
          <p:nvPr/>
        </p:nvSpPr>
        <p:spPr bwMode="auto">
          <a:xfrm>
            <a:off x="4788024" y="692696"/>
            <a:ext cx="1588" cy="4430712"/>
          </a:xfrm>
          <a:custGeom>
            <a:avLst/>
            <a:gdLst>
              <a:gd name="T0" fmla="*/ 0 w 1"/>
              <a:gd name="T1" fmla="*/ 0 h 2791"/>
              <a:gd name="T2" fmla="*/ 0 w 1"/>
              <a:gd name="T3" fmla="*/ 2791 h 2791"/>
              <a:gd name="T4" fmla="*/ 0 60000 65536"/>
              <a:gd name="T5" fmla="*/ 0 60000 65536"/>
              <a:gd name="T6" fmla="*/ 0 w 1"/>
              <a:gd name="T7" fmla="*/ 0 h 2791"/>
              <a:gd name="T8" fmla="*/ 1 w 1"/>
              <a:gd name="T9" fmla="*/ 2791 h 279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2791">
                <a:moveTo>
                  <a:pt x="0" y="0"/>
                </a:moveTo>
                <a:lnTo>
                  <a:pt x="0" y="2791"/>
                </a:lnTo>
              </a:path>
            </a:pathLst>
          </a:cu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26" name="Freeform 6"/>
          <p:cNvSpPr>
            <a:spLocks noChangeArrowheads="1"/>
          </p:cNvSpPr>
          <p:nvPr/>
        </p:nvSpPr>
        <p:spPr bwMode="auto">
          <a:xfrm>
            <a:off x="1547664" y="3140968"/>
            <a:ext cx="6996112" cy="3175"/>
          </a:xfrm>
          <a:custGeom>
            <a:avLst/>
            <a:gdLst>
              <a:gd name="T0" fmla="*/ 0 w 4773"/>
              <a:gd name="T1" fmla="*/ 0 h 2"/>
              <a:gd name="T2" fmla="*/ 4773 w 4773"/>
              <a:gd name="T3" fmla="*/ 2 h 2"/>
              <a:gd name="T4" fmla="*/ 0 60000 65536"/>
              <a:gd name="T5" fmla="*/ 0 60000 65536"/>
              <a:gd name="T6" fmla="*/ 0 w 4773"/>
              <a:gd name="T7" fmla="*/ 0 h 2"/>
              <a:gd name="T8" fmla="*/ 4773 w 4773"/>
              <a:gd name="T9" fmla="*/ 2 h 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773" h="2">
                <a:moveTo>
                  <a:pt x="0" y="0"/>
                </a:moveTo>
                <a:lnTo>
                  <a:pt x="4773" y="2"/>
                </a:lnTo>
              </a:path>
            </a:pathLst>
          </a:cu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6263" name="Rectangle 7"/>
          <p:cNvSpPr>
            <a:spLocks noChangeArrowheads="1"/>
          </p:cNvSpPr>
          <p:nvPr/>
        </p:nvSpPr>
        <p:spPr bwMode="auto">
          <a:xfrm>
            <a:off x="1547664" y="764704"/>
            <a:ext cx="1109663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Star</a:t>
            </a:r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1547664" y="5229200"/>
            <a:ext cx="1312863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High</a:t>
            </a:r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683568" y="4437112"/>
            <a:ext cx="808037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Low</a:t>
            </a:r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3563888" y="5301208"/>
            <a:ext cx="2843212" cy="400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defTabSz="762000" eaLnBrk="0" hangingPunct="0">
              <a:spcBef>
                <a:spcPct val="50000"/>
              </a:spcBef>
            </a:pPr>
            <a:r>
              <a:rPr lang="en-GB" dirty="0">
                <a:solidFill>
                  <a:schemeClr val="tx1"/>
                </a:solidFill>
              </a:rPr>
              <a:t>Market </a:t>
            </a:r>
            <a:r>
              <a:rPr lang="en-GB" dirty="0" smtClean="0">
                <a:solidFill>
                  <a:schemeClr val="tx1"/>
                </a:solidFill>
              </a:rPr>
              <a:t>Strength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 rot="16200000">
            <a:off x="82729" y="2445664"/>
            <a:ext cx="2054225" cy="708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defTabSz="762000" eaLnBrk="0" hangingPunct="0">
              <a:spcBef>
                <a:spcPct val="50000"/>
              </a:spcBef>
            </a:pPr>
            <a:r>
              <a:rPr lang="en-GB" dirty="0">
                <a:solidFill>
                  <a:schemeClr val="tx1"/>
                </a:solidFill>
              </a:rPr>
              <a:t>Market </a:t>
            </a:r>
            <a:r>
              <a:rPr lang="en-GB" dirty="0" smtClean="0">
                <a:solidFill>
                  <a:schemeClr val="tx1"/>
                </a:solidFill>
              </a:rPr>
              <a:t>Attractiveness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683568" y="1124744"/>
            <a:ext cx="792163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High</a:t>
            </a:r>
          </a:p>
        </p:txBody>
      </p:sp>
      <p:sp>
        <p:nvSpPr>
          <p:cNvPr id="30733" name="Rectangle 13"/>
          <p:cNvSpPr>
            <a:spLocks noChangeArrowheads="1"/>
          </p:cNvSpPr>
          <p:nvPr/>
        </p:nvSpPr>
        <p:spPr bwMode="auto">
          <a:xfrm>
            <a:off x="6588224" y="5301208"/>
            <a:ext cx="985839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Low</a:t>
            </a:r>
          </a:p>
        </p:txBody>
      </p:sp>
      <p:sp>
        <p:nvSpPr>
          <p:cNvPr id="96270" name="Rectangle 14"/>
          <p:cNvSpPr>
            <a:spLocks noChangeArrowheads="1"/>
          </p:cNvSpPr>
          <p:nvPr/>
        </p:nvSpPr>
        <p:spPr bwMode="auto">
          <a:xfrm>
            <a:off x="6444208" y="692696"/>
            <a:ext cx="2111375" cy="831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eaLnBrk="0" hangingPunct="0">
              <a:spcBef>
                <a:spcPct val="50000"/>
              </a:spcBef>
              <a:defRPr/>
            </a:pPr>
            <a:r>
              <a:rPr lang="en-GB" sz="2400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Question Marks</a:t>
            </a:r>
            <a:endParaRPr lang="en-GB" sz="2400" dirty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96271" name="Rectangle 15"/>
          <p:cNvSpPr>
            <a:spLocks noChangeArrowheads="1"/>
          </p:cNvSpPr>
          <p:nvPr/>
        </p:nvSpPr>
        <p:spPr bwMode="auto">
          <a:xfrm>
            <a:off x="1619672" y="4653136"/>
            <a:ext cx="1673225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Cash Cow</a:t>
            </a:r>
          </a:p>
        </p:txBody>
      </p:sp>
      <p:sp>
        <p:nvSpPr>
          <p:cNvPr id="96272" name="Rectangle 16"/>
          <p:cNvSpPr>
            <a:spLocks noChangeArrowheads="1"/>
          </p:cNvSpPr>
          <p:nvPr/>
        </p:nvSpPr>
        <p:spPr bwMode="auto">
          <a:xfrm>
            <a:off x="7452320" y="4653136"/>
            <a:ext cx="925512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Dog</a:t>
            </a:r>
          </a:p>
        </p:txBody>
      </p:sp>
      <p:sp>
        <p:nvSpPr>
          <p:cNvPr id="30737" name="Oval 17"/>
          <p:cNvSpPr>
            <a:spLocks noChangeArrowheads="1"/>
          </p:cNvSpPr>
          <p:nvPr/>
        </p:nvSpPr>
        <p:spPr bwMode="auto">
          <a:xfrm>
            <a:off x="2339752" y="3356992"/>
            <a:ext cx="1265237" cy="129540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38" name="Oval 18"/>
          <p:cNvSpPr>
            <a:spLocks noChangeArrowheads="1"/>
          </p:cNvSpPr>
          <p:nvPr/>
        </p:nvSpPr>
        <p:spPr bwMode="auto">
          <a:xfrm>
            <a:off x="4427984" y="1628800"/>
            <a:ext cx="703263" cy="6858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39" name="AutoShape 19"/>
          <p:cNvSpPr>
            <a:spLocks noChangeArrowheads="1"/>
          </p:cNvSpPr>
          <p:nvPr/>
        </p:nvSpPr>
        <p:spPr bwMode="auto">
          <a:xfrm>
            <a:off x="5148064" y="1844824"/>
            <a:ext cx="350839" cy="257175"/>
          </a:xfrm>
          <a:prstGeom prst="leftArrow">
            <a:avLst>
              <a:gd name="adj1" fmla="val 50000"/>
              <a:gd name="adj2" fmla="val 34054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0" name="Oval 20"/>
          <p:cNvSpPr>
            <a:spLocks noChangeArrowheads="1"/>
          </p:cNvSpPr>
          <p:nvPr/>
        </p:nvSpPr>
        <p:spPr bwMode="auto">
          <a:xfrm>
            <a:off x="5652120" y="1700808"/>
            <a:ext cx="492125" cy="5334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1" name="Oval 21"/>
          <p:cNvSpPr>
            <a:spLocks noChangeArrowheads="1"/>
          </p:cNvSpPr>
          <p:nvPr/>
        </p:nvSpPr>
        <p:spPr bwMode="auto">
          <a:xfrm>
            <a:off x="2195736" y="1124744"/>
            <a:ext cx="704851" cy="6858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2" name="Oval 22"/>
          <p:cNvSpPr>
            <a:spLocks noChangeArrowheads="1"/>
          </p:cNvSpPr>
          <p:nvPr/>
        </p:nvSpPr>
        <p:spPr bwMode="auto">
          <a:xfrm>
            <a:off x="3131840" y="3284984"/>
            <a:ext cx="1195388" cy="12954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3" name="Oval 23"/>
          <p:cNvSpPr>
            <a:spLocks noChangeArrowheads="1"/>
          </p:cNvSpPr>
          <p:nvPr/>
        </p:nvSpPr>
        <p:spPr bwMode="auto">
          <a:xfrm>
            <a:off x="2195736" y="2204864"/>
            <a:ext cx="914400" cy="914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4" name="AutoShape 24"/>
          <p:cNvSpPr>
            <a:spLocks noChangeArrowheads="1"/>
          </p:cNvSpPr>
          <p:nvPr/>
        </p:nvSpPr>
        <p:spPr bwMode="auto">
          <a:xfrm>
            <a:off x="2339752" y="1916832"/>
            <a:ext cx="492125" cy="214313"/>
          </a:xfrm>
          <a:prstGeom prst="downArrow">
            <a:avLst>
              <a:gd name="adj1" fmla="val 50000"/>
              <a:gd name="adj2" fmla="val 25037"/>
            </a:avLst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5" name="Oval 25"/>
          <p:cNvSpPr>
            <a:spLocks noChangeArrowheads="1"/>
          </p:cNvSpPr>
          <p:nvPr/>
        </p:nvSpPr>
        <p:spPr bwMode="auto">
          <a:xfrm>
            <a:off x="6228184" y="2204864"/>
            <a:ext cx="493713" cy="5334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6" name="AutoShape 26"/>
          <p:cNvSpPr>
            <a:spLocks noChangeArrowheads="1"/>
          </p:cNvSpPr>
          <p:nvPr/>
        </p:nvSpPr>
        <p:spPr bwMode="auto">
          <a:xfrm>
            <a:off x="6228184" y="2852936"/>
            <a:ext cx="493713" cy="214312"/>
          </a:xfrm>
          <a:prstGeom prst="downArrow">
            <a:avLst>
              <a:gd name="adj1" fmla="val 50000"/>
              <a:gd name="adj2" fmla="val 25037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7" name="Oval 27"/>
          <p:cNvSpPr>
            <a:spLocks noChangeArrowheads="1"/>
          </p:cNvSpPr>
          <p:nvPr/>
        </p:nvSpPr>
        <p:spPr bwMode="auto">
          <a:xfrm>
            <a:off x="6191252" y="3733800"/>
            <a:ext cx="493713" cy="5334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8" name="Line 28"/>
          <p:cNvSpPr>
            <a:spLocks noChangeShapeType="1"/>
          </p:cNvSpPr>
          <p:nvPr/>
        </p:nvSpPr>
        <p:spPr bwMode="auto">
          <a:xfrm>
            <a:off x="6127751" y="3740150"/>
            <a:ext cx="627063" cy="52705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49" name="Line 29"/>
          <p:cNvSpPr>
            <a:spLocks noChangeShapeType="1"/>
          </p:cNvSpPr>
          <p:nvPr/>
        </p:nvSpPr>
        <p:spPr bwMode="auto">
          <a:xfrm flipV="1">
            <a:off x="6156176" y="3717032"/>
            <a:ext cx="487363" cy="67945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" name="Slide Number Placeholder 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879C8-893F-46DB-ACE8-7669A67A4CFC}" type="slidenum">
              <a:rPr lang="en-GB" smtClean="0"/>
              <a:pPr/>
              <a:t>11</a:t>
            </a:fld>
            <a:endParaRPr lang="en-GB"/>
          </a:p>
        </p:txBody>
      </p:sp>
      <p:cxnSp>
        <p:nvCxnSpPr>
          <p:cNvPr id="32" name="Elbow Connector 31"/>
          <p:cNvCxnSpPr/>
          <p:nvPr/>
        </p:nvCxnSpPr>
        <p:spPr bwMode="auto">
          <a:xfrm rot="16200000" flipV="1">
            <a:off x="3527884" y="1664804"/>
            <a:ext cx="3096344" cy="2016224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34" name="TextBox 33"/>
          <p:cNvSpPr txBox="1"/>
          <p:nvPr/>
        </p:nvSpPr>
        <p:spPr>
          <a:xfrm>
            <a:off x="3419872" y="692696"/>
            <a:ext cx="14125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79140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4000" dirty="0" smtClean="0">
                <a:solidFill>
                  <a:srgbClr val="FF0000"/>
                </a:solidFill>
                <a:latin typeface="Comic Sans MS" pitchFamily="66" charset="0"/>
              </a:rPr>
              <a:t>PEST Framework</a:t>
            </a:r>
          </a:p>
        </p:txBody>
      </p:sp>
      <p:sp>
        <p:nvSpPr>
          <p:cNvPr id="202755" name="Rectangle 3"/>
          <p:cNvSpPr>
            <a:spLocks noChangeArrowheads="1"/>
          </p:cNvSpPr>
          <p:nvPr/>
        </p:nvSpPr>
        <p:spPr bwMode="auto">
          <a:xfrm>
            <a:off x="1295400" y="1981200"/>
            <a:ext cx="3276600" cy="10668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chemeClr val="accent2">
                  <a:alpha val="28998"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2800" dirty="0" smtClean="0">
                <a:latin typeface="Comic Sans MS" pitchFamily="66" charset="0"/>
              </a:rPr>
              <a:t>Political/Legal</a:t>
            </a:r>
            <a:endParaRPr lang="en-US" sz="2800" dirty="0">
              <a:latin typeface="Comic Sans MS" pitchFamily="66" charset="0"/>
            </a:endParaRPr>
          </a:p>
        </p:txBody>
      </p:sp>
      <p:sp>
        <p:nvSpPr>
          <p:cNvPr id="202763" name="Rectangle 11"/>
          <p:cNvSpPr>
            <a:spLocks noChangeArrowheads="1"/>
          </p:cNvSpPr>
          <p:nvPr/>
        </p:nvSpPr>
        <p:spPr bwMode="auto">
          <a:xfrm>
            <a:off x="5029200" y="1981200"/>
            <a:ext cx="3276600" cy="10668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chemeClr val="accent2">
                  <a:alpha val="28998"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2800" dirty="0">
                <a:latin typeface="Comic Sans MS" pitchFamily="66" charset="0"/>
              </a:rPr>
              <a:t>Economic</a:t>
            </a:r>
          </a:p>
        </p:txBody>
      </p:sp>
      <p:sp>
        <p:nvSpPr>
          <p:cNvPr id="202764" name="Rectangle 12"/>
          <p:cNvSpPr>
            <a:spLocks noChangeArrowheads="1"/>
          </p:cNvSpPr>
          <p:nvPr/>
        </p:nvSpPr>
        <p:spPr bwMode="auto">
          <a:xfrm>
            <a:off x="5072066" y="3214686"/>
            <a:ext cx="3276600" cy="10668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chemeClr val="accent2">
                  <a:alpha val="28998"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2800" dirty="0">
                <a:latin typeface="Comic Sans MS" pitchFamily="66" charset="0"/>
              </a:rPr>
              <a:t>Technological </a:t>
            </a:r>
          </a:p>
        </p:txBody>
      </p:sp>
      <p:sp>
        <p:nvSpPr>
          <p:cNvPr id="202767" name="Rectangle 15"/>
          <p:cNvSpPr>
            <a:spLocks noChangeArrowheads="1"/>
          </p:cNvSpPr>
          <p:nvPr/>
        </p:nvSpPr>
        <p:spPr bwMode="auto">
          <a:xfrm>
            <a:off x="1295400" y="3200400"/>
            <a:ext cx="3276600" cy="10668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chemeClr val="accent2">
                  <a:alpha val="28998"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2800" dirty="0" smtClean="0">
                <a:latin typeface="Comic Sans MS" pitchFamily="66" charset="0"/>
              </a:rPr>
              <a:t>Social</a:t>
            </a:r>
            <a:endParaRPr lang="en-US" sz="2800" dirty="0">
              <a:latin typeface="Comic Sans MS" pitchFamily="66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27F0B-D1D9-4962-BED2-975B89B4AC3B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098586"/>
      </p:ext>
    </p:extLst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27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27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27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27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02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02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27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27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/>
      <p:bldP spid="202755" grpId="0" animBg="1"/>
      <p:bldP spid="202763" grpId="0" animBg="1"/>
      <p:bldP spid="202764" grpId="0" animBg="1"/>
      <p:bldP spid="20276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51A0A62-E866-40BB-91FC-B74CCC7A0FA1}" type="slidenum">
              <a:rPr lang="en-GB"/>
              <a:pPr/>
              <a:t>13</a:t>
            </a:fld>
            <a:endParaRPr lang="en-GB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116632"/>
            <a:ext cx="7772400" cy="1143000"/>
          </a:xfrm>
        </p:spPr>
        <p:txBody>
          <a:bodyPr/>
          <a:lstStyle/>
          <a:p>
            <a:pPr eaLnBrk="1" hangingPunct="1"/>
            <a:r>
              <a:rPr lang="en-GB" sz="4000" dirty="0" smtClean="0">
                <a:solidFill>
                  <a:srgbClr val="FF0000"/>
                </a:solidFill>
                <a:latin typeface="Comic Sans MS" pitchFamily="66" charset="0"/>
              </a:rPr>
              <a:t>Trends in the Environment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268760"/>
            <a:ext cx="8229600" cy="4852988"/>
          </a:xfrm>
        </p:spPr>
        <p:txBody>
          <a:bodyPr/>
          <a:lstStyle/>
          <a:p>
            <a:pPr marL="609600" indent="-609600" algn="just" eaLnBrk="1" hangingPunct="1">
              <a:lnSpc>
                <a:spcPct val="90000"/>
              </a:lnSpc>
            </a:pPr>
            <a:r>
              <a:rPr lang="en-GB" sz="2600" dirty="0" smtClean="0">
                <a:latin typeface="Comic Sans MS" pitchFamily="66" charset="0"/>
              </a:rPr>
              <a:t>It is important to understand the pressures in the external environment and there are a number of ways in which the external environment of many organisations is changing (CIM 2010):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sz="2600" dirty="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600" dirty="0" smtClean="0">
                <a:latin typeface="Comic Sans MS" pitchFamily="66" charset="0"/>
              </a:rPr>
              <a:t>Customers are becoming more knowledgeable.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600" dirty="0" smtClean="0">
                <a:latin typeface="Comic Sans MS" pitchFamily="66" charset="0"/>
              </a:rPr>
              <a:t>Customers are becoming more demanding.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600" dirty="0" smtClean="0">
                <a:latin typeface="Comic Sans MS" pitchFamily="66" charset="0"/>
              </a:rPr>
              <a:t>Organisations are attempting to satisfy and exceed expectations, so building competitive advantage on service.</a:t>
            </a:r>
          </a:p>
        </p:txBody>
      </p:sp>
    </p:spTree>
    <p:extLst>
      <p:ext uri="{BB962C8B-B14F-4D97-AF65-F5344CB8AC3E}">
        <p14:creationId xmlns:p14="http://schemas.microsoft.com/office/powerpoint/2010/main" val="339937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69D9163-797A-49EF-BAAA-971CB82A0034}" type="slidenum">
              <a:rPr lang="en-GB"/>
              <a:pPr/>
              <a:t>14</a:t>
            </a:fld>
            <a:endParaRPr lang="en-GB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116632"/>
            <a:ext cx="7772400" cy="864096"/>
          </a:xfrm>
        </p:spPr>
        <p:txBody>
          <a:bodyPr/>
          <a:lstStyle/>
          <a:p>
            <a:pPr eaLnBrk="1" hangingPunct="1"/>
            <a:r>
              <a:rPr lang="en-GB" sz="4000" dirty="0" smtClean="0">
                <a:solidFill>
                  <a:srgbClr val="FF0000"/>
                </a:solidFill>
                <a:latin typeface="Comic Sans MS" pitchFamily="66" charset="0"/>
              </a:rPr>
              <a:t>Trends in the Environment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052736"/>
            <a:ext cx="8229600" cy="478155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AutoNum type="arabicPeriod" startAt="4"/>
            </a:pPr>
            <a:r>
              <a:rPr lang="en-GB" sz="2600" dirty="0" smtClean="0">
                <a:latin typeface="Comic Sans MS" pitchFamily="66" charset="0"/>
              </a:rPr>
              <a:t>Globalisation means that companies can reach markets anywhere in the world.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 startAt="4"/>
            </a:pPr>
            <a:r>
              <a:rPr lang="en-GB" sz="2600" dirty="0" smtClean="0">
                <a:latin typeface="Comic Sans MS" pitchFamily="66" charset="0"/>
              </a:rPr>
              <a:t>There is a discernible trend to greater litigation with the media playing a more visible role.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 startAt="4"/>
            </a:pPr>
            <a:r>
              <a:rPr lang="en-GB" sz="2600" dirty="0" smtClean="0">
                <a:latin typeface="Comic Sans MS" pitchFamily="66" charset="0"/>
              </a:rPr>
              <a:t>As technology has developed, the need for a high street presence has declined.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 startAt="4"/>
            </a:pPr>
            <a:r>
              <a:rPr lang="en-GB" sz="2600" dirty="0" smtClean="0">
                <a:latin typeface="Comic Sans MS" pitchFamily="66" charset="0"/>
              </a:rPr>
              <a:t>Using technology organisations can respond more quickly.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 startAt="4"/>
            </a:pPr>
            <a:r>
              <a:rPr lang="en-GB" sz="2600" dirty="0" smtClean="0">
                <a:latin typeface="Comic Sans MS" pitchFamily="66" charset="0"/>
              </a:rPr>
              <a:t>Customer lifetime loyalty is a key aim for organisations as it is more cost effective.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 startAt="4"/>
            </a:pPr>
            <a:endParaRPr lang="en-GB" sz="2800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2098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493</Words>
  <Application>Microsoft Office PowerPoint</Application>
  <PresentationFormat>On-screen Show (4:3)</PresentationFormat>
  <Paragraphs>132</Paragraphs>
  <Slides>14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MS PGothic</vt:lpstr>
      <vt:lpstr>MS PGothic</vt:lpstr>
      <vt:lpstr>Arial</vt:lpstr>
      <vt:lpstr>Calibri</vt:lpstr>
      <vt:lpstr>Comic Sans MS</vt:lpstr>
      <vt:lpstr>Times</vt:lpstr>
      <vt:lpstr>Times New Roman</vt:lpstr>
      <vt:lpstr>Office Theme</vt:lpstr>
      <vt:lpstr>Blank Presentation</vt:lpstr>
      <vt:lpstr>Overview of Content</vt:lpstr>
      <vt:lpstr>Strategic Options</vt:lpstr>
      <vt:lpstr>Strategic Options – Ansoff’s Matrix</vt:lpstr>
      <vt:lpstr>Diversity and Performance</vt:lpstr>
      <vt:lpstr>What is a Value Chain?</vt:lpstr>
      <vt:lpstr>The Value Chain Within an Organisation</vt:lpstr>
      <vt:lpstr>What is a Value Network?</vt:lpstr>
      <vt:lpstr>The Value Network</vt:lpstr>
      <vt:lpstr>PowerPoint Presentation</vt:lpstr>
      <vt:lpstr>PowerPoint Presentation</vt:lpstr>
      <vt:lpstr>PowerPoint Presentation</vt:lpstr>
      <vt:lpstr>PEST Framework</vt:lpstr>
      <vt:lpstr>Trends in the Environment</vt:lpstr>
      <vt:lpstr>Trends in the Environment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Overview of Content</dc:title>
  <dc:creator>Thomas, Andrew</dc:creator>
  <cp:lastModifiedBy>Andrew Thomas</cp:lastModifiedBy>
  <cp:revision>5</cp:revision>
  <dcterms:created xsi:type="dcterms:W3CDTF">2014-03-18T10:48:40Z</dcterms:created>
  <dcterms:modified xsi:type="dcterms:W3CDTF">2016-11-30T14:52:55Z</dcterms:modified>
</cp:coreProperties>
</file>