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1"/>
  </p:notesMasterIdLst>
  <p:sldIdLst>
    <p:sldId id="1033" r:id="rId5"/>
    <p:sldId id="259" r:id="rId6"/>
    <p:sldId id="269" r:id="rId7"/>
    <p:sldId id="355" r:id="rId8"/>
    <p:sldId id="1072" r:id="rId9"/>
    <p:sldId id="1068" r:id="rId10"/>
    <p:sldId id="1060" r:id="rId11"/>
    <p:sldId id="1096" r:id="rId12"/>
    <p:sldId id="1074" r:id="rId13"/>
    <p:sldId id="1097" r:id="rId14"/>
    <p:sldId id="1093" r:id="rId15"/>
    <p:sldId id="1073" r:id="rId16"/>
    <p:sldId id="1094" r:id="rId17"/>
    <p:sldId id="1071" r:id="rId18"/>
    <p:sldId id="1070" r:id="rId19"/>
    <p:sldId id="1080" r:id="rId20"/>
    <p:sldId id="1081" r:id="rId21"/>
    <p:sldId id="1077" r:id="rId22"/>
    <p:sldId id="1078" r:id="rId23"/>
    <p:sldId id="1079" r:id="rId24"/>
    <p:sldId id="1098" r:id="rId25"/>
    <p:sldId id="1075" r:id="rId26"/>
    <p:sldId id="1069" r:id="rId27"/>
    <p:sldId id="1076" r:id="rId28"/>
    <p:sldId id="1091" r:id="rId29"/>
    <p:sldId id="1095" r:id="rId30"/>
    <p:sldId id="1090" r:id="rId31"/>
    <p:sldId id="1082" r:id="rId32"/>
    <p:sldId id="1083" r:id="rId33"/>
    <p:sldId id="1092" r:id="rId34"/>
    <p:sldId id="1086" r:id="rId35"/>
    <p:sldId id="1088" r:id="rId36"/>
    <p:sldId id="1087" r:id="rId37"/>
    <p:sldId id="1085" r:id="rId38"/>
    <p:sldId id="1089" r:id="rId39"/>
    <p:sldId id="102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1F3C9F-A2F5-20AC-70C6-77A01218953A}" v="1" dt="2025-12-11T16:12:41.9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498" autoAdjust="0"/>
    <p:restoredTop sz="95199"/>
  </p:normalViewPr>
  <p:slideViewPr>
    <p:cSldViewPr snapToGrid="0" snapToObjects="1">
      <p:cViewPr varScale="1">
        <p:scale>
          <a:sx n="84" d="100"/>
          <a:sy n="84" d="100"/>
        </p:scale>
        <p:origin x="102"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2EDC6A-4F6B-417F-8CE2-5F6B07FC59D8}" type="doc">
      <dgm:prSet loTypeId="urn:microsoft.com/office/officeart/2005/8/layout/radial1" loCatId="cycle" qsTypeId="urn:microsoft.com/office/officeart/2005/8/quickstyle/simple5" qsCatId="simple" csTypeId="urn:microsoft.com/office/officeart/2005/8/colors/accent3_2" csCatId="accent3" phldr="1"/>
      <dgm:spPr/>
      <dgm:t>
        <a:bodyPr/>
        <a:lstStyle/>
        <a:p>
          <a:endParaRPr lang="en-GB"/>
        </a:p>
      </dgm:t>
    </dgm:pt>
    <dgm:pt modelId="{5579EB54-A3B6-4138-B3E1-B5316FDB4829}">
      <dgm:prSet phldrT="[Text]"/>
      <dgm:spPr/>
      <dgm:t>
        <a:bodyPr/>
        <a:lstStyle/>
        <a:p>
          <a:r>
            <a:rPr lang="en-GB" dirty="0"/>
            <a:t>Fan satisfaction target areas </a:t>
          </a:r>
        </a:p>
      </dgm:t>
    </dgm:pt>
    <dgm:pt modelId="{BA85A853-4E05-466F-B7F7-1E90B79D13DE}" type="parTrans" cxnId="{7A79B491-BA50-4E72-B2DC-DCA81BDB270C}">
      <dgm:prSet/>
      <dgm:spPr/>
      <dgm:t>
        <a:bodyPr/>
        <a:lstStyle/>
        <a:p>
          <a:endParaRPr lang="en-GB"/>
        </a:p>
      </dgm:t>
    </dgm:pt>
    <dgm:pt modelId="{AF72DA8A-2B54-4EBB-89B6-CB781BBF86E4}" type="sibTrans" cxnId="{7A79B491-BA50-4E72-B2DC-DCA81BDB270C}">
      <dgm:prSet/>
      <dgm:spPr/>
      <dgm:t>
        <a:bodyPr/>
        <a:lstStyle/>
        <a:p>
          <a:endParaRPr lang="en-GB"/>
        </a:p>
      </dgm:t>
    </dgm:pt>
    <dgm:pt modelId="{D78B89E7-1769-46A5-98D9-774D1E555A4F}">
      <dgm:prSet phldrT="[Text]"/>
      <dgm:spPr/>
      <dgm:t>
        <a:bodyPr/>
        <a:lstStyle/>
        <a:p>
          <a:r>
            <a:rPr lang="en-GB" dirty="0"/>
            <a:t>Parking </a:t>
          </a:r>
        </a:p>
      </dgm:t>
    </dgm:pt>
    <dgm:pt modelId="{4EA92429-030A-4E5A-A23F-DFD35D204A86}" type="parTrans" cxnId="{772246BF-68D9-4424-BB78-B27147E3ED7F}">
      <dgm:prSet/>
      <dgm:spPr/>
      <dgm:t>
        <a:bodyPr/>
        <a:lstStyle/>
        <a:p>
          <a:endParaRPr lang="en-GB"/>
        </a:p>
      </dgm:t>
    </dgm:pt>
    <dgm:pt modelId="{5E06B442-125F-4EF6-9688-44D6699038FB}" type="sibTrans" cxnId="{772246BF-68D9-4424-BB78-B27147E3ED7F}">
      <dgm:prSet/>
      <dgm:spPr/>
      <dgm:t>
        <a:bodyPr/>
        <a:lstStyle/>
        <a:p>
          <a:endParaRPr lang="en-GB"/>
        </a:p>
      </dgm:t>
    </dgm:pt>
    <dgm:pt modelId="{0EED71E8-F131-4E2F-8914-16B3C39E1FBD}">
      <dgm:prSet phldrT="[Text]"/>
      <dgm:spPr/>
      <dgm:t>
        <a:bodyPr/>
        <a:lstStyle/>
        <a:p>
          <a:r>
            <a:rPr lang="en-GB" dirty="0"/>
            <a:t>In game experience</a:t>
          </a:r>
        </a:p>
      </dgm:t>
    </dgm:pt>
    <dgm:pt modelId="{0465C1F9-F358-48FB-9765-3A143F79EF91}" type="parTrans" cxnId="{14409949-0020-42E0-AAAA-BFA4709A012B}">
      <dgm:prSet/>
      <dgm:spPr/>
      <dgm:t>
        <a:bodyPr/>
        <a:lstStyle/>
        <a:p>
          <a:endParaRPr lang="en-GB"/>
        </a:p>
      </dgm:t>
    </dgm:pt>
    <dgm:pt modelId="{6FAAA419-78E8-4242-A6B6-B54CC6C7E4A0}" type="sibTrans" cxnId="{14409949-0020-42E0-AAAA-BFA4709A012B}">
      <dgm:prSet/>
      <dgm:spPr/>
      <dgm:t>
        <a:bodyPr/>
        <a:lstStyle/>
        <a:p>
          <a:endParaRPr lang="en-GB"/>
        </a:p>
      </dgm:t>
    </dgm:pt>
    <dgm:pt modelId="{4E93CE84-D551-4991-B3B4-818CCC15A148}">
      <dgm:prSet phldrT="[Text]"/>
      <dgm:spPr/>
      <dgm:t>
        <a:bodyPr/>
        <a:lstStyle/>
        <a:p>
          <a:r>
            <a:rPr lang="en-GB" dirty="0"/>
            <a:t>Concessions</a:t>
          </a:r>
        </a:p>
      </dgm:t>
    </dgm:pt>
    <dgm:pt modelId="{AD0DC2BC-939A-471D-89D5-9CFFF38CB1D4}" type="parTrans" cxnId="{85BF05FB-28BC-4643-AF63-7C4101073E5A}">
      <dgm:prSet/>
      <dgm:spPr/>
      <dgm:t>
        <a:bodyPr/>
        <a:lstStyle/>
        <a:p>
          <a:endParaRPr lang="en-GB"/>
        </a:p>
      </dgm:t>
    </dgm:pt>
    <dgm:pt modelId="{3279D21B-35B4-455F-ABD3-CB943817D6EE}" type="sibTrans" cxnId="{85BF05FB-28BC-4643-AF63-7C4101073E5A}">
      <dgm:prSet/>
      <dgm:spPr/>
      <dgm:t>
        <a:bodyPr/>
        <a:lstStyle/>
        <a:p>
          <a:endParaRPr lang="en-GB"/>
        </a:p>
      </dgm:t>
    </dgm:pt>
    <dgm:pt modelId="{3BD645FB-E2FF-4DF5-880E-A7246A814F6C}">
      <dgm:prSet phldrT="[Text]"/>
      <dgm:spPr/>
      <dgm:t>
        <a:bodyPr/>
        <a:lstStyle/>
        <a:p>
          <a:r>
            <a:rPr lang="en-GB" dirty="0"/>
            <a:t>Public Transport</a:t>
          </a:r>
        </a:p>
      </dgm:t>
    </dgm:pt>
    <dgm:pt modelId="{438CC4D2-EA58-45BF-AD33-3B8CD2D95AE2}" type="parTrans" cxnId="{63A0BC1B-5A76-4BB1-963B-326DE6829892}">
      <dgm:prSet/>
      <dgm:spPr/>
      <dgm:t>
        <a:bodyPr/>
        <a:lstStyle/>
        <a:p>
          <a:endParaRPr lang="en-GB"/>
        </a:p>
      </dgm:t>
    </dgm:pt>
    <dgm:pt modelId="{7635E7DE-530F-46C1-9901-7C55DC48B267}" type="sibTrans" cxnId="{63A0BC1B-5A76-4BB1-963B-326DE6829892}">
      <dgm:prSet/>
      <dgm:spPr/>
      <dgm:t>
        <a:bodyPr/>
        <a:lstStyle/>
        <a:p>
          <a:endParaRPr lang="en-GB"/>
        </a:p>
      </dgm:t>
    </dgm:pt>
    <dgm:pt modelId="{8D05FE61-4DA9-4837-BA72-F1413BDF37AB}">
      <dgm:prSet phldrT="[Text]"/>
      <dgm:spPr/>
      <dgm:t>
        <a:bodyPr/>
        <a:lstStyle/>
        <a:p>
          <a:r>
            <a:rPr lang="en-GB" dirty="0"/>
            <a:t>Technology- mobile app experience </a:t>
          </a:r>
        </a:p>
      </dgm:t>
    </dgm:pt>
    <dgm:pt modelId="{96C32DA3-86F5-4988-B970-1A0FEF3B4554}" type="parTrans" cxnId="{3B4365B3-DC5A-445C-93DC-9496C65EF273}">
      <dgm:prSet/>
      <dgm:spPr/>
      <dgm:t>
        <a:bodyPr/>
        <a:lstStyle/>
        <a:p>
          <a:endParaRPr lang="en-GB"/>
        </a:p>
      </dgm:t>
    </dgm:pt>
    <dgm:pt modelId="{806AD201-A3B4-47D0-80A3-E1C3F5FD065C}" type="sibTrans" cxnId="{3B4365B3-DC5A-445C-93DC-9496C65EF273}">
      <dgm:prSet/>
      <dgm:spPr/>
      <dgm:t>
        <a:bodyPr/>
        <a:lstStyle/>
        <a:p>
          <a:endParaRPr lang="en-GB"/>
        </a:p>
      </dgm:t>
    </dgm:pt>
    <dgm:pt modelId="{A0789F88-E85E-4992-8F2E-EC43B4808AF2}">
      <dgm:prSet phldrT="[Text]"/>
      <dgm:spPr/>
      <dgm:t>
        <a:bodyPr/>
        <a:lstStyle/>
        <a:p>
          <a:r>
            <a:rPr lang="en-GB" dirty="0"/>
            <a:t>Retail </a:t>
          </a:r>
        </a:p>
      </dgm:t>
    </dgm:pt>
    <dgm:pt modelId="{5D4FF102-4A6D-4D7D-9D16-E235C51595AE}" type="parTrans" cxnId="{6033BCB1-40C3-43C4-B7C8-DE0655BFFBB1}">
      <dgm:prSet/>
      <dgm:spPr/>
      <dgm:t>
        <a:bodyPr/>
        <a:lstStyle/>
        <a:p>
          <a:endParaRPr lang="en-GB"/>
        </a:p>
      </dgm:t>
    </dgm:pt>
    <dgm:pt modelId="{3ACC9BA2-BB4C-4430-ABB9-F691F891D284}" type="sibTrans" cxnId="{6033BCB1-40C3-43C4-B7C8-DE0655BFFBB1}">
      <dgm:prSet/>
      <dgm:spPr/>
      <dgm:t>
        <a:bodyPr/>
        <a:lstStyle/>
        <a:p>
          <a:endParaRPr lang="en-GB"/>
        </a:p>
      </dgm:t>
    </dgm:pt>
    <dgm:pt modelId="{A25260BB-55C8-4FD4-963E-821458857ACC}">
      <dgm:prSet phldrT="[Text]"/>
      <dgm:spPr/>
      <dgm:t>
        <a:bodyPr/>
        <a:lstStyle/>
        <a:p>
          <a:r>
            <a:rPr lang="en-GB" dirty="0"/>
            <a:t>Security </a:t>
          </a:r>
        </a:p>
      </dgm:t>
    </dgm:pt>
    <dgm:pt modelId="{2AF92CD9-E211-4B1C-B9A3-777B4E365367}" type="parTrans" cxnId="{2F271FDB-46AB-4661-B3FF-BCEB11845D07}">
      <dgm:prSet/>
      <dgm:spPr/>
      <dgm:t>
        <a:bodyPr/>
        <a:lstStyle/>
        <a:p>
          <a:endParaRPr lang="en-GB"/>
        </a:p>
      </dgm:t>
    </dgm:pt>
    <dgm:pt modelId="{B8D25261-6AEF-49A4-81E8-5BE0AC3909BA}" type="sibTrans" cxnId="{2F271FDB-46AB-4661-B3FF-BCEB11845D07}">
      <dgm:prSet/>
      <dgm:spPr/>
      <dgm:t>
        <a:bodyPr/>
        <a:lstStyle/>
        <a:p>
          <a:endParaRPr lang="en-GB"/>
        </a:p>
      </dgm:t>
    </dgm:pt>
    <dgm:pt modelId="{D768DD58-72EB-4E3E-942D-1B0AC2CB990B}">
      <dgm:prSet phldrT="[Text]"/>
      <dgm:spPr/>
      <dgm:t>
        <a:bodyPr/>
        <a:lstStyle/>
        <a:p>
          <a:r>
            <a:rPr lang="en-GB" dirty="0"/>
            <a:t>Cleanliness</a:t>
          </a:r>
        </a:p>
      </dgm:t>
    </dgm:pt>
    <dgm:pt modelId="{A0508148-4471-45D6-B343-00E406192BDB}" type="parTrans" cxnId="{1AEAD160-1515-44B5-8A6A-C1A98E7230FA}">
      <dgm:prSet/>
      <dgm:spPr/>
      <dgm:t>
        <a:bodyPr/>
        <a:lstStyle/>
        <a:p>
          <a:endParaRPr lang="en-GB"/>
        </a:p>
      </dgm:t>
    </dgm:pt>
    <dgm:pt modelId="{A4D11DA6-BC24-4D57-8F02-50CD74929C39}" type="sibTrans" cxnId="{1AEAD160-1515-44B5-8A6A-C1A98E7230FA}">
      <dgm:prSet/>
      <dgm:spPr/>
      <dgm:t>
        <a:bodyPr/>
        <a:lstStyle/>
        <a:p>
          <a:endParaRPr lang="en-GB"/>
        </a:p>
      </dgm:t>
    </dgm:pt>
    <dgm:pt modelId="{15E48C3B-8FB6-47F8-B317-18FE21795516}">
      <dgm:prSet phldrT="[Text]"/>
      <dgm:spPr/>
      <dgm:t>
        <a:bodyPr/>
        <a:lstStyle/>
        <a:p>
          <a:r>
            <a:rPr lang="en-GB" dirty="0"/>
            <a:t>Departure</a:t>
          </a:r>
        </a:p>
      </dgm:t>
    </dgm:pt>
    <dgm:pt modelId="{924B8237-57EF-460F-8972-9C800DB1C2F3}" type="parTrans" cxnId="{5FC2BD1E-60F5-4949-9879-5203B81185F3}">
      <dgm:prSet/>
      <dgm:spPr/>
      <dgm:t>
        <a:bodyPr/>
        <a:lstStyle/>
        <a:p>
          <a:endParaRPr lang="en-GB"/>
        </a:p>
      </dgm:t>
    </dgm:pt>
    <dgm:pt modelId="{CFB026AE-9BCD-4E41-B5A7-10C5223688D5}" type="sibTrans" cxnId="{5FC2BD1E-60F5-4949-9879-5203B81185F3}">
      <dgm:prSet/>
      <dgm:spPr/>
      <dgm:t>
        <a:bodyPr/>
        <a:lstStyle/>
        <a:p>
          <a:endParaRPr lang="en-GB"/>
        </a:p>
      </dgm:t>
    </dgm:pt>
    <dgm:pt modelId="{9665F17A-011B-4EBB-8A0C-548A0D6C4FF0}">
      <dgm:prSet phldrT="[Text]"/>
      <dgm:spPr/>
      <dgm:t>
        <a:bodyPr/>
        <a:lstStyle/>
        <a:p>
          <a:r>
            <a:rPr lang="en-GB" dirty="0"/>
            <a:t>Overall</a:t>
          </a:r>
        </a:p>
      </dgm:t>
    </dgm:pt>
    <dgm:pt modelId="{5A378271-3F07-4F52-92FE-2150A077546C}" type="parTrans" cxnId="{8D3EFFEC-F1E4-4542-832D-C1C1F9D95AB7}">
      <dgm:prSet/>
      <dgm:spPr/>
      <dgm:t>
        <a:bodyPr/>
        <a:lstStyle/>
        <a:p>
          <a:endParaRPr lang="en-GB"/>
        </a:p>
      </dgm:t>
    </dgm:pt>
    <dgm:pt modelId="{64F12C54-6A37-4FFC-88F6-ADBF341CD463}" type="sibTrans" cxnId="{8D3EFFEC-F1E4-4542-832D-C1C1F9D95AB7}">
      <dgm:prSet/>
      <dgm:spPr/>
      <dgm:t>
        <a:bodyPr/>
        <a:lstStyle/>
        <a:p>
          <a:endParaRPr lang="en-GB"/>
        </a:p>
      </dgm:t>
    </dgm:pt>
    <dgm:pt modelId="{68FD8F7E-BE5C-418B-9411-AF8EB4296FFD}">
      <dgm:prSet phldrT="[Text]"/>
      <dgm:spPr/>
      <dgm:t>
        <a:bodyPr/>
        <a:lstStyle/>
        <a:p>
          <a:endParaRPr lang="en-GB" dirty="0"/>
        </a:p>
      </dgm:t>
    </dgm:pt>
    <dgm:pt modelId="{E74581DD-3DE8-4F16-BD7F-651F9E9F760F}" type="parTrans" cxnId="{E74E2F3A-467A-4DC7-ADE5-8047BCB3B6EB}">
      <dgm:prSet/>
      <dgm:spPr/>
      <dgm:t>
        <a:bodyPr/>
        <a:lstStyle/>
        <a:p>
          <a:endParaRPr lang="en-GB"/>
        </a:p>
      </dgm:t>
    </dgm:pt>
    <dgm:pt modelId="{72A3BDB2-7BDF-4A66-8953-079EF47A443A}" type="sibTrans" cxnId="{E74E2F3A-467A-4DC7-ADE5-8047BCB3B6EB}">
      <dgm:prSet/>
      <dgm:spPr/>
      <dgm:t>
        <a:bodyPr/>
        <a:lstStyle/>
        <a:p>
          <a:endParaRPr lang="en-GB"/>
        </a:p>
      </dgm:t>
    </dgm:pt>
    <dgm:pt modelId="{CECC03D2-F2A8-44C1-A6B8-693A5783645D}" type="pres">
      <dgm:prSet presAssocID="{7B2EDC6A-4F6B-417F-8CE2-5F6B07FC59D8}" presName="cycle" presStyleCnt="0">
        <dgm:presLayoutVars>
          <dgm:chMax val="1"/>
          <dgm:dir/>
          <dgm:animLvl val="ctr"/>
          <dgm:resizeHandles val="exact"/>
        </dgm:presLayoutVars>
      </dgm:prSet>
      <dgm:spPr/>
    </dgm:pt>
    <dgm:pt modelId="{FBAF84EE-DA70-4F57-BB20-27D9FB98C3B7}" type="pres">
      <dgm:prSet presAssocID="{5579EB54-A3B6-4138-B3E1-B5316FDB4829}" presName="centerShape" presStyleLbl="node0" presStyleIdx="0" presStyleCnt="1"/>
      <dgm:spPr/>
    </dgm:pt>
    <dgm:pt modelId="{63A0C459-61E9-4C26-9B9E-89E1ACFFFFCC}" type="pres">
      <dgm:prSet presAssocID="{4EA92429-030A-4E5A-A23F-DFD35D204A86}" presName="Name9" presStyleLbl="parChTrans1D2" presStyleIdx="0" presStyleCnt="10"/>
      <dgm:spPr/>
    </dgm:pt>
    <dgm:pt modelId="{9EF915B7-2F2B-4639-8E49-A2D58809804A}" type="pres">
      <dgm:prSet presAssocID="{4EA92429-030A-4E5A-A23F-DFD35D204A86}" presName="connTx" presStyleLbl="parChTrans1D2" presStyleIdx="0" presStyleCnt="10"/>
      <dgm:spPr/>
    </dgm:pt>
    <dgm:pt modelId="{1A609C3A-8650-4CC0-A891-79DCCDF9645A}" type="pres">
      <dgm:prSet presAssocID="{D78B89E7-1769-46A5-98D9-774D1E555A4F}" presName="node" presStyleLbl="node1" presStyleIdx="0" presStyleCnt="10">
        <dgm:presLayoutVars>
          <dgm:bulletEnabled val="1"/>
        </dgm:presLayoutVars>
      </dgm:prSet>
      <dgm:spPr/>
    </dgm:pt>
    <dgm:pt modelId="{35BC1D67-B669-44F3-81D1-B0D9668BD776}" type="pres">
      <dgm:prSet presAssocID="{0465C1F9-F358-48FB-9765-3A143F79EF91}" presName="Name9" presStyleLbl="parChTrans1D2" presStyleIdx="1" presStyleCnt="10"/>
      <dgm:spPr/>
    </dgm:pt>
    <dgm:pt modelId="{C45DC2B8-0026-4C0C-A53C-C681362113A6}" type="pres">
      <dgm:prSet presAssocID="{0465C1F9-F358-48FB-9765-3A143F79EF91}" presName="connTx" presStyleLbl="parChTrans1D2" presStyleIdx="1" presStyleCnt="10"/>
      <dgm:spPr/>
    </dgm:pt>
    <dgm:pt modelId="{C8369507-318A-4650-BD40-88A5F29D8A4A}" type="pres">
      <dgm:prSet presAssocID="{0EED71E8-F131-4E2F-8914-16B3C39E1FBD}" presName="node" presStyleLbl="node1" presStyleIdx="1" presStyleCnt="10">
        <dgm:presLayoutVars>
          <dgm:bulletEnabled val="1"/>
        </dgm:presLayoutVars>
      </dgm:prSet>
      <dgm:spPr/>
    </dgm:pt>
    <dgm:pt modelId="{1F678BEC-4645-4333-A8ED-05D106915A75}" type="pres">
      <dgm:prSet presAssocID="{AD0DC2BC-939A-471D-89D5-9CFFF38CB1D4}" presName="Name9" presStyleLbl="parChTrans1D2" presStyleIdx="2" presStyleCnt="10"/>
      <dgm:spPr/>
    </dgm:pt>
    <dgm:pt modelId="{566C4D65-03D5-4B84-B539-ACBDD5C74502}" type="pres">
      <dgm:prSet presAssocID="{AD0DC2BC-939A-471D-89D5-9CFFF38CB1D4}" presName="connTx" presStyleLbl="parChTrans1D2" presStyleIdx="2" presStyleCnt="10"/>
      <dgm:spPr/>
    </dgm:pt>
    <dgm:pt modelId="{7AD913E1-6893-472C-90EA-4DEE8C195388}" type="pres">
      <dgm:prSet presAssocID="{4E93CE84-D551-4991-B3B4-818CCC15A148}" presName="node" presStyleLbl="node1" presStyleIdx="2" presStyleCnt="10">
        <dgm:presLayoutVars>
          <dgm:bulletEnabled val="1"/>
        </dgm:presLayoutVars>
      </dgm:prSet>
      <dgm:spPr/>
    </dgm:pt>
    <dgm:pt modelId="{DCB72456-5088-405F-816C-45743188618F}" type="pres">
      <dgm:prSet presAssocID="{438CC4D2-EA58-45BF-AD33-3B8CD2D95AE2}" presName="Name9" presStyleLbl="parChTrans1D2" presStyleIdx="3" presStyleCnt="10"/>
      <dgm:spPr/>
    </dgm:pt>
    <dgm:pt modelId="{CFC20586-982A-4B4B-B995-25CF6B3738A5}" type="pres">
      <dgm:prSet presAssocID="{438CC4D2-EA58-45BF-AD33-3B8CD2D95AE2}" presName="connTx" presStyleLbl="parChTrans1D2" presStyleIdx="3" presStyleCnt="10"/>
      <dgm:spPr/>
    </dgm:pt>
    <dgm:pt modelId="{6E353335-491E-4030-B423-DB439880E6FA}" type="pres">
      <dgm:prSet presAssocID="{3BD645FB-E2FF-4DF5-880E-A7246A814F6C}" presName="node" presStyleLbl="node1" presStyleIdx="3" presStyleCnt="10">
        <dgm:presLayoutVars>
          <dgm:bulletEnabled val="1"/>
        </dgm:presLayoutVars>
      </dgm:prSet>
      <dgm:spPr/>
    </dgm:pt>
    <dgm:pt modelId="{271D2F6B-57A3-4FE6-B97E-F0F30C6AAC67}" type="pres">
      <dgm:prSet presAssocID="{96C32DA3-86F5-4988-B970-1A0FEF3B4554}" presName="Name9" presStyleLbl="parChTrans1D2" presStyleIdx="4" presStyleCnt="10"/>
      <dgm:spPr/>
    </dgm:pt>
    <dgm:pt modelId="{919C8C75-4228-4773-B687-0CC7369FED07}" type="pres">
      <dgm:prSet presAssocID="{96C32DA3-86F5-4988-B970-1A0FEF3B4554}" presName="connTx" presStyleLbl="parChTrans1D2" presStyleIdx="4" presStyleCnt="10"/>
      <dgm:spPr/>
    </dgm:pt>
    <dgm:pt modelId="{9FB0DA42-F9A8-4270-93D5-C15031A873BB}" type="pres">
      <dgm:prSet presAssocID="{8D05FE61-4DA9-4837-BA72-F1413BDF37AB}" presName="node" presStyleLbl="node1" presStyleIdx="4" presStyleCnt="10">
        <dgm:presLayoutVars>
          <dgm:bulletEnabled val="1"/>
        </dgm:presLayoutVars>
      </dgm:prSet>
      <dgm:spPr/>
    </dgm:pt>
    <dgm:pt modelId="{BEB0731F-DF01-4916-ACA1-8F1608C07012}" type="pres">
      <dgm:prSet presAssocID="{5D4FF102-4A6D-4D7D-9D16-E235C51595AE}" presName="Name9" presStyleLbl="parChTrans1D2" presStyleIdx="5" presStyleCnt="10"/>
      <dgm:spPr/>
    </dgm:pt>
    <dgm:pt modelId="{C46C19E3-2F67-4D77-BCC5-0984EE09D9AA}" type="pres">
      <dgm:prSet presAssocID="{5D4FF102-4A6D-4D7D-9D16-E235C51595AE}" presName="connTx" presStyleLbl="parChTrans1D2" presStyleIdx="5" presStyleCnt="10"/>
      <dgm:spPr/>
    </dgm:pt>
    <dgm:pt modelId="{5E66452E-2C22-430E-9B31-7796361FD858}" type="pres">
      <dgm:prSet presAssocID="{A0789F88-E85E-4992-8F2E-EC43B4808AF2}" presName="node" presStyleLbl="node1" presStyleIdx="5" presStyleCnt="10">
        <dgm:presLayoutVars>
          <dgm:bulletEnabled val="1"/>
        </dgm:presLayoutVars>
      </dgm:prSet>
      <dgm:spPr/>
    </dgm:pt>
    <dgm:pt modelId="{DF13C7A1-077E-45B8-83A0-CF47045C8819}" type="pres">
      <dgm:prSet presAssocID="{2AF92CD9-E211-4B1C-B9A3-777B4E365367}" presName="Name9" presStyleLbl="parChTrans1D2" presStyleIdx="6" presStyleCnt="10"/>
      <dgm:spPr/>
    </dgm:pt>
    <dgm:pt modelId="{DDC11BB3-C280-4711-9F7C-E199336BDE65}" type="pres">
      <dgm:prSet presAssocID="{2AF92CD9-E211-4B1C-B9A3-777B4E365367}" presName="connTx" presStyleLbl="parChTrans1D2" presStyleIdx="6" presStyleCnt="10"/>
      <dgm:spPr/>
    </dgm:pt>
    <dgm:pt modelId="{3B3F8C1D-F8B9-4807-86EC-9E45BE0CC3E7}" type="pres">
      <dgm:prSet presAssocID="{A25260BB-55C8-4FD4-963E-821458857ACC}" presName="node" presStyleLbl="node1" presStyleIdx="6" presStyleCnt="10">
        <dgm:presLayoutVars>
          <dgm:bulletEnabled val="1"/>
        </dgm:presLayoutVars>
      </dgm:prSet>
      <dgm:spPr/>
    </dgm:pt>
    <dgm:pt modelId="{FCA93C10-45C6-46DC-B5ED-6DE9D235374A}" type="pres">
      <dgm:prSet presAssocID="{A0508148-4471-45D6-B343-00E406192BDB}" presName="Name9" presStyleLbl="parChTrans1D2" presStyleIdx="7" presStyleCnt="10"/>
      <dgm:spPr/>
    </dgm:pt>
    <dgm:pt modelId="{738780A8-7CD4-415D-9018-342A7D5583A6}" type="pres">
      <dgm:prSet presAssocID="{A0508148-4471-45D6-B343-00E406192BDB}" presName="connTx" presStyleLbl="parChTrans1D2" presStyleIdx="7" presStyleCnt="10"/>
      <dgm:spPr/>
    </dgm:pt>
    <dgm:pt modelId="{F89BBE75-F4ED-491B-8A3E-0F79DE50964D}" type="pres">
      <dgm:prSet presAssocID="{D768DD58-72EB-4E3E-942D-1B0AC2CB990B}" presName="node" presStyleLbl="node1" presStyleIdx="7" presStyleCnt="10">
        <dgm:presLayoutVars>
          <dgm:bulletEnabled val="1"/>
        </dgm:presLayoutVars>
      </dgm:prSet>
      <dgm:spPr/>
    </dgm:pt>
    <dgm:pt modelId="{029C7E2D-5D95-4B85-93CE-ACB0CD9EE85E}" type="pres">
      <dgm:prSet presAssocID="{924B8237-57EF-460F-8972-9C800DB1C2F3}" presName="Name9" presStyleLbl="parChTrans1D2" presStyleIdx="8" presStyleCnt="10"/>
      <dgm:spPr/>
    </dgm:pt>
    <dgm:pt modelId="{90014D7D-5044-4A35-AA93-A839BA61010A}" type="pres">
      <dgm:prSet presAssocID="{924B8237-57EF-460F-8972-9C800DB1C2F3}" presName="connTx" presStyleLbl="parChTrans1D2" presStyleIdx="8" presStyleCnt="10"/>
      <dgm:spPr/>
    </dgm:pt>
    <dgm:pt modelId="{C24DEDA6-6DAD-4E61-A89E-64950CF9CD58}" type="pres">
      <dgm:prSet presAssocID="{15E48C3B-8FB6-47F8-B317-18FE21795516}" presName="node" presStyleLbl="node1" presStyleIdx="8" presStyleCnt="10">
        <dgm:presLayoutVars>
          <dgm:bulletEnabled val="1"/>
        </dgm:presLayoutVars>
      </dgm:prSet>
      <dgm:spPr/>
    </dgm:pt>
    <dgm:pt modelId="{4F5677FF-5A37-4B22-A059-5A16C7741CDD}" type="pres">
      <dgm:prSet presAssocID="{5A378271-3F07-4F52-92FE-2150A077546C}" presName="Name9" presStyleLbl="parChTrans1D2" presStyleIdx="9" presStyleCnt="10"/>
      <dgm:spPr/>
    </dgm:pt>
    <dgm:pt modelId="{446F62CA-814F-49FD-8BDA-0B2CC792245F}" type="pres">
      <dgm:prSet presAssocID="{5A378271-3F07-4F52-92FE-2150A077546C}" presName="connTx" presStyleLbl="parChTrans1D2" presStyleIdx="9" presStyleCnt="10"/>
      <dgm:spPr/>
    </dgm:pt>
    <dgm:pt modelId="{78ED2F79-C05E-46F7-B249-BA49B80A2CFA}" type="pres">
      <dgm:prSet presAssocID="{9665F17A-011B-4EBB-8A0C-548A0D6C4FF0}" presName="node" presStyleLbl="node1" presStyleIdx="9" presStyleCnt="10">
        <dgm:presLayoutVars>
          <dgm:bulletEnabled val="1"/>
        </dgm:presLayoutVars>
      </dgm:prSet>
      <dgm:spPr/>
    </dgm:pt>
  </dgm:ptLst>
  <dgm:cxnLst>
    <dgm:cxn modelId="{F71E1B02-91A6-4B56-BCE1-4CFDF2685EBA}" type="presOf" srcId="{2AF92CD9-E211-4B1C-B9A3-777B4E365367}" destId="{DF13C7A1-077E-45B8-83A0-CF47045C8819}" srcOrd="0" destOrd="0" presId="urn:microsoft.com/office/officeart/2005/8/layout/radial1"/>
    <dgm:cxn modelId="{E1672702-6AB4-44EE-9497-E7A04F0B3664}" type="presOf" srcId="{A25260BB-55C8-4FD4-963E-821458857ACC}" destId="{3B3F8C1D-F8B9-4807-86EC-9E45BE0CC3E7}" srcOrd="0" destOrd="0" presId="urn:microsoft.com/office/officeart/2005/8/layout/radial1"/>
    <dgm:cxn modelId="{FF5C540C-926C-4072-9DCF-CDBBDD501499}" type="presOf" srcId="{3BD645FB-E2FF-4DF5-880E-A7246A814F6C}" destId="{6E353335-491E-4030-B423-DB439880E6FA}" srcOrd="0" destOrd="0" presId="urn:microsoft.com/office/officeart/2005/8/layout/radial1"/>
    <dgm:cxn modelId="{A358BF14-783A-4FD4-ABC4-289845D25040}" type="presOf" srcId="{0465C1F9-F358-48FB-9765-3A143F79EF91}" destId="{C45DC2B8-0026-4C0C-A53C-C681362113A6}" srcOrd="1" destOrd="0" presId="urn:microsoft.com/office/officeart/2005/8/layout/radial1"/>
    <dgm:cxn modelId="{538CEC16-67DD-4E98-A091-E3FA8A9F0FD6}" type="presOf" srcId="{AD0DC2BC-939A-471D-89D5-9CFFF38CB1D4}" destId="{1F678BEC-4645-4333-A8ED-05D106915A75}" srcOrd="0" destOrd="0" presId="urn:microsoft.com/office/officeart/2005/8/layout/radial1"/>
    <dgm:cxn modelId="{63A0BC1B-5A76-4BB1-963B-326DE6829892}" srcId="{5579EB54-A3B6-4138-B3E1-B5316FDB4829}" destId="{3BD645FB-E2FF-4DF5-880E-A7246A814F6C}" srcOrd="3" destOrd="0" parTransId="{438CC4D2-EA58-45BF-AD33-3B8CD2D95AE2}" sibTransId="{7635E7DE-530F-46C1-9901-7C55DC48B267}"/>
    <dgm:cxn modelId="{5FC2BD1E-60F5-4949-9879-5203B81185F3}" srcId="{5579EB54-A3B6-4138-B3E1-B5316FDB4829}" destId="{15E48C3B-8FB6-47F8-B317-18FE21795516}" srcOrd="8" destOrd="0" parTransId="{924B8237-57EF-460F-8972-9C800DB1C2F3}" sibTransId="{CFB026AE-9BCD-4E41-B5A7-10C5223688D5}"/>
    <dgm:cxn modelId="{66825F2A-D26B-499F-86E6-77AD9BB3F6A9}" type="presOf" srcId="{5D4FF102-4A6D-4D7D-9D16-E235C51595AE}" destId="{C46C19E3-2F67-4D77-BCC5-0984EE09D9AA}" srcOrd="1" destOrd="0" presId="urn:microsoft.com/office/officeart/2005/8/layout/radial1"/>
    <dgm:cxn modelId="{E74E2F3A-467A-4DC7-ADE5-8047BCB3B6EB}" srcId="{7B2EDC6A-4F6B-417F-8CE2-5F6B07FC59D8}" destId="{68FD8F7E-BE5C-418B-9411-AF8EB4296FFD}" srcOrd="1" destOrd="0" parTransId="{E74581DD-3DE8-4F16-BD7F-651F9E9F760F}" sibTransId="{72A3BDB2-7BDF-4A66-8953-079EF47A443A}"/>
    <dgm:cxn modelId="{697ADB3C-AEF8-426E-8A14-3BADCACB7580}" type="presOf" srcId="{924B8237-57EF-460F-8972-9C800DB1C2F3}" destId="{90014D7D-5044-4A35-AA93-A839BA61010A}" srcOrd="1" destOrd="0" presId="urn:microsoft.com/office/officeart/2005/8/layout/radial1"/>
    <dgm:cxn modelId="{5919493F-739F-4E0E-A2C2-ECD5960434D3}" type="presOf" srcId="{4E93CE84-D551-4991-B3B4-818CCC15A148}" destId="{7AD913E1-6893-472C-90EA-4DEE8C195388}" srcOrd="0" destOrd="0" presId="urn:microsoft.com/office/officeart/2005/8/layout/radial1"/>
    <dgm:cxn modelId="{FC305D5B-9C40-4814-95C4-0D1E6CEE1627}" type="presOf" srcId="{AD0DC2BC-939A-471D-89D5-9CFFF38CB1D4}" destId="{566C4D65-03D5-4B84-B539-ACBDD5C74502}" srcOrd="1" destOrd="0" presId="urn:microsoft.com/office/officeart/2005/8/layout/radial1"/>
    <dgm:cxn modelId="{1AEAD160-1515-44B5-8A6A-C1A98E7230FA}" srcId="{5579EB54-A3B6-4138-B3E1-B5316FDB4829}" destId="{D768DD58-72EB-4E3E-942D-1B0AC2CB990B}" srcOrd="7" destOrd="0" parTransId="{A0508148-4471-45D6-B343-00E406192BDB}" sibTransId="{A4D11DA6-BC24-4D57-8F02-50CD74929C39}"/>
    <dgm:cxn modelId="{E1006B65-6422-4D54-9234-F382AAF1EB06}" type="presOf" srcId="{8D05FE61-4DA9-4837-BA72-F1413BDF37AB}" destId="{9FB0DA42-F9A8-4270-93D5-C15031A873BB}" srcOrd="0" destOrd="0" presId="urn:microsoft.com/office/officeart/2005/8/layout/radial1"/>
    <dgm:cxn modelId="{DB515E67-4295-4561-B68D-98D1B754975C}" type="presOf" srcId="{15E48C3B-8FB6-47F8-B317-18FE21795516}" destId="{C24DEDA6-6DAD-4E61-A89E-64950CF9CD58}" srcOrd="0" destOrd="0" presId="urn:microsoft.com/office/officeart/2005/8/layout/radial1"/>
    <dgm:cxn modelId="{14409949-0020-42E0-AAAA-BFA4709A012B}" srcId="{5579EB54-A3B6-4138-B3E1-B5316FDB4829}" destId="{0EED71E8-F131-4E2F-8914-16B3C39E1FBD}" srcOrd="1" destOrd="0" parTransId="{0465C1F9-F358-48FB-9765-3A143F79EF91}" sibTransId="{6FAAA419-78E8-4242-A6B6-B54CC6C7E4A0}"/>
    <dgm:cxn modelId="{6F26074A-8BD6-49E1-BAAA-6B037945B789}" type="presOf" srcId="{96C32DA3-86F5-4988-B970-1A0FEF3B4554}" destId="{919C8C75-4228-4773-B687-0CC7369FED07}" srcOrd="1" destOrd="0" presId="urn:microsoft.com/office/officeart/2005/8/layout/radial1"/>
    <dgm:cxn modelId="{B37F806B-8872-447F-906C-BDF0E8417093}" type="presOf" srcId="{0465C1F9-F358-48FB-9765-3A143F79EF91}" destId="{35BC1D67-B669-44F3-81D1-B0D9668BD776}" srcOrd="0" destOrd="0" presId="urn:microsoft.com/office/officeart/2005/8/layout/radial1"/>
    <dgm:cxn modelId="{F277556E-6996-49EF-AB85-F9E739523A31}" type="presOf" srcId="{4EA92429-030A-4E5A-A23F-DFD35D204A86}" destId="{63A0C459-61E9-4C26-9B9E-89E1ACFFFFCC}" srcOrd="0" destOrd="0" presId="urn:microsoft.com/office/officeart/2005/8/layout/radial1"/>
    <dgm:cxn modelId="{AFAF805A-3FF4-4D02-A31C-606664C9E399}" type="presOf" srcId="{A0789F88-E85E-4992-8F2E-EC43B4808AF2}" destId="{5E66452E-2C22-430E-9B31-7796361FD858}" srcOrd="0" destOrd="0" presId="urn:microsoft.com/office/officeart/2005/8/layout/radial1"/>
    <dgm:cxn modelId="{0159807F-D5C5-4ACE-B097-A8EE551EA5E7}" type="presOf" srcId="{96C32DA3-86F5-4988-B970-1A0FEF3B4554}" destId="{271D2F6B-57A3-4FE6-B97E-F0F30C6AAC67}" srcOrd="0" destOrd="0" presId="urn:microsoft.com/office/officeart/2005/8/layout/radial1"/>
    <dgm:cxn modelId="{60791283-CFF9-4A30-8B5B-2F2219116F63}" type="presOf" srcId="{5A378271-3F07-4F52-92FE-2150A077546C}" destId="{446F62CA-814F-49FD-8BDA-0B2CC792245F}" srcOrd="1" destOrd="0" presId="urn:microsoft.com/office/officeart/2005/8/layout/radial1"/>
    <dgm:cxn modelId="{9B55EA83-05A5-45EC-8FCE-5491DA86488A}" type="presOf" srcId="{4EA92429-030A-4E5A-A23F-DFD35D204A86}" destId="{9EF915B7-2F2B-4639-8E49-A2D58809804A}" srcOrd="1" destOrd="0" presId="urn:microsoft.com/office/officeart/2005/8/layout/radial1"/>
    <dgm:cxn modelId="{7A79B491-BA50-4E72-B2DC-DCA81BDB270C}" srcId="{7B2EDC6A-4F6B-417F-8CE2-5F6B07FC59D8}" destId="{5579EB54-A3B6-4138-B3E1-B5316FDB4829}" srcOrd="0" destOrd="0" parTransId="{BA85A853-4E05-466F-B7F7-1E90B79D13DE}" sibTransId="{AF72DA8A-2B54-4EBB-89B6-CB781BBF86E4}"/>
    <dgm:cxn modelId="{1ECAA595-C7F3-4497-A62C-755FFB5CA9DE}" type="presOf" srcId="{9665F17A-011B-4EBB-8A0C-548A0D6C4FF0}" destId="{78ED2F79-C05E-46F7-B249-BA49B80A2CFA}" srcOrd="0" destOrd="0" presId="urn:microsoft.com/office/officeart/2005/8/layout/radial1"/>
    <dgm:cxn modelId="{05763B9B-AD49-4F9A-982B-A919716CC2AE}" type="presOf" srcId="{438CC4D2-EA58-45BF-AD33-3B8CD2D95AE2}" destId="{DCB72456-5088-405F-816C-45743188618F}" srcOrd="0" destOrd="0" presId="urn:microsoft.com/office/officeart/2005/8/layout/radial1"/>
    <dgm:cxn modelId="{855A21A3-60D9-41A9-9D9B-2D2B7239BA40}" type="presOf" srcId="{7B2EDC6A-4F6B-417F-8CE2-5F6B07FC59D8}" destId="{CECC03D2-F2A8-44C1-A6B8-693A5783645D}" srcOrd="0" destOrd="0" presId="urn:microsoft.com/office/officeart/2005/8/layout/radial1"/>
    <dgm:cxn modelId="{6033BCB1-40C3-43C4-B7C8-DE0655BFFBB1}" srcId="{5579EB54-A3B6-4138-B3E1-B5316FDB4829}" destId="{A0789F88-E85E-4992-8F2E-EC43B4808AF2}" srcOrd="5" destOrd="0" parTransId="{5D4FF102-4A6D-4D7D-9D16-E235C51595AE}" sibTransId="{3ACC9BA2-BB4C-4430-ABB9-F691F891D284}"/>
    <dgm:cxn modelId="{3B4365B3-DC5A-445C-93DC-9496C65EF273}" srcId="{5579EB54-A3B6-4138-B3E1-B5316FDB4829}" destId="{8D05FE61-4DA9-4837-BA72-F1413BDF37AB}" srcOrd="4" destOrd="0" parTransId="{96C32DA3-86F5-4988-B970-1A0FEF3B4554}" sibTransId="{806AD201-A3B4-47D0-80A3-E1C3F5FD065C}"/>
    <dgm:cxn modelId="{772246BF-68D9-4424-BB78-B27147E3ED7F}" srcId="{5579EB54-A3B6-4138-B3E1-B5316FDB4829}" destId="{D78B89E7-1769-46A5-98D9-774D1E555A4F}" srcOrd="0" destOrd="0" parTransId="{4EA92429-030A-4E5A-A23F-DFD35D204A86}" sibTransId="{5E06B442-125F-4EF6-9688-44D6699038FB}"/>
    <dgm:cxn modelId="{F7E242D1-95F6-4549-8F0B-FFE122F9BF63}" type="presOf" srcId="{438CC4D2-EA58-45BF-AD33-3B8CD2D95AE2}" destId="{CFC20586-982A-4B4B-B995-25CF6B3738A5}" srcOrd="1" destOrd="0" presId="urn:microsoft.com/office/officeart/2005/8/layout/radial1"/>
    <dgm:cxn modelId="{2EB9A6D6-D3A7-4379-A8F6-E4F5D0828111}" type="presOf" srcId="{2AF92CD9-E211-4B1C-B9A3-777B4E365367}" destId="{DDC11BB3-C280-4711-9F7C-E199336BDE65}" srcOrd="1" destOrd="0" presId="urn:microsoft.com/office/officeart/2005/8/layout/radial1"/>
    <dgm:cxn modelId="{2F271FDB-46AB-4661-B3FF-BCEB11845D07}" srcId="{5579EB54-A3B6-4138-B3E1-B5316FDB4829}" destId="{A25260BB-55C8-4FD4-963E-821458857ACC}" srcOrd="6" destOrd="0" parTransId="{2AF92CD9-E211-4B1C-B9A3-777B4E365367}" sibTransId="{B8D25261-6AEF-49A4-81E8-5BE0AC3909BA}"/>
    <dgm:cxn modelId="{789486E0-2FEF-440F-8E66-412E4A4BE54A}" type="presOf" srcId="{0EED71E8-F131-4E2F-8914-16B3C39E1FBD}" destId="{C8369507-318A-4650-BD40-88A5F29D8A4A}" srcOrd="0" destOrd="0" presId="urn:microsoft.com/office/officeart/2005/8/layout/radial1"/>
    <dgm:cxn modelId="{7300D8E4-D69E-476F-BD53-9785C0EF4B64}" type="presOf" srcId="{5A378271-3F07-4F52-92FE-2150A077546C}" destId="{4F5677FF-5A37-4B22-A059-5A16C7741CDD}" srcOrd="0" destOrd="0" presId="urn:microsoft.com/office/officeart/2005/8/layout/radial1"/>
    <dgm:cxn modelId="{DE313AE9-5F72-4333-B1A3-1FDC8AB5706F}" type="presOf" srcId="{D768DD58-72EB-4E3E-942D-1B0AC2CB990B}" destId="{F89BBE75-F4ED-491B-8A3E-0F79DE50964D}" srcOrd="0" destOrd="0" presId="urn:microsoft.com/office/officeart/2005/8/layout/radial1"/>
    <dgm:cxn modelId="{4D92EAEA-290A-4143-AB39-2BAAB21E27B3}" type="presOf" srcId="{5579EB54-A3B6-4138-B3E1-B5316FDB4829}" destId="{FBAF84EE-DA70-4F57-BB20-27D9FB98C3B7}" srcOrd="0" destOrd="0" presId="urn:microsoft.com/office/officeart/2005/8/layout/radial1"/>
    <dgm:cxn modelId="{8D3EFFEC-F1E4-4542-832D-C1C1F9D95AB7}" srcId="{5579EB54-A3B6-4138-B3E1-B5316FDB4829}" destId="{9665F17A-011B-4EBB-8A0C-548A0D6C4FF0}" srcOrd="9" destOrd="0" parTransId="{5A378271-3F07-4F52-92FE-2150A077546C}" sibTransId="{64F12C54-6A37-4FFC-88F6-ADBF341CD463}"/>
    <dgm:cxn modelId="{485A7BEF-AC82-4CB2-BF7E-FA8EEF3B8F66}" type="presOf" srcId="{D78B89E7-1769-46A5-98D9-774D1E555A4F}" destId="{1A609C3A-8650-4CC0-A891-79DCCDF9645A}" srcOrd="0" destOrd="0" presId="urn:microsoft.com/office/officeart/2005/8/layout/radial1"/>
    <dgm:cxn modelId="{AE61D6EF-C0C8-4905-A579-743EC7A192EB}" type="presOf" srcId="{A0508148-4471-45D6-B343-00E406192BDB}" destId="{738780A8-7CD4-415D-9018-342A7D5583A6}" srcOrd="1" destOrd="0" presId="urn:microsoft.com/office/officeart/2005/8/layout/radial1"/>
    <dgm:cxn modelId="{1E023AF4-BB38-4849-948C-AFB02197C6BB}" type="presOf" srcId="{924B8237-57EF-460F-8972-9C800DB1C2F3}" destId="{029C7E2D-5D95-4B85-93CE-ACB0CD9EE85E}" srcOrd="0" destOrd="0" presId="urn:microsoft.com/office/officeart/2005/8/layout/radial1"/>
    <dgm:cxn modelId="{85BF05FB-28BC-4643-AF63-7C4101073E5A}" srcId="{5579EB54-A3B6-4138-B3E1-B5316FDB4829}" destId="{4E93CE84-D551-4991-B3B4-818CCC15A148}" srcOrd="2" destOrd="0" parTransId="{AD0DC2BC-939A-471D-89D5-9CFFF38CB1D4}" sibTransId="{3279D21B-35B4-455F-ABD3-CB943817D6EE}"/>
    <dgm:cxn modelId="{F3A7C0FE-AAFA-404B-AF0D-23F956AC231E}" type="presOf" srcId="{A0508148-4471-45D6-B343-00E406192BDB}" destId="{FCA93C10-45C6-46DC-B5ED-6DE9D235374A}" srcOrd="0" destOrd="0" presId="urn:microsoft.com/office/officeart/2005/8/layout/radial1"/>
    <dgm:cxn modelId="{3B4A5FFF-1B77-4FB1-8879-42AD8D1F35BC}" type="presOf" srcId="{5D4FF102-4A6D-4D7D-9D16-E235C51595AE}" destId="{BEB0731F-DF01-4916-ACA1-8F1608C07012}" srcOrd="0" destOrd="0" presId="urn:microsoft.com/office/officeart/2005/8/layout/radial1"/>
    <dgm:cxn modelId="{407A4B9B-D18A-4ADD-9BE3-A53D419986E8}" type="presParOf" srcId="{CECC03D2-F2A8-44C1-A6B8-693A5783645D}" destId="{FBAF84EE-DA70-4F57-BB20-27D9FB98C3B7}" srcOrd="0" destOrd="0" presId="urn:microsoft.com/office/officeart/2005/8/layout/radial1"/>
    <dgm:cxn modelId="{F62EE3EC-0E27-4511-AA42-16CB8ECDCD8B}" type="presParOf" srcId="{CECC03D2-F2A8-44C1-A6B8-693A5783645D}" destId="{63A0C459-61E9-4C26-9B9E-89E1ACFFFFCC}" srcOrd="1" destOrd="0" presId="urn:microsoft.com/office/officeart/2005/8/layout/radial1"/>
    <dgm:cxn modelId="{09017FDA-8FD6-4A4A-8662-3092FB06C41E}" type="presParOf" srcId="{63A0C459-61E9-4C26-9B9E-89E1ACFFFFCC}" destId="{9EF915B7-2F2B-4639-8E49-A2D58809804A}" srcOrd="0" destOrd="0" presId="urn:microsoft.com/office/officeart/2005/8/layout/radial1"/>
    <dgm:cxn modelId="{1BF1554A-830E-43DB-9738-56D2DA3C3A04}" type="presParOf" srcId="{CECC03D2-F2A8-44C1-A6B8-693A5783645D}" destId="{1A609C3A-8650-4CC0-A891-79DCCDF9645A}" srcOrd="2" destOrd="0" presId="urn:microsoft.com/office/officeart/2005/8/layout/radial1"/>
    <dgm:cxn modelId="{D0F081F6-EEE7-446C-BD12-A0595D2B792C}" type="presParOf" srcId="{CECC03D2-F2A8-44C1-A6B8-693A5783645D}" destId="{35BC1D67-B669-44F3-81D1-B0D9668BD776}" srcOrd="3" destOrd="0" presId="urn:microsoft.com/office/officeart/2005/8/layout/radial1"/>
    <dgm:cxn modelId="{941477E8-8F45-43B8-A440-AC04F40BCE25}" type="presParOf" srcId="{35BC1D67-B669-44F3-81D1-B0D9668BD776}" destId="{C45DC2B8-0026-4C0C-A53C-C681362113A6}" srcOrd="0" destOrd="0" presId="urn:microsoft.com/office/officeart/2005/8/layout/radial1"/>
    <dgm:cxn modelId="{47FBCE53-CA42-4AF5-8B53-CA3BD3152A4B}" type="presParOf" srcId="{CECC03D2-F2A8-44C1-A6B8-693A5783645D}" destId="{C8369507-318A-4650-BD40-88A5F29D8A4A}" srcOrd="4" destOrd="0" presId="urn:microsoft.com/office/officeart/2005/8/layout/radial1"/>
    <dgm:cxn modelId="{55EC3ABF-05C8-4D50-B989-6B05EDCE4FB3}" type="presParOf" srcId="{CECC03D2-F2A8-44C1-A6B8-693A5783645D}" destId="{1F678BEC-4645-4333-A8ED-05D106915A75}" srcOrd="5" destOrd="0" presId="urn:microsoft.com/office/officeart/2005/8/layout/radial1"/>
    <dgm:cxn modelId="{255F0F0C-F4D5-4B8E-B259-0AD603C658BE}" type="presParOf" srcId="{1F678BEC-4645-4333-A8ED-05D106915A75}" destId="{566C4D65-03D5-4B84-B539-ACBDD5C74502}" srcOrd="0" destOrd="0" presId="urn:microsoft.com/office/officeart/2005/8/layout/radial1"/>
    <dgm:cxn modelId="{B7D0A91B-884C-4A7F-9023-94D6EA42E3AF}" type="presParOf" srcId="{CECC03D2-F2A8-44C1-A6B8-693A5783645D}" destId="{7AD913E1-6893-472C-90EA-4DEE8C195388}" srcOrd="6" destOrd="0" presId="urn:microsoft.com/office/officeart/2005/8/layout/radial1"/>
    <dgm:cxn modelId="{A021FD23-1888-41C6-94C8-1FA51AA83146}" type="presParOf" srcId="{CECC03D2-F2A8-44C1-A6B8-693A5783645D}" destId="{DCB72456-5088-405F-816C-45743188618F}" srcOrd="7" destOrd="0" presId="urn:microsoft.com/office/officeart/2005/8/layout/radial1"/>
    <dgm:cxn modelId="{7C95F70F-17B9-42E9-9C62-1EC3601AB67E}" type="presParOf" srcId="{DCB72456-5088-405F-816C-45743188618F}" destId="{CFC20586-982A-4B4B-B995-25CF6B3738A5}" srcOrd="0" destOrd="0" presId="urn:microsoft.com/office/officeart/2005/8/layout/radial1"/>
    <dgm:cxn modelId="{2AF3D05A-B64B-48BA-88B8-61FF66D95C79}" type="presParOf" srcId="{CECC03D2-F2A8-44C1-A6B8-693A5783645D}" destId="{6E353335-491E-4030-B423-DB439880E6FA}" srcOrd="8" destOrd="0" presId="urn:microsoft.com/office/officeart/2005/8/layout/radial1"/>
    <dgm:cxn modelId="{B8178E40-60B3-430E-AA78-B5DD9CAD8FFE}" type="presParOf" srcId="{CECC03D2-F2A8-44C1-A6B8-693A5783645D}" destId="{271D2F6B-57A3-4FE6-B97E-F0F30C6AAC67}" srcOrd="9" destOrd="0" presId="urn:microsoft.com/office/officeart/2005/8/layout/radial1"/>
    <dgm:cxn modelId="{A99F8442-3874-4858-B561-F34D5F61E3A6}" type="presParOf" srcId="{271D2F6B-57A3-4FE6-B97E-F0F30C6AAC67}" destId="{919C8C75-4228-4773-B687-0CC7369FED07}" srcOrd="0" destOrd="0" presId="urn:microsoft.com/office/officeart/2005/8/layout/radial1"/>
    <dgm:cxn modelId="{5CA53D0C-CED0-4F4D-92EC-72EEFA2F0461}" type="presParOf" srcId="{CECC03D2-F2A8-44C1-A6B8-693A5783645D}" destId="{9FB0DA42-F9A8-4270-93D5-C15031A873BB}" srcOrd="10" destOrd="0" presId="urn:microsoft.com/office/officeart/2005/8/layout/radial1"/>
    <dgm:cxn modelId="{8C5E704A-A22C-47EB-95BA-35DD6B895606}" type="presParOf" srcId="{CECC03D2-F2A8-44C1-A6B8-693A5783645D}" destId="{BEB0731F-DF01-4916-ACA1-8F1608C07012}" srcOrd="11" destOrd="0" presId="urn:microsoft.com/office/officeart/2005/8/layout/radial1"/>
    <dgm:cxn modelId="{A674DA93-D1B7-44A5-8209-4920CA933E52}" type="presParOf" srcId="{BEB0731F-DF01-4916-ACA1-8F1608C07012}" destId="{C46C19E3-2F67-4D77-BCC5-0984EE09D9AA}" srcOrd="0" destOrd="0" presId="urn:microsoft.com/office/officeart/2005/8/layout/radial1"/>
    <dgm:cxn modelId="{08748E46-6D06-477C-99DF-CA2E0CB57A18}" type="presParOf" srcId="{CECC03D2-F2A8-44C1-A6B8-693A5783645D}" destId="{5E66452E-2C22-430E-9B31-7796361FD858}" srcOrd="12" destOrd="0" presId="urn:microsoft.com/office/officeart/2005/8/layout/radial1"/>
    <dgm:cxn modelId="{1A2BE51A-FEEB-4E67-9439-69808719F6E8}" type="presParOf" srcId="{CECC03D2-F2A8-44C1-A6B8-693A5783645D}" destId="{DF13C7A1-077E-45B8-83A0-CF47045C8819}" srcOrd="13" destOrd="0" presId="urn:microsoft.com/office/officeart/2005/8/layout/radial1"/>
    <dgm:cxn modelId="{BD806BD8-188F-4224-BBC7-56D3AC40324A}" type="presParOf" srcId="{DF13C7A1-077E-45B8-83A0-CF47045C8819}" destId="{DDC11BB3-C280-4711-9F7C-E199336BDE65}" srcOrd="0" destOrd="0" presId="urn:microsoft.com/office/officeart/2005/8/layout/radial1"/>
    <dgm:cxn modelId="{DBE91856-7C4B-41D5-A03C-1AD56B32BD78}" type="presParOf" srcId="{CECC03D2-F2A8-44C1-A6B8-693A5783645D}" destId="{3B3F8C1D-F8B9-4807-86EC-9E45BE0CC3E7}" srcOrd="14" destOrd="0" presId="urn:microsoft.com/office/officeart/2005/8/layout/radial1"/>
    <dgm:cxn modelId="{70B89B30-B74E-40F4-BD54-A82F5D1A176F}" type="presParOf" srcId="{CECC03D2-F2A8-44C1-A6B8-693A5783645D}" destId="{FCA93C10-45C6-46DC-B5ED-6DE9D235374A}" srcOrd="15" destOrd="0" presId="urn:microsoft.com/office/officeart/2005/8/layout/radial1"/>
    <dgm:cxn modelId="{FB4C28FB-E158-4C70-BAC2-1B5044BAF606}" type="presParOf" srcId="{FCA93C10-45C6-46DC-B5ED-6DE9D235374A}" destId="{738780A8-7CD4-415D-9018-342A7D5583A6}" srcOrd="0" destOrd="0" presId="urn:microsoft.com/office/officeart/2005/8/layout/radial1"/>
    <dgm:cxn modelId="{DA79FC61-07EC-4C09-8A18-9AE49E02E54C}" type="presParOf" srcId="{CECC03D2-F2A8-44C1-A6B8-693A5783645D}" destId="{F89BBE75-F4ED-491B-8A3E-0F79DE50964D}" srcOrd="16" destOrd="0" presId="urn:microsoft.com/office/officeart/2005/8/layout/radial1"/>
    <dgm:cxn modelId="{9F02C762-1AC4-4D1B-B980-E22668674D86}" type="presParOf" srcId="{CECC03D2-F2A8-44C1-A6B8-693A5783645D}" destId="{029C7E2D-5D95-4B85-93CE-ACB0CD9EE85E}" srcOrd="17" destOrd="0" presId="urn:microsoft.com/office/officeart/2005/8/layout/radial1"/>
    <dgm:cxn modelId="{23A2D24F-53E3-4CFE-A906-22FF699DA7B2}" type="presParOf" srcId="{029C7E2D-5D95-4B85-93CE-ACB0CD9EE85E}" destId="{90014D7D-5044-4A35-AA93-A839BA61010A}" srcOrd="0" destOrd="0" presId="urn:microsoft.com/office/officeart/2005/8/layout/radial1"/>
    <dgm:cxn modelId="{E4185978-318B-43FF-9059-87FC5FAD6AAE}" type="presParOf" srcId="{CECC03D2-F2A8-44C1-A6B8-693A5783645D}" destId="{C24DEDA6-6DAD-4E61-A89E-64950CF9CD58}" srcOrd="18" destOrd="0" presId="urn:microsoft.com/office/officeart/2005/8/layout/radial1"/>
    <dgm:cxn modelId="{2EA77E6C-BA42-4E22-895E-F7988E0B4A93}" type="presParOf" srcId="{CECC03D2-F2A8-44C1-A6B8-693A5783645D}" destId="{4F5677FF-5A37-4B22-A059-5A16C7741CDD}" srcOrd="19" destOrd="0" presId="urn:microsoft.com/office/officeart/2005/8/layout/radial1"/>
    <dgm:cxn modelId="{28A850B7-36EE-439A-85D6-D4DBB4BF7CF3}" type="presParOf" srcId="{4F5677FF-5A37-4B22-A059-5A16C7741CDD}" destId="{446F62CA-814F-49FD-8BDA-0B2CC792245F}" srcOrd="0" destOrd="0" presId="urn:microsoft.com/office/officeart/2005/8/layout/radial1"/>
    <dgm:cxn modelId="{71BDC7E4-9546-4C68-9B2F-CEB3D9CB135D}" type="presParOf" srcId="{CECC03D2-F2A8-44C1-A6B8-693A5783645D}" destId="{78ED2F79-C05E-46F7-B249-BA49B80A2CFA}" srcOrd="20"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AF84EE-DA70-4F57-BB20-27D9FB98C3B7}">
      <dsp:nvSpPr>
        <dsp:cNvPr id="0" name=""/>
        <dsp:cNvSpPr/>
      </dsp:nvSpPr>
      <dsp:spPr>
        <a:xfrm>
          <a:off x="5370751" y="2677170"/>
          <a:ext cx="1269743" cy="126974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Fan satisfaction target areas </a:t>
          </a:r>
        </a:p>
      </dsp:txBody>
      <dsp:txXfrm>
        <a:off x="5556701" y="2863120"/>
        <a:ext cx="897843" cy="897843"/>
      </dsp:txXfrm>
    </dsp:sp>
    <dsp:sp modelId="{63A0C459-61E9-4C26-9B9E-89E1ACFFFFCC}">
      <dsp:nvSpPr>
        <dsp:cNvPr id="0" name=""/>
        <dsp:cNvSpPr/>
      </dsp:nvSpPr>
      <dsp:spPr>
        <a:xfrm rot="16200000">
          <a:off x="5304088" y="1966120"/>
          <a:ext cx="1403070" cy="19028"/>
        </a:xfrm>
        <a:custGeom>
          <a:avLst/>
          <a:gdLst/>
          <a:ahLst/>
          <a:cxnLst/>
          <a:rect l="0" t="0" r="0" b="0"/>
          <a:pathLst>
            <a:path>
              <a:moveTo>
                <a:pt x="0" y="9514"/>
              </a:moveTo>
              <a:lnTo>
                <a:pt x="1403070" y="9514"/>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970546" y="1940558"/>
        <a:ext cx="70153" cy="70153"/>
      </dsp:txXfrm>
    </dsp:sp>
    <dsp:sp modelId="{1A609C3A-8650-4CC0-A891-79DCCDF9645A}">
      <dsp:nvSpPr>
        <dsp:cNvPr id="0" name=""/>
        <dsp:cNvSpPr/>
      </dsp:nvSpPr>
      <dsp:spPr>
        <a:xfrm>
          <a:off x="5370751" y="4355"/>
          <a:ext cx="1269743" cy="126974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Parking </a:t>
          </a:r>
        </a:p>
      </dsp:txBody>
      <dsp:txXfrm>
        <a:off x="5556701" y="190305"/>
        <a:ext cx="897843" cy="897843"/>
      </dsp:txXfrm>
    </dsp:sp>
    <dsp:sp modelId="{35BC1D67-B669-44F3-81D1-B0D9668BD776}">
      <dsp:nvSpPr>
        <dsp:cNvPr id="0" name=""/>
        <dsp:cNvSpPr/>
      </dsp:nvSpPr>
      <dsp:spPr>
        <a:xfrm rot="18360000">
          <a:off x="6089608" y="2221351"/>
          <a:ext cx="1403070" cy="19028"/>
        </a:xfrm>
        <a:custGeom>
          <a:avLst/>
          <a:gdLst/>
          <a:ahLst/>
          <a:cxnLst/>
          <a:rect l="0" t="0" r="0" b="0"/>
          <a:pathLst>
            <a:path>
              <a:moveTo>
                <a:pt x="0" y="9514"/>
              </a:moveTo>
              <a:lnTo>
                <a:pt x="1403070" y="9514"/>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756067" y="2195789"/>
        <a:ext cx="70153" cy="70153"/>
      </dsp:txXfrm>
    </dsp:sp>
    <dsp:sp modelId="{C8369507-318A-4650-BD40-88A5F29D8A4A}">
      <dsp:nvSpPr>
        <dsp:cNvPr id="0" name=""/>
        <dsp:cNvSpPr/>
      </dsp:nvSpPr>
      <dsp:spPr>
        <a:xfrm>
          <a:off x="6941792" y="514818"/>
          <a:ext cx="1269743" cy="126974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In game experience</a:t>
          </a:r>
        </a:p>
      </dsp:txBody>
      <dsp:txXfrm>
        <a:off x="7127742" y="700768"/>
        <a:ext cx="897843" cy="897843"/>
      </dsp:txXfrm>
    </dsp:sp>
    <dsp:sp modelId="{1F678BEC-4645-4333-A8ED-05D106915A75}">
      <dsp:nvSpPr>
        <dsp:cNvPr id="0" name=""/>
        <dsp:cNvSpPr/>
      </dsp:nvSpPr>
      <dsp:spPr>
        <a:xfrm rot="20520000">
          <a:off x="6575086" y="2889555"/>
          <a:ext cx="1403070" cy="19028"/>
        </a:xfrm>
        <a:custGeom>
          <a:avLst/>
          <a:gdLst/>
          <a:ahLst/>
          <a:cxnLst/>
          <a:rect l="0" t="0" r="0" b="0"/>
          <a:pathLst>
            <a:path>
              <a:moveTo>
                <a:pt x="0" y="9514"/>
              </a:moveTo>
              <a:lnTo>
                <a:pt x="1403070" y="9514"/>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7241545" y="2863992"/>
        <a:ext cx="70153" cy="70153"/>
      </dsp:txXfrm>
    </dsp:sp>
    <dsp:sp modelId="{7AD913E1-6893-472C-90EA-4DEE8C195388}">
      <dsp:nvSpPr>
        <dsp:cNvPr id="0" name=""/>
        <dsp:cNvSpPr/>
      </dsp:nvSpPr>
      <dsp:spPr>
        <a:xfrm>
          <a:off x="7912749" y="1851225"/>
          <a:ext cx="1269743" cy="126974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Concessions</a:t>
          </a:r>
        </a:p>
      </dsp:txBody>
      <dsp:txXfrm>
        <a:off x="8098699" y="2037175"/>
        <a:ext cx="897843" cy="897843"/>
      </dsp:txXfrm>
    </dsp:sp>
    <dsp:sp modelId="{DCB72456-5088-405F-816C-45743188618F}">
      <dsp:nvSpPr>
        <dsp:cNvPr id="0" name=""/>
        <dsp:cNvSpPr/>
      </dsp:nvSpPr>
      <dsp:spPr>
        <a:xfrm rot="1080000">
          <a:off x="6575086" y="3715500"/>
          <a:ext cx="1403070" cy="19028"/>
        </a:xfrm>
        <a:custGeom>
          <a:avLst/>
          <a:gdLst/>
          <a:ahLst/>
          <a:cxnLst/>
          <a:rect l="0" t="0" r="0" b="0"/>
          <a:pathLst>
            <a:path>
              <a:moveTo>
                <a:pt x="0" y="9514"/>
              </a:moveTo>
              <a:lnTo>
                <a:pt x="1403070" y="9514"/>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7241545" y="3689937"/>
        <a:ext cx="70153" cy="70153"/>
      </dsp:txXfrm>
    </dsp:sp>
    <dsp:sp modelId="{6E353335-491E-4030-B423-DB439880E6FA}">
      <dsp:nvSpPr>
        <dsp:cNvPr id="0" name=""/>
        <dsp:cNvSpPr/>
      </dsp:nvSpPr>
      <dsp:spPr>
        <a:xfrm>
          <a:off x="7912749" y="3503115"/>
          <a:ext cx="1269743" cy="126974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Public Transport</a:t>
          </a:r>
        </a:p>
      </dsp:txBody>
      <dsp:txXfrm>
        <a:off x="8098699" y="3689065"/>
        <a:ext cx="897843" cy="897843"/>
      </dsp:txXfrm>
    </dsp:sp>
    <dsp:sp modelId="{271D2F6B-57A3-4FE6-B97E-F0F30C6AAC67}">
      <dsp:nvSpPr>
        <dsp:cNvPr id="0" name=""/>
        <dsp:cNvSpPr/>
      </dsp:nvSpPr>
      <dsp:spPr>
        <a:xfrm rot="3240000">
          <a:off x="6089608" y="4383703"/>
          <a:ext cx="1403070" cy="19028"/>
        </a:xfrm>
        <a:custGeom>
          <a:avLst/>
          <a:gdLst/>
          <a:ahLst/>
          <a:cxnLst/>
          <a:rect l="0" t="0" r="0" b="0"/>
          <a:pathLst>
            <a:path>
              <a:moveTo>
                <a:pt x="0" y="9514"/>
              </a:moveTo>
              <a:lnTo>
                <a:pt x="1403070" y="9514"/>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756067" y="4358141"/>
        <a:ext cx="70153" cy="70153"/>
      </dsp:txXfrm>
    </dsp:sp>
    <dsp:sp modelId="{9FB0DA42-F9A8-4270-93D5-C15031A873BB}">
      <dsp:nvSpPr>
        <dsp:cNvPr id="0" name=""/>
        <dsp:cNvSpPr/>
      </dsp:nvSpPr>
      <dsp:spPr>
        <a:xfrm>
          <a:off x="6941792" y="4839522"/>
          <a:ext cx="1269743" cy="126974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Technology- mobile app experience </a:t>
          </a:r>
        </a:p>
      </dsp:txBody>
      <dsp:txXfrm>
        <a:off x="7127742" y="5025472"/>
        <a:ext cx="897843" cy="897843"/>
      </dsp:txXfrm>
    </dsp:sp>
    <dsp:sp modelId="{BEB0731F-DF01-4916-ACA1-8F1608C07012}">
      <dsp:nvSpPr>
        <dsp:cNvPr id="0" name=""/>
        <dsp:cNvSpPr/>
      </dsp:nvSpPr>
      <dsp:spPr>
        <a:xfrm rot="5400000">
          <a:off x="5304088" y="4638934"/>
          <a:ext cx="1403070" cy="19028"/>
        </a:xfrm>
        <a:custGeom>
          <a:avLst/>
          <a:gdLst/>
          <a:ahLst/>
          <a:cxnLst/>
          <a:rect l="0" t="0" r="0" b="0"/>
          <a:pathLst>
            <a:path>
              <a:moveTo>
                <a:pt x="0" y="9514"/>
              </a:moveTo>
              <a:lnTo>
                <a:pt x="1403070" y="9514"/>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970546" y="4613372"/>
        <a:ext cx="70153" cy="70153"/>
      </dsp:txXfrm>
    </dsp:sp>
    <dsp:sp modelId="{5E66452E-2C22-430E-9B31-7796361FD858}">
      <dsp:nvSpPr>
        <dsp:cNvPr id="0" name=""/>
        <dsp:cNvSpPr/>
      </dsp:nvSpPr>
      <dsp:spPr>
        <a:xfrm>
          <a:off x="5370751" y="5349984"/>
          <a:ext cx="1269743" cy="126974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Retail </a:t>
          </a:r>
        </a:p>
      </dsp:txBody>
      <dsp:txXfrm>
        <a:off x="5556701" y="5535934"/>
        <a:ext cx="897843" cy="897843"/>
      </dsp:txXfrm>
    </dsp:sp>
    <dsp:sp modelId="{DF13C7A1-077E-45B8-83A0-CF47045C8819}">
      <dsp:nvSpPr>
        <dsp:cNvPr id="0" name=""/>
        <dsp:cNvSpPr/>
      </dsp:nvSpPr>
      <dsp:spPr>
        <a:xfrm rot="7560000">
          <a:off x="4518567" y="4383703"/>
          <a:ext cx="1403070" cy="19028"/>
        </a:xfrm>
        <a:custGeom>
          <a:avLst/>
          <a:gdLst/>
          <a:ahLst/>
          <a:cxnLst/>
          <a:rect l="0" t="0" r="0" b="0"/>
          <a:pathLst>
            <a:path>
              <a:moveTo>
                <a:pt x="0" y="9514"/>
              </a:moveTo>
              <a:lnTo>
                <a:pt x="1403070" y="9514"/>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5185026" y="4358141"/>
        <a:ext cx="70153" cy="70153"/>
      </dsp:txXfrm>
    </dsp:sp>
    <dsp:sp modelId="{3B3F8C1D-F8B9-4807-86EC-9E45BE0CC3E7}">
      <dsp:nvSpPr>
        <dsp:cNvPr id="0" name=""/>
        <dsp:cNvSpPr/>
      </dsp:nvSpPr>
      <dsp:spPr>
        <a:xfrm>
          <a:off x="3799710" y="4839522"/>
          <a:ext cx="1269743" cy="126974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Security </a:t>
          </a:r>
        </a:p>
      </dsp:txBody>
      <dsp:txXfrm>
        <a:off x="3985660" y="5025472"/>
        <a:ext cx="897843" cy="897843"/>
      </dsp:txXfrm>
    </dsp:sp>
    <dsp:sp modelId="{FCA93C10-45C6-46DC-B5ED-6DE9D235374A}">
      <dsp:nvSpPr>
        <dsp:cNvPr id="0" name=""/>
        <dsp:cNvSpPr/>
      </dsp:nvSpPr>
      <dsp:spPr>
        <a:xfrm rot="9720000">
          <a:off x="4033089" y="3715500"/>
          <a:ext cx="1403070" cy="19028"/>
        </a:xfrm>
        <a:custGeom>
          <a:avLst/>
          <a:gdLst/>
          <a:ahLst/>
          <a:cxnLst/>
          <a:rect l="0" t="0" r="0" b="0"/>
          <a:pathLst>
            <a:path>
              <a:moveTo>
                <a:pt x="0" y="9514"/>
              </a:moveTo>
              <a:lnTo>
                <a:pt x="1403070" y="9514"/>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4699548" y="3689937"/>
        <a:ext cx="70153" cy="70153"/>
      </dsp:txXfrm>
    </dsp:sp>
    <dsp:sp modelId="{F89BBE75-F4ED-491B-8A3E-0F79DE50964D}">
      <dsp:nvSpPr>
        <dsp:cNvPr id="0" name=""/>
        <dsp:cNvSpPr/>
      </dsp:nvSpPr>
      <dsp:spPr>
        <a:xfrm>
          <a:off x="2828754" y="3503115"/>
          <a:ext cx="1269743" cy="126974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Cleanliness</a:t>
          </a:r>
        </a:p>
      </dsp:txBody>
      <dsp:txXfrm>
        <a:off x="3014704" y="3689065"/>
        <a:ext cx="897843" cy="897843"/>
      </dsp:txXfrm>
    </dsp:sp>
    <dsp:sp modelId="{029C7E2D-5D95-4B85-93CE-ACB0CD9EE85E}">
      <dsp:nvSpPr>
        <dsp:cNvPr id="0" name=""/>
        <dsp:cNvSpPr/>
      </dsp:nvSpPr>
      <dsp:spPr>
        <a:xfrm rot="11880000">
          <a:off x="4033089" y="2889555"/>
          <a:ext cx="1403070" cy="19028"/>
        </a:xfrm>
        <a:custGeom>
          <a:avLst/>
          <a:gdLst/>
          <a:ahLst/>
          <a:cxnLst/>
          <a:rect l="0" t="0" r="0" b="0"/>
          <a:pathLst>
            <a:path>
              <a:moveTo>
                <a:pt x="0" y="9514"/>
              </a:moveTo>
              <a:lnTo>
                <a:pt x="1403070" y="9514"/>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4699548" y="2863992"/>
        <a:ext cx="70153" cy="70153"/>
      </dsp:txXfrm>
    </dsp:sp>
    <dsp:sp modelId="{C24DEDA6-6DAD-4E61-A89E-64950CF9CD58}">
      <dsp:nvSpPr>
        <dsp:cNvPr id="0" name=""/>
        <dsp:cNvSpPr/>
      </dsp:nvSpPr>
      <dsp:spPr>
        <a:xfrm>
          <a:off x="2828754" y="1851225"/>
          <a:ext cx="1269743" cy="126974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Departure</a:t>
          </a:r>
        </a:p>
      </dsp:txBody>
      <dsp:txXfrm>
        <a:off x="3014704" y="2037175"/>
        <a:ext cx="897843" cy="897843"/>
      </dsp:txXfrm>
    </dsp:sp>
    <dsp:sp modelId="{4F5677FF-5A37-4B22-A059-5A16C7741CDD}">
      <dsp:nvSpPr>
        <dsp:cNvPr id="0" name=""/>
        <dsp:cNvSpPr/>
      </dsp:nvSpPr>
      <dsp:spPr>
        <a:xfrm rot="14040000">
          <a:off x="4518567" y="2221351"/>
          <a:ext cx="1403070" cy="19028"/>
        </a:xfrm>
        <a:custGeom>
          <a:avLst/>
          <a:gdLst/>
          <a:ahLst/>
          <a:cxnLst/>
          <a:rect l="0" t="0" r="0" b="0"/>
          <a:pathLst>
            <a:path>
              <a:moveTo>
                <a:pt x="0" y="9514"/>
              </a:moveTo>
              <a:lnTo>
                <a:pt x="1403070" y="9514"/>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5185026" y="2195789"/>
        <a:ext cx="70153" cy="70153"/>
      </dsp:txXfrm>
    </dsp:sp>
    <dsp:sp modelId="{78ED2F79-C05E-46F7-B249-BA49B80A2CFA}">
      <dsp:nvSpPr>
        <dsp:cNvPr id="0" name=""/>
        <dsp:cNvSpPr/>
      </dsp:nvSpPr>
      <dsp:spPr>
        <a:xfrm>
          <a:off x="3799710" y="514818"/>
          <a:ext cx="1269743" cy="126974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Overall</a:t>
          </a:r>
        </a:p>
      </dsp:txBody>
      <dsp:txXfrm>
        <a:off x="3985660" y="700768"/>
        <a:ext cx="897843" cy="897843"/>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BA6D8-ADFB-2F44-9421-E2B48BB728E7}" type="datetimeFigureOut">
              <a:rPr lang="en-US" smtClean="0"/>
              <a:t>12/11/2025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52CAF3-9B76-704B-9819-282536E72D2D}" type="slidenum">
              <a:rPr lang="en-US" smtClean="0"/>
              <a:t>‹#›</a:t>
            </a:fld>
            <a:endParaRPr lang="en-US"/>
          </a:p>
        </p:txBody>
      </p:sp>
    </p:spTree>
    <p:extLst>
      <p:ext uri="{BB962C8B-B14F-4D97-AF65-F5344CB8AC3E}">
        <p14:creationId xmlns:p14="http://schemas.microsoft.com/office/powerpoint/2010/main" val="4059809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1</a:t>
            </a:fld>
            <a:endParaRPr lang="en-US"/>
          </a:p>
        </p:txBody>
      </p:sp>
    </p:spTree>
    <p:extLst>
      <p:ext uri="{BB962C8B-B14F-4D97-AF65-F5344CB8AC3E}">
        <p14:creationId xmlns:p14="http://schemas.microsoft.com/office/powerpoint/2010/main" val="2302801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b="1"/>
          </a:p>
        </p:txBody>
      </p:sp>
    </p:spTree>
    <p:extLst>
      <p:ext uri="{BB962C8B-B14F-4D97-AF65-F5344CB8AC3E}">
        <p14:creationId xmlns:p14="http://schemas.microsoft.com/office/powerpoint/2010/main" val="37552450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5</a:t>
            </a:fld>
            <a:endParaRPr lang="en-US"/>
          </a:p>
        </p:txBody>
      </p:sp>
    </p:spTree>
    <p:extLst>
      <p:ext uri="{BB962C8B-B14F-4D97-AF65-F5344CB8AC3E}">
        <p14:creationId xmlns:p14="http://schemas.microsoft.com/office/powerpoint/2010/main" val="1619405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6</a:t>
            </a:fld>
            <a:endParaRPr lang="en-US"/>
          </a:p>
        </p:txBody>
      </p:sp>
    </p:spTree>
    <p:extLst>
      <p:ext uri="{BB962C8B-B14F-4D97-AF65-F5344CB8AC3E}">
        <p14:creationId xmlns:p14="http://schemas.microsoft.com/office/powerpoint/2010/main" val="2620713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7</a:t>
            </a:fld>
            <a:endParaRPr lang="en-US"/>
          </a:p>
        </p:txBody>
      </p:sp>
    </p:spTree>
    <p:extLst>
      <p:ext uri="{BB962C8B-B14F-4D97-AF65-F5344CB8AC3E}">
        <p14:creationId xmlns:p14="http://schemas.microsoft.com/office/powerpoint/2010/main" val="30446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9</a:t>
            </a:fld>
            <a:endParaRPr lang="en-US"/>
          </a:p>
        </p:txBody>
      </p:sp>
    </p:spTree>
    <p:extLst>
      <p:ext uri="{BB962C8B-B14F-4D97-AF65-F5344CB8AC3E}">
        <p14:creationId xmlns:p14="http://schemas.microsoft.com/office/powerpoint/2010/main" val="17111437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10</a:t>
            </a:fld>
            <a:endParaRPr lang="en-US"/>
          </a:p>
        </p:txBody>
      </p:sp>
    </p:spTree>
    <p:extLst>
      <p:ext uri="{BB962C8B-B14F-4D97-AF65-F5344CB8AC3E}">
        <p14:creationId xmlns:p14="http://schemas.microsoft.com/office/powerpoint/2010/main" val="3982776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12</a:t>
            </a:fld>
            <a:endParaRPr lang="en-US"/>
          </a:p>
        </p:txBody>
      </p:sp>
    </p:spTree>
    <p:extLst>
      <p:ext uri="{BB962C8B-B14F-4D97-AF65-F5344CB8AC3E}">
        <p14:creationId xmlns:p14="http://schemas.microsoft.com/office/powerpoint/2010/main" val="24902156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13</a:t>
            </a:fld>
            <a:endParaRPr lang="en-US"/>
          </a:p>
        </p:txBody>
      </p:sp>
    </p:spTree>
    <p:extLst>
      <p:ext uri="{BB962C8B-B14F-4D97-AF65-F5344CB8AC3E}">
        <p14:creationId xmlns:p14="http://schemas.microsoft.com/office/powerpoint/2010/main" val="25568567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14</a:t>
            </a:fld>
            <a:endParaRPr lang="en-US"/>
          </a:p>
        </p:txBody>
      </p:sp>
    </p:spTree>
    <p:extLst>
      <p:ext uri="{BB962C8B-B14F-4D97-AF65-F5344CB8AC3E}">
        <p14:creationId xmlns:p14="http://schemas.microsoft.com/office/powerpoint/2010/main" val="23465686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15</a:t>
            </a:fld>
            <a:endParaRPr lang="en-US"/>
          </a:p>
        </p:txBody>
      </p:sp>
    </p:spTree>
    <p:extLst>
      <p:ext uri="{BB962C8B-B14F-4D97-AF65-F5344CB8AC3E}">
        <p14:creationId xmlns:p14="http://schemas.microsoft.com/office/powerpoint/2010/main" val="20314396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rely on the event experience to retain customers </a:t>
            </a:r>
          </a:p>
        </p:txBody>
      </p:sp>
      <p:sp>
        <p:nvSpPr>
          <p:cNvPr id="4" name="Slide Number Placeholder 3"/>
          <p:cNvSpPr>
            <a:spLocks noGrp="1"/>
          </p:cNvSpPr>
          <p:nvPr>
            <p:ph type="sldNum" sz="quarter" idx="5"/>
          </p:nvPr>
        </p:nvSpPr>
        <p:spPr/>
        <p:txBody>
          <a:bodyPr/>
          <a:lstStyle/>
          <a:p>
            <a:fld id="{AB52CAF3-9B76-704B-9819-282536E72D2D}" type="slidenum">
              <a:rPr lang="en-US" smtClean="0"/>
              <a:t>17</a:t>
            </a:fld>
            <a:endParaRPr lang="en-US"/>
          </a:p>
        </p:txBody>
      </p:sp>
    </p:spTree>
    <p:extLst>
      <p:ext uri="{BB962C8B-B14F-4D97-AF65-F5344CB8AC3E}">
        <p14:creationId xmlns:p14="http://schemas.microsoft.com/office/powerpoint/2010/main" val="11238710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this video https://www.youtube.com/watch?v=nBZLCSRH7pg </a:t>
            </a:r>
          </a:p>
        </p:txBody>
      </p:sp>
      <p:sp>
        <p:nvSpPr>
          <p:cNvPr id="4" name="Slide Number Placeholder 3"/>
          <p:cNvSpPr>
            <a:spLocks noGrp="1"/>
          </p:cNvSpPr>
          <p:nvPr>
            <p:ph type="sldNum" sz="quarter" idx="10"/>
          </p:nvPr>
        </p:nvSpPr>
        <p:spPr/>
        <p:txBody>
          <a:bodyPr/>
          <a:lstStyle/>
          <a:p>
            <a:fld id="{94CD78A2-A0F4-C041-9699-AC9A14C38CE1}" type="slidenum">
              <a:rPr lang="en-US" smtClean="0"/>
              <a:t>18</a:t>
            </a:fld>
            <a:endParaRPr lang="en-US"/>
          </a:p>
        </p:txBody>
      </p:sp>
    </p:spTree>
    <p:extLst>
      <p:ext uri="{BB962C8B-B14F-4D97-AF65-F5344CB8AC3E}">
        <p14:creationId xmlns:p14="http://schemas.microsoft.com/office/powerpoint/2010/main" val="18962019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this video https://www.youtube.com/watch?v=Sqd3jUPq3Lw </a:t>
            </a:r>
          </a:p>
        </p:txBody>
      </p:sp>
      <p:sp>
        <p:nvSpPr>
          <p:cNvPr id="4" name="Slide Number Placeholder 3"/>
          <p:cNvSpPr>
            <a:spLocks noGrp="1"/>
          </p:cNvSpPr>
          <p:nvPr>
            <p:ph type="sldNum" sz="quarter" idx="10"/>
          </p:nvPr>
        </p:nvSpPr>
        <p:spPr/>
        <p:txBody>
          <a:bodyPr/>
          <a:lstStyle/>
          <a:p>
            <a:fld id="{94CD78A2-A0F4-C041-9699-AC9A14C38CE1}" type="slidenum">
              <a:rPr lang="en-US" smtClean="0"/>
              <a:t>19</a:t>
            </a:fld>
            <a:endParaRPr lang="en-US"/>
          </a:p>
        </p:txBody>
      </p:sp>
    </p:spTree>
    <p:extLst>
      <p:ext uri="{BB962C8B-B14F-4D97-AF65-F5344CB8AC3E}">
        <p14:creationId xmlns:p14="http://schemas.microsoft.com/office/powerpoint/2010/main" val="12532898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this video https://www.youtube.com/shorts/N17Hs83t2eQ </a:t>
            </a:r>
          </a:p>
        </p:txBody>
      </p:sp>
      <p:sp>
        <p:nvSpPr>
          <p:cNvPr id="4" name="Slide Number Placeholder 3"/>
          <p:cNvSpPr>
            <a:spLocks noGrp="1"/>
          </p:cNvSpPr>
          <p:nvPr>
            <p:ph type="sldNum" sz="quarter" idx="10"/>
          </p:nvPr>
        </p:nvSpPr>
        <p:spPr/>
        <p:txBody>
          <a:bodyPr/>
          <a:lstStyle/>
          <a:p>
            <a:fld id="{94CD78A2-A0F4-C041-9699-AC9A14C38CE1}" type="slidenum">
              <a:rPr lang="en-US" smtClean="0"/>
              <a:t>20</a:t>
            </a:fld>
            <a:endParaRPr lang="en-US"/>
          </a:p>
        </p:txBody>
      </p:sp>
    </p:spTree>
    <p:extLst>
      <p:ext uri="{BB962C8B-B14F-4D97-AF65-F5344CB8AC3E}">
        <p14:creationId xmlns:p14="http://schemas.microsoft.com/office/powerpoint/2010/main" val="30254282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EDA65-24AC-B776-5C20-7635FC42D9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EF4114-0410-B82D-BBCE-E81807AA71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9735E3-C82F-1992-F3A8-35D4FC1A14C4}"/>
              </a:ext>
            </a:extLst>
          </p:cNvPr>
          <p:cNvSpPr>
            <a:spLocks noGrp="1"/>
          </p:cNvSpPr>
          <p:nvPr>
            <p:ph type="body" idx="1"/>
          </p:nvPr>
        </p:nvSpPr>
        <p:spPr/>
        <p:txBody>
          <a:bodyPr/>
          <a:lstStyle/>
          <a:p>
            <a:r>
              <a:rPr lang="en-GB" dirty="0"/>
              <a:t>Add this video https://www.youtube.com/shorts/N17Hs83t2eQ </a:t>
            </a:r>
          </a:p>
        </p:txBody>
      </p:sp>
      <p:sp>
        <p:nvSpPr>
          <p:cNvPr id="4" name="Slide Number Placeholder 3">
            <a:extLst>
              <a:ext uri="{FF2B5EF4-FFF2-40B4-BE49-F238E27FC236}">
                <a16:creationId xmlns:a16="http://schemas.microsoft.com/office/drawing/2014/main" id="{E918E141-F5F5-1B35-51C6-80F138F43FFC}"/>
              </a:ext>
            </a:extLst>
          </p:cNvPr>
          <p:cNvSpPr>
            <a:spLocks noGrp="1"/>
          </p:cNvSpPr>
          <p:nvPr>
            <p:ph type="sldNum" sz="quarter" idx="10"/>
          </p:nvPr>
        </p:nvSpPr>
        <p:spPr/>
        <p:txBody>
          <a:bodyPr/>
          <a:lstStyle/>
          <a:p>
            <a:fld id="{94CD78A2-A0F4-C041-9699-AC9A14C38CE1}" type="slidenum">
              <a:rPr lang="en-US" smtClean="0"/>
              <a:t>21</a:t>
            </a:fld>
            <a:endParaRPr lang="en-US"/>
          </a:p>
        </p:txBody>
      </p:sp>
    </p:spTree>
    <p:extLst>
      <p:ext uri="{BB962C8B-B14F-4D97-AF65-F5344CB8AC3E}">
        <p14:creationId xmlns:p14="http://schemas.microsoft.com/office/powerpoint/2010/main" val="21195547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San Francisco fan satisfaction questionnaire </a:t>
            </a:r>
          </a:p>
        </p:txBody>
      </p:sp>
      <p:sp>
        <p:nvSpPr>
          <p:cNvPr id="4" name="Slide Number Placeholder 3"/>
          <p:cNvSpPr>
            <a:spLocks noGrp="1"/>
          </p:cNvSpPr>
          <p:nvPr>
            <p:ph type="sldNum" sz="quarter" idx="5"/>
          </p:nvPr>
        </p:nvSpPr>
        <p:spPr/>
        <p:txBody>
          <a:bodyPr/>
          <a:lstStyle/>
          <a:p>
            <a:fld id="{AB52CAF3-9B76-704B-9819-282536E72D2D}" type="slidenum">
              <a:rPr lang="en-US" smtClean="0"/>
              <a:t>22</a:t>
            </a:fld>
            <a:endParaRPr lang="en-US"/>
          </a:p>
        </p:txBody>
      </p:sp>
    </p:spTree>
    <p:extLst>
      <p:ext uri="{BB962C8B-B14F-4D97-AF65-F5344CB8AC3E}">
        <p14:creationId xmlns:p14="http://schemas.microsoft.com/office/powerpoint/2010/main" val="25317239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23</a:t>
            </a:fld>
            <a:endParaRPr lang="en-US"/>
          </a:p>
        </p:txBody>
      </p:sp>
    </p:spTree>
    <p:extLst>
      <p:ext uri="{BB962C8B-B14F-4D97-AF65-F5344CB8AC3E}">
        <p14:creationId xmlns:p14="http://schemas.microsoft.com/office/powerpoint/2010/main" val="31771888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24</a:t>
            </a:fld>
            <a:endParaRPr lang="en-US"/>
          </a:p>
        </p:txBody>
      </p:sp>
    </p:spTree>
    <p:extLst>
      <p:ext uri="{BB962C8B-B14F-4D97-AF65-F5344CB8AC3E}">
        <p14:creationId xmlns:p14="http://schemas.microsoft.com/office/powerpoint/2010/main" val="2318008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CD78A2-A0F4-C041-9699-AC9A14C38CE1}" type="slidenum">
              <a:rPr lang="en-US" smtClean="0"/>
              <a:t>25</a:t>
            </a:fld>
            <a:endParaRPr lang="en-US"/>
          </a:p>
        </p:txBody>
      </p:sp>
    </p:spTree>
    <p:extLst>
      <p:ext uri="{BB962C8B-B14F-4D97-AF65-F5344CB8AC3E}">
        <p14:creationId xmlns:p14="http://schemas.microsoft.com/office/powerpoint/2010/main" val="1249198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https://www.youtube.com/watch?v=juXwbCBhxfw</a:t>
            </a:r>
          </a:p>
        </p:txBody>
      </p:sp>
      <p:sp>
        <p:nvSpPr>
          <p:cNvPr id="4" name="Slide Number Placeholder 3"/>
          <p:cNvSpPr>
            <a:spLocks noGrp="1"/>
          </p:cNvSpPr>
          <p:nvPr>
            <p:ph type="sldNum" sz="quarter" idx="5"/>
          </p:nvPr>
        </p:nvSpPr>
        <p:spPr/>
        <p:txBody>
          <a:bodyPr/>
          <a:lstStyle/>
          <a:p>
            <a:fld id="{AB52CAF3-9B76-704B-9819-282536E72D2D}" type="slidenum">
              <a:rPr lang="en-US" smtClean="0"/>
              <a:t>30</a:t>
            </a:fld>
            <a:endParaRPr lang="en-US"/>
          </a:p>
        </p:txBody>
      </p:sp>
    </p:spTree>
    <p:extLst>
      <p:ext uri="{BB962C8B-B14F-4D97-AF65-F5344CB8AC3E}">
        <p14:creationId xmlns:p14="http://schemas.microsoft.com/office/powerpoint/2010/main" val="27340839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B52CAF3-9B76-704B-9819-282536E72D2D}" type="slidenum">
              <a:rPr lang="en-US" smtClean="0"/>
              <a:t>36</a:t>
            </a:fld>
            <a:endParaRPr lang="en-US"/>
          </a:p>
        </p:txBody>
      </p:sp>
    </p:spTree>
    <p:extLst>
      <p:ext uri="{BB962C8B-B14F-4D97-AF65-F5344CB8AC3E}">
        <p14:creationId xmlns:p14="http://schemas.microsoft.com/office/powerpoint/2010/main" val="2290176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FAF4A-1842-F345-92F0-F86B9E383E4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6FC4886-7A63-6E4E-95F3-6BC06F9FD8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571547B-8F7A-8449-B807-CEB71E71BC94}"/>
              </a:ext>
            </a:extLst>
          </p:cNvPr>
          <p:cNvSpPr>
            <a:spLocks noGrp="1"/>
          </p:cNvSpPr>
          <p:nvPr>
            <p:ph type="dt" sz="half" idx="10"/>
          </p:nvPr>
        </p:nvSpPr>
        <p:spPr/>
        <p:txBody>
          <a:bodyPr/>
          <a:lstStyle/>
          <a:p>
            <a:fld id="{D6C164B1-F687-D440-A7A4-75512E5DCA0A}" type="datetimeFigureOut">
              <a:rPr lang="en-US" smtClean="0"/>
              <a:t>12/11/2025</a:t>
            </a:fld>
            <a:endParaRPr lang="en-US"/>
          </a:p>
        </p:txBody>
      </p:sp>
      <p:sp>
        <p:nvSpPr>
          <p:cNvPr id="5" name="Footer Placeholder 4">
            <a:extLst>
              <a:ext uri="{FF2B5EF4-FFF2-40B4-BE49-F238E27FC236}">
                <a16:creationId xmlns:a16="http://schemas.microsoft.com/office/drawing/2014/main" id="{262F4832-99AC-4740-8A58-381F792C7E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C1BDC1-E616-EE42-BB68-B3417A41FEF1}"/>
              </a:ext>
            </a:extLst>
          </p:cNvPr>
          <p:cNvSpPr>
            <a:spLocks noGrp="1"/>
          </p:cNvSpPr>
          <p:nvPr>
            <p:ph type="sldNum" sz="quarter" idx="12"/>
          </p:nvPr>
        </p:nvSpPr>
        <p:spPr/>
        <p:txBody>
          <a:bodyPr/>
          <a:lstStyle/>
          <a:p>
            <a:fld id="{BA68C385-BDA7-2849-A7CC-867C520621E3}" type="slidenum">
              <a:rPr lang="en-US" smtClean="0"/>
              <a:t>‹#›</a:t>
            </a:fld>
            <a:endParaRPr lang="en-US"/>
          </a:p>
        </p:txBody>
      </p:sp>
    </p:spTree>
    <p:extLst>
      <p:ext uri="{BB962C8B-B14F-4D97-AF65-F5344CB8AC3E}">
        <p14:creationId xmlns:p14="http://schemas.microsoft.com/office/powerpoint/2010/main" val="1876861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521A0-E709-2541-983D-46BA5AEF0D1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F070A2E-B366-C14D-8204-F69137F5294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02468CE-F427-EF41-BE76-40C46B47168C}"/>
              </a:ext>
            </a:extLst>
          </p:cNvPr>
          <p:cNvSpPr>
            <a:spLocks noGrp="1"/>
          </p:cNvSpPr>
          <p:nvPr>
            <p:ph type="dt" sz="half" idx="10"/>
          </p:nvPr>
        </p:nvSpPr>
        <p:spPr/>
        <p:txBody>
          <a:bodyPr/>
          <a:lstStyle/>
          <a:p>
            <a:fld id="{D6C164B1-F687-D440-A7A4-75512E5DCA0A}" type="datetimeFigureOut">
              <a:rPr lang="en-US" smtClean="0"/>
              <a:t>12/11/2025</a:t>
            </a:fld>
            <a:endParaRPr lang="en-US"/>
          </a:p>
        </p:txBody>
      </p:sp>
      <p:sp>
        <p:nvSpPr>
          <p:cNvPr id="5" name="Footer Placeholder 4">
            <a:extLst>
              <a:ext uri="{FF2B5EF4-FFF2-40B4-BE49-F238E27FC236}">
                <a16:creationId xmlns:a16="http://schemas.microsoft.com/office/drawing/2014/main" id="{782E99F3-FA2A-8242-AB14-1D1096A920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0C0931-8AEF-4B4F-906D-114881E0C1FD}"/>
              </a:ext>
            </a:extLst>
          </p:cNvPr>
          <p:cNvSpPr>
            <a:spLocks noGrp="1"/>
          </p:cNvSpPr>
          <p:nvPr>
            <p:ph type="sldNum" sz="quarter" idx="12"/>
          </p:nvPr>
        </p:nvSpPr>
        <p:spPr/>
        <p:txBody>
          <a:bodyPr/>
          <a:lstStyle/>
          <a:p>
            <a:fld id="{BA68C385-BDA7-2849-A7CC-867C520621E3}" type="slidenum">
              <a:rPr lang="en-US" smtClean="0"/>
              <a:t>‹#›</a:t>
            </a:fld>
            <a:endParaRPr lang="en-US"/>
          </a:p>
        </p:txBody>
      </p:sp>
    </p:spTree>
    <p:extLst>
      <p:ext uri="{BB962C8B-B14F-4D97-AF65-F5344CB8AC3E}">
        <p14:creationId xmlns:p14="http://schemas.microsoft.com/office/powerpoint/2010/main" val="302417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94D86-A11F-C443-A04B-40064664E73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81368FB-908B-0F42-8C3F-C3FDC2C51D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A7215F3-C87B-F54C-B4F6-6C24413F143B}"/>
              </a:ext>
            </a:extLst>
          </p:cNvPr>
          <p:cNvSpPr>
            <a:spLocks noGrp="1"/>
          </p:cNvSpPr>
          <p:nvPr>
            <p:ph type="dt" sz="half" idx="10"/>
          </p:nvPr>
        </p:nvSpPr>
        <p:spPr/>
        <p:txBody>
          <a:bodyPr/>
          <a:lstStyle/>
          <a:p>
            <a:fld id="{D6C164B1-F687-D440-A7A4-75512E5DCA0A}" type="datetimeFigureOut">
              <a:rPr lang="en-US" smtClean="0"/>
              <a:t>12/11/2025</a:t>
            </a:fld>
            <a:endParaRPr lang="en-US"/>
          </a:p>
        </p:txBody>
      </p:sp>
      <p:sp>
        <p:nvSpPr>
          <p:cNvPr id="5" name="Footer Placeholder 4">
            <a:extLst>
              <a:ext uri="{FF2B5EF4-FFF2-40B4-BE49-F238E27FC236}">
                <a16:creationId xmlns:a16="http://schemas.microsoft.com/office/drawing/2014/main" id="{C068D870-B209-CB46-9727-D776BD0BEB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594A5A-6975-AC4A-92C6-71301F33509C}"/>
              </a:ext>
            </a:extLst>
          </p:cNvPr>
          <p:cNvSpPr>
            <a:spLocks noGrp="1"/>
          </p:cNvSpPr>
          <p:nvPr>
            <p:ph type="sldNum" sz="quarter" idx="12"/>
          </p:nvPr>
        </p:nvSpPr>
        <p:spPr/>
        <p:txBody>
          <a:bodyPr/>
          <a:lstStyle/>
          <a:p>
            <a:fld id="{BA68C385-BDA7-2849-A7CC-867C520621E3}" type="slidenum">
              <a:rPr lang="en-US" smtClean="0"/>
              <a:t>‹#›</a:t>
            </a:fld>
            <a:endParaRPr lang="en-US"/>
          </a:p>
        </p:txBody>
      </p:sp>
    </p:spTree>
    <p:extLst>
      <p:ext uri="{BB962C8B-B14F-4D97-AF65-F5344CB8AC3E}">
        <p14:creationId xmlns:p14="http://schemas.microsoft.com/office/powerpoint/2010/main" val="907056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488A5-DB8D-174F-B915-730DD302FE2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FE4D192-2B85-0C42-AF85-4690AA2B9E8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A7BF644-E54F-894E-AEAD-453FC4832B9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8EA6A0C-1C44-AE42-BB64-CC76651ADAD7}"/>
              </a:ext>
            </a:extLst>
          </p:cNvPr>
          <p:cNvSpPr>
            <a:spLocks noGrp="1"/>
          </p:cNvSpPr>
          <p:nvPr>
            <p:ph type="dt" sz="half" idx="10"/>
          </p:nvPr>
        </p:nvSpPr>
        <p:spPr/>
        <p:txBody>
          <a:bodyPr/>
          <a:lstStyle/>
          <a:p>
            <a:fld id="{D6C164B1-F687-D440-A7A4-75512E5DCA0A}" type="datetimeFigureOut">
              <a:rPr lang="en-US" smtClean="0"/>
              <a:t>12/11/2025</a:t>
            </a:fld>
            <a:endParaRPr lang="en-US"/>
          </a:p>
        </p:txBody>
      </p:sp>
      <p:sp>
        <p:nvSpPr>
          <p:cNvPr id="6" name="Footer Placeholder 5">
            <a:extLst>
              <a:ext uri="{FF2B5EF4-FFF2-40B4-BE49-F238E27FC236}">
                <a16:creationId xmlns:a16="http://schemas.microsoft.com/office/drawing/2014/main" id="{67D48B76-3A2E-1943-89D8-A7256A573AD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5DEC80C-F4EB-8B4C-9F6D-12D97BAFD610}"/>
              </a:ext>
            </a:extLst>
          </p:cNvPr>
          <p:cNvSpPr>
            <a:spLocks noGrp="1"/>
          </p:cNvSpPr>
          <p:nvPr>
            <p:ph type="sldNum" sz="quarter" idx="12"/>
          </p:nvPr>
        </p:nvSpPr>
        <p:spPr/>
        <p:txBody>
          <a:bodyPr/>
          <a:lstStyle/>
          <a:p>
            <a:fld id="{BA68C385-BDA7-2849-A7CC-867C520621E3}" type="slidenum">
              <a:rPr lang="en-US" smtClean="0"/>
              <a:t>‹#›</a:t>
            </a:fld>
            <a:endParaRPr lang="en-US"/>
          </a:p>
        </p:txBody>
      </p:sp>
    </p:spTree>
    <p:extLst>
      <p:ext uri="{BB962C8B-B14F-4D97-AF65-F5344CB8AC3E}">
        <p14:creationId xmlns:p14="http://schemas.microsoft.com/office/powerpoint/2010/main" val="884352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ACBB6-E73F-5740-8AAC-3C43A980E2B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7B12BE8-9F0D-F040-9593-20C276FDA1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3B14677-3688-E946-A15A-FC607ACFFC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86D2153-D17F-1A4E-8754-ED94AB266E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E386170-229D-8649-9378-A400F32A6F5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5DCEB82-3B46-8C4F-B494-7CF8C5CB4EB0}"/>
              </a:ext>
            </a:extLst>
          </p:cNvPr>
          <p:cNvSpPr>
            <a:spLocks noGrp="1"/>
          </p:cNvSpPr>
          <p:nvPr>
            <p:ph type="dt" sz="half" idx="10"/>
          </p:nvPr>
        </p:nvSpPr>
        <p:spPr/>
        <p:txBody>
          <a:bodyPr/>
          <a:lstStyle/>
          <a:p>
            <a:fld id="{D6C164B1-F687-D440-A7A4-75512E5DCA0A}" type="datetimeFigureOut">
              <a:rPr lang="en-US" smtClean="0"/>
              <a:t>12/11/2025</a:t>
            </a:fld>
            <a:endParaRPr lang="en-US"/>
          </a:p>
        </p:txBody>
      </p:sp>
      <p:sp>
        <p:nvSpPr>
          <p:cNvPr id="8" name="Footer Placeholder 7">
            <a:extLst>
              <a:ext uri="{FF2B5EF4-FFF2-40B4-BE49-F238E27FC236}">
                <a16:creationId xmlns:a16="http://schemas.microsoft.com/office/drawing/2014/main" id="{38AAD1F7-3812-E74D-B89E-021C75F4F50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C2AACB0-E7C4-574C-95B0-778F05D6E482}"/>
              </a:ext>
            </a:extLst>
          </p:cNvPr>
          <p:cNvSpPr>
            <a:spLocks noGrp="1"/>
          </p:cNvSpPr>
          <p:nvPr>
            <p:ph type="sldNum" sz="quarter" idx="12"/>
          </p:nvPr>
        </p:nvSpPr>
        <p:spPr/>
        <p:txBody>
          <a:bodyPr/>
          <a:lstStyle/>
          <a:p>
            <a:fld id="{BA68C385-BDA7-2849-A7CC-867C520621E3}" type="slidenum">
              <a:rPr lang="en-US" smtClean="0"/>
              <a:t>‹#›</a:t>
            </a:fld>
            <a:endParaRPr lang="en-US"/>
          </a:p>
        </p:txBody>
      </p:sp>
    </p:spTree>
    <p:extLst>
      <p:ext uri="{BB962C8B-B14F-4D97-AF65-F5344CB8AC3E}">
        <p14:creationId xmlns:p14="http://schemas.microsoft.com/office/powerpoint/2010/main" val="2184510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7D83B-691F-E64B-BDD9-8266B0A57BC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28E4E13-B522-CB45-909B-3F6D80414F2F}"/>
              </a:ext>
            </a:extLst>
          </p:cNvPr>
          <p:cNvSpPr>
            <a:spLocks noGrp="1"/>
          </p:cNvSpPr>
          <p:nvPr>
            <p:ph type="dt" sz="half" idx="10"/>
          </p:nvPr>
        </p:nvSpPr>
        <p:spPr/>
        <p:txBody>
          <a:bodyPr/>
          <a:lstStyle/>
          <a:p>
            <a:fld id="{D6C164B1-F687-D440-A7A4-75512E5DCA0A}" type="datetimeFigureOut">
              <a:rPr lang="en-US" smtClean="0"/>
              <a:t>12/11/2025</a:t>
            </a:fld>
            <a:endParaRPr lang="en-US"/>
          </a:p>
        </p:txBody>
      </p:sp>
      <p:sp>
        <p:nvSpPr>
          <p:cNvPr id="4" name="Footer Placeholder 3">
            <a:extLst>
              <a:ext uri="{FF2B5EF4-FFF2-40B4-BE49-F238E27FC236}">
                <a16:creationId xmlns:a16="http://schemas.microsoft.com/office/drawing/2014/main" id="{2A4E1E08-45F0-B34C-AE7B-D0E4A5C1C1C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247C14-F2CC-A042-8F72-99D613C4F2A0}"/>
              </a:ext>
            </a:extLst>
          </p:cNvPr>
          <p:cNvSpPr>
            <a:spLocks noGrp="1"/>
          </p:cNvSpPr>
          <p:nvPr>
            <p:ph type="sldNum" sz="quarter" idx="12"/>
          </p:nvPr>
        </p:nvSpPr>
        <p:spPr/>
        <p:txBody>
          <a:bodyPr/>
          <a:lstStyle/>
          <a:p>
            <a:fld id="{BA68C385-BDA7-2849-A7CC-867C520621E3}" type="slidenum">
              <a:rPr lang="en-US" smtClean="0"/>
              <a:t>‹#›</a:t>
            </a:fld>
            <a:endParaRPr lang="en-US"/>
          </a:p>
        </p:txBody>
      </p:sp>
    </p:spTree>
    <p:extLst>
      <p:ext uri="{BB962C8B-B14F-4D97-AF65-F5344CB8AC3E}">
        <p14:creationId xmlns:p14="http://schemas.microsoft.com/office/powerpoint/2010/main" val="3428066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290180-EC5D-5041-AC23-7F95EB4D8CDD}"/>
              </a:ext>
            </a:extLst>
          </p:cNvPr>
          <p:cNvSpPr>
            <a:spLocks noGrp="1"/>
          </p:cNvSpPr>
          <p:nvPr>
            <p:ph type="dt" sz="half" idx="10"/>
          </p:nvPr>
        </p:nvSpPr>
        <p:spPr/>
        <p:txBody>
          <a:bodyPr/>
          <a:lstStyle/>
          <a:p>
            <a:fld id="{D6C164B1-F687-D440-A7A4-75512E5DCA0A}" type="datetimeFigureOut">
              <a:rPr lang="en-US" smtClean="0"/>
              <a:t>12/11/2025</a:t>
            </a:fld>
            <a:endParaRPr lang="en-US"/>
          </a:p>
        </p:txBody>
      </p:sp>
      <p:sp>
        <p:nvSpPr>
          <p:cNvPr id="3" name="Footer Placeholder 2">
            <a:extLst>
              <a:ext uri="{FF2B5EF4-FFF2-40B4-BE49-F238E27FC236}">
                <a16:creationId xmlns:a16="http://schemas.microsoft.com/office/drawing/2014/main" id="{D1E1F1A1-80F2-CB4F-B88A-BE85892D3C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E63CFD2-5AD5-A04C-AD0F-11C19618EE91}"/>
              </a:ext>
            </a:extLst>
          </p:cNvPr>
          <p:cNvSpPr>
            <a:spLocks noGrp="1"/>
          </p:cNvSpPr>
          <p:nvPr>
            <p:ph type="sldNum" sz="quarter" idx="12"/>
          </p:nvPr>
        </p:nvSpPr>
        <p:spPr/>
        <p:txBody>
          <a:bodyPr/>
          <a:lstStyle/>
          <a:p>
            <a:fld id="{BA68C385-BDA7-2849-A7CC-867C520621E3}" type="slidenum">
              <a:rPr lang="en-US" smtClean="0"/>
              <a:t>‹#›</a:t>
            </a:fld>
            <a:endParaRPr lang="en-US"/>
          </a:p>
        </p:txBody>
      </p:sp>
    </p:spTree>
    <p:extLst>
      <p:ext uri="{BB962C8B-B14F-4D97-AF65-F5344CB8AC3E}">
        <p14:creationId xmlns:p14="http://schemas.microsoft.com/office/powerpoint/2010/main" val="43509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281C6-E183-F440-A760-0D702216D4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F4A4263-28E5-764F-B3FA-6B36A7E81A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1050621-4F7A-C847-8428-93BFB74915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3398061-CFA7-714F-A831-65FDE3BDFDBE}"/>
              </a:ext>
            </a:extLst>
          </p:cNvPr>
          <p:cNvSpPr>
            <a:spLocks noGrp="1"/>
          </p:cNvSpPr>
          <p:nvPr>
            <p:ph type="dt" sz="half" idx="10"/>
          </p:nvPr>
        </p:nvSpPr>
        <p:spPr/>
        <p:txBody>
          <a:bodyPr/>
          <a:lstStyle/>
          <a:p>
            <a:fld id="{D6C164B1-F687-D440-A7A4-75512E5DCA0A}" type="datetimeFigureOut">
              <a:rPr lang="en-US" smtClean="0"/>
              <a:t>12/11/2025</a:t>
            </a:fld>
            <a:endParaRPr lang="en-US"/>
          </a:p>
        </p:txBody>
      </p:sp>
      <p:sp>
        <p:nvSpPr>
          <p:cNvPr id="6" name="Footer Placeholder 5">
            <a:extLst>
              <a:ext uri="{FF2B5EF4-FFF2-40B4-BE49-F238E27FC236}">
                <a16:creationId xmlns:a16="http://schemas.microsoft.com/office/drawing/2014/main" id="{CB9377B4-708C-9445-A29A-C326937EE6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E9B340-D6BA-2046-BC50-F2EEDDC029A1}"/>
              </a:ext>
            </a:extLst>
          </p:cNvPr>
          <p:cNvSpPr>
            <a:spLocks noGrp="1"/>
          </p:cNvSpPr>
          <p:nvPr>
            <p:ph type="sldNum" sz="quarter" idx="12"/>
          </p:nvPr>
        </p:nvSpPr>
        <p:spPr/>
        <p:txBody>
          <a:bodyPr/>
          <a:lstStyle/>
          <a:p>
            <a:fld id="{BA68C385-BDA7-2849-A7CC-867C520621E3}" type="slidenum">
              <a:rPr lang="en-US" smtClean="0"/>
              <a:t>‹#›</a:t>
            </a:fld>
            <a:endParaRPr lang="en-US"/>
          </a:p>
        </p:txBody>
      </p:sp>
    </p:spTree>
    <p:extLst>
      <p:ext uri="{BB962C8B-B14F-4D97-AF65-F5344CB8AC3E}">
        <p14:creationId xmlns:p14="http://schemas.microsoft.com/office/powerpoint/2010/main" val="3184393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62F01-B3B2-724C-AA7A-9B3F65025B3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1037955-2CEB-3144-A432-0D5AF0C986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BA9F224-331F-B247-80A2-3CC6075D1E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6A3B28C-42AD-DF4A-A32D-C9A1485C293B}"/>
              </a:ext>
            </a:extLst>
          </p:cNvPr>
          <p:cNvSpPr>
            <a:spLocks noGrp="1"/>
          </p:cNvSpPr>
          <p:nvPr>
            <p:ph type="dt" sz="half" idx="10"/>
          </p:nvPr>
        </p:nvSpPr>
        <p:spPr/>
        <p:txBody>
          <a:bodyPr/>
          <a:lstStyle/>
          <a:p>
            <a:fld id="{D6C164B1-F687-D440-A7A4-75512E5DCA0A}" type="datetimeFigureOut">
              <a:rPr lang="en-US" smtClean="0"/>
              <a:t>12/11/2025</a:t>
            </a:fld>
            <a:endParaRPr lang="en-US"/>
          </a:p>
        </p:txBody>
      </p:sp>
      <p:sp>
        <p:nvSpPr>
          <p:cNvPr id="6" name="Footer Placeholder 5">
            <a:extLst>
              <a:ext uri="{FF2B5EF4-FFF2-40B4-BE49-F238E27FC236}">
                <a16:creationId xmlns:a16="http://schemas.microsoft.com/office/drawing/2014/main" id="{33DC7CC4-766D-804A-AF04-601ED04E16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F69073-E497-9B4E-AFC1-766956DB6924}"/>
              </a:ext>
            </a:extLst>
          </p:cNvPr>
          <p:cNvSpPr>
            <a:spLocks noGrp="1"/>
          </p:cNvSpPr>
          <p:nvPr>
            <p:ph type="sldNum" sz="quarter" idx="12"/>
          </p:nvPr>
        </p:nvSpPr>
        <p:spPr/>
        <p:txBody>
          <a:bodyPr/>
          <a:lstStyle/>
          <a:p>
            <a:fld id="{BA68C385-BDA7-2849-A7CC-867C520621E3}" type="slidenum">
              <a:rPr lang="en-US" smtClean="0"/>
              <a:t>‹#›</a:t>
            </a:fld>
            <a:endParaRPr lang="en-US"/>
          </a:p>
        </p:txBody>
      </p:sp>
    </p:spTree>
    <p:extLst>
      <p:ext uri="{BB962C8B-B14F-4D97-AF65-F5344CB8AC3E}">
        <p14:creationId xmlns:p14="http://schemas.microsoft.com/office/powerpoint/2010/main" val="866718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D528D-AD7B-1747-BF56-6B012FDDFB8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191D862-6448-DC43-949F-75839026B98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B20508-17AD-E643-9337-C08B3B0F4085}"/>
              </a:ext>
            </a:extLst>
          </p:cNvPr>
          <p:cNvSpPr>
            <a:spLocks noGrp="1"/>
          </p:cNvSpPr>
          <p:nvPr>
            <p:ph type="dt" sz="half" idx="10"/>
          </p:nvPr>
        </p:nvSpPr>
        <p:spPr/>
        <p:txBody>
          <a:bodyPr/>
          <a:lstStyle/>
          <a:p>
            <a:fld id="{D6C164B1-F687-D440-A7A4-75512E5DCA0A}" type="datetimeFigureOut">
              <a:rPr lang="en-US" smtClean="0"/>
              <a:t>12/11/2025</a:t>
            </a:fld>
            <a:endParaRPr lang="en-US"/>
          </a:p>
        </p:txBody>
      </p:sp>
      <p:sp>
        <p:nvSpPr>
          <p:cNvPr id="5" name="Footer Placeholder 4">
            <a:extLst>
              <a:ext uri="{FF2B5EF4-FFF2-40B4-BE49-F238E27FC236}">
                <a16:creationId xmlns:a16="http://schemas.microsoft.com/office/drawing/2014/main" id="{91C9D5FE-03E2-CF47-B498-A312ECA0B6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ECA4C8-FE13-5F4F-92AF-7FC25075C365}"/>
              </a:ext>
            </a:extLst>
          </p:cNvPr>
          <p:cNvSpPr>
            <a:spLocks noGrp="1"/>
          </p:cNvSpPr>
          <p:nvPr>
            <p:ph type="sldNum" sz="quarter" idx="12"/>
          </p:nvPr>
        </p:nvSpPr>
        <p:spPr/>
        <p:txBody>
          <a:bodyPr/>
          <a:lstStyle/>
          <a:p>
            <a:fld id="{BA68C385-BDA7-2849-A7CC-867C520621E3}" type="slidenum">
              <a:rPr lang="en-US" smtClean="0"/>
              <a:t>‹#›</a:t>
            </a:fld>
            <a:endParaRPr lang="en-US"/>
          </a:p>
        </p:txBody>
      </p:sp>
    </p:spTree>
    <p:extLst>
      <p:ext uri="{BB962C8B-B14F-4D97-AF65-F5344CB8AC3E}">
        <p14:creationId xmlns:p14="http://schemas.microsoft.com/office/powerpoint/2010/main" val="1654932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E17EBB-93F6-DA43-B237-E7879B8CB92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947F4EB-EE91-004B-9903-9DA7360616D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9A39464-1554-154A-83A2-9DD6D9D4F876}"/>
              </a:ext>
            </a:extLst>
          </p:cNvPr>
          <p:cNvSpPr>
            <a:spLocks noGrp="1"/>
          </p:cNvSpPr>
          <p:nvPr>
            <p:ph type="dt" sz="half" idx="10"/>
          </p:nvPr>
        </p:nvSpPr>
        <p:spPr/>
        <p:txBody>
          <a:bodyPr/>
          <a:lstStyle/>
          <a:p>
            <a:fld id="{D6C164B1-F687-D440-A7A4-75512E5DCA0A}" type="datetimeFigureOut">
              <a:rPr lang="en-US" smtClean="0"/>
              <a:t>12/11/2025</a:t>
            </a:fld>
            <a:endParaRPr lang="en-US"/>
          </a:p>
        </p:txBody>
      </p:sp>
      <p:sp>
        <p:nvSpPr>
          <p:cNvPr id="5" name="Footer Placeholder 4">
            <a:extLst>
              <a:ext uri="{FF2B5EF4-FFF2-40B4-BE49-F238E27FC236}">
                <a16:creationId xmlns:a16="http://schemas.microsoft.com/office/drawing/2014/main" id="{C785BAB1-6EFB-B743-B89A-94217FD6B6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67AE48-94B8-654A-A65E-B67655DD6FAD}"/>
              </a:ext>
            </a:extLst>
          </p:cNvPr>
          <p:cNvSpPr>
            <a:spLocks noGrp="1"/>
          </p:cNvSpPr>
          <p:nvPr>
            <p:ph type="sldNum" sz="quarter" idx="12"/>
          </p:nvPr>
        </p:nvSpPr>
        <p:spPr/>
        <p:txBody>
          <a:bodyPr/>
          <a:lstStyle/>
          <a:p>
            <a:fld id="{BA68C385-BDA7-2849-A7CC-867C520621E3}" type="slidenum">
              <a:rPr lang="en-US" smtClean="0"/>
              <a:t>‹#›</a:t>
            </a:fld>
            <a:endParaRPr lang="en-US"/>
          </a:p>
        </p:txBody>
      </p:sp>
    </p:spTree>
    <p:extLst>
      <p:ext uri="{BB962C8B-B14F-4D97-AF65-F5344CB8AC3E}">
        <p14:creationId xmlns:p14="http://schemas.microsoft.com/office/powerpoint/2010/main" val="9261666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5099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E7F354-DCD4-F547-B237-5AC489429E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C2CBE03-1CBC-E44D-8249-101C97BECA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077A47E-125E-1C4D-9C1E-D2EB5788D2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C164B1-F687-D440-A7A4-75512E5DCA0A}" type="datetimeFigureOut">
              <a:rPr lang="en-US" smtClean="0"/>
              <a:t>12/11/2025</a:t>
            </a:fld>
            <a:endParaRPr lang="en-US"/>
          </a:p>
        </p:txBody>
      </p:sp>
      <p:sp>
        <p:nvSpPr>
          <p:cNvPr id="5" name="Footer Placeholder 4">
            <a:extLst>
              <a:ext uri="{FF2B5EF4-FFF2-40B4-BE49-F238E27FC236}">
                <a16:creationId xmlns:a16="http://schemas.microsoft.com/office/drawing/2014/main" id="{400560EB-D162-6A4D-999A-8A038878DA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5C703BA-CF6E-744F-8A0A-53099A22AE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68C385-BDA7-2849-A7CC-867C520621E3}" type="slidenum">
              <a:rPr lang="en-US" smtClean="0"/>
              <a:t>‹#›</a:t>
            </a:fld>
            <a:endParaRPr lang="en-US"/>
          </a:p>
        </p:txBody>
      </p:sp>
    </p:spTree>
    <p:extLst>
      <p:ext uri="{BB962C8B-B14F-4D97-AF65-F5344CB8AC3E}">
        <p14:creationId xmlns:p14="http://schemas.microsoft.com/office/powerpoint/2010/main" val="20442111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2.xml"/><Relationship Id="rId5" Type="http://schemas.openxmlformats.org/officeDocument/2006/relationships/image" Target="../media/image19.jpeg"/><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video" Target="https://www.youtube.com/embed/nBZLCSRH7pg?feature=oembed" TargetMode="External"/><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video" Target="https://www.youtube.com/embed/Sqd3jUPq3Lw?feature=oembed" TargetMode="External"/><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9.png"/><Relationship Id="rId7" Type="http://schemas.openxmlformats.org/officeDocument/2006/relationships/diagramColors" Target="../diagrams/colors1.xml"/><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30.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2.xml"/><Relationship Id="rId5" Type="http://schemas.openxmlformats.org/officeDocument/2006/relationships/image" Target="../media/image37.jpeg"/><Relationship Id="rId4" Type="http://schemas.openxmlformats.org/officeDocument/2006/relationships/image" Target="../media/image36.jpeg"/></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2.xml"/><Relationship Id="rId5" Type="http://schemas.openxmlformats.org/officeDocument/2006/relationships/image" Target="../media/image41.jpeg"/><Relationship Id="rId4" Type="http://schemas.openxmlformats.org/officeDocument/2006/relationships/image" Target="../media/image40.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2.xml"/><Relationship Id="rId1" Type="http://schemas.openxmlformats.org/officeDocument/2006/relationships/video" Target="https://www.youtube.com/embed/juXwbCBhxfw?feature=oembed" TargetMode="External"/><Relationship Id="rId4" Type="http://schemas.openxmlformats.org/officeDocument/2006/relationships/image" Target="../media/image42.jpeg"/></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hyperlink" Target="mailto:Rlusted@Cardiffmet.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0" y="3529013"/>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2629" y="5579191"/>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 </a:t>
            </a:r>
          </a:p>
          <a:p>
            <a:r>
              <a:rPr lang="en-GB" sz="4000" b="1" dirty="0">
                <a:solidFill>
                  <a:schemeClr val="bg1"/>
                </a:solidFill>
                <a:cs typeface="Arial Black" panose="020B0604020202020204" pitchFamily="34" charset="0"/>
              </a:rPr>
              <a:t>Fan engagement – secondary spend </a:t>
            </a:r>
          </a:p>
        </p:txBody>
      </p:sp>
      <p:pic>
        <p:nvPicPr>
          <p:cNvPr id="1026" name="Picture 2" descr="Newcastle fans including Ant and Dec flock like Magpies into Wembley ahead  of Carabao cup final kick-off with Man Utd | The Sun">
            <a:extLst>
              <a:ext uri="{FF2B5EF4-FFF2-40B4-BE49-F238E27FC236}">
                <a16:creationId xmlns:a16="http://schemas.microsoft.com/office/drawing/2014/main" id="{273322FE-3907-B804-7DFA-EA9F3022B4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4882" y="-26257"/>
            <a:ext cx="7902236" cy="5269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906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4"/>
          <p:cNvSpPr>
            <a:spLocks noGrp="1" noChangeArrowheads="1"/>
          </p:cNvSpPr>
          <p:nvPr>
            <p:ph type="title"/>
          </p:nvPr>
        </p:nvSpPr>
        <p:spPr>
          <a:xfrm>
            <a:off x="7329055" y="6004720"/>
            <a:ext cx="6248400" cy="703262"/>
          </a:xfrm>
        </p:spPr>
        <p:txBody>
          <a:bodyPr/>
          <a:lstStyle/>
          <a:p>
            <a:pPr eaLnBrk="1" hangingPunct="1"/>
            <a:r>
              <a:rPr lang="en-GB" altLang="en-US" sz="2100" dirty="0"/>
              <a:t>(Shone and Parry, 2004, p4)</a:t>
            </a:r>
          </a:p>
        </p:txBody>
      </p:sp>
      <p:sp>
        <p:nvSpPr>
          <p:cNvPr id="62468" name="Text Box 6"/>
          <p:cNvSpPr txBox="1">
            <a:spLocks noChangeArrowheads="1"/>
          </p:cNvSpPr>
          <p:nvPr/>
        </p:nvSpPr>
        <p:spPr bwMode="auto">
          <a:xfrm>
            <a:off x="5421313" y="3208337"/>
            <a:ext cx="1187450" cy="738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2100" b="1" dirty="0">
                <a:latin typeface="Tahoma" panose="020B0604030504040204" pitchFamily="34" charset="0"/>
              </a:rPr>
              <a:t>Special events</a:t>
            </a:r>
          </a:p>
        </p:txBody>
      </p:sp>
      <p:sp>
        <p:nvSpPr>
          <p:cNvPr id="62469" name="Text Box 7"/>
          <p:cNvSpPr txBox="1">
            <a:spLocks noChangeArrowheads="1"/>
          </p:cNvSpPr>
          <p:nvPr/>
        </p:nvSpPr>
        <p:spPr bwMode="auto">
          <a:xfrm>
            <a:off x="4556126" y="1217613"/>
            <a:ext cx="2917825"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1800" b="1">
                <a:latin typeface="Tahoma" panose="020B0604030504040204" pitchFamily="34" charset="0"/>
              </a:rPr>
              <a:t>Leisure events</a:t>
            </a:r>
            <a:r>
              <a:rPr lang="en-GB" altLang="en-US" sz="1800">
                <a:latin typeface="Tahoma" panose="020B0604030504040204" pitchFamily="34" charset="0"/>
              </a:rPr>
              <a:t>               (Leisure, sport, recreation)</a:t>
            </a:r>
          </a:p>
        </p:txBody>
      </p:sp>
      <p:sp>
        <p:nvSpPr>
          <p:cNvPr id="62470" name="Text Box 8"/>
          <p:cNvSpPr txBox="1">
            <a:spLocks noChangeArrowheads="1"/>
          </p:cNvSpPr>
          <p:nvPr/>
        </p:nvSpPr>
        <p:spPr bwMode="auto">
          <a:xfrm>
            <a:off x="1765301" y="3186113"/>
            <a:ext cx="2214563"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1800" b="1">
                <a:latin typeface="Tahoma" panose="020B0604030504040204" pitchFamily="34" charset="0"/>
              </a:rPr>
              <a:t>Personal events</a:t>
            </a:r>
            <a:r>
              <a:rPr lang="en-GB" altLang="en-US" sz="1800">
                <a:latin typeface="Tahoma" panose="020B0604030504040204" pitchFamily="34" charset="0"/>
              </a:rPr>
              <a:t> (Weddings, birthdays, anniversaries)</a:t>
            </a:r>
          </a:p>
        </p:txBody>
      </p:sp>
      <p:sp>
        <p:nvSpPr>
          <p:cNvPr id="62471" name="Text Box 9"/>
          <p:cNvSpPr txBox="1">
            <a:spLocks noChangeArrowheads="1"/>
          </p:cNvSpPr>
          <p:nvPr/>
        </p:nvSpPr>
        <p:spPr bwMode="auto">
          <a:xfrm>
            <a:off x="8199439" y="2797176"/>
            <a:ext cx="1889125" cy="1477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1800" b="1">
                <a:latin typeface="Tahoma" panose="020B0604030504040204" pitchFamily="34" charset="0"/>
              </a:rPr>
              <a:t>Cultural events</a:t>
            </a:r>
            <a:r>
              <a:rPr lang="en-GB" altLang="en-US" sz="1800">
                <a:latin typeface="Tahoma" panose="020B0604030504040204" pitchFamily="34" charset="0"/>
              </a:rPr>
              <a:t> (Ceremonial, art, heritage, sacred, folklore) </a:t>
            </a:r>
          </a:p>
        </p:txBody>
      </p:sp>
      <p:sp>
        <p:nvSpPr>
          <p:cNvPr id="62472" name="Text Box 10"/>
          <p:cNvSpPr txBox="1">
            <a:spLocks noChangeArrowheads="1"/>
          </p:cNvSpPr>
          <p:nvPr/>
        </p:nvSpPr>
        <p:spPr bwMode="auto">
          <a:xfrm>
            <a:off x="4800600" y="5091114"/>
            <a:ext cx="2808288"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1800" b="1">
                <a:latin typeface="Tahoma" panose="020B0604030504040204" pitchFamily="34" charset="0"/>
              </a:rPr>
              <a:t>Organisational events</a:t>
            </a:r>
            <a:r>
              <a:rPr lang="en-GB" altLang="en-US" sz="1800">
                <a:latin typeface="Tahoma" panose="020B0604030504040204" pitchFamily="34" charset="0"/>
              </a:rPr>
              <a:t> (Commercial, political, charitable, sales)</a:t>
            </a:r>
          </a:p>
        </p:txBody>
      </p:sp>
      <p:sp>
        <p:nvSpPr>
          <p:cNvPr id="62473" name="Line 11"/>
          <p:cNvSpPr>
            <a:spLocks noChangeShapeType="1"/>
          </p:cNvSpPr>
          <p:nvPr/>
        </p:nvSpPr>
        <p:spPr bwMode="auto">
          <a:xfrm>
            <a:off x="6015038" y="4389439"/>
            <a:ext cx="0" cy="701675"/>
          </a:xfrm>
          <a:prstGeom prst="line">
            <a:avLst/>
          </a:prstGeom>
          <a:noFill/>
          <a:ln w="38100">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GB"/>
          </a:p>
        </p:txBody>
      </p:sp>
      <p:sp>
        <p:nvSpPr>
          <p:cNvPr id="62474" name="Line 12"/>
          <p:cNvSpPr>
            <a:spLocks noChangeShapeType="1"/>
          </p:cNvSpPr>
          <p:nvPr/>
        </p:nvSpPr>
        <p:spPr bwMode="auto">
          <a:xfrm>
            <a:off x="6015038" y="2209801"/>
            <a:ext cx="0" cy="701675"/>
          </a:xfrm>
          <a:prstGeom prst="line">
            <a:avLst/>
          </a:prstGeom>
          <a:noFill/>
          <a:ln w="38100">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GB"/>
          </a:p>
        </p:txBody>
      </p:sp>
      <p:sp>
        <p:nvSpPr>
          <p:cNvPr id="62475" name="Line 13"/>
          <p:cNvSpPr>
            <a:spLocks noChangeShapeType="1"/>
          </p:cNvSpPr>
          <p:nvPr/>
        </p:nvSpPr>
        <p:spPr bwMode="auto">
          <a:xfrm>
            <a:off x="3829050" y="3711575"/>
            <a:ext cx="971550" cy="0"/>
          </a:xfrm>
          <a:prstGeom prst="line">
            <a:avLst/>
          </a:prstGeom>
          <a:noFill/>
          <a:ln w="38100">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GB"/>
          </a:p>
        </p:txBody>
      </p:sp>
      <p:sp>
        <p:nvSpPr>
          <p:cNvPr id="62476" name="Line 14"/>
          <p:cNvSpPr>
            <a:spLocks noChangeShapeType="1"/>
          </p:cNvSpPr>
          <p:nvPr/>
        </p:nvSpPr>
        <p:spPr bwMode="auto">
          <a:xfrm>
            <a:off x="7105650" y="3690938"/>
            <a:ext cx="971550" cy="0"/>
          </a:xfrm>
          <a:prstGeom prst="line">
            <a:avLst/>
          </a:prstGeom>
          <a:noFill/>
          <a:ln w="38100">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GB"/>
          </a:p>
        </p:txBody>
      </p:sp>
    </p:spTree>
    <p:extLst>
      <p:ext uri="{BB962C8B-B14F-4D97-AF65-F5344CB8AC3E}">
        <p14:creationId xmlns:p14="http://schemas.microsoft.com/office/powerpoint/2010/main" val="29034118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5" name="Rectangle 3"/>
          <p:cNvSpPr>
            <a:spLocks noGrp="1" noChangeArrowheads="1"/>
          </p:cNvSpPr>
          <p:nvPr>
            <p:ph sz="half" idx="1"/>
          </p:nvPr>
        </p:nvSpPr>
        <p:spPr>
          <a:xfrm>
            <a:off x="2693386" y="2564401"/>
            <a:ext cx="3028950" cy="3394075"/>
          </a:xfrm>
          <a:extLst>
            <a:ext uri="{91240B29-F687-4F45-9708-019B960494DF}">
              <a14:hiddenLine xmlns:a14="http://schemas.microsoft.com/office/drawing/2010/main" w="12700">
                <a:solidFill>
                  <a:schemeClr val="tx1"/>
                </a:solidFill>
                <a:miter lim="800000"/>
                <a:headEnd/>
                <a:tailEnd/>
              </a14:hiddenLine>
            </a:ext>
          </a:extLst>
        </p:spPr>
        <p:txBody>
          <a:bodyPr vert="horz" lIns="67866" tIns="33338" rIns="67866" bIns="33338" rtlCol="0">
            <a:normAutofit/>
          </a:bodyPr>
          <a:lstStyle/>
          <a:p>
            <a:pPr marL="273050" indent="-190500">
              <a:buFont typeface="Wingdings 3" panose="05040102010807070707" pitchFamily="18" charset="2"/>
              <a:buChar char=""/>
            </a:pPr>
            <a:r>
              <a:rPr lang="en-GB" altLang="en-US" sz="1800" dirty="0"/>
              <a:t>Clear vision &amp; purpose</a:t>
            </a:r>
          </a:p>
          <a:p>
            <a:pPr marL="273050" indent="-190500">
              <a:buFont typeface="Wingdings 3" panose="05040102010807070707" pitchFamily="18" charset="2"/>
              <a:buChar char=""/>
            </a:pPr>
            <a:r>
              <a:rPr lang="en-GB" altLang="en-US" sz="1800" dirty="0"/>
              <a:t>SMART objectives</a:t>
            </a:r>
          </a:p>
          <a:p>
            <a:pPr marL="273050" indent="-190500">
              <a:buFont typeface="Wingdings 3" panose="05040102010807070707" pitchFamily="18" charset="2"/>
              <a:buChar char=""/>
            </a:pPr>
            <a:r>
              <a:rPr lang="en-GB" altLang="en-US" sz="1800" dirty="0"/>
              <a:t>Flexible structure</a:t>
            </a:r>
          </a:p>
          <a:p>
            <a:pPr marL="273050" indent="-190500">
              <a:buFont typeface="Wingdings 3" panose="05040102010807070707" pitchFamily="18" charset="2"/>
              <a:buChar char=""/>
            </a:pPr>
            <a:r>
              <a:rPr lang="en-GB" altLang="en-US" sz="1800" dirty="0"/>
              <a:t>Committed personnel</a:t>
            </a:r>
          </a:p>
          <a:p>
            <a:pPr marL="273050" indent="-190500">
              <a:buFont typeface="Wingdings 3" panose="05040102010807070707" pitchFamily="18" charset="2"/>
              <a:buChar char=""/>
            </a:pPr>
            <a:r>
              <a:rPr lang="en-GB" altLang="en-US" sz="1800" dirty="0"/>
              <a:t>Well Lead</a:t>
            </a:r>
          </a:p>
          <a:p>
            <a:pPr marL="273050" indent="-190500">
              <a:buFont typeface="Wingdings 3" panose="05040102010807070707" pitchFamily="18" charset="2"/>
              <a:buChar char=""/>
            </a:pPr>
            <a:r>
              <a:rPr lang="en-GB" altLang="en-US" sz="1800" dirty="0"/>
              <a:t>Detailed planning</a:t>
            </a:r>
          </a:p>
          <a:p>
            <a:pPr marL="273050" indent="-190500">
              <a:buFont typeface="Wingdings 3" panose="05040102010807070707" pitchFamily="18" charset="2"/>
              <a:buChar char=""/>
            </a:pPr>
            <a:r>
              <a:rPr lang="en-GB" altLang="en-US" sz="1800" dirty="0"/>
              <a:t>Team effort</a:t>
            </a:r>
          </a:p>
          <a:p>
            <a:pPr marL="273050" indent="-190500">
              <a:buFont typeface="Wingdings 3" panose="05040102010807070707" pitchFamily="18" charset="2"/>
              <a:buChar char=""/>
            </a:pPr>
            <a:r>
              <a:rPr lang="en-GB" altLang="en-US" sz="1800" dirty="0"/>
              <a:t>Efficient &amp; effective communication</a:t>
            </a:r>
          </a:p>
        </p:txBody>
      </p:sp>
      <p:sp>
        <p:nvSpPr>
          <p:cNvPr id="13316" name="Rectangle 4"/>
          <p:cNvSpPr>
            <a:spLocks noGrp="1" noChangeArrowheads="1"/>
          </p:cNvSpPr>
          <p:nvPr>
            <p:ph sz="half" idx="2"/>
          </p:nvPr>
        </p:nvSpPr>
        <p:spPr>
          <a:xfrm>
            <a:off x="7729971" y="2642554"/>
            <a:ext cx="3028950" cy="3394075"/>
          </a:xfrm>
          <a:extLst>
            <a:ext uri="{91240B29-F687-4F45-9708-019B960494DF}">
              <a14:hiddenLine xmlns:a14="http://schemas.microsoft.com/office/drawing/2010/main" w="12700">
                <a:solidFill>
                  <a:schemeClr val="tx1"/>
                </a:solidFill>
                <a:miter lim="800000"/>
                <a:headEnd/>
                <a:tailEnd/>
              </a14:hiddenLine>
            </a:ext>
          </a:extLst>
        </p:spPr>
        <p:txBody>
          <a:bodyPr vert="horz" lIns="67866" tIns="33338" rIns="67866" bIns="33338" rtlCol="0">
            <a:normAutofit/>
          </a:bodyPr>
          <a:lstStyle/>
          <a:p>
            <a:pPr marL="273050" indent="-190500">
              <a:buFont typeface="Wingdings 3" panose="05040102010807070707" pitchFamily="18" charset="2"/>
              <a:buChar char=""/>
            </a:pPr>
            <a:r>
              <a:rPr lang="en-GB" altLang="en-US" sz="1800" dirty="0"/>
              <a:t>Good public image</a:t>
            </a:r>
          </a:p>
          <a:p>
            <a:pPr marL="273050" indent="-190500">
              <a:buFont typeface="Wingdings 3" panose="05040102010807070707" pitchFamily="18" charset="2"/>
              <a:buChar char=""/>
            </a:pPr>
            <a:r>
              <a:rPr lang="en-GB" altLang="en-US" sz="1800" dirty="0"/>
              <a:t>Effective publicity and presentation</a:t>
            </a:r>
          </a:p>
          <a:p>
            <a:pPr marL="273050" indent="-190500">
              <a:buFont typeface="Wingdings 3" panose="05040102010807070707" pitchFamily="18" charset="2"/>
              <a:buChar char=""/>
            </a:pPr>
            <a:r>
              <a:rPr lang="en-GB" altLang="en-US" sz="1800" dirty="0"/>
              <a:t>Commitment to customer care</a:t>
            </a:r>
          </a:p>
          <a:p>
            <a:pPr marL="273050" indent="-190500">
              <a:buFont typeface="Wingdings 3" panose="05040102010807070707" pitchFamily="18" charset="2"/>
              <a:buChar char=""/>
            </a:pPr>
            <a:r>
              <a:rPr lang="en-GB" altLang="en-US" sz="1800" dirty="0"/>
              <a:t>Effective control &amp; monitoring systems</a:t>
            </a:r>
          </a:p>
          <a:p>
            <a:pPr marL="273050" indent="-190500">
              <a:buFont typeface="Wingdings 3" panose="05040102010807070707" pitchFamily="18" charset="2"/>
              <a:buChar char=""/>
            </a:pPr>
            <a:r>
              <a:rPr lang="en-GB" altLang="en-US" sz="1800" dirty="0"/>
              <a:t>Unity, focus and enthusiasm</a:t>
            </a:r>
          </a:p>
          <a:p>
            <a:pPr marL="273050" indent="-190500">
              <a:buFont typeface="Wingdings 3" panose="05040102010807070707" pitchFamily="18" charset="2"/>
              <a:buChar char=""/>
            </a:pPr>
            <a:r>
              <a:rPr lang="en-GB" altLang="en-US" sz="1800" dirty="0"/>
              <a:t>Post-event evaluation</a:t>
            </a:r>
          </a:p>
          <a:p>
            <a:pPr marL="273050" indent="-190500">
              <a:buFont typeface="Wingdings 3" panose="05040102010807070707" pitchFamily="18" charset="2"/>
              <a:buChar char=""/>
            </a:pPr>
            <a:r>
              <a:rPr lang="en-GB" altLang="en-US" sz="1800" dirty="0"/>
              <a:t>Accurate pre &amp; post KPI’s</a:t>
            </a:r>
          </a:p>
        </p:txBody>
      </p:sp>
      <p:sp>
        <p:nvSpPr>
          <p:cNvPr id="41988" name="Slide Number Placeholder 6"/>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800">
                <a:solidFill>
                  <a:schemeClr val="tx1"/>
                </a:solidFill>
                <a:latin typeface="Tahoma" panose="020B0604030504040204" pitchFamily="34" charset="0"/>
              </a:defRPr>
            </a:lvl1pPr>
            <a:lvl2pPr marL="557213" indent="-214313">
              <a:defRPr sz="1800">
                <a:solidFill>
                  <a:schemeClr val="tx1"/>
                </a:solidFill>
                <a:latin typeface="Tahoma" panose="020B0604030504040204" pitchFamily="34" charset="0"/>
              </a:defRPr>
            </a:lvl2pPr>
            <a:lvl3pPr marL="857250" indent="-171450">
              <a:defRPr sz="1800">
                <a:solidFill>
                  <a:schemeClr val="tx1"/>
                </a:solidFill>
                <a:latin typeface="Tahoma" panose="020B0604030504040204" pitchFamily="34" charset="0"/>
              </a:defRPr>
            </a:lvl3pPr>
            <a:lvl4pPr marL="1200150" indent="-171450">
              <a:defRPr sz="1800">
                <a:solidFill>
                  <a:schemeClr val="tx1"/>
                </a:solidFill>
                <a:latin typeface="Tahoma" panose="020B0604030504040204" pitchFamily="34" charset="0"/>
              </a:defRPr>
            </a:lvl4pPr>
            <a:lvl5pPr marL="1543050" indent="-171450">
              <a:defRPr sz="1800">
                <a:solidFill>
                  <a:schemeClr val="tx1"/>
                </a:solidFill>
                <a:latin typeface="Tahoma" panose="020B0604030504040204" pitchFamily="34" charset="0"/>
              </a:defRPr>
            </a:lvl5pPr>
            <a:lvl6pPr marL="1885950" indent="-171450" eaLnBrk="0" fontAlgn="base" hangingPunct="0">
              <a:spcBef>
                <a:spcPct val="0"/>
              </a:spcBef>
              <a:spcAft>
                <a:spcPct val="0"/>
              </a:spcAft>
              <a:defRPr sz="1800">
                <a:solidFill>
                  <a:schemeClr val="tx1"/>
                </a:solidFill>
                <a:latin typeface="Tahoma" panose="020B0604030504040204" pitchFamily="34" charset="0"/>
              </a:defRPr>
            </a:lvl6pPr>
            <a:lvl7pPr marL="2228850" indent="-171450" eaLnBrk="0" fontAlgn="base" hangingPunct="0">
              <a:spcBef>
                <a:spcPct val="0"/>
              </a:spcBef>
              <a:spcAft>
                <a:spcPct val="0"/>
              </a:spcAft>
              <a:defRPr sz="1800">
                <a:solidFill>
                  <a:schemeClr val="tx1"/>
                </a:solidFill>
                <a:latin typeface="Tahoma" panose="020B0604030504040204" pitchFamily="34" charset="0"/>
              </a:defRPr>
            </a:lvl7pPr>
            <a:lvl8pPr marL="2571750" indent="-171450" eaLnBrk="0" fontAlgn="base" hangingPunct="0">
              <a:spcBef>
                <a:spcPct val="0"/>
              </a:spcBef>
              <a:spcAft>
                <a:spcPct val="0"/>
              </a:spcAft>
              <a:defRPr sz="1800">
                <a:solidFill>
                  <a:schemeClr val="tx1"/>
                </a:solidFill>
                <a:latin typeface="Tahoma" panose="020B0604030504040204" pitchFamily="34" charset="0"/>
              </a:defRPr>
            </a:lvl8pPr>
            <a:lvl9pPr marL="2914650" indent="-171450" eaLnBrk="0" fontAlgn="base" hangingPunct="0">
              <a:spcBef>
                <a:spcPct val="0"/>
              </a:spcBef>
              <a:spcAft>
                <a:spcPct val="0"/>
              </a:spcAft>
              <a:defRPr sz="1800">
                <a:solidFill>
                  <a:schemeClr val="tx1"/>
                </a:solidFill>
                <a:latin typeface="Tahoma" panose="020B0604030504040204" pitchFamily="34" charset="0"/>
              </a:defRPr>
            </a:lvl9pPr>
          </a:lstStyle>
          <a:p>
            <a:pPr>
              <a:defRPr/>
            </a:pPr>
            <a:fld id="{5AC3914E-11E7-453F-AC4A-2956947DAECB}" type="slidenum">
              <a:rPr lang="en-GB" altLang="en-US" sz="750"/>
              <a:pPr>
                <a:defRPr/>
              </a:pPr>
              <a:t>3</a:t>
            </a:fld>
            <a:endParaRPr lang="en-GB" altLang="en-US" sz="750"/>
          </a:p>
        </p:txBody>
      </p:sp>
      <p:sp>
        <p:nvSpPr>
          <p:cNvPr id="13314" name="Rectangle 2"/>
          <p:cNvSpPr>
            <a:spLocks noGrp="1" noChangeArrowheads="1"/>
          </p:cNvSpPr>
          <p:nvPr>
            <p:ph type="title"/>
          </p:nvPr>
        </p:nvSpPr>
        <p:spPr>
          <a:xfrm>
            <a:off x="3786621" y="796656"/>
            <a:ext cx="7886700" cy="1325563"/>
          </a:xfrm>
          <a:extLst>
            <a:ext uri="{91240B29-F687-4F45-9708-019B960494DF}">
              <a14:hiddenLine xmlns:a14="http://schemas.microsoft.com/office/drawing/2010/main" w="12700">
                <a:solidFill>
                  <a:schemeClr val="tx1"/>
                </a:solidFill>
                <a:miter lim="800000"/>
                <a:headEnd/>
                <a:tailEnd/>
              </a14:hiddenLine>
            </a:ext>
          </a:extLst>
        </p:spPr>
        <p:txBody>
          <a:bodyPr vert="horz" lIns="67866" tIns="33338" rIns="67866" bIns="33338" rtlCol="0" anchor="ctr">
            <a:normAutofit/>
          </a:bodyPr>
          <a:lstStyle/>
          <a:p>
            <a:pPr eaLnBrk="1" hangingPunct="1"/>
            <a:r>
              <a:rPr lang="en-GB" altLang="en-US" sz="3000" dirty="0"/>
              <a:t>Characteristics of the best events</a:t>
            </a:r>
          </a:p>
        </p:txBody>
      </p:sp>
    </p:spTree>
    <p:extLst>
      <p:ext uri="{BB962C8B-B14F-4D97-AF65-F5344CB8AC3E}">
        <p14:creationId xmlns:p14="http://schemas.microsoft.com/office/powerpoint/2010/main" val="1893067691"/>
      </p:ext>
    </p:extLst>
  </p:cSld>
  <p:clrMapOvr>
    <a:masterClrMapping/>
  </p:clrMapOvr>
  <p:transition>
    <p:checke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1+#ppt_w/2"/>
                                          </p:val>
                                        </p:tav>
                                        <p:tav tm="100000">
                                          <p:val>
                                            <p:strVal val="#ppt_x"/>
                                          </p:val>
                                        </p:tav>
                                      </p:tavLst>
                                    </p:anim>
                                    <p:anim calcmode="lin" valueType="num">
                                      <p:cBhvr additive="base">
                                        <p:cTn id="8" dur="500" fill="hold"/>
                                        <p:tgtEl>
                                          <p:spTgt spid="1331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3315">
                                            <p:txEl>
                                              <p:pRg st="0" end="0"/>
                                            </p:txEl>
                                          </p:spTgt>
                                        </p:tgtEl>
                                        <p:attrNameLst>
                                          <p:attrName>style.visibility</p:attrName>
                                        </p:attrNameLst>
                                      </p:cBhvr>
                                      <p:to>
                                        <p:strVal val="visible"/>
                                      </p:to>
                                    </p:set>
                                    <p:anim calcmode="lin" valueType="num">
                                      <p:cBhvr additive="base">
                                        <p:cTn id="13" dur="500" fill="hold"/>
                                        <p:tgtEl>
                                          <p:spTgt spid="1331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315">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13315">
                                            <p:txEl>
                                              <p:pRg st="1" end="1"/>
                                            </p:txEl>
                                          </p:spTgt>
                                        </p:tgtEl>
                                        <p:attrNameLst>
                                          <p:attrName>style.visibility</p:attrName>
                                        </p:attrNameLst>
                                      </p:cBhvr>
                                      <p:to>
                                        <p:strVal val="visible"/>
                                      </p:to>
                                    </p:set>
                                    <p:anim calcmode="lin" valueType="num">
                                      <p:cBhvr additive="base">
                                        <p:cTn id="19" dur="500" fill="hold"/>
                                        <p:tgtEl>
                                          <p:spTgt spid="1331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315">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13315">
                                            <p:txEl>
                                              <p:pRg st="2" end="2"/>
                                            </p:txEl>
                                          </p:spTgt>
                                        </p:tgtEl>
                                        <p:attrNameLst>
                                          <p:attrName>style.visibility</p:attrName>
                                        </p:attrNameLst>
                                      </p:cBhvr>
                                      <p:to>
                                        <p:strVal val="visible"/>
                                      </p:to>
                                    </p:set>
                                    <p:anim calcmode="lin" valueType="num">
                                      <p:cBhvr additive="base">
                                        <p:cTn id="25" dur="500" fill="hold"/>
                                        <p:tgtEl>
                                          <p:spTgt spid="1331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315">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13315">
                                            <p:txEl>
                                              <p:pRg st="3" end="3"/>
                                            </p:txEl>
                                          </p:spTgt>
                                        </p:tgtEl>
                                        <p:attrNameLst>
                                          <p:attrName>style.visibility</p:attrName>
                                        </p:attrNameLst>
                                      </p:cBhvr>
                                      <p:to>
                                        <p:strVal val="visible"/>
                                      </p:to>
                                    </p:set>
                                    <p:anim calcmode="lin" valueType="num">
                                      <p:cBhvr additive="base">
                                        <p:cTn id="31" dur="500" fill="hold"/>
                                        <p:tgtEl>
                                          <p:spTgt spid="1331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315">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13315">
                                            <p:txEl>
                                              <p:pRg st="4" end="4"/>
                                            </p:txEl>
                                          </p:spTgt>
                                        </p:tgtEl>
                                        <p:attrNameLst>
                                          <p:attrName>style.visibility</p:attrName>
                                        </p:attrNameLst>
                                      </p:cBhvr>
                                      <p:to>
                                        <p:strVal val="visible"/>
                                      </p:to>
                                    </p:set>
                                    <p:anim calcmode="lin" valueType="num">
                                      <p:cBhvr additive="base">
                                        <p:cTn id="37" dur="500" fill="hold"/>
                                        <p:tgtEl>
                                          <p:spTgt spid="13315">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315">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1" fill="hold" grpId="0" nodeType="clickEffect">
                                  <p:stCondLst>
                                    <p:cond delay="0"/>
                                  </p:stCondLst>
                                  <p:childTnLst>
                                    <p:set>
                                      <p:cBhvr>
                                        <p:cTn id="42" dur="1" fill="hold">
                                          <p:stCondLst>
                                            <p:cond delay="0"/>
                                          </p:stCondLst>
                                        </p:cTn>
                                        <p:tgtEl>
                                          <p:spTgt spid="13315">
                                            <p:txEl>
                                              <p:pRg st="5" end="5"/>
                                            </p:txEl>
                                          </p:spTgt>
                                        </p:tgtEl>
                                        <p:attrNameLst>
                                          <p:attrName>style.visibility</p:attrName>
                                        </p:attrNameLst>
                                      </p:cBhvr>
                                      <p:to>
                                        <p:strVal val="visible"/>
                                      </p:to>
                                    </p:set>
                                    <p:anim calcmode="lin" valueType="num">
                                      <p:cBhvr additive="base">
                                        <p:cTn id="43" dur="500" fill="hold"/>
                                        <p:tgtEl>
                                          <p:spTgt spid="13315">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3315">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1" fill="hold" grpId="0" nodeType="clickEffect">
                                  <p:stCondLst>
                                    <p:cond delay="0"/>
                                  </p:stCondLst>
                                  <p:childTnLst>
                                    <p:set>
                                      <p:cBhvr>
                                        <p:cTn id="48" dur="1" fill="hold">
                                          <p:stCondLst>
                                            <p:cond delay="0"/>
                                          </p:stCondLst>
                                        </p:cTn>
                                        <p:tgtEl>
                                          <p:spTgt spid="13315">
                                            <p:txEl>
                                              <p:pRg st="6" end="6"/>
                                            </p:txEl>
                                          </p:spTgt>
                                        </p:tgtEl>
                                        <p:attrNameLst>
                                          <p:attrName>style.visibility</p:attrName>
                                        </p:attrNameLst>
                                      </p:cBhvr>
                                      <p:to>
                                        <p:strVal val="visible"/>
                                      </p:to>
                                    </p:set>
                                    <p:anim calcmode="lin" valueType="num">
                                      <p:cBhvr additive="base">
                                        <p:cTn id="49" dur="500" fill="hold"/>
                                        <p:tgtEl>
                                          <p:spTgt spid="13315">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3315">
                                            <p:txEl>
                                              <p:pRg st="6" end="6"/>
                                            </p:txEl>
                                          </p:spTgt>
                                        </p:tgtEl>
                                        <p:attrNameLst>
                                          <p:attrName>ppt_y</p:attrName>
                                        </p:attrNameLst>
                                      </p:cBhvr>
                                      <p:tavLst>
                                        <p:tav tm="0">
                                          <p:val>
                                            <p:strVal val="0-#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1" fill="hold" grpId="0" nodeType="clickEffect">
                                  <p:stCondLst>
                                    <p:cond delay="0"/>
                                  </p:stCondLst>
                                  <p:childTnLst>
                                    <p:set>
                                      <p:cBhvr>
                                        <p:cTn id="54" dur="1" fill="hold">
                                          <p:stCondLst>
                                            <p:cond delay="0"/>
                                          </p:stCondLst>
                                        </p:cTn>
                                        <p:tgtEl>
                                          <p:spTgt spid="13315">
                                            <p:txEl>
                                              <p:pRg st="7" end="7"/>
                                            </p:txEl>
                                          </p:spTgt>
                                        </p:tgtEl>
                                        <p:attrNameLst>
                                          <p:attrName>style.visibility</p:attrName>
                                        </p:attrNameLst>
                                      </p:cBhvr>
                                      <p:to>
                                        <p:strVal val="visible"/>
                                      </p:to>
                                    </p:set>
                                    <p:anim calcmode="lin" valueType="num">
                                      <p:cBhvr additive="base">
                                        <p:cTn id="55" dur="500" fill="hold"/>
                                        <p:tgtEl>
                                          <p:spTgt spid="13315">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3315">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1" fill="hold" grpId="0" nodeType="clickEffect">
                                  <p:stCondLst>
                                    <p:cond delay="0"/>
                                  </p:stCondLst>
                                  <p:childTnLst>
                                    <p:set>
                                      <p:cBhvr>
                                        <p:cTn id="60" dur="1" fill="hold">
                                          <p:stCondLst>
                                            <p:cond delay="0"/>
                                          </p:stCondLst>
                                        </p:cTn>
                                        <p:tgtEl>
                                          <p:spTgt spid="13316">
                                            <p:txEl>
                                              <p:pRg st="0" end="0"/>
                                            </p:txEl>
                                          </p:spTgt>
                                        </p:tgtEl>
                                        <p:attrNameLst>
                                          <p:attrName>style.visibility</p:attrName>
                                        </p:attrNameLst>
                                      </p:cBhvr>
                                      <p:to>
                                        <p:strVal val="visible"/>
                                      </p:to>
                                    </p:set>
                                    <p:anim calcmode="lin" valueType="num">
                                      <p:cBhvr additive="base">
                                        <p:cTn id="61" dur="500" fill="hold"/>
                                        <p:tgtEl>
                                          <p:spTgt spid="13316">
                                            <p:txEl>
                                              <p:pRg st="0" end="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3316">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1" fill="hold" grpId="0" nodeType="clickEffect">
                                  <p:stCondLst>
                                    <p:cond delay="0"/>
                                  </p:stCondLst>
                                  <p:childTnLst>
                                    <p:set>
                                      <p:cBhvr>
                                        <p:cTn id="66" dur="1" fill="hold">
                                          <p:stCondLst>
                                            <p:cond delay="0"/>
                                          </p:stCondLst>
                                        </p:cTn>
                                        <p:tgtEl>
                                          <p:spTgt spid="13316">
                                            <p:txEl>
                                              <p:pRg st="1" end="1"/>
                                            </p:txEl>
                                          </p:spTgt>
                                        </p:tgtEl>
                                        <p:attrNameLst>
                                          <p:attrName>style.visibility</p:attrName>
                                        </p:attrNameLst>
                                      </p:cBhvr>
                                      <p:to>
                                        <p:strVal val="visible"/>
                                      </p:to>
                                    </p:set>
                                    <p:anim calcmode="lin" valueType="num">
                                      <p:cBhvr additive="base">
                                        <p:cTn id="67" dur="500" fill="hold"/>
                                        <p:tgtEl>
                                          <p:spTgt spid="13316">
                                            <p:txEl>
                                              <p:pRg st="1" end="1"/>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13316">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1" fill="hold" grpId="0" nodeType="clickEffect">
                                  <p:stCondLst>
                                    <p:cond delay="0"/>
                                  </p:stCondLst>
                                  <p:childTnLst>
                                    <p:set>
                                      <p:cBhvr>
                                        <p:cTn id="72" dur="1" fill="hold">
                                          <p:stCondLst>
                                            <p:cond delay="0"/>
                                          </p:stCondLst>
                                        </p:cTn>
                                        <p:tgtEl>
                                          <p:spTgt spid="13316">
                                            <p:txEl>
                                              <p:pRg st="2" end="2"/>
                                            </p:txEl>
                                          </p:spTgt>
                                        </p:tgtEl>
                                        <p:attrNameLst>
                                          <p:attrName>style.visibility</p:attrName>
                                        </p:attrNameLst>
                                      </p:cBhvr>
                                      <p:to>
                                        <p:strVal val="visible"/>
                                      </p:to>
                                    </p:set>
                                    <p:anim calcmode="lin" valueType="num">
                                      <p:cBhvr additive="base">
                                        <p:cTn id="73" dur="500" fill="hold"/>
                                        <p:tgtEl>
                                          <p:spTgt spid="13316">
                                            <p:txEl>
                                              <p:pRg st="2" end="2"/>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13316">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1" fill="hold" grpId="0" nodeType="clickEffect">
                                  <p:stCondLst>
                                    <p:cond delay="0"/>
                                  </p:stCondLst>
                                  <p:childTnLst>
                                    <p:set>
                                      <p:cBhvr>
                                        <p:cTn id="78" dur="1" fill="hold">
                                          <p:stCondLst>
                                            <p:cond delay="0"/>
                                          </p:stCondLst>
                                        </p:cTn>
                                        <p:tgtEl>
                                          <p:spTgt spid="13316">
                                            <p:txEl>
                                              <p:pRg st="3" end="3"/>
                                            </p:txEl>
                                          </p:spTgt>
                                        </p:tgtEl>
                                        <p:attrNameLst>
                                          <p:attrName>style.visibility</p:attrName>
                                        </p:attrNameLst>
                                      </p:cBhvr>
                                      <p:to>
                                        <p:strVal val="visible"/>
                                      </p:to>
                                    </p:set>
                                    <p:anim calcmode="lin" valueType="num">
                                      <p:cBhvr additive="base">
                                        <p:cTn id="79" dur="500" fill="hold"/>
                                        <p:tgtEl>
                                          <p:spTgt spid="13316">
                                            <p:txEl>
                                              <p:pRg st="3" end="3"/>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13316">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1" fill="hold" grpId="0" nodeType="clickEffect">
                                  <p:stCondLst>
                                    <p:cond delay="0"/>
                                  </p:stCondLst>
                                  <p:childTnLst>
                                    <p:set>
                                      <p:cBhvr>
                                        <p:cTn id="84" dur="1" fill="hold">
                                          <p:stCondLst>
                                            <p:cond delay="0"/>
                                          </p:stCondLst>
                                        </p:cTn>
                                        <p:tgtEl>
                                          <p:spTgt spid="13316">
                                            <p:txEl>
                                              <p:pRg st="4" end="4"/>
                                            </p:txEl>
                                          </p:spTgt>
                                        </p:tgtEl>
                                        <p:attrNameLst>
                                          <p:attrName>style.visibility</p:attrName>
                                        </p:attrNameLst>
                                      </p:cBhvr>
                                      <p:to>
                                        <p:strVal val="visible"/>
                                      </p:to>
                                    </p:set>
                                    <p:anim calcmode="lin" valueType="num">
                                      <p:cBhvr additive="base">
                                        <p:cTn id="85" dur="500" fill="hold"/>
                                        <p:tgtEl>
                                          <p:spTgt spid="13316">
                                            <p:txEl>
                                              <p:pRg st="4" end="4"/>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13316">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1" fill="hold" grpId="0" nodeType="clickEffect">
                                  <p:stCondLst>
                                    <p:cond delay="0"/>
                                  </p:stCondLst>
                                  <p:childTnLst>
                                    <p:set>
                                      <p:cBhvr>
                                        <p:cTn id="90" dur="1" fill="hold">
                                          <p:stCondLst>
                                            <p:cond delay="0"/>
                                          </p:stCondLst>
                                        </p:cTn>
                                        <p:tgtEl>
                                          <p:spTgt spid="13316">
                                            <p:txEl>
                                              <p:pRg st="5" end="5"/>
                                            </p:txEl>
                                          </p:spTgt>
                                        </p:tgtEl>
                                        <p:attrNameLst>
                                          <p:attrName>style.visibility</p:attrName>
                                        </p:attrNameLst>
                                      </p:cBhvr>
                                      <p:to>
                                        <p:strVal val="visible"/>
                                      </p:to>
                                    </p:set>
                                    <p:anim calcmode="lin" valueType="num">
                                      <p:cBhvr additive="base">
                                        <p:cTn id="91" dur="500" fill="hold"/>
                                        <p:tgtEl>
                                          <p:spTgt spid="13316">
                                            <p:txEl>
                                              <p:pRg st="5" end="5"/>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13316">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1" fill="hold" grpId="0" nodeType="clickEffect">
                                  <p:stCondLst>
                                    <p:cond delay="0"/>
                                  </p:stCondLst>
                                  <p:childTnLst>
                                    <p:set>
                                      <p:cBhvr>
                                        <p:cTn id="96" dur="1" fill="hold">
                                          <p:stCondLst>
                                            <p:cond delay="0"/>
                                          </p:stCondLst>
                                        </p:cTn>
                                        <p:tgtEl>
                                          <p:spTgt spid="13316">
                                            <p:txEl>
                                              <p:pRg st="6" end="6"/>
                                            </p:txEl>
                                          </p:spTgt>
                                        </p:tgtEl>
                                        <p:attrNameLst>
                                          <p:attrName>style.visibility</p:attrName>
                                        </p:attrNameLst>
                                      </p:cBhvr>
                                      <p:to>
                                        <p:strVal val="visible"/>
                                      </p:to>
                                    </p:set>
                                    <p:anim calcmode="lin" valueType="num">
                                      <p:cBhvr additive="base">
                                        <p:cTn id="97" dur="500" fill="hold"/>
                                        <p:tgtEl>
                                          <p:spTgt spid="13316">
                                            <p:txEl>
                                              <p:pRg st="6" end="6"/>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13316">
                                            <p:txEl>
                                              <p:pRg st="6" end="6"/>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autoUpdateAnimBg="0"/>
      <p:bldP spid="13316"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27648" y="1340768"/>
            <a:ext cx="6048672" cy="4560058"/>
          </a:xfrm>
          <a:prstGeom prst="rect">
            <a:avLst/>
          </a:prstGeom>
        </p:spPr>
      </p:pic>
    </p:spTree>
    <p:extLst>
      <p:ext uri="{BB962C8B-B14F-4D97-AF65-F5344CB8AC3E}">
        <p14:creationId xmlns:p14="http://schemas.microsoft.com/office/powerpoint/2010/main" val="1767719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0" y="4075140"/>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a:t>
            </a:r>
          </a:p>
        </p:txBody>
      </p:sp>
      <p:sp>
        <p:nvSpPr>
          <p:cNvPr id="2" name="TextBox 1">
            <a:extLst>
              <a:ext uri="{FF2B5EF4-FFF2-40B4-BE49-F238E27FC236}">
                <a16:creationId xmlns:a16="http://schemas.microsoft.com/office/drawing/2014/main" id="{48E1EED2-6537-D6A0-F2EB-7B27524D2340}"/>
              </a:ext>
            </a:extLst>
          </p:cNvPr>
          <p:cNvSpPr txBox="1"/>
          <p:nvPr/>
        </p:nvSpPr>
        <p:spPr>
          <a:xfrm>
            <a:off x="0" y="28799"/>
            <a:ext cx="11805007" cy="769441"/>
          </a:xfrm>
          <a:prstGeom prst="rect">
            <a:avLst/>
          </a:prstGeom>
          <a:noFill/>
        </p:spPr>
        <p:txBody>
          <a:bodyPr wrap="square" rtlCol="0">
            <a:spAutoFit/>
          </a:bodyPr>
          <a:lstStyle/>
          <a:p>
            <a:r>
              <a:rPr lang="en-GB" sz="4400" dirty="0">
                <a:latin typeface="Tahoma" panose="020B0604030504040204" pitchFamily="34" charset="0"/>
                <a:ea typeface="Tahoma" panose="020B0604030504040204" pitchFamily="34" charset="0"/>
                <a:cs typeface="Tahoma" panose="020B0604030504040204" pitchFamily="34" charset="0"/>
              </a:rPr>
              <a:t>Fan Engagement </a:t>
            </a:r>
            <a:endParaRPr lang="en-GB" sz="2000" dirty="0"/>
          </a:p>
        </p:txBody>
      </p:sp>
      <p:pic>
        <p:nvPicPr>
          <p:cNvPr id="5" name="Picture 4">
            <a:extLst>
              <a:ext uri="{FF2B5EF4-FFF2-40B4-BE49-F238E27FC236}">
                <a16:creationId xmlns:a16="http://schemas.microsoft.com/office/drawing/2014/main" id="{0E13DCF3-2322-460D-B3F7-3751FAE790B4}"/>
              </a:ext>
            </a:extLst>
          </p:cNvPr>
          <p:cNvPicPr>
            <a:picLocks noChangeAspect="1"/>
          </p:cNvPicPr>
          <p:nvPr/>
        </p:nvPicPr>
        <p:blipFill>
          <a:blip r:embed="rId3"/>
          <a:stretch>
            <a:fillRect/>
          </a:stretch>
        </p:blipFill>
        <p:spPr>
          <a:xfrm>
            <a:off x="6635" y="798240"/>
            <a:ext cx="5728152" cy="4915418"/>
          </a:xfrm>
          <a:prstGeom prst="rect">
            <a:avLst/>
          </a:prstGeom>
        </p:spPr>
      </p:pic>
      <p:pic>
        <p:nvPicPr>
          <p:cNvPr id="10" name="Picture 9">
            <a:extLst>
              <a:ext uri="{FF2B5EF4-FFF2-40B4-BE49-F238E27FC236}">
                <a16:creationId xmlns:a16="http://schemas.microsoft.com/office/drawing/2014/main" id="{1D1403DF-3C0F-6041-8DFE-F000D564636E}"/>
              </a:ext>
            </a:extLst>
          </p:cNvPr>
          <p:cNvPicPr>
            <a:picLocks noChangeAspect="1"/>
          </p:cNvPicPr>
          <p:nvPr/>
        </p:nvPicPr>
        <p:blipFill>
          <a:blip r:embed="rId4"/>
          <a:stretch>
            <a:fillRect/>
          </a:stretch>
        </p:blipFill>
        <p:spPr>
          <a:xfrm>
            <a:off x="6096000" y="1293220"/>
            <a:ext cx="4934988" cy="4480848"/>
          </a:xfrm>
          <a:prstGeom prst="rect">
            <a:avLst/>
          </a:prstGeom>
        </p:spPr>
      </p:pic>
      <p:sp>
        <p:nvSpPr>
          <p:cNvPr id="11" name="TextBox 10">
            <a:extLst>
              <a:ext uri="{FF2B5EF4-FFF2-40B4-BE49-F238E27FC236}">
                <a16:creationId xmlns:a16="http://schemas.microsoft.com/office/drawing/2014/main" id="{FC0E5986-694E-8C54-24F6-1060302112B6}"/>
              </a:ext>
            </a:extLst>
          </p:cNvPr>
          <p:cNvSpPr txBox="1"/>
          <p:nvPr/>
        </p:nvSpPr>
        <p:spPr>
          <a:xfrm>
            <a:off x="8296706" y="618043"/>
            <a:ext cx="2459272" cy="369332"/>
          </a:xfrm>
          <a:prstGeom prst="rect">
            <a:avLst/>
          </a:prstGeom>
          <a:noFill/>
        </p:spPr>
        <p:txBody>
          <a:bodyPr wrap="square" rtlCol="0">
            <a:spAutoFit/>
          </a:bodyPr>
          <a:lstStyle/>
          <a:p>
            <a:r>
              <a:rPr lang="en-GB" b="1" dirty="0"/>
              <a:t>2024</a:t>
            </a:r>
          </a:p>
        </p:txBody>
      </p:sp>
    </p:spTree>
    <p:extLst>
      <p:ext uri="{BB962C8B-B14F-4D97-AF65-F5344CB8AC3E}">
        <p14:creationId xmlns:p14="http://schemas.microsoft.com/office/powerpoint/2010/main" val="1623988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12941" y="5193507"/>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a:t>
            </a:r>
          </a:p>
        </p:txBody>
      </p:sp>
      <p:pic>
        <p:nvPicPr>
          <p:cNvPr id="3" name="Picture 2">
            <a:extLst>
              <a:ext uri="{FF2B5EF4-FFF2-40B4-BE49-F238E27FC236}">
                <a16:creationId xmlns:a16="http://schemas.microsoft.com/office/drawing/2014/main" id="{325DB6A9-DC98-A67D-9E03-41D0A81C4D27}"/>
              </a:ext>
            </a:extLst>
          </p:cNvPr>
          <p:cNvPicPr>
            <a:picLocks noChangeAspect="1"/>
          </p:cNvPicPr>
          <p:nvPr/>
        </p:nvPicPr>
        <p:blipFill>
          <a:blip r:embed="rId3"/>
          <a:stretch>
            <a:fillRect/>
          </a:stretch>
        </p:blipFill>
        <p:spPr>
          <a:xfrm>
            <a:off x="5698811" y="109732"/>
            <a:ext cx="5938234" cy="5337425"/>
          </a:xfrm>
          <a:prstGeom prst="rect">
            <a:avLst/>
          </a:prstGeom>
        </p:spPr>
      </p:pic>
      <p:sp>
        <p:nvSpPr>
          <p:cNvPr id="4" name="TextBox 3">
            <a:extLst>
              <a:ext uri="{FF2B5EF4-FFF2-40B4-BE49-F238E27FC236}">
                <a16:creationId xmlns:a16="http://schemas.microsoft.com/office/drawing/2014/main" id="{88788887-97DA-8B8F-04B8-34FE05EDB2F5}"/>
              </a:ext>
            </a:extLst>
          </p:cNvPr>
          <p:cNvSpPr txBox="1"/>
          <p:nvPr/>
        </p:nvSpPr>
        <p:spPr>
          <a:xfrm>
            <a:off x="356249" y="1070284"/>
            <a:ext cx="5342562" cy="3416320"/>
          </a:xfrm>
          <a:prstGeom prst="rect">
            <a:avLst/>
          </a:prstGeom>
          <a:noFill/>
        </p:spPr>
        <p:txBody>
          <a:bodyPr wrap="square" rtlCol="0">
            <a:spAutoFit/>
          </a:bodyPr>
          <a:lstStyle/>
          <a:p>
            <a:pPr algn="ctr"/>
            <a:r>
              <a:rPr lang="en-GB" sz="3600" b="1" i="0" dirty="0">
                <a:solidFill>
                  <a:srgbClr val="0F2741"/>
                </a:solidFill>
                <a:effectLst/>
                <a:latin typeface="Open Sans" panose="020B0606030504020204" pitchFamily="34" charset="0"/>
              </a:rPr>
              <a:t>The factors taken into consideration when purchasing tickets for a sporting or performance event at a venue:</a:t>
            </a:r>
            <a:endParaRPr lang="en-GB" sz="3600" dirty="0"/>
          </a:p>
        </p:txBody>
      </p:sp>
    </p:spTree>
    <p:extLst>
      <p:ext uri="{BB962C8B-B14F-4D97-AF65-F5344CB8AC3E}">
        <p14:creationId xmlns:p14="http://schemas.microsoft.com/office/powerpoint/2010/main" val="36499091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0" y="4075140"/>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 </a:t>
            </a:r>
          </a:p>
        </p:txBody>
      </p:sp>
      <p:pic>
        <p:nvPicPr>
          <p:cNvPr id="4" name="Picture 3">
            <a:extLst>
              <a:ext uri="{FF2B5EF4-FFF2-40B4-BE49-F238E27FC236}">
                <a16:creationId xmlns:a16="http://schemas.microsoft.com/office/drawing/2014/main" id="{05B803FB-A465-F736-79A1-1BFF7E118B47}"/>
              </a:ext>
            </a:extLst>
          </p:cNvPr>
          <p:cNvPicPr>
            <a:picLocks noChangeAspect="1"/>
          </p:cNvPicPr>
          <p:nvPr/>
        </p:nvPicPr>
        <p:blipFill>
          <a:blip r:embed="rId3"/>
          <a:stretch>
            <a:fillRect/>
          </a:stretch>
        </p:blipFill>
        <p:spPr>
          <a:xfrm>
            <a:off x="1311117" y="96486"/>
            <a:ext cx="3877332" cy="5372747"/>
          </a:xfrm>
          <a:prstGeom prst="rect">
            <a:avLst/>
          </a:prstGeom>
        </p:spPr>
      </p:pic>
      <p:sp>
        <p:nvSpPr>
          <p:cNvPr id="9" name="TextBox 8">
            <a:extLst>
              <a:ext uri="{FF2B5EF4-FFF2-40B4-BE49-F238E27FC236}">
                <a16:creationId xmlns:a16="http://schemas.microsoft.com/office/drawing/2014/main" id="{E5CBAC6C-B3EC-E9CB-F863-9AF18DA5B774}"/>
              </a:ext>
            </a:extLst>
          </p:cNvPr>
          <p:cNvSpPr txBox="1"/>
          <p:nvPr/>
        </p:nvSpPr>
        <p:spPr>
          <a:xfrm>
            <a:off x="6499566" y="2105751"/>
            <a:ext cx="4760910" cy="1354217"/>
          </a:xfrm>
          <a:prstGeom prst="rect">
            <a:avLst/>
          </a:prstGeom>
          <a:noFill/>
        </p:spPr>
        <p:txBody>
          <a:bodyPr wrap="square" rtlCol="0">
            <a:spAutoFit/>
          </a:bodyPr>
          <a:lstStyle/>
          <a:p>
            <a:r>
              <a:rPr lang="en-GB" sz="3200" b="1" dirty="0">
                <a:solidFill>
                  <a:schemeClr val="tx1"/>
                </a:solidFill>
              </a:rPr>
              <a:t>Trail et al, (2000) Model of Fan Consumer Behaviour</a:t>
            </a:r>
          </a:p>
          <a:p>
            <a:endParaRPr lang="en-GB" dirty="0"/>
          </a:p>
        </p:txBody>
      </p:sp>
    </p:spTree>
    <p:extLst>
      <p:ext uri="{BB962C8B-B14F-4D97-AF65-F5344CB8AC3E}">
        <p14:creationId xmlns:p14="http://schemas.microsoft.com/office/powerpoint/2010/main" val="124295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4" name="Picture 10" descr="Hollywood Park Venue to Be YouTube Theater – Billboard">
            <a:extLst>
              <a:ext uri="{FF2B5EF4-FFF2-40B4-BE49-F238E27FC236}">
                <a16:creationId xmlns:a16="http://schemas.microsoft.com/office/drawing/2014/main" id="{4AAD6D9D-1048-C07A-BAC5-4825434BEE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14"/>
          <a:stretch/>
        </p:blipFill>
        <p:spPr bwMode="auto">
          <a:xfrm>
            <a:off x="6887045" y="10"/>
            <a:ext cx="4661488" cy="310419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oFi Stadium - Wikipedia">
            <a:extLst>
              <a:ext uri="{FF2B5EF4-FFF2-40B4-BE49-F238E27FC236}">
                <a16:creationId xmlns:a16="http://schemas.microsoft.com/office/drawing/2014/main" id="{C6A68F17-264D-81C9-3E13-0D23ED6A50D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36" r="2" b="2"/>
          <a:stretch/>
        </p:blipFill>
        <p:spPr bwMode="auto">
          <a:xfrm>
            <a:off x="5419264" y="3265080"/>
            <a:ext cx="6129269" cy="35929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Excitement builds for Rams' first regular season game with fans in the  stands at SoFi Stadium">
            <a:extLst>
              <a:ext uri="{FF2B5EF4-FFF2-40B4-BE49-F238E27FC236}">
                <a16:creationId xmlns:a16="http://schemas.microsoft.com/office/drawing/2014/main" id="{75DFB668-3502-CD8E-6544-C9A5556DF00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518" r="2198" b="-2"/>
          <a:stretch/>
        </p:blipFill>
        <p:spPr bwMode="auto">
          <a:xfrm>
            <a:off x="643467" y="-5"/>
            <a:ext cx="6082711" cy="3920044"/>
          </a:xfrm>
          <a:custGeom>
            <a:avLst/>
            <a:gdLst/>
            <a:ahLst/>
            <a:cxnLst/>
            <a:rect l="l" t="t" r="r" b="b"/>
            <a:pathLst>
              <a:path w="6082711" h="3920044">
                <a:moveTo>
                  <a:pt x="0" y="0"/>
                </a:moveTo>
                <a:lnTo>
                  <a:pt x="6082711" y="0"/>
                </a:lnTo>
                <a:lnTo>
                  <a:pt x="6082711" y="3103225"/>
                </a:lnTo>
                <a:lnTo>
                  <a:pt x="4614930" y="3103225"/>
                </a:lnTo>
                <a:lnTo>
                  <a:pt x="4614930" y="3920044"/>
                </a:lnTo>
                <a:lnTo>
                  <a:pt x="0" y="3920044"/>
                </a:lnTo>
                <a:close/>
              </a:path>
            </a:pathLst>
          </a:custGeom>
          <a:noFill/>
          <a:extLst>
            <a:ext uri="{909E8E84-426E-40DD-AFC4-6F175D3DCCD1}">
              <a14:hiddenFill xmlns:a14="http://schemas.microsoft.com/office/drawing/2010/main">
                <a:solidFill>
                  <a:srgbClr val="FFFFFF"/>
                </a:solidFill>
              </a14:hiddenFill>
            </a:ext>
          </a:extLst>
        </p:spPr>
      </p:pic>
      <p:sp>
        <p:nvSpPr>
          <p:cNvPr id="1063" name="Rectangle 1062">
            <a:extLst>
              <a:ext uri="{FF2B5EF4-FFF2-40B4-BE49-F238E27FC236}">
                <a16:creationId xmlns:a16="http://schemas.microsoft.com/office/drawing/2014/main" id="{749FA6A2-2239-4EF2-9EB3-B1DC295FE1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8" y="4080063"/>
            <a:ext cx="4614930" cy="2156145"/>
          </a:xfrm>
          <a:prstGeom prst="rect">
            <a:avLst/>
          </a:pr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8BBCD591-906E-DBD6-E35E-B9DBA5902577}"/>
              </a:ext>
            </a:extLst>
          </p:cNvPr>
          <p:cNvSpPr/>
          <p:nvPr/>
        </p:nvSpPr>
        <p:spPr>
          <a:xfrm>
            <a:off x="1044225" y="4696470"/>
            <a:ext cx="3813415" cy="923330"/>
          </a:xfrm>
          <a:prstGeom prst="rect">
            <a:avLst/>
          </a:prstGeom>
          <a:noFill/>
        </p:spPr>
        <p:txBody>
          <a:bodyPr wrap="none" lIns="91440" tIns="45720" rIns="91440" bIns="45720">
            <a:spAutoFit/>
          </a:bodyPr>
          <a:lstStyle/>
          <a:p>
            <a:pPr algn="ctr"/>
            <a:r>
              <a:rPr lang="en-US" sz="5400" b="0" cap="none" spc="0" dirty="0" err="1">
                <a:ln w="0"/>
                <a:solidFill>
                  <a:schemeClr val="tx1"/>
                </a:solidFill>
                <a:effectLst>
                  <a:outerShdw blurRad="38100" dist="19050" dir="2700000" algn="tl" rotWithShape="0">
                    <a:schemeClr val="dk1">
                      <a:alpha val="40000"/>
                    </a:schemeClr>
                  </a:outerShdw>
                </a:effectLst>
              </a:rPr>
              <a:t>SoFi</a:t>
            </a:r>
            <a:r>
              <a:rPr lang="en-US" sz="5400" b="0" cap="none" spc="0" dirty="0">
                <a:ln w="0"/>
                <a:solidFill>
                  <a:schemeClr val="tx1"/>
                </a:solidFill>
                <a:effectLst>
                  <a:outerShdw blurRad="38100" dist="19050" dir="2700000" algn="tl" rotWithShape="0">
                    <a:schemeClr val="dk1">
                      <a:alpha val="40000"/>
                    </a:schemeClr>
                  </a:outerShdw>
                </a:effectLst>
              </a:rPr>
              <a:t> Stadium</a:t>
            </a:r>
          </a:p>
        </p:txBody>
      </p:sp>
    </p:spTree>
    <p:extLst>
      <p:ext uri="{BB962C8B-B14F-4D97-AF65-F5344CB8AC3E}">
        <p14:creationId xmlns:p14="http://schemas.microsoft.com/office/powerpoint/2010/main" val="92006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2" y="4150520"/>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 SS</a:t>
            </a:r>
          </a:p>
        </p:txBody>
      </p:sp>
      <p:sp>
        <p:nvSpPr>
          <p:cNvPr id="3" name="TextBox 2">
            <a:extLst>
              <a:ext uri="{FF2B5EF4-FFF2-40B4-BE49-F238E27FC236}">
                <a16:creationId xmlns:a16="http://schemas.microsoft.com/office/drawing/2014/main" id="{4A46B787-1949-75BB-5135-C25FE30EA59A}"/>
              </a:ext>
            </a:extLst>
          </p:cNvPr>
          <p:cNvSpPr txBox="1"/>
          <p:nvPr/>
        </p:nvSpPr>
        <p:spPr>
          <a:xfrm>
            <a:off x="355920" y="211253"/>
            <a:ext cx="11480157" cy="1569660"/>
          </a:xfrm>
          <a:prstGeom prst="rect">
            <a:avLst/>
          </a:prstGeom>
          <a:noFill/>
        </p:spPr>
        <p:txBody>
          <a:bodyPr wrap="square" rtlCol="0">
            <a:spAutoFit/>
          </a:bodyPr>
          <a:lstStyle/>
          <a:p>
            <a:r>
              <a:rPr lang="en-GB" sz="2400" b="0" i="0" dirty="0">
                <a:solidFill>
                  <a:srgbClr val="000000"/>
                </a:solidFill>
                <a:effectLst/>
                <a:latin typeface="Open Sans" panose="020B0606030504020204" pitchFamily="34" charset="0"/>
              </a:rPr>
              <a:t>“Deloitte” is the brand under which tens of thousands of dedicated professionals in independent firms throughout the world collaborate to provide audit &amp; assurance, consulting, risk and financial advisory, risk management, tax, and related services to select clients. </a:t>
            </a:r>
            <a:endParaRPr lang="en-GB" sz="2400" b="1" dirty="0"/>
          </a:p>
        </p:txBody>
      </p:sp>
      <p:pic>
        <p:nvPicPr>
          <p:cNvPr id="5" name="Picture 4">
            <a:extLst>
              <a:ext uri="{FF2B5EF4-FFF2-40B4-BE49-F238E27FC236}">
                <a16:creationId xmlns:a16="http://schemas.microsoft.com/office/drawing/2014/main" id="{68B2D16C-F332-1DD9-80C2-0B840F345D0B}"/>
              </a:ext>
            </a:extLst>
          </p:cNvPr>
          <p:cNvPicPr>
            <a:picLocks noChangeAspect="1"/>
          </p:cNvPicPr>
          <p:nvPr/>
        </p:nvPicPr>
        <p:blipFill>
          <a:blip r:embed="rId3"/>
          <a:stretch>
            <a:fillRect/>
          </a:stretch>
        </p:blipFill>
        <p:spPr>
          <a:xfrm>
            <a:off x="2924459" y="2669330"/>
            <a:ext cx="6343077" cy="1874090"/>
          </a:xfrm>
          <a:prstGeom prst="rect">
            <a:avLst/>
          </a:prstGeom>
        </p:spPr>
      </p:pic>
    </p:spTree>
    <p:extLst>
      <p:ext uri="{BB962C8B-B14F-4D97-AF65-F5344CB8AC3E}">
        <p14:creationId xmlns:p14="http://schemas.microsoft.com/office/powerpoint/2010/main" val="1510318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2" y="4150520"/>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a:t>
            </a:r>
          </a:p>
        </p:txBody>
      </p:sp>
      <p:sp>
        <p:nvSpPr>
          <p:cNvPr id="2" name="TextBox 1">
            <a:extLst>
              <a:ext uri="{FF2B5EF4-FFF2-40B4-BE49-F238E27FC236}">
                <a16:creationId xmlns:a16="http://schemas.microsoft.com/office/drawing/2014/main" id="{48E1EED2-6537-D6A0-F2EB-7B27524D2340}"/>
              </a:ext>
            </a:extLst>
          </p:cNvPr>
          <p:cNvSpPr txBox="1"/>
          <p:nvPr/>
        </p:nvSpPr>
        <p:spPr>
          <a:xfrm>
            <a:off x="193496" y="184935"/>
            <a:ext cx="11805007" cy="769441"/>
          </a:xfrm>
          <a:prstGeom prst="rect">
            <a:avLst/>
          </a:prstGeom>
          <a:noFill/>
        </p:spPr>
        <p:txBody>
          <a:bodyPr wrap="square" rtlCol="0">
            <a:spAutoFit/>
          </a:bodyPr>
          <a:lstStyle/>
          <a:p>
            <a:r>
              <a:rPr lang="en-GB" sz="4400" dirty="0">
                <a:latin typeface="Tahoma" panose="020B0604030504040204" pitchFamily="34" charset="0"/>
                <a:ea typeface="Tahoma" panose="020B0604030504040204" pitchFamily="34" charset="0"/>
                <a:cs typeface="Tahoma" panose="020B0604030504040204" pitchFamily="34" charset="0"/>
              </a:rPr>
              <a:t>Fan Engagement </a:t>
            </a:r>
            <a:endParaRPr lang="en-GB" sz="2000" dirty="0"/>
          </a:p>
        </p:txBody>
      </p:sp>
      <p:sp>
        <p:nvSpPr>
          <p:cNvPr id="3" name="TextBox 2">
            <a:extLst>
              <a:ext uri="{FF2B5EF4-FFF2-40B4-BE49-F238E27FC236}">
                <a16:creationId xmlns:a16="http://schemas.microsoft.com/office/drawing/2014/main" id="{4A46B787-1949-75BB-5135-C25FE30EA59A}"/>
              </a:ext>
            </a:extLst>
          </p:cNvPr>
          <p:cNvSpPr txBox="1"/>
          <p:nvPr/>
        </p:nvSpPr>
        <p:spPr>
          <a:xfrm>
            <a:off x="355920" y="1290040"/>
            <a:ext cx="11480157" cy="3416320"/>
          </a:xfrm>
          <a:prstGeom prst="rect">
            <a:avLst/>
          </a:prstGeom>
          <a:noFill/>
        </p:spPr>
        <p:txBody>
          <a:bodyPr wrap="square" rtlCol="0">
            <a:spAutoFit/>
          </a:bodyPr>
          <a:lstStyle/>
          <a:p>
            <a:r>
              <a:rPr lang="en-GB" sz="2400" b="0" i="0" dirty="0">
                <a:solidFill>
                  <a:srgbClr val="212529"/>
                </a:solidFill>
                <a:effectLst/>
                <a:latin typeface="kranto-text"/>
              </a:rPr>
              <a:t>Hollywood Park, the 300-acre mixed-use development that houses </a:t>
            </a:r>
            <a:r>
              <a:rPr lang="en-GB" sz="2400" b="0" i="0" dirty="0" err="1">
                <a:solidFill>
                  <a:srgbClr val="212529"/>
                </a:solidFill>
                <a:effectLst/>
                <a:latin typeface="kranto-text"/>
              </a:rPr>
              <a:t>SoFi</a:t>
            </a:r>
            <a:r>
              <a:rPr lang="en-GB" sz="2400" b="0" i="0" dirty="0">
                <a:solidFill>
                  <a:srgbClr val="212529"/>
                </a:solidFill>
                <a:effectLst/>
                <a:latin typeface="kranto-text"/>
              </a:rPr>
              <a:t> Stadium and YouTube </a:t>
            </a:r>
            <a:r>
              <a:rPr lang="en-GB" sz="2400" b="0" i="0" dirty="0" err="1">
                <a:solidFill>
                  <a:srgbClr val="212529"/>
                </a:solidFill>
                <a:effectLst/>
                <a:latin typeface="kranto-text"/>
              </a:rPr>
              <a:t>Theater</a:t>
            </a:r>
            <a:r>
              <a:rPr lang="en-GB" sz="2400" b="0" i="0" dirty="0">
                <a:solidFill>
                  <a:srgbClr val="212529"/>
                </a:solidFill>
                <a:effectLst/>
                <a:latin typeface="kranto-text"/>
              </a:rPr>
              <a:t>, has signed an agreement with Deloitte focused on further enhancing the fan experience, while Hyundai has come on board as a founding partner.</a:t>
            </a:r>
          </a:p>
          <a:p>
            <a:endParaRPr lang="en-GB" sz="2400" dirty="0">
              <a:solidFill>
                <a:srgbClr val="212529"/>
              </a:solidFill>
              <a:latin typeface="kranto-text"/>
            </a:endParaRPr>
          </a:p>
          <a:p>
            <a:r>
              <a:rPr lang="en-GB" sz="2400" b="0" i="0" dirty="0">
                <a:solidFill>
                  <a:srgbClr val="212529"/>
                </a:solidFill>
                <a:effectLst/>
                <a:latin typeface="kranto-text"/>
              </a:rPr>
              <a:t>As part of the agreement, Deloitte has become an official digital transformation provider and an official technology alliance sponsor of </a:t>
            </a:r>
            <a:r>
              <a:rPr lang="en-GB" sz="2400" b="0" i="0" dirty="0" err="1">
                <a:solidFill>
                  <a:srgbClr val="212529"/>
                </a:solidFill>
                <a:effectLst/>
                <a:latin typeface="kranto-text"/>
              </a:rPr>
              <a:t>SoFi</a:t>
            </a:r>
            <a:r>
              <a:rPr lang="en-GB" sz="2400" b="0" i="0" dirty="0">
                <a:solidFill>
                  <a:srgbClr val="212529"/>
                </a:solidFill>
                <a:effectLst/>
                <a:latin typeface="kranto-text"/>
              </a:rPr>
              <a:t> Stadium, YouTube </a:t>
            </a:r>
            <a:r>
              <a:rPr lang="en-GB" sz="2400" b="0" i="0" dirty="0" err="1">
                <a:solidFill>
                  <a:srgbClr val="212529"/>
                </a:solidFill>
                <a:effectLst/>
                <a:latin typeface="kranto-text"/>
              </a:rPr>
              <a:t>Theater</a:t>
            </a:r>
            <a:r>
              <a:rPr lang="en-GB" sz="2400" b="0" i="0" dirty="0">
                <a:solidFill>
                  <a:srgbClr val="212529"/>
                </a:solidFill>
                <a:effectLst/>
                <a:latin typeface="kranto-text"/>
              </a:rPr>
              <a:t>, and the Hollywood Park development as whole. It will also play an integral part in the development of the digital experience throughout the entire 300-acres, focusing on website and app development.</a:t>
            </a:r>
            <a:endParaRPr lang="en-GB" sz="2400" b="1" dirty="0"/>
          </a:p>
        </p:txBody>
      </p:sp>
    </p:spTree>
    <p:extLst>
      <p:ext uri="{BB962C8B-B14F-4D97-AF65-F5344CB8AC3E}">
        <p14:creationId xmlns:p14="http://schemas.microsoft.com/office/powerpoint/2010/main" val="1243308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345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219E549-6664-D673-350A-EFED60921BC5}"/>
              </a:ext>
            </a:extLst>
          </p:cNvPr>
          <p:cNvPicPr>
            <a:picLocks noChangeAspect="1"/>
          </p:cNvPicPr>
          <p:nvPr/>
        </p:nvPicPr>
        <p:blipFill>
          <a:blip r:embed="rId2"/>
          <a:stretch>
            <a:fillRect/>
          </a:stretch>
        </p:blipFill>
        <p:spPr>
          <a:xfrm>
            <a:off x="4125236" y="643467"/>
            <a:ext cx="3941528" cy="5571066"/>
          </a:xfrm>
          <a:prstGeom prst="rect">
            <a:avLst/>
          </a:prstGeom>
        </p:spPr>
      </p:pic>
    </p:spTree>
    <p:extLst>
      <p:ext uri="{BB962C8B-B14F-4D97-AF65-F5344CB8AC3E}">
        <p14:creationId xmlns:p14="http://schemas.microsoft.com/office/powerpoint/2010/main" val="748233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0" y="4402036"/>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a:t>
            </a:r>
          </a:p>
        </p:txBody>
      </p:sp>
      <p:sp>
        <p:nvSpPr>
          <p:cNvPr id="2" name="TextBox 1">
            <a:extLst>
              <a:ext uri="{FF2B5EF4-FFF2-40B4-BE49-F238E27FC236}">
                <a16:creationId xmlns:a16="http://schemas.microsoft.com/office/drawing/2014/main" id="{48E1EED2-6537-D6A0-F2EB-7B27524D2340}"/>
              </a:ext>
            </a:extLst>
          </p:cNvPr>
          <p:cNvSpPr txBox="1"/>
          <p:nvPr/>
        </p:nvSpPr>
        <p:spPr>
          <a:xfrm>
            <a:off x="193496" y="64026"/>
            <a:ext cx="11805007" cy="769441"/>
          </a:xfrm>
          <a:prstGeom prst="rect">
            <a:avLst/>
          </a:prstGeom>
          <a:noFill/>
        </p:spPr>
        <p:txBody>
          <a:bodyPr wrap="square" rtlCol="0">
            <a:spAutoFit/>
          </a:bodyPr>
          <a:lstStyle/>
          <a:p>
            <a:r>
              <a:rPr lang="en-GB" sz="4400" dirty="0">
                <a:latin typeface="Tahoma" panose="020B0604030504040204" pitchFamily="34" charset="0"/>
                <a:ea typeface="Tahoma" panose="020B0604030504040204" pitchFamily="34" charset="0"/>
                <a:cs typeface="Tahoma" panose="020B0604030504040204" pitchFamily="34" charset="0"/>
              </a:rPr>
              <a:t>Spectators- </a:t>
            </a:r>
            <a:r>
              <a:rPr lang="en-GB" sz="2800" dirty="0">
                <a:latin typeface="Tahoma" panose="020B0604030504040204" pitchFamily="34" charset="0"/>
                <a:ea typeface="Tahoma" panose="020B0604030504040204" pitchFamily="34" charset="0"/>
                <a:cs typeface="Tahoma" panose="020B0604030504040204" pitchFamily="34" charset="0"/>
              </a:rPr>
              <a:t>(</a:t>
            </a:r>
            <a:r>
              <a:rPr lang="en-GB" sz="2800" dirty="0" err="1">
                <a:latin typeface="Tahoma" panose="020B0604030504040204" pitchFamily="34" charset="0"/>
                <a:ea typeface="Tahoma" panose="020B0604030504040204" pitchFamily="34" charset="0"/>
                <a:cs typeface="Tahoma" panose="020B0604030504040204" pitchFamily="34" charset="0"/>
              </a:rPr>
              <a:t>Masterman</a:t>
            </a:r>
            <a:r>
              <a:rPr lang="en-GB" sz="2800" dirty="0">
                <a:latin typeface="Tahoma" panose="020B0604030504040204" pitchFamily="34" charset="0"/>
                <a:ea typeface="Tahoma" panose="020B0604030504040204" pitchFamily="34" charset="0"/>
                <a:cs typeface="Tahoma" panose="020B0604030504040204" pitchFamily="34" charset="0"/>
              </a:rPr>
              <a:t>, 2022, p29)</a:t>
            </a:r>
            <a:endParaRPr lang="en-GB" sz="2800" dirty="0"/>
          </a:p>
        </p:txBody>
      </p:sp>
      <p:sp>
        <p:nvSpPr>
          <p:cNvPr id="3" name="TextBox 2">
            <a:extLst>
              <a:ext uri="{FF2B5EF4-FFF2-40B4-BE49-F238E27FC236}">
                <a16:creationId xmlns:a16="http://schemas.microsoft.com/office/drawing/2014/main" id="{4A46B787-1949-75BB-5135-C25FE30EA59A}"/>
              </a:ext>
            </a:extLst>
          </p:cNvPr>
          <p:cNvSpPr txBox="1"/>
          <p:nvPr/>
        </p:nvSpPr>
        <p:spPr>
          <a:xfrm>
            <a:off x="183335" y="954376"/>
            <a:ext cx="10746768" cy="4524315"/>
          </a:xfrm>
          <a:prstGeom prst="rect">
            <a:avLst/>
          </a:prstGeom>
          <a:noFill/>
        </p:spPr>
        <p:txBody>
          <a:bodyPr wrap="square" rtlCol="0">
            <a:spAutoFit/>
          </a:bodyPr>
          <a:lstStyle/>
          <a:p>
            <a:r>
              <a:rPr lang="en-GB" sz="2400" dirty="0"/>
              <a:t>Spectators include all those who watch the event, whether they buy a ticket or not, and as such they are very much a part of the event</a:t>
            </a:r>
          </a:p>
          <a:p>
            <a:endParaRPr lang="en-GB" sz="2400" b="1" dirty="0"/>
          </a:p>
          <a:p>
            <a:r>
              <a:rPr lang="en-GB" sz="2400" dirty="0"/>
              <a:t>The interaction between fans and the response of the audience to action are also a fundamental part of the event</a:t>
            </a:r>
            <a:endParaRPr lang="en-GB" sz="2400" b="1" dirty="0"/>
          </a:p>
          <a:p>
            <a:endParaRPr lang="en-GB" sz="2400" b="1" dirty="0"/>
          </a:p>
          <a:p>
            <a:r>
              <a:rPr lang="en-GB" sz="2400" dirty="0"/>
              <a:t>Empty stadiums do not attract strong media interest, nor do they impress those who attend</a:t>
            </a:r>
            <a:endParaRPr lang="en-GB" sz="2400" b="1" dirty="0"/>
          </a:p>
          <a:p>
            <a:endParaRPr lang="en-GB" sz="2400" b="1" dirty="0"/>
          </a:p>
          <a:p>
            <a:r>
              <a:rPr lang="en-GB" sz="2400" dirty="0"/>
              <a:t>It was significant that during COVID-19 lockdowns and television coverage of sport, the broadcasters often inserted their own crowd/fan noise in order to fill in for missing ambience. </a:t>
            </a:r>
            <a:endParaRPr lang="en-GB" sz="2400" b="1" dirty="0"/>
          </a:p>
        </p:txBody>
      </p:sp>
    </p:spTree>
    <p:extLst>
      <p:ext uri="{BB962C8B-B14F-4D97-AF65-F5344CB8AC3E}">
        <p14:creationId xmlns:p14="http://schemas.microsoft.com/office/powerpoint/2010/main" val="2054158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0" y="4402036"/>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a:t>
            </a:r>
          </a:p>
        </p:txBody>
      </p:sp>
      <p:sp>
        <p:nvSpPr>
          <p:cNvPr id="2" name="TextBox 1">
            <a:extLst>
              <a:ext uri="{FF2B5EF4-FFF2-40B4-BE49-F238E27FC236}">
                <a16:creationId xmlns:a16="http://schemas.microsoft.com/office/drawing/2014/main" id="{48E1EED2-6537-D6A0-F2EB-7B27524D2340}"/>
              </a:ext>
            </a:extLst>
          </p:cNvPr>
          <p:cNvSpPr txBox="1"/>
          <p:nvPr/>
        </p:nvSpPr>
        <p:spPr>
          <a:xfrm>
            <a:off x="193496" y="64026"/>
            <a:ext cx="11805007" cy="769441"/>
          </a:xfrm>
          <a:prstGeom prst="rect">
            <a:avLst/>
          </a:prstGeom>
          <a:noFill/>
        </p:spPr>
        <p:txBody>
          <a:bodyPr wrap="square" rtlCol="0">
            <a:spAutoFit/>
          </a:bodyPr>
          <a:lstStyle/>
          <a:p>
            <a:r>
              <a:rPr lang="en-GB" sz="4400" dirty="0">
                <a:latin typeface="Tahoma" panose="020B0604030504040204" pitchFamily="34" charset="0"/>
                <a:ea typeface="Tahoma" panose="020B0604030504040204" pitchFamily="34" charset="0"/>
                <a:cs typeface="Tahoma" panose="020B0604030504040204" pitchFamily="34" charset="0"/>
              </a:rPr>
              <a:t>Corporate Consumers- </a:t>
            </a:r>
            <a:r>
              <a:rPr lang="en-GB" sz="2800" dirty="0">
                <a:latin typeface="Tahoma" panose="020B0604030504040204" pitchFamily="34" charset="0"/>
                <a:ea typeface="Tahoma" panose="020B0604030504040204" pitchFamily="34" charset="0"/>
                <a:cs typeface="Tahoma" panose="020B0604030504040204" pitchFamily="34" charset="0"/>
              </a:rPr>
              <a:t>(</a:t>
            </a:r>
            <a:r>
              <a:rPr lang="en-GB" sz="2800" dirty="0" err="1">
                <a:latin typeface="Tahoma" panose="020B0604030504040204" pitchFamily="34" charset="0"/>
                <a:ea typeface="Tahoma" panose="020B0604030504040204" pitchFamily="34" charset="0"/>
                <a:cs typeface="Tahoma" panose="020B0604030504040204" pitchFamily="34" charset="0"/>
              </a:rPr>
              <a:t>Masterman</a:t>
            </a:r>
            <a:r>
              <a:rPr lang="en-GB" sz="2800" dirty="0">
                <a:latin typeface="Tahoma" panose="020B0604030504040204" pitchFamily="34" charset="0"/>
                <a:ea typeface="Tahoma" panose="020B0604030504040204" pitchFamily="34" charset="0"/>
                <a:cs typeface="Tahoma" panose="020B0604030504040204" pitchFamily="34" charset="0"/>
              </a:rPr>
              <a:t>, 2022, p29)</a:t>
            </a:r>
            <a:endParaRPr lang="en-GB" sz="2800" dirty="0"/>
          </a:p>
        </p:txBody>
      </p:sp>
      <p:sp>
        <p:nvSpPr>
          <p:cNvPr id="3" name="TextBox 2">
            <a:extLst>
              <a:ext uri="{FF2B5EF4-FFF2-40B4-BE49-F238E27FC236}">
                <a16:creationId xmlns:a16="http://schemas.microsoft.com/office/drawing/2014/main" id="{4A46B787-1949-75BB-5135-C25FE30EA59A}"/>
              </a:ext>
            </a:extLst>
          </p:cNvPr>
          <p:cNvSpPr txBox="1"/>
          <p:nvPr/>
        </p:nvSpPr>
        <p:spPr>
          <a:xfrm>
            <a:off x="183335" y="954376"/>
            <a:ext cx="10746768" cy="830997"/>
          </a:xfrm>
          <a:prstGeom prst="rect">
            <a:avLst/>
          </a:prstGeom>
          <a:noFill/>
        </p:spPr>
        <p:txBody>
          <a:bodyPr wrap="square" rtlCol="0">
            <a:spAutoFit/>
          </a:bodyPr>
          <a:lstStyle/>
          <a:p>
            <a:r>
              <a:rPr lang="en-GB" sz="2400" dirty="0"/>
              <a:t>Corporate consumers at sports events can be sponsors, corporate hospitality purchasers and guests.</a:t>
            </a:r>
            <a:endParaRPr lang="en-GB" sz="2400" b="1" dirty="0"/>
          </a:p>
        </p:txBody>
      </p:sp>
      <p:pic>
        <p:nvPicPr>
          <p:cNvPr id="5" name="Picture 4">
            <a:extLst>
              <a:ext uri="{FF2B5EF4-FFF2-40B4-BE49-F238E27FC236}">
                <a16:creationId xmlns:a16="http://schemas.microsoft.com/office/drawing/2014/main" id="{C2E5BA14-F9F2-F1B0-B315-B12A3D8F0DCA}"/>
              </a:ext>
            </a:extLst>
          </p:cNvPr>
          <p:cNvPicPr>
            <a:picLocks noChangeAspect="1"/>
          </p:cNvPicPr>
          <p:nvPr/>
        </p:nvPicPr>
        <p:blipFill>
          <a:blip r:embed="rId3"/>
          <a:stretch>
            <a:fillRect/>
          </a:stretch>
        </p:blipFill>
        <p:spPr>
          <a:xfrm>
            <a:off x="202170" y="1853078"/>
            <a:ext cx="8878539" cy="3486637"/>
          </a:xfrm>
          <a:prstGeom prst="rect">
            <a:avLst/>
          </a:prstGeom>
        </p:spPr>
      </p:pic>
      <p:pic>
        <p:nvPicPr>
          <p:cNvPr id="9218" name="Picture 2" descr="Wembley Stadium Football 2023: Fixtures &amp; Hospitality Info">
            <a:extLst>
              <a:ext uri="{FF2B5EF4-FFF2-40B4-BE49-F238E27FC236}">
                <a16:creationId xmlns:a16="http://schemas.microsoft.com/office/drawing/2014/main" id="{7E2B3C1F-9BDC-3A9A-8FAC-F7D8A17011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75250" y="1592656"/>
            <a:ext cx="3016750" cy="402233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2F9F615-0DBF-9354-26B4-2E30BC14AE5F}"/>
              </a:ext>
            </a:extLst>
          </p:cNvPr>
          <p:cNvSpPr txBox="1"/>
          <p:nvPr/>
        </p:nvSpPr>
        <p:spPr>
          <a:xfrm>
            <a:off x="5815173" y="4926517"/>
            <a:ext cx="5034337" cy="369332"/>
          </a:xfrm>
          <a:prstGeom prst="rect">
            <a:avLst/>
          </a:prstGeom>
          <a:noFill/>
        </p:spPr>
        <p:txBody>
          <a:bodyPr wrap="square" rtlCol="0">
            <a:spAutoFit/>
          </a:bodyPr>
          <a:lstStyle/>
          <a:p>
            <a:r>
              <a:rPr lang="en-GB" dirty="0"/>
              <a:t>(Guardian, 2000)</a:t>
            </a:r>
          </a:p>
        </p:txBody>
      </p:sp>
    </p:spTree>
    <p:extLst>
      <p:ext uri="{BB962C8B-B14F-4D97-AF65-F5344CB8AC3E}">
        <p14:creationId xmlns:p14="http://schemas.microsoft.com/office/powerpoint/2010/main" val="540227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71491" y="4769398"/>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 </a:t>
            </a:r>
          </a:p>
        </p:txBody>
      </p:sp>
      <p:sp>
        <p:nvSpPr>
          <p:cNvPr id="2" name="TextBox 1">
            <a:extLst>
              <a:ext uri="{FF2B5EF4-FFF2-40B4-BE49-F238E27FC236}">
                <a16:creationId xmlns:a16="http://schemas.microsoft.com/office/drawing/2014/main" id="{48E1EED2-6537-D6A0-F2EB-7B27524D2340}"/>
              </a:ext>
            </a:extLst>
          </p:cNvPr>
          <p:cNvSpPr txBox="1"/>
          <p:nvPr/>
        </p:nvSpPr>
        <p:spPr>
          <a:xfrm>
            <a:off x="193496" y="0"/>
            <a:ext cx="11805007" cy="769441"/>
          </a:xfrm>
          <a:prstGeom prst="rect">
            <a:avLst/>
          </a:prstGeom>
          <a:noFill/>
        </p:spPr>
        <p:txBody>
          <a:bodyPr wrap="square" rtlCol="0">
            <a:spAutoFit/>
          </a:bodyPr>
          <a:lstStyle/>
          <a:p>
            <a:r>
              <a:rPr lang="en-GB" sz="4400" b="1" i="1" dirty="0"/>
              <a:t>The core four- </a:t>
            </a:r>
            <a:r>
              <a:rPr lang="en-GB" sz="3200" dirty="0"/>
              <a:t>Fans’ core four expectations are:</a:t>
            </a:r>
          </a:p>
        </p:txBody>
      </p:sp>
      <p:sp>
        <p:nvSpPr>
          <p:cNvPr id="3" name="TextBox 2">
            <a:extLst>
              <a:ext uri="{FF2B5EF4-FFF2-40B4-BE49-F238E27FC236}">
                <a16:creationId xmlns:a16="http://schemas.microsoft.com/office/drawing/2014/main" id="{4A46B787-1949-75BB-5135-C25FE30EA59A}"/>
              </a:ext>
            </a:extLst>
          </p:cNvPr>
          <p:cNvSpPr txBox="1"/>
          <p:nvPr/>
        </p:nvSpPr>
        <p:spPr>
          <a:xfrm>
            <a:off x="0" y="423112"/>
            <a:ext cx="6010382" cy="4708981"/>
          </a:xfrm>
          <a:prstGeom prst="rect">
            <a:avLst/>
          </a:prstGeom>
          <a:noFill/>
        </p:spPr>
        <p:txBody>
          <a:bodyPr wrap="square" rtlCol="0">
            <a:spAutoFit/>
          </a:bodyPr>
          <a:lstStyle/>
          <a:p>
            <a:endParaRPr lang="en-GB" sz="3200" dirty="0"/>
          </a:p>
          <a:p>
            <a:r>
              <a:rPr lang="en-GB" sz="3200" dirty="0"/>
              <a:t>• They expect the stadium to be safe, comfortable, and clean. </a:t>
            </a:r>
          </a:p>
          <a:p>
            <a:r>
              <a:rPr lang="en-GB" sz="3200" dirty="0"/>
              <a:t>• They want the view from their seats to match their expectations. </a:t>
            </a:r>
          </a:p>
          <a:p>
            <a:r>
              <a:rPr lang="en-GB" sz="3200" dirty="0"/>
              <a:t>• They desire a high-quality game. </a:t>
            </a:r>
          </a:p>
          <a:p>
            <a:r>
              <a:rPr lang="en-GB" sz="3200" dirty="0"/>
              <a:t>• They expect an exciting atmosphere within the stadium. </a:t>
            </a:r>
            <a:r>
              <a:rPr lang="en-GB" sz="2800" dirty="0"/>
              <a:t>Source: Deloitte, 2018</a:t>
            </a:r>
          </a:p>
          <a:p>
            <a:pPr algn="ctr"/>
            <a:r>
              <a:rPr lang="en-GB" sz="1600" dirty="0"/>
              <a:t>The Stadium Experience Keeping sports fans engaged—and loyal</a:t>
            </a:r>
            <a:endParaRPr lang="en-GB" sz="1600" b="1" dirty="0"/>
          </a:p>
        </p:txBody>
      </p:sp>
      <p:pic>
        <p:nvPicPr>
          <p:cNvPr id="2050" name="Picture 2" descr="House of Sport Celebrate Opening Game At Brand New Netball Facility">
            <a:extLst>
              <a:ext uri="{FF2B5EF4-FFF2-40B4-BE49-F238E27FC236}">
                <a16:creationId xmlns:a16="http://schemas.microsoft.com/office/drawing/2014/main" id="{81C424A8-163E-FB07-A9E6-B6733A1A44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4765" y="1244078"/>
            <a:ext cx="6267235" cy="352532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7E09A47-5B2B-6FD8-2C67-0D9FC83F284E}"/>
              </a:ext>
            </a:extLst>
          </p:cNvPr>
          <p:cNvSpPr txBox="1"/>
          <p:nvPr/>
        </p:nvSpPr>
        <p:spPr>
          <a:xfrm>
            <a:off x="6324599" y="4827688"/>
            <a:ext cx="5673904" cy="707886"/>
          </a:xfrm>
          <a:prstGeom prst="rect">
            <a:avLst/>
          </a:prstGeom>
          <a:noFill/>
        </p:spPr>
        <p:txBody>
          <a:bodyPr wrap="square" rtlCol="0">
            <a:spAutoFit/>
          </a:bodyPr>
          <a:lstStyle/>
          <a:p>
            <a:pPr algn="ctr"/>
            <a:r>
              <a:rPr lang="en-GB" sz="2000" b="1" i="1" dirty="0"/>
              <a:t>Task- Score a recent sporting event you attended on the core fore- 1-5 for each of the expectations</a:t>
            </a:r>
          </a:p>
        </p:txBody>
      </p:sp>
    </p:spTree>
    <p:extLst>
      <p:ext uri="{BB962C8B-B14F-4D97-AF65-F5344CB8AC3E}">
        <p14:creationId xmlns:p14="http://schemas.microsoft.com/office/powerpoint/2010/main" val="3854844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0" y="4075140"/>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a:t>
            </a:r>
          </a:p>
        </p:txBody>
      </p:sp>
      <p:sp>
        <p:nvSpPr>
          <p:cNvPr id="2" name="TextBox 1">
            <a:extLst>
              <a:ext uri="{FF2B5EF4-FFF2-40B4-BE49-F238E27FC236}">
                <a16:creationId xmlns:a16="http://schemas.microsoft.com/office/drawing/2014/main" id="{48E1EED2-6537-D6A0-F2EB-7B27524D2340}"/>
              </a:ext>
            </a:extLst>
          </p:cNvPr>
          <p:cNvSpPr txBox="1"/>
          <p:nvPr/>
        </p:nvSpPr>
        <p:spPr>
          <a:xfrm>
            <a:off x="193496" y="184935"/>
            <a:ext cx="11805007" cy="769441"/>
          </a:xfrm>
          <a:prstGeom prst="rect">
            <a:avLst/>
          </a:prstGeom>
          <a:noFill/>
        </p:spPr>
        <p:txBody>
          <a:bodyPr wrap="square" rtlCol="0">
            <a:spAutoFit/>
          </a:bodyPr>
          <a:lstStyle/>
          <a:p>
            <a:r>
              <a:rPr lang="en-GB" sz="4400" dirty="0">
                <a:latin typeface="Tahoma" panose="020B0604030504040204" pitchFamily="34" charset="0"/>
                <a:ea typeface="Tahoma" panose="020B0604030504040204" pitchFamily="34" charset="0"/>
                <a:cs typeface="Tahoma" panose="020B0604030504040204" pitchFamily="34" charset="0"/>
              </a:rPr>
              <a:t>The core four and the basics</a:t>
            </a:r>
            <a:endParaRPr lang="en-GB" sz="2000" dirty="0"/>
          </a:p>
        </p:txBody>
      </p:sp>
      <p:pic>
        <p:nvPicPr>
          <p:cNvPr id="5" name="Picture 4">
            <a:extLst>
              <a:ext uri="{FF2B5EF4-FFF2-40B4-BE49-F238E27FC236}">
                <a16:creationId xmlns:a16="http://schemas.microsoft.com/office/drawing/2014/main" id="{39DBA5D9-0A58-2DCA-752F-71EFB616F9C6}"/>
              </a:ext>
            </a:extLst>
          </p:cNvPr>
          <p:cNvPicPr>
            <a:picLocks noChangeAspect="1"/>
          </p:cNvPicPr>
          <p:nvPr/>
        </p:nvPicPr>
        <p:blipFill>
          <a:blip r:embed="rId3"/>
          <a:stretch>
            <a:fillRect/>
          </a:stretch>
        </p:blipFill>
        <p:spPr>
          <a:xfrm>
            <a:off x="723150" y="1243267"/>
            <a:ext cx="10745700" cy="4124901"/>
          </a:xfrm>
          <a:prstGeom prst="rect">
            <a:avLst/>
          </a:prstGeom>
        </p:spPr>
      </p:pic>
    </p:spTree>
    <p:extLst>
      <p:ext uri="{BB962C8B-B14F-4D97-AF65-F5344CB8AC3E}">
        <p14:creationId xmlns:p14="http://schemas.microsoft.com/office/powerpoint/2010/main" val="1344902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3" name="Rectangle 2060">
            <a:extLst>
              <a:ext uri="{FF2B5EF4-FFF2-40B4-BE49-F238E27FC236}">
                <a16:creationId xmlns:a16="http://schemas.microsoft.com/office/drawing/2014/main" id="{7C3DB6CE-B855-4AD2-8FB5-3C271542CE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6" name="Picture 8">
            <a:extLst>
              <a:ext uri="{FF2B5EF4-FFF2-40B4-BE49-F238E27FC236}">
                <a16:creationId xmlns:a16="http://schemas.microsoft.com/office/drawing/2014/main" id="{D12C3A7C-E220-251C-D13C-D65F1A695259}"/>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F45B6E8-3F9F-FD05-ECCF-9CFF65E8EFD0}"/>
              </a:ext>
            </a:extLst>
          </p:cNvPr>
          <p:cNvSpPr/>
          <p:nvPr/>
        </p:nvSpPr>
        <p:spPr>
          <a:xfrm>
            <a:off x="838200" y="1113157"/>
            <a:ext cx="4797354" cy="310303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0" kern="1200" cap="none" spc="0">
                <a:ln w="0"/>
                <a:solidFill>
                  <a:schemeClr val="tx1"/>
                </a:solidFill>
                <a:effectLst/>
                <a:latin typeface="+mj-lt"/>
                <a:ea typeface="+mj-ea"/>
                <a:cs typeface="+mj-cs"/>
              </a:rPr>
              <a:t>The Atmosphere in the stadium is exciting </a:t>
            </a:r>
          </a:p>
        </p:txBody>
      </p:sp>
      <p:pic>
        <p:nvPicPr>
          <p:cNvPr id="2054" name="Picture 6" descr="Mo Farah captures second gold medal on London Games, wins men's 5,000m -  The Globe and Mail">
            <a:extLst>
              <a:ext uri="{FF2B5EF4-FFF2-40B4-BE49-F238E27FC236}">
                <a16:creationId xmlns:a16="http://schemas.microsoft.com/office/drawing/2014/main" id="{35625CAB-2D85-E3A7-DF2F-7AB1BAE67B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110" r="1" b="6571"/>
          <a:stretch/>
        </p:blipFill>
        <p:spPr bwMode="auto">
          <a:xfrm>
            <a:off x="5710839" y="10"/>
            <a:ext cx="6481158" cy="4216177"/>
          </a:xfrm>
          <a:custGeom>
            <a:avLst/>
            <a:gdLst/>
            <a:ahLst/>
            <a:cxnLst/>
            <a:rect l="l" t="t" r="r" b="b"/>
            <a:pathLst>
              <a:path w="6481158" h="4216187">
                <a:moveTo>
                  <a:pt x="159680" y="0"/>
                </a:moveTo>
                <a:lnTo>
                  <a:pt x="6481158" y="0"/>
                </a:lnTo>
                <a:lnTo>
                  <a:pt x="6481158" y="4216187"/>
                </a:lnTo>
                <a:lnTo>
                  <a:pt x="629980" y="4216187"/>
                </a:lnTo>
                <a:lnTo>
                  <a:pt x="640174" y="4153970"/>
                </a:lnTo>
                <a:cubicBezTo>
                  <a:pt x="646054" y="4115040"/>
                  <a:pt x="652738" y="4076730"/>
                  <a:pt x="663954" y="4042035"/>
                </a:cubicBezTo>
                <a:lnTo>
                  <a:pt x="674575" y="4017890"/>
                </a:lnTo>
                <a:lnTo>
                  <a:pt x="542646" y="3860429"/>
                </a:lnTo>
                <a:cubicBezTo>
                  <a:pt x="583801" y="3777846"/>
                  <a:pt x="628876" y="3834526"/>
                  <a:pt x="664457" y="3800021"/>
                </a:cubicBezTo>
                <a:cubicBezTo>
                  <a:pt x="663366" y="3791627"/>
                  <a:pt x="663436" y="3781009"/>
                  <a:pt x="662932" y="3771718"/>
                </a:cubicBezTo>
                <a:lnTo>
                  <a:pt x="659568" y="3757935"/>
                </a:lnTo>
                <a:lnTo>
                  <a:pt x="653777" y="3747325"/>
                </a:lnTo>
                <a:lnTo>
                  <a:pt x="610074" y="3705028"/>
                </a:lnTo>
                <a:cubicBezTo>
                  <a:pt x="514097" y="3608961"/>
                  <a:pt x="528640" y="3588143"/>
                  <a:pt x="655821" y="3445525"/>
                </a:cubicBezTo>
                <a:cubicBezTo>
                  <a:pt x="668503" y="3431228"/>
                  <a:pt x="677664" y="3418102"/>
                  <a:pt x="683811" y="3405686"/>
                </a:cubicBezTo>
                <a:lnTo>
                  <a:pt x="687152" y="3393684"/>
                </a:lnTo>
                <a:lnTo>
                  <a:pt x="681564" y="3363918"/>
                </a:lnTo>
                <a:lnTo>
                  <a:pt x="658589" y="3279721"/>
                </a:lnTo>
                <a:lnTo>
                  <a:pt x="655534" y="3274732"/>
                </a:lnTo>
                <a:cubicBezTo>
                  <a:pt x="645154" y="3256804"/>
                  <a:pt x="636025" y="3236251"/>
                  <a:pt x="633009" y="3204655"/>
                </a:cubicBezTo>
                <a:lnTo>
                  <a:pt x="633086" y="3198166"/>
                </a:lnTo>
                <a:lnTo>
                  <a:pt x="627259" y="3181568"/>
                </a:lnTo>
                <a:cubicBezTo>
                  <a:pt x="591590" y="3088781"/>
                  <a:pt x="548194" y="3020054"/>
                  <a:pt x="504281" y="3024678"/>
                </a:cubicBezTo>
                <a:cubicBezTo>
                  <a:pt x="548490" y="2798901"/>
                  <a:pt x="548490" y="2798901"/>
                  <a:pt x="381209" y="2810127"/>
                </a:cubicBezTo>
                <a:cubicBezTo>
                  <a:pt x="440862" y="2658988"/>
                  <a:pt x="439766" y="2624324"/>
                  <a:pt x="360893" y="2596949"/>
                </a:cubicBezTo>
                <a:cubicBezTo>
                  <a:pt x="284957" y="2570407"/>
                  <a:pt x="201795" y="2575904"/>
                  <a:pt x="130872" y="2524080"/>
                </a:cubicBezTo>
                <a:cubicBezTo>
                  <a:pt x="188851" y="2335317"/>
                  <a:pt x="200302" y="2130710"/>
                  <a:pt x="328878" y="2014028"/>
                </a:cubicBezTo>
                <a:cubicBezTo>
                  <a:pt x="349137" y="1995898"/>
                  <a:pt x="361422" y="1940125"/>
                  <a:pt x="347033" y="1914129"/>
                </a:cubicBezTo>
                <a:cubicBezTo>
                  <a:pt x="295996" y="1817105"/>
                  <a:pt x="357685" y="1592503"/>
                  <a:pt x="208894" y="1606217"/>
                </a:cubicBezTo>
                <a:cubicBezTo>
                  <a:pt x="190525" y="1607581"/>
                  <a:pt x="173015" y="1590108"/>
                  <a:pt x="186488" y="1556554"/>
                </a:cubicBezTo>
                <a:cubicBezTo>
                  <a:pt x="232768" y="1442049"/>
                  <a:pt x="172886" y="1463610"/>
                  <a:pt x="135933" y="1459414"/>
                </a:cubicBezTo>
                <a:cubicBezTo>
                  <a:pt x="91212" y="1454776"/>
                  <a:pt x="42622" y="1511622"/>
                  <a:pt x="0" y="1466109"/>
                </a:cubicBezTo>
                <a:cubicBezTo>
                  <a:pt x="7764" y="1405223"/>
                  <a:pt x="43366" y="1397333"/>
                  <a:pt x="67782" y="1372761"/>
                </a:cubicBezTo>
                <a:cubicBezTo>
                  <a:pt x="139132" y="1300280"/>
                  <a:pt x="196704" y="1221065"/>
                  <a:pt x="195632" y="1080052"/>
                </a:cubicBezTo>
                <a:cubicBezTo>
                  <a:pt x="194930" y="966113"/>
                  <a:pt x="199455" y="864105"/>
                  <a:pt x="97391" y="854014"/>
                </a:cubicBezTo>
                <a:cubicBezTo>
                  <a:pt x="81355" y="852486"/>
                  <a:pt x="72717" y="839840"/>
                  <a:pt x="69223" y="821285"/>
                </a:cubicBezTo>
                <a:cubicBezTo>
                  <a:pt x="80177" y="799992"/>
                  <a:pt x="90624" y="778040"/>
                  <a:pt x="103649" y="760897"/>
                </a:cubicBezTo>
                <a:cubicBezTo>
                  <a:pt x="147404" y="704450"/>
                  <a:pt x="160670" y="633687"/>
                  <a:pt x="171912" y="560313"/>
                </a:cubicBezTo>
                <a:cubicBezTo>
                  <a:pt x="179151" y="513531"/>
                  <a:pt x="187860" y="467166"/>
                  <a:pt x="206354" y="423850"/>
                </a:cubicBezTo>
                <a:cubicBezTo>
                  <a:pt x="217619" y="397046"/>
                  <a:pt x="231961" y="375704"/>
                  <a:pt x="250397" y="361124"/>
                </a:cubicBezTo>
                <a:cubicBezTo>
                  <a:pt x="266451" y="347903"/>
                  <a:pt x="270868" y="334407"/>
                  <a:pt x="259101" y="314763"/>
                </a:cubicBezTo>
                <a:cubicBezTo>
                  <a:pt x="225826" y="258432"/>
                  <a:pt x="211109" y="191375"/>
                  <a:pt x="229198" y="104693"/>
                </a:cubicBezTo>
                <a:cubicBezTo>
                  <a:pt x="234668" y="78523"/>
                  <a:pt x="229657" y="58007"/>
                  <a:pt x="214459" y="52392"/>
                </a:cubicBezTo>
                <a:cubicBezTo>
                  <a:pt x="198643" y="46345"/>
                  <a:pt x="185640" y="36363"/>
                  <a:pt x="174580" y="23688"/>
                </a:cubicBezTo>
                <a:close/>
              </a:path>
            </a:pathLst>
          </a:custGeom>
          <a:noFill/>
          <a:extLst>
            <a:ext uri="{909E8E84-426E-40DD-AFC4-6F175D3DCCD1}">
              <a14:hiddenFill xmlns:a14="http://schemas.microsoft.com/office/drawing/2010/main">
                <a:solidFill>
                  <a:srgbClr val="FFFFFF"/>
                </a:solidFill>
              </a14:hiddenFill>
            </a:ext>
          </a:extLst>
        </p:spPr>
      </p:pic>
      <p:pic>
        <p:nvPicPr>
          <p:cNvPr id="2050" name="Picture 2" descr="VNSL 2021: Round 17/18 Celtic Dragons Vs London Pulse – London Pulse Netball">
            <a:extLst>
              <a:ext uri="{FF2B5EF4-FFF2-40B4-BE49-F238E27FC236}">
                <a16:creationId xmlns:a16="http://schemas.microsoft.com/office/drawing/2014/main" id="{D369700C-DEB7-E8A0-E74E-CFEA99E8E66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6366" r="4" b="1084"/>
          <a:stretch/>
        </p:blipFill>
        <p:spPr bwMode="auto">
          <a:xfrm>
            <a:off x="5205849" y="4323888"/>
            <a:ext cx="4101827" cy="2534102"/>
          </a:xfrm>
          <a:custGeom>
            <a:avLst/>
            <a:gdLst/>
            <a:ahLst/>
            <a:cxnLst/>
            <a:rect l="l" t="t" r="r" b="b"/>
            <a:pathLst>
              <a:path w="4101827" h="2534102">
                <a:moveTo>
                  <a:pt x="1237396" y="0"/>
                </a:moveTo>
                <a:lnTo>
                  <a:pt x="4101827" y="0"/>
                </a:lnTo>
                <a:lnTo>
                  <a:pt x="4101827" y="2534102"/>
                </a:lnTo>
                <a:lnTo>
                  <a:pt x="0" y="2534102"/>
                </a:lnTo>
                <a:lnTo>
                  <a:pt x="21866" y="2503631"/>
                </a:lnTo>
                <a:cubicBezTo>
                  <a:pt x="198424" y="2253521"/>
                  <a:pt x="293791" y="2086461"/>
                  <a:pt x="295356" y="2078512"/>
                </a:cubicBezTo>
                <a:cubicBezTo>
                  <a:pt x="324070" y="1929470"/>
                  <a:pt x="404358" y="1848602"/>
                  <a:pt x="476494" y="1754977"/>
                </a:cubicBezTo>
                <a:cubicBezTo>
                  <a:pt x="539304" y="1672931"/>
                  <a:pt x="606320" y="1585980"/>
                  <a:pt x="629662" y="1466193"/>
                </a:cubicBezTo>
                <a:cubicBezTo>
                  <a:pt x="660486" y="1307325"/>
                  <a:pt x="563420" y="1455147"/>
                  <a:pt x="542839" y="1401940"/>
                </a:cubicBezTo>
                <a:cubicBezTo>
                  <a:pt x="578841" y="1314777"/>
                  <a:pt x="636193" y="1228627"/>
                  <a:pt x="649254" y="1136180"/>
                </a:cubicBezTo>
                <a:cubicBezTo>
                  <a:pt x="695846" y="801928"/>
                  <a:pt x="810580" y="538800"/>
                  <a:pt x="987553" y="313308"/>
                </a:cubicBezTo>
                <a:cubicBezTo>
                  <a:pt x="1038303" y="248170"/>
                  <a:pt x="1069946" y="145770"/>
                  <a:pt x="1141096" y="112922"/>
                </a:cubicBezTo>
                <a:cubicBezTo>
                  <a:pt x="1175680" y="97203"/>
                  <a:pt x="1199891" y="73126"/>
                  <a:pt x="1217455" y="43683"/>
                </a:cubicBez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Netball Super League | British Fast 5 All-Stars Day Report">
            <a:extLst>
              <a:ext uri="{FF2B5EF4-FFF2-40B4-BE49-F238E27FC236}">
                <a16:creationId xmlns:a16="http://schemas.microsoft.com/office/drawing/2014/main" id="{1D7FB19D-455D-2D8B-4D5B-2AC80482191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2155" r="12157" b="3"/>
          <a:stretch/>
        </p:blipFill>
        <p:spPr bwMode="auto">
          <a:xfrm>
            <a:off x="9307676" y="4323902"/>
            <a:ext cx="2884327" cy="2534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389222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7" name="Rectangle 1036">
            <a:extLst>
              <a:ext uri="{FF2B5EF4-FFF2-40B4-BE49-F238E27FC236}">
                <a16:creationId xmlns:a16="http://schemas.microsoft.com/office/drawing/2014/main" id="{A93898FF-D987-4B0E-BFB4-85F5EB356D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Rectangle 1038">
            <a:extLst>
              <a:ext uri="{FF2B5EF4-FFF2-40B4-BE49-F238E27FC236}">
                <a16:creationId xmlns:a16="http://schemas.microsoft.com/office/drawing/2014/main" id="{612F383F-B981-4BC3-9E2B-7BE938CE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240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1" name="Rectangle 1040">
            <a:extLst>
              <a:ext uri="{FF2B5EF4-FFF2-40B4-BE49-F238E27FC236}">
                <a16:creationId xmlns:a16="http://schemas.microsoft.com/office/drawing/2014/main" id="{5AA485AD-076E-4077-A6E6-C3C9F0C39F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43" name="Picture 1042">
            <a:extLst>
              <a:ext uri="{FF2B5EF4-FFF2-40B4-BE49-F238E27FC236}">
                <a16:creationId xmlns:a16="http://schemas.microsoft.com/office/drawing/2014/main" id="{D088DBDF-80D5-4FC0-8A54-9D660B728DC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40000"/>
            <a:extLst>
              <a:ext uri="{28A0092B-C50C-407E-A947-70E740481C1C}">
                <a14:useLocalDpi xmlns:a14="http://schemas.microsoft.com/office/drawing/2010/main" val="0"/>
              </a:ext>
            </a:extLst>
          </a:blip>
          <a:stretch>
            <a:fillRect/>
          </a:stretch>
        </p:blipFill>
        <p:spPr>
          <a:xfrm>
            <a:off x="5414" y="0"/>
            <a:ext cx="12181172" cy="6858000"/>
          </a:xfrm>
          <a:prstGeom prst="rect">
            <a:avLst/>
          </a:prstGeom>
        </p:spPr>
      </p:pic>
      <p:sp>
        <p:nvSpPr>
          <p:cNvPr id="1045" name="Rectangle 1044">
            <a:extLst>
              <a:ext uri="{FF2B5EF4-FFF2-40B4-BE49-F238E27FC236}">
                <a16:creationId xmlns:a16="http://schemas.microsoft.com/office/drawing/2014/main" id="{58D235B8-3D10-493F-88AC-84BB404C1B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7" name="Rectangle 104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30" name="Picture 6" descr="You Only Know Half The Story Of Half Time, The Musical - Paper Mill  Playhouse">
            <a:extLst>
              <a:ext uri="{FF2B5EF4-FFF2-40B4-BE49-F238E27FC236}">
                <a16:creationId xmlns:a16="http://schemas.microsoft.com/office/drawing/2014/main" id="{7F21F011-A035-D068-36D4-EFE36D4C86F3}"/>
              </a:ext>
            </a:extLst>
          </p:cNvPr>
          <p:cNvPicPr>
            <a:picLocks noChangeAspect="1" noChangeArrowheads="1"/>
          </p:cNvPicPr>
          <p:nvPr/>
        </p:nvPicPr>
        <p:blipFill rotWithShape="1">
          <a:blip r:embed="rId4">
            <a:alphaModFix amt="60000"/>
            <a:extLst>
              <a:ext uri="{28A0092B-C50C-407E-A947-70E740481C1C}">
                <a14:useLocalDpi xmlns:a14="http://schemas.microsoft.com/office/drawing/2010/main" val="0"/>
              </a:ext>
            </a:extLst>
          </a:blip>
          <a:srcRect t="1763" r="3" b="3"/>
          <a:stretch/>
        </p:blipFill>
        <p:spPr bwMode="auto">
          <a:xfrm>
            <a:off x="20" y="10"/>
            <a:ext cx="6097022" cy="342899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ew ice-cleaning &quot;Roomba&quot; could spell the end of the Zamboni at hockey  arenas - The Hockey News">
            <a:extLst>
              <a:ext uri="{FF2B5EF4-FFF2-40B4-BE49-F238E27FC236}">
                <a16:creationId xmlns:a16="http://schemas.microsoft.com/office/drawing/2014/main" id="{2A3360FA-9E7E-E462-ECB9-17AE79BECC25}"/>
              </a:ext>
            </a:extLst>
          </p:cNvPr>
          <p:cNvPicPr>
            <a:picLocks noChangeAspect="1" noChangeArrowheads="1"/>
          </p:cNvPicPr>
          <p:nvPr/>
        </p:nvPicPr>
        <p:blipFill rotWithShape="1">
          <a:blip r:embed="rId5">
            <a:alphaModFix amt="60000"/>
            <a:extLst>
              <a:ext uri="{28A0092B-C50C-407E-A947-70E740481C1C}">
                <a14:useLocalDpi xmlns:a14="http://schemas.microsoft.com/office/drawing/2010/main" val="0"/>
              </a:ext>
            </a:extLst>
          </a:blip>
          <a:srcRect t="14390" b="671"/>
          <a:stretch/>
        </p:blipFill>
        <p:spPr bwMode="auto">
          <a:xfrm>
            <a:off x="6098422" y="10"/>
            <a:ext cx="6093578" cy="342899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reaking down the new timeout rules - Banners On The Parkway">
            <a:extLst>
              <a:ext uri="{FF2B5EF4-FFF2-40B4-BE49-F238E27FC236}">
                <a16:creationId xmlns:a16="http://schemas.microsoft.com/office/drawing/2014/main" id="{0EABB21E-1581-635E-8A85-E45CD1B867AD}"/>
              </a:ext>
            </a:extLst>
          </p:cNvPr>
          <p:cNvPicPr>
            <a:picLocks noChangeAspect="1" noChangeArrowheads="1"/>
          </p:cNvPicPr>
          <p:nvPr/>
        </p:nvPicPr>
        <p:blipFill rotWithShape="1">
          <a:blip r:embed="rId6">
            <a:alphaModFix amt="60000"/>
            <a:extLst>
              <a:ext uri="{28A0092B-C50C-407E-A947-70E740481C1C}">
                <a14:useLocalDpi xmlns:a14="http://schemas.microsoft.com/office/drawing/2010/main" val="0"/>
              </a:ext>
            </a:extLst>
          </a:blip>
          <a:srcRect b="15697"/>
          <a:stretch/>
        </p:blipFill>
        <p:spPr bwMode="auto">
          <a:xfrm>
            <a:off x="7328" y="3429000"/>
            <a:ext cx="6093578"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A person in a yellow shirt&#10;&#10;Description automatically generated with low confidence">
            <a:extLst>
              <a:ext uri="{FF2B5EF4-FFF2-40B4-BE49-F238E27FC236}">
                <a16:creationId xmlns:a16="http://schemas.microsoft.com/office/drawing/2014/main" id="{FADC4DB9-10C2-C7C7-3086-652F56C1C722}"/>
              </a:ext>
            </a:extLst>
          </p:cNvPr>
          <p:cNvPicPr>
            <a:picLocks noChangeAspect="1" noChangeArrowheads="1"/>
          </p:cNvPicPr>
          <p:nvPr/>
        </p:nvPicPr>
        <p:blipFill rotWithShape="1">
          <a:blip r:embed="rId7">
            <a:alphaModFix amt="60000"/>
            <a:extLst>
              <a:ext uri="{28A0092B-C50C-407E-A947-70E740481C1C}">
                <a14:useLocalDpi xmlns:a14="http://schemas.microsoft.com/office/drawing/2010/main" val="0"/>
              </a:ext>
            </a:extLst>
          </a:blip>
          <a:srcRect t="4235" b="20735"/>
          <a:stretch/>
        </p:blipFill>
        <p:spPr bwMode="auto">
          <a:xfrm>
            <a:off x="6101860" y="3429000"/>
            <a:ext cx="6093578" cy="3429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F45B6E8-3F9F-FD05-ECCF-9CFF65E8EFD0}"/>
              </a:ext>
            </a:extLst>
          </p:cNvPr>
          <p:cNvSpPr/>
          <p:nvPr/>
        </p:nvSpPr>
        <p:spPr>
          <a:xfrm>
            <a:off x="1185503" y="3512261"/>
            <a:ext cx="9801082" cy="2059637"/>
          </a:xfrm>
          <a:prstGeom prst="rect">
            <a:avLst/>
          </a:prstGeom>
        </p:spPr>
        <p:txBody>
          <a:bodyPr vert="horz" lIns="91440" tIns="45720" rIns="91440" bIns="45720" rtlCol="0" anchor="t">
            <a:normAutofit/>
          </a:bodyPr>
          <a:lstStyle/>
          <a:p>
            <a:pPr algn="ctr">
              <a:lnSpc>
                <a:spcPct val="90000"/>
              </a:lnSpc>
              <a:spcBef>
                <a:spcPct val="0"/>
              </a:spcBef>
              <a:spcAft>
                <a:spcPts val="600"/>
              </a:spcAft>
            </a:pPr>
            <a:r>
              <a:rPr lang="en-US" sz="4800" b="0" kern="1200" cap="none" spc="0">
                <a:ln w="0"/>
                <a:solidFill>
                  <a:srgbClr val="FFFFFF"/>
                </a:solidFill>
                <a:effectLst/>
                <a:latin typeface="+mj-lt"/>
                <a:ea typeface="+mj-ea"/>
                <a:cs typeface="+mj-cs"/>
              </a:rPr>
              <a:t>When the atmosphere is not exciting?</a:t>
            </a:r>
          </a:p>
        </p:txBody>
      </p:sp>
    </p:spTree>
    <p:extLst>
      <p:ext uri="{BB962C8B-B14F-4D97-AF65-F5344CB8AC3E}">
        <p14:creationId xmlns:p14="http://schemas.microsoft.com/office/powerpoint/2010/main" val="1549866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12941" y="5193507"/>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Fan experience </a:t>
            </a:r>
          </a:p>
        </p:txBody>
      </p:sp>
      <p:pic>
        <p:nvPicPr>
          <p:cNvPr id="2" name="Online Media 1" title="Jeremy Fry Living On a Prayer @ Celtics game">
            <a:hlinkClick r:id="" action="ppaction://media"/>
            <a:extLst>
              <a:ext uri="{FF2B5EF4-FFF2-40B4-BE49-F238E27FC236}">
                <a16:creationId xmlns:a16="http://schemas.microsoft.com/office/drawing/2014/main" id="{7806882C-7622-F361-C878-585F8874AEF3}"/>
              </a:ext>
            </a:extLst>
          </p:cNvPr>
          <p:cNvPicPr>
            <a:picLocks noRot="1" noChangeAspect="1"/>
          </p:cNvPicPr>
          <p:nvPr>
            <a:videoFile r:link="rId1"/>
          </p:nvPr>
        </p:nvPicPr>
        <p:blipFill>
          <a:blip r:embed="rId4"/>
          <a:stretch>
            <a:fillRect/>
          </a:stretch>
        </p:blipFill>
        <p:spPr>
          <a:xfrm>
            <a:off x="1514302" y="269838"/>
            <a:ext cx="9163396" cy="5177319"/>
          </a:xfrm>
          <a:prstGeom prst="rect">
            <a:avLst/>
          </a:prstGeom>
        </p:spPr>
      </p:pic>
    </p:spTree>
    <p:extLst>
      <p:ext uri="{BB962C8B-B14F-4D97-AF65-F5344CB8AC3E}">
        <p14:creationId xmlns:p14="http://schemas.microsoft.com/office/powerpoint/2010/main" val="2878384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12941" y="5193507"/>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Fan experience </a:t>
            </a:r>
          </a:p>
        </p:txBody>
      </p:sp>
      <p:pic>
        <p:nvPicPr>
          <p:cNvPr id="2" name="Online Media 1" title="LeBron tackles Heat fan who hits $75,000 shot!">
            <a:hlinkClick r:id="" action="ppaction://media"/>
            <a:extLst>
              <a:ext uri="{FF2B5EF4-FFF2-40B4-BE49-F238E27FC236}">
                <a16:creationId xmlns:a16="http://schemas.microsoft.com/office/drawing/2014/main" id="{F9C49F66-103C-976F-2FB8-02F9810F5262}"/>
              </a:ext>
            </a:extLst>
          </p:cNvPr>
          <p:cNvPicPr>
            <a:picLocks noRot="1" noChangeAspect="1"/>
          </p:cNvPicPr>
          <p:nvPr>
            <a:videoFile r:link="rId1"/>
          </p:nvPr>
        </p:nvPicPr>
        <p:blipFill>
          <a:blip r:embed="rId4"/>
          <a:stretch>
            <a:fillRect/>
          </a:stretch>
        </p:blipFill>
        <p:spPr>
          <a:xfrm>
            <a:off x="1455793" y="308225"/>
            <a:ext cx="9280413" cy="5243433"/>
          </a:xfrm>
          <a:prstGeom prst="rect">
            <a:avLst/>
          </a:prstGeom>
        </p:spPr>
      </p:pic>
    </p:spTree>
    <p:extLst>
      <p:ext uri="{BB962C8B-B14F-4D97-AF65-F5344CB8AC3E}">
        <p14:creationId xmlns:p14="http://schemas.microsoft.com/office/powerpoint/2010/main" val="1964699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12941" y="5193507"/>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Fan experience </a:t>
            </a:r>
          </a:p>
        </p:txBody>
      </p:sp>
      <p:pic>
        <p:nvPicPr>
          <p:cNvPr id="2050" name="Picture 2" descr="Kings Fan WON $10,000 for making a Half-Court Shot 🔥 - YouTube">
            <a:extLst>
              <a:ext uri="{FF2B5EF4-FFF2-40B4-BE49-F238E27FC236}">
                <a16:creationId xmlns:a16="http://schemas.microsoft.com/office/drawing/2014/main" id="{87329C8B-F5E3-A5AB-43EB-2F05B0D214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25" y="454737"/>
            <a:ext cx="7624366" cy="428870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CBF647F-8AC9-D212-825B-225F4D445633}"/>
              </a:ext>
            </a:extLst>
          </p:cNvPr>
          <p:cNvSpPr txBox="1"/>
          <p:nvPr/>
        </p:nvSpPr>
        <p:spPr>
          <a:xfrm>
            <a:off x="8322066" y="2465797"/>
            <a:ext cx="3476589" cy="646331"/>
          </a:xfrm>
          <a:prstGeom prst="rect">
            <a:avLst/>
          </a:prstGeom>
          <a:noFill/>
        </p:spPr>
        <p:txBody>
          <a:bodyPr wrap="square" rtlCol="0">
            <a:spAutoFit/>
          </a:bodyPr>
          <a:lstStyle/>
          <a:p>
            <a:r>
              <a:rPr lang="en-GB" dirty="0"/>
              <a:t>https://www.youtube.com/shorts/N17Hs83t2eQ </a:t>
            </a:r>
          </a:p>
        </p:txBody>
      </p:sp>
    </p:spTree>
    <p:extLst>
      <p:ext uri="{BB962C8B-B14F-4D97-AF65-F5344CB8AC3E}">
        <p14:creationId xmlns:p14="http://schemas.microsoft.com/office/powerpoint/2010/main" val="2794100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B0D44-6417-2814-2198-1ABD4FF7A4B6}"/>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8FEF00C-09EE-6966-B852-468655841E6A}"/>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22A23D0E-8C63-7282-EA26-FD9E83810C0D}"/>
              </a:ext>
            </a:extLst>
          </p:cNvPr>
          <p:cNvSpPr/>
          <p:nvPr/>
        </p:nvSpPr>
        <p:spPr>
          <a:xfrm rot="10800000">
            <a:off x="-12941" y="5193507"/>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a:extLst>
              <a:ext uri="{FF2B5EF4-FFF2-40B4-BE49-F238E27FC236}">
                <a16:creationId xmlns:a16="http://schemas.microsoft.com/office/drawing/2014/main" id="{A69A93C0-6A57-35BF-DB80-A7AFC9309FB6}"/>
              </a:ext>
            </a:extLst>
          </p:cNvPr>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Fan experience </a:t>
            </a:r>
          </a:p>
        </p:txBody>
      </p:sp>
      <p:pic>
        <p:nvPicPr>
          <p:cNvPr id="4" name="Picture 3" descr="A screenshot of a video game&#10;&#10;AI-generated content may be incorrect.">
            <a:extLst>
              <a:ext uri="{FF2B5EF4-FFF2-40B4-BE49-F238E27FC236}">
                <a16:creationId xmlns:a16="http://schemas.microsoft.com/office/drawing/2014/main" id="{1120C965-1411-EB47-CE98-F1980F0C027F}"/>
              </a:ext>
            </a:extLst>
          </p:cNvPr>
          <p:cNvPicPr>
            <a:picLocks noChangeAspect="1"/>
          </p:cNvPicPr>
          <p:nvPr/>
        </p:nvPicPr>
        <p:blipFill>
          <a:blip r:embed="rId3"/>
          <a:stretch>
            <a:fillRect/>
          </a:stretch>
        </p:blipFill>
        <p:spPr>
          <a:xfrm>
            <a:off x="12940" y="28271"/>
            <a:ext cx="8035759" cy="5558135"/>
          </a:xfrm>
          <a:prstGeom prst="rect">
            <a:avLst/>
          </a:prstGeom>
        </p:spPr>
      </p:pic>
      <p:sp>
        <p:nvSpPr>
          <p:cNvPr id="5" name="TextBox 4">
            <a:extLst>
              <a:ext uri="{FF2B5EF4-FFF2-40B4-BE49-F238E27FC236}">
                <a16:creationId xmlns:a16="http://schemas.microsoft.com/office/drawing/2014/main" id="{F49EA5A4-0B0F-6D7F-3587-F7DF68CE160E}"/>
              </a:ext>
            </a:extLst>
          </p:cNvPr>
          <p:cNvSpPr txBox="1"/>
          <p:nvPr/>
        </p:nvSpPr>
        <p:spPr>
          <a:xfrm>
            <a:off x="8229600" y="207227"/>
            <a:ext cx="3834821" cy="4893647"/>
          </a:xfrm>
          <a:prstGeom prst="rect">
            <a:avLst/>
          </a:prstGeom>
          <a:noFill/>
        </p:spPr>
        <p:txBody>
          <a:bodyPr wrap="square" rtlCol="0">
            <a:spAutoFit/>
          </a:bodyPr>
          <a:lstStyle/>
          <a:p>
            <a:r>
              <a:rPr lang="en-GB" sz="2400" b="1" u="sng" dirty="0"/>
              <a:t>Wales Rugby:</a:t>
            </a:r>
          </a:p>
          <a:p>
            <a:endParaRPr lang="en-GB" sz="2400" b="1" dirty="0"/>
          </a:p>
          <a:p>
            <a:r>
              <a:rPr lang="en-GB" sz="2400" b="1" dirty="0"/>
              <a:t>On field- Poor</a:t>
            </a:r>
          </a:p>
          <a:p>
            <a:r>
              <a:rPr lang="en-GB" sz="2400" b="1" dirty="0"/>
              <a:t>Struggling to win</a:t>
            </a:r>
          </a:p>
          <a:p>
            <a:endParaRPr lang="en-GB" sz="2400" b="1" dirty="0"/>
          </a:p>
          <a:p>
            <a:r>
              <a:rPr lang="en-GB" sz="2400" b="1" dirty="0"/>
              <a:t>Engage fans? </a:t>
            </a:r>
          </a:p>
          <a:p>
            <a:r>
              <a:rPr lang="en-GB" sz="2400" b="1" dirty="0"/>
              <a:t>Light show</a:t>
            </a:r>
          </a:p>
          <a:p>
            <a:r>
              <a:rPr lang="en-GB" sz="2400" b="1" dirty="0"/>
              <a:t>HAKA</a:t>
            </a:r>
          </a:p>
          <a:p>
            <a:r>
              <a:rPr lang="en-GB" sz="2400" b="1" dirty="0"/>
              <a:t>Anthem</a:t>
            </a:r>
          </a:p>
          <a:p>
            <a:r>
              <a:rPr lang="en-GB" sz="2400" b="1" dirty="0"/>
              <a:t>Competitive on the pitch / still not winning</a:t>
            </a:r>
          </a:p>
          <a:p>
            <a:endParaRPr lang="en-GB" sz="2400" b="1" dirty="0"/>
          </a:p>
          <a:p>
            <a:r>
              <a:rPr lang="en-GB" sz="2400" b="1" dirty="0"/>
              <a:t>Overall- Happy fans</a:t>
            </a:r>
          </a:p>
        </p:txBody>
      </p:sp>
    </p:spTree>
    <p:extLst>
      <p:ext uri="{BB962C8B-B14F-4D97-AF65-F5344CB8AC3E}">
        <p14:creationId xmlns:p14="http://schemas.microsoft.com/office/powerpoint/2010/main" val="945353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Rectangle 307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Seahawks vs. 49ers final score, results: San Francisco dominates second  half to eliminate Seattle | Sporting News United Kingdom">
            <a:extLst>
              <a:ext uri="{FF2B5EF4-FFF2-40B4-BE49-F238E27FC236}">
                <a16:creationId xmlns:a16="http://schemas.microsoft.com/office/drawing/2014/main" id="{81F5C8BA-7915-99A8-BA0A-E995E97DE563}"/>
              </a:ext>
            </a:extLst>
          </p:cNvPr>
          <p:cNvPicPr>
            <a:picLocks noChangeAspect="1" noChangeArrowheads="1"/>
          </p:cNvPicPr>
          <p:nvPr/>
        </p:nvPicPr>
        <p:blipFill rotWithShape="1">
          <a:blip r:embed="rId3">
            <a:alphaModFix amt="35000"/>
            <a:extLst>
              <a:ext uri="{28A0092B-C50C-407E-A947-70E740481C1C}">
                <a14:useLocalDpi xmlns:a14="http://schemas.microsoft.com/office/drawing/2010/main" val="0"/>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 1">
            <a:extLst>
              <a:ext uri="{FF2B5EF4-FFF2-40B4-BE49-F238E27FC236}">
                <a16:creationId xmlns:a16="http://schemas.microsoft.com/office/drawing/2014/main" id="{FD020F54-60B2-D6C6-4BFD-82561B431FA5}"/>
              </a:ext>
            </a:extLst>
          </p:cNvPr>
          <p:cNvGraphicFramePr/>
          <p:nvPr>
            <p:extLst>
              <p:ext uri="{D42A27DB-BD31-4B8C-83A1-F6EECF244321}">
                <p14:modId xmlns:p14="http://schemas.microsoft.com/office/powerpoint/2010/main" val="2975301832"/>
              </p:ext>
            </p:extLst>
          </p:nvPr>
        </p:nvGraphicFramePr>
        <p:xfrm>
          <a:off x="2700670" y="138223"/>
          <a:ext cx="12011247" cy="66240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194" name="Picture 2" descr="San Francisco 49ers Football - 49ers News, Scores, Stats, Rumors &amp; More |  ESPN">
            <a:extLst>
              <a:ext uri="{FF2B5EF4-FFF2-40B4-BE49-F238E27FC236}">
                <a16:creationId xmlns:a16="http://schemas.microsoft.com/office/drawing/2014/main" id="{E138196B-E7DF-AEC9-6AC4-8576C72B595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5373" y="2940345"/>
            <a:ext cx="47625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89534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29110" y="4731557"/>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a:t>
            </a:r>
          </a:p>
        </p:txBody>
      </p:sp>
      <p:sp>
        <p:nvSpPr>
          <p:cNvPr id="3" name="TextBox 2">
            <a:extLst>
              <a:ext uri="{FF2B5EF4-FFF2-40B4-BE49-F238E27FC236}">
                <a16:creationId xmlns:a16="http://schemas.microsoft.com/office/drawing/2014/main" id="{4A46B787-1949-75BB-5135-C25FE30EA59A}"/>
              </a:ext>
            </a:extLst>
          </p:cNvPr>
          <p:cNvSpPr txBox="1"/>
          <p:nvPr/>
        </p:nvSpPr>
        <p:spPr>
          <a:xfrm>
            <a:off x="359594" y="1250230"/>
            <a:ext cx="11239929" cy="4524315"/>
          </a:xfrm>
          <a:prstGeom prst="rect">
            <a:avLst/>
          </a:prstGeom>
          <a:noFill/>
        </p:spPr>
        <p:txBody>
          <a:bodyPr wrap="square" rtlCol="0">
            <a:spAutoFit/>
          </a:bodyPr>
          <a:lstStyle/>
          <a:p>
            <a:r>
              <a:rPr lang="en-GB" sz="2400" b="1" dirty="0"/>
              <a:t>Public Transport- </a:t>
            </a:r>
            <a:r>
              <a:rPr lang="en-GB" sz="2400" dirty="0"/>
              <a:t>travel time, value, time, staff (friendly helpful), appearance, cleanliness, safety, how was the overall experience?</a:t>
            </a:r>
          </a:p>
          <a:p>
            <a:endParaRPr lang="en-GB" sz="2400" dirty="0"/>
          </a:p>
          <a:p>
            <a:r>
              <a:rPr lang="en-GB" sz="2400" b="1" dirty="0"/>
              <a:t>Parking- </a:t>
            </a:r>
            <a:r>
              <a:rPr lang="en-GB" sz="2400" dirty="0"/>
              <a:t>Traffic flow in / out, ease from car to stadium, staffing – stewards, police, affordability, signage and directions. </a:t>
            </a:r>
          </a:p>
          <a:p>
            <a:endParaRPr lang="en-GB" sz="2400" dirty="0"/>
          </a:p>
          <a:p>
            <a:r>
              <a:rPr lang="en-GB" sz="2400" b="1" dirty="0"/>
              <a:t>In game experience- </a:t>
            </a:r>
            <a:r>
              <a:rPr lang="en-GB" sz="2400" dirty="0"/>
              <a:t>Ticketing experience, ordering, at the venue wait time, staffing.</a:t>
            </a:r>
          </a:p>
          <a:p>
            <a:endParaRPr lang="en-GB" sz="2400" dirty="0"/>
          </a:p>
          <a:p>
            <a:r>
              <a:rPr lang="en-GB" sz="2400" b="1" dirty="0"/>
              <a:t>In game entertainment </a:t>
            </a:r>
            <a:r>
              <a:rPr lang="en-GB" sz="2400" dirty="0"/>
              <a:t>– Energy level, player introductions, scoreboard / video board content, half time entertainment, PA system (volume, sound, clarity), overall experience. </a:t>
            </a:r>
          </a:p>
          <a:p>
            <a:r>
              <a:rPr lang="en-GB" sz="2400" dirty="0"/>
              <a:t> </a:t>
            </a:r>
          </a:p>
          <a:p>
            <a:endParaRPr lang="en-GB" sz="2400" dirty="0"/>
          </a:p>
        </p:txBody>
      </p:sp>
      <p:sp>
        <p:nvSpPr>
          <p:cNvPr id="4" name="TextBox 3">
            <a:extLst>
              <a:ext uri="{FF2B5EF4-FFF2-40B4-BE49-F238E27FC236}">
                <a16:creationId xmlns:a16="http://schemas.microsoft.com/office/drawing/2014/main" id="{A9AD97D0-8D4A-2BB4-F8BA-26C748E2DAC3}"/>
              </a:ext>
            </a:extLst>
          </p:cNvPr>
          <p:cNvSpPr txBox="1"/>
          <p:nvPr/>
        </p:nvSpPr>
        <p:spPr>
          <a:xfrm>
            <a:off x="193496" y="184935"/>
            <a:ext cx="11805007" cy="769441"/>
          </a:xfrm>
          <a:prstGeom prst="rect">
            <a:avLst/>
          </a:prstGeom>
          <a:noFill/>
        </p:spPr>
        <p:txBody>
          <a:bodyPr wrap="square" rtlCol="0">
            <a:spAutoFit/>
          </a:bodyPr>
          <a:lstStyle/>
          <a:p>
            <a:r>
              <a:rPr lang="en-GB" sz="4400" dirty="0">
                <a:latin typeface="Tahoma" panose="020B0604030504040204" pitchFamily="34" charset="0"/>
                <a:ea typeface="Tahoma" panose="020B0604030504040204" pitchFamily="34" charset="0"/>
                <a:cs typeface="Tahoma" panose="020B0604030504040204" pitchFamily="34" charset="0"/>
              </a:rPr>
              <a:t>Building Sports engagement </a:t>
            </a:r>
            <a:r>
              <a:rPr lang="en-GB" sz="2800" dirty="0">
                <a:latin typeface="Tahoma" panose="020B0604030504040204" pitchFamily="34" charset="0"/>
                <a:ea typeface="Tahoma" panose="020B0604030504040204" pitchFamily="34" charset="0"/>
                <a:cs typeface="Tahoma" panose="020B0604030504040204" pitchFamily="34" charset="0"/>
              </a:rPr>
              <a:t>(Foster 2016, p383): </a:t>
            </a:r>
            <a:endParaRPr lang="en-GB" sz="2800" dirty="0"/>
          </a:p>
        </p:txBody>
      </p:sp>
    </p:spTree>
    <p:extLst>
      <p:ext uri="{BB962C8B-B14F-4D97-AF65-F5344CB8AC3E}">
        <p14:creationId xmlns:p14="http://schemas.microsoft.com/office/powerpoint/2010/main" val="705306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29110" y="4731557"/>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 </a:t>
            </a:r>
          </a:p>
        </p:txBody>
      </p:sp>
      <p:sp>
        <p:nvSpPr>
          <p:cNvPr id="2" name="TextBox 1">
            <a:extLst>
              <a:ext uri="{FF2B5EF4-FFF2-40B4-BE49-F238E27FC236}">
                <a16:creationId xmlns:a16="http://schemas.microsoft.com/office/drawing/2014/main" id="{48E1EED2-6537-D6A0-F2EB-7B27524D2340}"/>
              </a:ext>
            </a:extLst>
          </p:cNvPr>
          <p:cNvSpPr txBox="1"/>
          <p:nvPr/>
        </p:nvSpPr>
        <p:spPr>
          <a:xfrm>
            <a:off x="193496" y="184935"/>
            <a:ext cx="11805007" cy="769441"/>
          </a:xfrm>
          <a:prstGeom prst="rect">
            <a:avLst/>
          </a:prstGeom>
          <a:noFill/>
        </p:spPr>
        <p:txBody>
          <a:bodyPr wrap="square" rtlCol="0">
            <a:spAutoFit/>
          </a:bodyPr>
          <a:lstStyle/>
          <a:p>
            <a:r>
              <a:rPr lang="en-GB" sz="4400" dirty="0">
                <a:latin typeface="Tahoma" panose="020B0604030504040204" pitchFamily="34" charset="0"/>
                <a:ea typeface="Tahoma" panose="020B0604030504040204" pitchFamily="34" charset="0"/>
                <a:cs typeface="Tahoma" panose="020B0604030504040204" pitchFamily="34" charset="0"/>
              </a:rPr>
              <a:t>Building Sports engagement </a:t>
            </a:r>
            <a:r>
              <a:rPr lang="en-GB" sz="2800" dirty="0">
                <a:latin typeface="Tahoma" panose="020B0604030504040204" pitchFamily="34" charset="0"/>
                <a:ea typeface="Tahoma" panose="020B0604030504040204" pitchFamily="34" charset="0"/>
                <a:cs typeface="Tahoma" panose="020B0604030504040204" pitchFamily="34" charset="0"/>
              </a:rPr>
              <a:t>(Foster 2016, p383): </a:t>
            </a:r>
            <a:endParaRPr lang="en-GB" sz="2800" dirty="0"/>
          </a:p>
        </p:txBody>
      </p:sp>
      <p:sp>
        <p:nvSpPr>
          <p:cNvPr id="3" name="TextBox 2">
            <a:extLst>
              <a:ext uri="{FF2B5EF4-FFF2-40B4-BE49-F238E27FC236}">
                <a16:creationId xmlns:a16="http://schemas.microsoft.com/office/drawing/2014/main" id="{4A46B787-1949-75BB-5135-C25FE30EA59A}"/>
              </a:ext>
            </a:extLst>
          </p:cNvPr>
          <p:cNvSpPr txBox="1"/>
          <p:nvPr/>
        </p:nvSpPr>
        <p:spPr>
          <a:xfrm>
            <a:off x="359594" y="1588892"/>
            <a:ext cx="11239929" cy="4524315"/>
          </a:xfrm>
          <a:prstGeom prst="rect">
            <a:avLst/>
          </a:prstGeom>
          <a:noFill/>
        </p:spPr>
        <p:txBody>
          <a:bodyPr wrap="square" rtlCol="0">
            <a:spAutoFit/>
          </a:bodyPr>
          <a:lstStyle/>
          <a:p>
            <a:r>
              <a:rPr lang="en-GB" sz="2400" b="1" dirty="0"/>
              <a:t>Concessions- </a:t>
            </a:r>
            <a:r>
              <a:rPr lang="en-GB" sz="2400" dirty="0"/>
              <a:t>quality, speed, variety, staff.</a:t>
            </a:r>
          </a:p>
          <a:p>
            <a:endParaRPr lang="en-GB" sz="2400" dirty="0"/>
          </a:p>
          <a:p>
            <a:r>
              <a:rPr lang="en-GB" sz="2400" b="1" dirty="0"/>
              <a:t>Technology</a:t>
            </a:r>
            <a:r>
              <a:rPr lang="en-GB" sz="2400" dirty="0"/>
              <a:t>- mobile app, Wi-fi.</a:t>
            </a:r>
          </a:p>
          <a:p>
            <a:endParaRPr lang="en-GB" sz="2400" dirty="0"/>
          </a:p>
          <a:p>
            <a:r>
              <a:rPr lang="en-GB" sz="2400" b="1" dirty="0"/>
              <a:t>Retail</a:t>
            </a:r>
            <a:r>
              <a:rPr lang="en-GB" sz="2400" dirty="0"/>
              <a:t>- accessibility, staff (friendly, helpful), variety and selection of </a:t>
            </a:r>
            <a:r>
              <a:rPr lang="en-GB" sz="2400" dirty="0" err="1"/>
              <a:t>mechandise</a:t>
            </a:r>
            <a:r>
              <a:rPr lang="en-GB" sz="2400" dirty="0"/>
              <a:t> available, sizing options, speed of checkout.</a:t>
            </a:r>
          </a:p>
          <a:p>
            <a:endParaRPr lang="en-GB" sz="2400" dirty="0"/>
          </a:p>
          <a:p>
            <a:r>
              <a:rPr lang="en-GB" sz="2400" b="1" dirty="0"/>
              <a:t>Security</a:t>
            </a:r>
            <a:r>
              <a:rPr lang="en-GB" sz="2400" dirty="0"/>
              <a:t>- screening process on entering, feeling of personal safety inside and outside venue, security staff, policing </a:t>
            </a:r>
          </a:p>
          <a:p>
            <a:endParaRPr lang="en-GB" sz="2400" dirty="0"/>
          </a:p>
          <a:p>
            <a:r>
              <a:rPr lang="en-GB" sz="2400" dirty="0"/>
              <a:t> </a:t>
            </a:r>
          </a:p>
          <a:p>
            <a:endParaRPr lang="en-GB" sz="2400" dirty="0"/>
          </a:p>
        </p:txBody>
      </p:sp>
    </p:spTree>
    <p:extLst>
      <p:ext uri="{BB962C8B-B14F-4D97-AF65-F5344CB8AC3E}">
        <p14:creationId xmlns:p14="http://schemas.microsoft.com/office/powerpoint/2010/main" val="395282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08F2A5B-6B89-B74F-ACD7-8C1EE35C3E5C}"/>
              </a:ext>
            </a:extLst>
          </p:cNvPr>
          <p:cNvSpPr/>
          <p:nvPr/>
        </p:nvSpPr>
        <p:spPr>
          <a:xfrm>
            <a:off x="0" y="6065053"/>
            <a:ext cx="12192000" cy="1243012"/>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7" name="Rectangle 6">
            <a:extLst>
              <a:ext uri="{FF2B5EF4-FFF2-40B4-BE49-F238E27FC236}">
                <a16:creationId xmlns:a16="http://schemas.microsoft.com/office/drawing/2014/main" id="{EE444329-B13F-AF48-AB06-DC1B08579406}"/>
              </a:ext>
            </a:extLst>
          </p:cNvPr>
          <p:cNvSpPr/>
          <p:nvPr/>
        </p:nvSpPr>
        <p:spPr>
          <a:xfrm rot="10800000">
            <a:off x="29110" y="4731557"/>
            <a:ext cx="12192000" cy="2085975"/>
          </a:xfrm>
          <a:prstGeom prst="rect">
            <a:avLst/>
          </a:prstGeom>
          <a:gradFill flip="none" rotWithShape="1">
            <a:gsLst>
              <a:gs pos="0">
                <a:schemeClr val="tx1"/>
              </a:gs>
              <a:gs pos="100000">
                <a:schemeClr val="tx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Regular"/>
            </a:endParaRPr>
          </a:p>
        </p:txBody>
      </p:sp>
      <p:sp>
        <p:nvSpPr>
          <p:cNvPr id="6" name="Rectangle 5"/>
          <p:cNvSpPr/>
          <p:nvPr/>
        </p:nvSpPr>
        <p:spPr>
          <a:xfrm>
            <a:off x="0" y="5614989"/>
            <a:ext cx="12192000" cy="1243012"/>
          </a:xfrm>
          <a:prstGeom prst="rect">
            <a:avLst/>
          </a:prstGeom>
          <a:solidFill>
            <a:schemeClr val="accent1">
              <a:lumMod val="50000"/>
            </a:schemeClr>
          </a:solidFill>
          <a:ln>
            <a:solidFill>
              <a:schemeClr val="accent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4000" b="1" dirty="0">
                <a:solidFill>
                  <a:schemeClr val="bg1"/>
                </a:solidFill>
                <a:cs typeface="Arial Black" panose="020B0604020202020204" pitchFamily="34" charset="0"/>
              </a:rPr>
              <a:t>Managing Events </a:t>
            </a:r>
          </a:p>
        </p:txBody>
      </p:sp>
      <p:sp>
        <p:nvSpPr>
          <p:cNvPr id="2" name="TextBox 1">
            <a:extLst>
              <a:ext uri="{FF2B5EF4-FFF2-40B4-BE49-F238E27FC236}">
                <a16:creationId xmlns:a16="http://schemas.microsoft.com/office/drawing/2014/main" id="{48E1EED2-6537-D6A0-F2EB-7B27524D2340}"/>
              </a:ext>
            </a:extLst>
          </p:cNvPr>
          <p:cNvSpPr txBox="1"/>
          <p:nvPr/>
        </p:nvSpPr>
        <p:spPr>
          <a:xfrm>
            <a:off x="193496" y="184935"/>
            <a:ext cx="11805007" cy="769441"/>
          </a:xfrm>
          <a:prstGeom prst="rect">
            <a:avLst/>
          </a:prstGeom>
          <a:noFill/>
        </p:spPr>
        <p:txBody>
          <a:bodyPr wrap="square" rtlCol="0">
            <a:spAutoFit/>
          </a:bodyPr>
          <a:lstStyle/>
          <a:p>
            <a:r>
              <a:rPr lang="en-GB" sz="4400" dirty="0">
                <a:latin typeface="Tahoma" panose="020B0604030504040204" pitchFamily="34" charset="0"/>
                <a:ea typeface="Tahoma" panose="020B0604030504040204" pitchFamily="34" charset="0"/>
                <a:cs typeface="Tahoma" panose="020B0604030504040204" pitchFamily="34" charset="0"/>
              </a:rPr>
              <a:t>Building Sports engagement </a:t>
            </a:r>
            <a:r>
              <a:rPr lang="en-GB" sz="2800" dirty="0">
                <a:latin typeface="Tahoma" panose="020B0604030504040204" pitchFamily="34" charset="0"/>
                <a:ea typeface="Tahoma" panose="020B0604030504040204" pitchFamily="34" charset="0"/>
                <a:cs typeface="Tahoma" panose="020B0604030504040204" pitchFamily="34" charset="0"/>
              </a:rPr>
              <a:t>(Foster 2016, p383): </a:t>
            </a:r>
            <a:endParaRPr lang="en-GB" sz="2800" dirty="0"/>
          </a:p>
        </p:txBody>
      </p:sp>
      <p:sp>
        <p:nvSpPr>
          <p:cNvPr id="3" name="TextBox 2">
            <a:extLst>
              <a:ext uri="{FF2B5EF4-FFF2-40B4-BE49-F238E27FC236}">
                <a16:creationId xmlns:a16="http://schemas.microsoft.com/office/drawing/2014/main" id="{4A46B787-1949-75BB-5135-C25FE30EA59A}"/>
              </a:ext>
            </a:extLst>
          </p:cNvPr>
          <p:cNvSpPr txBox="1"/>
          <p:nvPr/>
        </p:nvSpPr>
        <p:spPr>
          <a:xfrm>
            <a:off x="359594" y="1588892"/>
            <a:ext cx="11239929" cy="3046988"/>
          </a:xfrm>
          <a:prstGeom prst="rect">
            <a:avLst/>
          </a:prstGeom>
          <a:noFill/>
        </p:spPr>
        <p:txBody>
          <a:bodyPr wrap="square" rtlCol="0">
            <a:spAutoFit/>
          </a:bodyPr>
          <a:lstStyle/>
          <a:p>
            <a:r>
              <a:rPr lang="en-GB" sz="2400" b="1" dirty="0"/>
              <a:t>Cleanliness- </a:t>
            </a:r>
            <a:r>
              <a:rPr lang="en-GB" sz="2400" dirty="0"/>
              <a:t>concourse, seating area, toilets, car park, retail / concessions, overall. </a:t>
            </a:r>
          </a:p>
          <a:p>
            <a:endParaRPr lang="en-GB" sz="2400" dirty="0"/>
          </a:p>
          <a:p>
            <a:r>
              <a:rPr lang="en-GB" sz="2400" b="1" dirty="0"/>
              <a:t>Departure</a:t>
            </a:r>
            <a:r>
              <a:rPr lang="en-GB" sz="2400" dirty="0"/>
              <a:t>- Ease of departure from stadium to transport, traffic flow, staff and police help, signage, public transport links</a:t>
            </a:r>
          </a:p>
          <a:p>
            <a:endParaRPr lang="en-GB" sz="2400" dirty="0"/>
          </a:p>
          <a:p>
            <a:r>
              <a:rPr lang="en-GB" sz="2400" b="1" dirty="0"/>
              <a:t>Overall</a:t>
            </a:r>
            <a:r>
              <a:rPr lang="en-GB" sz="2400" dirty="0"/>
              <a:t>- How satisfied were you? Would you attend another event? </a:t>
            </a:r>
          </a:p>
          <a:p>
            <a:r>
              <a:rPr lang="en-GB" sz="2400" dirty="0"/>
              <a:t> </a:t>
            </a:r>
          </a:p>
          <a:p>
            <a:endParaRPr lang="en-GB" sz="2400" dirty="0"/>
          </a:p>
        </p:txBody>
      </p:sp>
    </p:spTree>
    <p:extLst>
      <p:ext uri="{BB962C8B-B14F-4D97-AF65-F5344CB8AC3E}">
        <p14:creationId xmlns:p14="http://schemas.microsoft.com/office/powerpoint/2010/main" val="3279702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F34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agram&#10;&#10;Description automatically generated">
            <a:extLst>
              <a:ext uri="{FF2B5EF4-FFF2-40B4-BE49-F238E27FC236}">
                <a16:creationId xmlns:a16="http://schemas.microsoft.com/office/drawing/2014/main" id="{0ABB6B89-0E0E-540F-EF98-20DA28B384DA}"/>
              </a:ext>
            </a:extLst>
          </p:cNvPr>
          <p:cNvPicPr>
            <a:picLocks noChangeAspect="1"/>
          </p:cNvPicPr>
          <p:nvPr/>
        </p:nvPicPr>
        <p:blipFill>
          <a:blip r:embed="rId2"/>
          <a:stretch>
            <a:fillRect/>
          </a:stretch>
        </p:blipFill>
        <p:spPr>
          <a:xfrm>
            <a:off x="3231698" y="643467"/>
            <a:ext cx="5728603" cy="5571066"/>
          </a:xfrm>
          <a:prstGeom prst="rect">
            <a:avLst/>
          </a:prstGeom>
        </p:spPr>
      </p:pic>
    </p:spTree>
    <p:extLst>
      <p:ext uri="{BB962C8B-B14F-4D97-AF65-F5344CB8AC3E}">
        <p14:creationId xmlns:p14="http://schemas.microsoft.com/office/powerpoint/2010/main" val="1733031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C2A60D18-4129-83D6-48D7-6927DDC2C317}"/>
              </a:ext>
            </a:extLst>
          </p:cNvPr>
          <p:cNvSpPr/>
          <p:nvPr/>
        </p:nvSpPr>
        <p:spPr>
          <a:xfrm>
            <a:off x="404019" y="1848562"/>
            <a:ext cx="5260975" cy="3160875"/>
          </a:xfrm>
          <a:prstGeom prst="rect">
            <a:avLst/>
          </a:prstGeom>
        </p:spPr>
        <p:txBody>
          <a:bodyPr vert="horz" lIns="91440" tIns="45720" rIns="91440" bIns="45720" rtlCol="0" anchor="b">
            <a:noAutofit/>
          </a:bodyPr>
          <a:lstStyle/>
          <a:p>
            <a:pPr>
              <a:lnSpc>
                <a:spcPct val="90000"/>
              </a:lnSpc>
              <a:spcBef>
                <a:spcPct val="0"/>
              </a:spcBef>
              <a:spcAft>
                <a:spcPts val="600"/>
              </a:spcAft>
            </a:pPr>
            <a:r>
              <a:rPr lang="en-US" sz="3200" b="0" cap="none" spc="0" dirty="0">
                <a:ln w="0"/>
                <a:solidFill>
                  <a:schemeClr val="bg1"/>
                </a:solidFill>
                <a:effectLst>
                  <a:outerShdw blurRad="38100" dist="19050" dir="2700000" algn="tl" rotWithShape="0">
                    <a:schemeClr val="dk1">
                      <a:alpha val="40000"/>
                    </a:schemeClr>
                  </a:outerShdw>
                </a:effectLst>
                <a:latin typeface="+mj-lt"/>
                <a:ea typeface="+mj-ea"/>
                <a:cs typeface="+mj-cs"/>
              </a:rPr>
              <a:t>According to (Schwarz 2017, p237) the stadium announcer is the key maintaining flow, momentum and adding to the creative visual. The announcer assists your understanding by explaining where to look and when.</a:t>
            </a:r>
          </a:p>
        </p:txBody>
      </p:sp>
      <p:pic>
        <p:nvPicPr>
          <p:cNvPr id="7170" name="Picture 2" descr="In N.B.A., Public-Address Announcers Are Setting a Frenzied Tone - The New  York Times">
            <a:extLst>
              <a:ext uri="{FF2B5EF4-FFF2-40B4-BE49-F238E27FC236}">
                <a16:creationId xmlns:a16="http://schemas.microsoft.com/office/drawing/2014/main" id="{917A6BE7-13E7-5E36-5DCD-4B83B2E2B95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047" r="21296" b="-2"/>
          <a:stretch/>
        </p:blipFill>
        <p:spPr bwMode="auto">
          <a:xfrm>
            <a:off x="6096000" y="841375"/>
            <a:ext cx="5260975" cy="4707593"/>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sp>
        <p:nvSpPr>
          <p:cNvPr id="7177" name="Freeform: Shape 7176">
            <a:extLst>
              <a:ext uri="{FF2B5EF4-FFF2-40B4-BE49-F238E27FC236}">
                <a16:creationId xmlns:a16="http://schemas.microsoft.com/office/drawing/2014/main" id="{686A5CBB-E03B-4019-8BCD-78975D39E4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179" name="Freeform: Shape 7178">
            <a:extLst>
              <a:ext uri="{FF2B5EF4-FFF2-40B4-BE49-F238E27FC236}">
                <a16:creationId xmlns:a16="http://schemas.microsoft.com/office/drawing/2014/main" id="{94993204-9792-4E61-A83C-73D4379E2B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040393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9B589FB-DDAB-D5D4-69CD-61094435BA3C}"/>
              </a:ext>
            </a:extLst>
          </p:cNvPr>
          <p:cNvSpPr/>
          <p:nvPr/>
        </p:nvSpPr>
        <p:spPr>
          <a:xfrm>
            <a:off x="607976" y="4929597"/>
            <a:ext cx="10923638" cy="1317643"/>
          </a:xfrm>
          <a:prstGeom prst="rect">
            <a:avLst/>
          </a:prstGeom>
        </p:spPr>
        <p:txBody>
          <a:bodyPr vert="horz" lIns="91440" tIns="45720" rIns="91440" bIns="45720" rtlCol="0" anchor="b">
            <a:normAutofit fontScale="77500" lnSpcReduction="20000"/>
          </a:bodyPr>
          <a:lstStyle/>
          <a:p>
            <a:pPr>
              <a:lnSpc>
                <a:spcPct val="90000"/>
              </a:lnSpc>
              <a:spcBef>
                <a:spcPct val="0"/>
              </a:spcBef>
              <a:spcAft>
                <a:spcPts val="600"/>
              </a:spcAft>
            </a:pPr>
            <a:r>
              <a:rPr lang="en-US" sz="6600" b="0" kern="1200" cap="none" spc="0" dirty="0">
                <a:ln w="0"/>
                <a:solidFill>
                  <a:schemeClr val="tx1"/>
                </a:solidFill>
                <a:effectLst>
                  <a:outerShdw blurRad="38100" dist="19050" dir="2700000" algn="tl" rotWithShape="0">
                    <a:schemeClr val="dk1">
                      <a:alpha val="40000"/>
                    </a:schemeClr>
                  </a:outerShdw>
                </a:effectLst>
                <a:latin typeface="+mj-lt"/>
                <a:ea typeface="+mj-ea"/>
                <a:cs typeface="+mj-cs"/>
              </a:rPr>
              <a:t>Ice Bears Ice Hockey Zell Am See Austria</a:t>
            </a:r>
          </a:p>
          <a:p>
            <a:pPr>
              <a:lnSpc>
                <a:spcPct val="90000"/>
              </a:lnSpc>
              <a:spcBef>
                <a:spcPct val="0"/>
              </a:spcBef>
              <a:spcAft>
                <a:spcPts val="600"/>
              </a:spcAft>
            </a:pPr>
            <a:r>
              <a:rPr lang="en-US" sz="6600" b="0" kern="1200" cap="none" spc="0" dirty="0">
                <a:ln w="0"/>
                <a:solidFill>
                  <a:schemeClr val="tx1"/>
                </a:solidFill>
                <a:effectLst>
                  <a:outerShdw blurRad="38100" dist="19050" dir="2700000" algn="tl" rotWithShape="0">
                    <a:schemeClr val="dk1">
                      <a:alpha val="40000"/>
                    </a:schemeClr>
                  </a:outerShdw>
                </a:effectLst>
                <a:latin typeface="+mj-lt"/>
                <a:ea typeface="+mj-ea"/>
                <a:cs typeface="+mj-cs"/>
              </a:rPr>
              <a:t> Case Study</a:t>
            </a:r>
          </a:p>
        </p:txBody>
      </p:sp>
      <p:pic>
        <p:nvPicPr>
          <p:cNvPr id="3076" name="1082271B-3ECA-4E35-9115-2CFB1A822FC3" descr="IMG_4580.jpg">
            <a:extLst>
              <a:ext uri="{FF2B5EF4-FFF2-40B4-BE49-F238E27FC236}">
                <a16:creationId xmlns:a16="http://schemas.microsoft.com/office/drawing/2014/main" id="{64A2CBEA-2AF7-0B2C-8D45-C7A56DEC03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302" r="1473" b="-4"/>
          <a:stretch/>
        </p:blipFill>
        <p:spPr bwMode="auto">
          <a:xfrm>
            <a:off x="20" y="10"/>
            <a:ext cx="3008514" cy="425735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2B38D153-88BE-4F73-B5A1-A9471FD23CBB" descr="IMG_4587.jpg">
            <a:extLst>
              <a:ext uri="{FF2B5EF4-FFF2-40B4-BE49-F238E27FC236}">
                <a16:creationId xmlns:a16="http://schemas.microsoft.com/office/drawing/2014/main" id="{91C9573A-BB74-9F3E-FA2F-F45C4A48F77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863" b="2"/>
          <a:stretch/>
        </p:blipFill>
        <p:spPr bwMode="auto">
          <a:xfrm>
            <a:off x="3061261" y="10"/>
            <a:ext cx="3008534" cy="426109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B55EFE24-B64B-481A-AAC8-A668FAECF585" descr="IMG_4572.jpg">
            <a:extLst>
              <a:ext uri="{FF2B5EF4-FFF2-40B4-BE49-F238E27FC236}">
                <a16:creationId xmlns:a16="http://schemas.microsoft.com/office/drawing/2014/main" id="{1BEA882F-DC35-2A78-CE35-9EC55F38CD4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868" b="2"/>
          <a:stretch/>
        </p:blipFill>
        <p:spPr bwMode="auto">
          <a:xfrm>
            <a:off x="6122522" y="10"/>
            <a:ext cx="3008376" cy="426109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090" name="Straight Connector 3082">
            <a:extLst>
              <a:ext uri="{FF2B5EF4-FFF2-40B4-BE49-F238E27FC236}">
                <a16:creationId xmlns:a16="http://schemas.microsoft.com/office/drawing/2014/main" id="{EBAD6A72-88E8-42F7-88B9-CAF744536B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82614"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pic>
        <p:nvPicPr>
          <p:cNvPr id="3075" name="DFA60C75-88DC-47F8-94BF-C7514DA272CF" descr="ac6a27dd-f8e9-4764-ac84-8481fc77221c.JPG">
            <a:extLst>
              <a:ext uri="{FF2B5EF4-FFF2-40B4-BE49-F238E27FC236}">
                <a16:creationId xmlns:a16="http://schemas.microsoft.com/office/drawing/2014/main" id="{63D2FFE7-CB01-0BC2-473C-EB175BB46F5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5868" b="2"/>
          <a:stretch/>
        </p:blipFill>
        <p:spPr bwMode="auto">
          <a:xfrm>
            <a:off x="9183624" y="10"/>
            <a:ext cx="3008376" cy="426109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085" name="Straight Connector 3084">
            <a:extLst>
              <a:ext uri="{FF2B5EF4-FFF2-40B4-BE49-F238E27FC236}">
                <a16:creationId xmlns:a16="http://schemas.microsoft.com/office/drawing/2014/main" id="{C800968E-0A99-46C4-A9B2-6A63AC66F4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 y="4242136"/>
            <a:ext cx="12192002"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87" name="Straight Connector 3086">
            <a:extLst>
              <a:ext uri="{FF2B5EF4-FFF2-40B4-BE49-F238E27FC236}">
                <a16:creationId xmlns:a16="http://schemas.microsoft.com/office/drawing/2014/main" id="{0627B73E-D784-4780-AA33-DCDFE7DA16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27921"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89" name="Straight Connector 3088">
            <a:extLst>
              <a:ext uri="{FF2B5EF4-FFF2-40B4-BE49-F238E27FC236}">
                <a16:creationId xmlns:a16="http://schemas.microsoft.com/office/drawing/2014/main" id="{99FF1850-8D1E-4E84-BD9E-F2E9069585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37307"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096483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101" name="B76FA310-6F0A-48D1-A8E4-977F789FF443" descr="IMG_5194.PNG">
            <a:extLst>
              <a:ext uri="{FF2B5EF4-FFF2-40B4-BE49-F238E27FC236}">
                <a16:creationId xmlns:a16="http://schemas.microsoft.com/office/drawing/2014/main" id="{C39F6ACD-970B-C2AA-A67B-D8FA66B53D3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9932" y="1123527"/>
            <a:ext cx="2129720" cy="460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119" name="Straight Connector 4118">
            <a:extLst>
              <a:ext uri="{FF2B5EF4-FFF2-40B4-BE49-F238E27FC236}">
                <a16:creationId xmlns:a16="http://schemas.microsoft.com/office/drawing/2014/main" id="{50DA1EB8-87CF-4588-A1FD-4756F9A28F6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210079"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4100" name="94F35C99-9DA0-4315-BC3A-FB6289FB63D4" descr="IMG_5195.PNG">
            <a:extLst>
              <a:ext uri="{FF2B5EF4-FFF2-40B4-BE49-F238E27FC236}">
                <a16:creationId xmlns:a16="http://schemas.microsoft.com/office/drawing/2014/main" id="{7C689A7D-80A0-D284-122C-F66C3ECE91C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611" r="-1" b="16959"/>
          <a:stretch/>
        </p:blipFill>
        <p:spPr bwMode="auto">
          <a:xfrm>
            <a:off x="3354631" y="1227395"/>
            <a:ext cx="2560320" cy="439706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121" name="Straight Connector 4120">
            <a:extLst>
              <a:ext uri="{FF2B5EF4-FFF2-40B4-BE49-F238E27FC236}">
                <a16:creationId xmlns:a16="http://schemas.microsoft.com/office/drawing/2014/main" id="{D7A4E378-EA57-47B9-B1EB-58B998F6CF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2595"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4099" name="4F9C54E2-17F2-446E-B4AC-6A410B8F43B5" descr="IMG_5196.jpg">
            <a:extLst>
              <a:ext uri="{FF2B5EF4-FFF2-40B4-BE49-F238E27FC236}">
                <a16:creationId xmlns:a16="http://schemas.microsoft.com/office/drawing/2014/main" id="{3F64E12C-F11B-BE74-708E-3D8C8A8719E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11" r="-2" b="-2"/>
          <a:stretch/>
        </p:blipFill>
        <p:spPr bwMode="auto">
          <a:xfrm>
            <a:off x="6235726" y="1244424"/>
            <a:ext cx="2560320" cy="43630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123" name="Straight Connector 4122">
            <a:extLst>
              <a:ext uri="{FF2B5EF4-FFF2-40B4-BE49-F238E27FC236}">
                <a16:creationId xmlns:a16="http://schemas.microsoft.com/office/drawing/2014/main" id="{D2B31ED6-76F0-425A-9A41-C947AEF9C1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662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4098" name="DED38FF4-48DC-443D-9FC8-2A2233F17E63" descr="IMG_5197.jpg">
            <a:extLst>
              <a:ext uri="{FF2B5EF4-FFF2-40B4-BE49-F238E27FC236}">
                <a16:creationId xmlns:a16="http://schemas.microsoft.com/office/drawing/2014/main" id="{D37CA712-22D8-731C-F648-C281144C3FF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977" r="-3" b="-3"/>
          <a:stretch/>
        </p:blipFill>
        <p:spPr bwMode="auto">
          <a:xfrm>
            <a:off x="9120662" y="1230695"/>
            <a:ext cx="2560320" cy="439046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1317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Ice Bears Experience">
            <a:hlinkClick r:id="" action="ppaction://media"/>
            <a:extLst>
              <a:ext uri="{FF2B5EF4-FFF2-40B4-BE49-F238E27FC236}">
                <a16:creationId xmlns:a16="http://schemas.microsoft.com/office/drawing/2014/main" id="{2528EE7E-7244-E984-BDEF-8C20EAE42D30}"/>
              </a:ext>
            </a:extLst>
          </p:cNvPr>
          <p:cNvPicPr>
            <a:picLocks noRot="1" noChangeAspect="1"/>
          </p:cNvPicPr>
          <p:nvPr>
            <a:videoFile r:link="rId1"/>
          </p:nvPr>
        </p:nvPicPr>
        <p:blipFill>
          <a:blip r:embed="rId4"/>
          <a:stretch>
            <a:fillRect/>
          </a:stretch>
        </p:blipFill>
        <p:spPr>
          <a:xfrm>
            <a:off x="0" y="-15240"/>
            <a:ext cx="12267769" cy="6873240"/>
          </a:xfrm>
          <a:prstGeom prst="rect">
            <a:avLst/>
          </a:prstGeom>
        </p:spPr>
      </p:pic>
    </p:spTree>
    <p:extLst>
      <p:ext uri="{BB962C8B-B14F-4D97-AF65-F5344CB8AC3E}">
        <p14:creationId xmlns:p14="http://schemas.microsoft.com/office/powerpoint/2010/main" val="1528588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5444BBE-24AC-2055-F03E-2BAF17D9E9C7}"/>
              </a:ext>
            </a:extLst>
          </p:cNvPr>
          <p:cNvSpPr/>
          <p:nvPr/>
        </p:nvSpPr>
        <p:spPr>
          <a:xfrm>
            <a:off x="707011" y="4502330"/>
            <a:ext cx="10765410" cy="1207269"/>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200" b="0" cap="none" spc="0" dirty="0">
                <a:ln w="0"/>
                <a:effectLst>
                  <a:outerShdw blurRad="38100" dist="19050" dir="2700000" algn="tl" rotWithShape="0">
                    <a:schemeClr val="dk1">
                      <a:alpha val="40000"/>
                    </a:schemeClr>
                  </a:outerShdw>
                </a:effectLst>
                <a:latin typeface="+mj-lt"/>
                <a:ea typeface="+mj-ea"/>
                <a:cs typeface="+mj-cs"/>
              </a:rPr>
              <a:t>Is it exciting to watch the Montreal Canadians?</a:t>
            </a:r>
          </a:p>
        </p:txBody>
      </p:sp>
      <p:pic>
        <p:nvPicPr>
          <p:cNvPr id="5130" name="Picture 10" descr="275,244 Montreal Canadiens Photos and Premium High Res Pictures - Getty  Images">
            <a:extLst>
              <a:ext uri="{FF2B5EF4-FFF2-40B4-BE49-F238E27FC236}">
                <a16:creationId xmlns:a16="http://schemas.microsoft.com/office/drawing/2014/main" id="{6BF90AB7-6ACA-CFBC-7B49-F934C562144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1734" y="491984"/>
            <a:ext cx="5458816" cy="3643759"/>
          </a:xfrm>
          <a:prstGeom prst="rect">
            <a:avLst/>
          </a:prstGeom>
          <a:noFill/>
          <a:extLst>
            <a:ext uri="{909E8E84-426E-40DD-AFC4-6F175D3DCCD1}">
              <a14:hiddenFill xmlns:a14="http://schemas.microsoft.com/office/drawing/2010/main">
                <a:solidFill>
                  <a:srgbClr val="FFFFFF"/>
                </a:solidFill>
              </a14:hiddenFill>
            </a:ext>
          </a:extLst>
        </p:spPr>
      </p:pic>
      <p:cxnSp>
        <p:nvCxnSpPr>
          <p:cNvPr id="5135" name="Straight Connector 5134">
            <a:extLst>
              <a:ext uri="{FF2B5EF4-FFF2-40B4-BE49-F238E27FC236}">
                <a16:creationId xmlns:a16="http://schemas.microsoft.com/office/drawing/2014/main" id="{3D83F26F-C55B-4A92-9AFF-4894D14E27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253414"/>
            <a:ext cx="0" cy="2120900"/>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5128" name="Picture 8" descr="Montreal Canadiens Colors and Logo: A History and Color Codes — The  Sporting Blog">
            <a:extLst>
              <a:ext uri="{FF2B5EF4-FFF2-40B4-BE49-F238E27FC236}">
                <a16:creationId xmlns:a16="http://schemas.microsoft.com/office/drawing/2014/main" id="{E9462B05-70D7-3D06-EDD7-C9462047B19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148727" y="321735"/>
            <a:ext cx="3984259" cy="3984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170663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075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1E1C5FA-5F2D-B0AB-571D-33DBEF408F8D}"/>
              </a:ext>
            </a:extLst>
          </p:cNvPr>
          <p:cNvPicPr>
            <a:picLocks noChangeAspect="1"/>
          </p:cNvPicPr>
          <p:nvPr/>
        </p:nvPicPr>
        <p:blipFill>
          <a:blip r:embed="rId2"/>
          <a:stretch>
            <a:fillRect/>
          </a:stretch>
        </p:blipFill>
        <p:spPr>
          <a:xfrm>
            <a:off x="643467" y="1956816"/>
            <a:ext cx="10905066" cy="2944368"/>
          </a:xfrm>
          <a:prstGeom prst="rect">
            <a:avLst/>
          </a:prstGeom>
        </p:spPr>
      </p:pic>
    </p:spTree>
    <p:extLst>
      <p:ext uri="{BB962C8B-B14F-4D97-AF65-F5344CB8AC3E}">
        <p14:creationId xmlns:p14="http://schemas.microsoft.com/office/powerpoint/2010/main" val="1214521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FB946D7-1CA4-446E-8795-007CACFDE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192416F2-BC84-4D7C-80C6-6296C10C3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95338" y="981075"/>
            <a:ext cx="10601325" cy="4552949"/>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1C6F091-7F25-3708-250B-B2D6547B136F}"/>
              </a:ext>
            </a:extLst>
          </p:cNvPr>
          <p:cNvSpPr/>
          <p:nvPr/>
        </p:nvSpPr>
        <p:spPr>
          <a:xfrm>
            <a:off x="1214973" y="1343721"/>
            <a:ext cx="10181690" cy="2105026"/>
          </a:xfrm>
          <a:prstGeom prst="rect">
            <a:avLst/>
          </a:prstGeom>
        </p:spPr>
        <p:txBody>
          <a:bodyPr vert="horz" lIns="91440" tIns="45720" rIns="91440" bIns="45720" rtlCol="0" anchor="b">
            <a:noAutofit/>
          </a:bodyPr>
          <a:lstStyle/>
          <a:p>
            <a:r>
              <a:rPr lang="en-GB" sz="2400" dirty="0"/>
              <a:t>“It is exciting to watch the Montreal </a:t>
            </a:r>
            <a:r>
              <a:rPr lang="en-GB" sz="2400" dirty="0" err="1"/>
              <a:t>Canadiens</a:t>
            </a:r>
            <a:r>
              <a:rPr lang="en-GB" sz="2400" dirty="0"/>
              <a:t>! </a:t>
            </a:r>
            <a:r>
              <a:rPr lang="en-GB" sz="2400" b="1" dirty="0"/>
              <a:t>Remarkable and consistent increases in the heart rates</a:t>
            </a:r>
            <a:r>
              <a:rPr lang="en-GB" sz="2400" dirty="0"/>
              <a:t> of hockey spectators were quantified, </a:t>
            </a:r>
            <a:r>
              <a:rPr lang="en-GB" sz="2400" b="1" dirty="0"/>
              <a:t>with more striking responses observed during live games</a:t>
            </a:r>
            <a:r>
              <a:rPr lang="en-GB" sz="2400" dirty="0"/>
              <a:t>. At a live game, the </a:t>
            </a:r>
            <a:r>
              <a:rPr lang="en-GB" sz="2400" b="1" dirty="0"/>
              <a:t>heart rate more than doubled on average</a:t>
            </a:r>
            <a:r>
              <a:rPr lang="en-GB" sz="2400" dirty="0"/>
              <a:t>, with a profile equivalent to vigorous physical stress, whereas </a:t>
            </a:r>
            <a:r>
              <a:rPr lang="en-GB" sz="2400" b="1" dirty="0"/>
              <a:t>the heart rate response to viewing a televised game was equivalent to moderate physical stress</a:t>
            </a:r>
            <a:r>
              <a:rPr lang="en-GB" sz="2400" dirty="0"/>
              <a:t>.” (Williams et al., 2017,p1638)</a:t>
            </a:r>
          </a:p>
        </p:txBody>
      </p:sp>
      <p:cxnSp>
        <p:nvCxnSpPr>
          <p:cNvPr id="14" name="Straight Connector 13">
            <a:extLst>
              <a:ext uri="{FF2B5EF4-FFF2-40B4-BE49-F238E27FC236}">
                <a16:creationId xmlns:a16="http://schemas.microsoft.com/office/drawing/2014/main" id="{2330623A-AB89-4E04-AC9A-2BAFBF85AE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52800" y="3771366"/>
            <a:ext cx="5486400" cy="0"/>
          </a:xfrm>
          <a:prstGeom prst="line">
            <a:avLst/>
          </a:prstGeom>
          <a:ln w="222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6" name="Picture 8" descr="Montreal Canadiens Colors and Logo: A History and Color Codes — The  Sporting Blog">
            <a:extLst>
              <a:ext uri="{FF2B5EF4-FFF2-40B4-BE49-F238E27FC236}">
                <a16:creationId xmlns:a16="http://schemas.microsoft.com/office/drawing/2014/main" id="{12858A62-1602-302B-57F0-73377F698B8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52929" y="3848314"/>
            <a:ext cx="1286142" cy="1286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284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764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Chart, pie chart&#10;&#10;Description automatically generated">
            <a:extLst>
              <a:ext uri="{FF2B5EF4-FFF2-40B4-BE49-F238E27FC236}">
                <a16:creationId xmlns:a16="http://schemas.microsoft.com/office/drawing/2014/main" id="{B5EC638D-D9EC-9740-FA87-C81193BBA22F}"/>
              </a:ext>
            </a:extLst>
          </p:cNvPr>
          <p:cNvPicPr>
            <a:picLocks noChangeAspect="1"/>
          </p:cNvPicPr>
          <p:nvPr/>
        </p:nvPicPr>
        <p:blipFill>
          <a:blip r:embed="rId2"/>
          <a:stretch>
            <a:fillRect/>
          </a:stretch>
        </p:blipFill>
        <p:spPr>
          <a:xfrm>
            <a:off x="643467" y="702733"/>
            <a:ext cx="10905066" cy="5452533"/>
          </a:xfrm>
          <a:prstGeom prst="rect">
            <a:avLst/>
          </a:prstGeom>
        </p:spPr>
      </p:pic>
    </p:spTree>
    <p:extLst>
      <p:ext uri="{BB962C8B-B14F-4D97-AF65-F5344CB8AC3E}">
        <p14:creationId xmlns:p14="http://schemas.microsoft.com/office/powerpoint/2010/main" val="1041502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FB946D7-1CA4-446E-8795-007CACFDE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192416F2-BC84-4D7C-80C6-6296C10C3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95338" y="981075"/>
            <a:ext cx="10601325" cy="4552949"/>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AE5FE74B-F60D-86E3-A136-8100A56C5F2A}"/>
              </a:ext>
            </a:extLst>
          </p:cNvPr>
          <p:cNvSpPr/>
          <p:nvPr/>
        </p:nvSpPr>
        <p:spPr>
          <a:xfrm>
            <a:off x="1537097" y="1428750"/>
            <a:ext cx="9117807" cy="2105026"/>
          </a:xfrm>
          <a:prstGeom prst="rect">
            <a:avLst/>
          </a:prstGeom>
        </p:spPr>
        <p:txBody>
          <a:bodyPr vert="horz" lIns="91440" tIns="45720" rIns="91440" bIns="45720" rtlCol="0" anchor="b">
            <a:normAutofit fontScale="62500" lnSpcReduction="20000"/>
          </a:bodyPr>
          <a:lstStyle/>
          <a:p>
            <a:pPr algn="ctr"/>
            <a:r>
              <a:rPr lang="en-US" sz="6000" b="0" cap="none" spc="0" dirty="0">
                <a:ln w="0"/>
                <a:solidFill>
                  <a:schemeClr val="tx1"/>
                </a:solidFill>
                <a:effectLst>
                  <a:outerShdw blurRad="38100" dist="19050" dir="2700000" algn="tl" rotWithShape="0">
                    <a:schemeClr val="dk1">
                      <a:alpha val="40000"/>
                    </a:schemeClr>
                  </a:outerShdw>
                </a:effectLst>
              </a:rPr>
              <a:t>View th</a:t>
            </a:r>
            <a:r>
              <a:rPr lang="en-US" sz="6000" dirty="0">
                <a:ln w="0"/>
                <a:effectLst>
                  <a:outerShdw blurRad="38100" dist="19050" dir="2700000" algn="tl" rotWithShape="0">
                    <a:schemeClr val="dk1">
                      <a:alpha val="40000"/>
                    </a:schemeClr>
                  </a:outerShdw>
                </a:effectLst>
              </a:rPr>
              <a:t>e recent Swansea City AFC Trust led review of the match day experience. What 3 changes would you make as event organizer from the feedback in the report.</a:t>
            </a:r>
          </a:p>
        </p:txBody>
      </p:sp>
      <p:cxnSp>
        <p:nvCxnSpPr>
          <p:cNvPr id="12" name="Straight Connector 11">
            <a:extLst>
              <a:ext uri="{FF2B5EF4-FFF2-40B4-BE49-F238E27FC236}">
                <a16:creationId xmlns:a16="http://schemas.microsoft.com/office/drawing/2014/main" id="{2330623A-AB89-4E04-AC9A-2BAFBF85AE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52800" y="3771366"/>
            <a:ext cx="5486400" cy="0"/>
          </a:xfrm>
          <a:prstGeom prst="line">
            <a:avLst/>
          </a:prstGeom>
          <a:ln w="222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FC444049-92C0-C1D4-13A6-DD7AA79AB52D}"/>
              </a:ext>
            </a:extLst>
          </p:cNvPr>
          <p:cNvSpPr/>
          <p:nvPr/>
        </p:nvSpPr>
        <p:spPr>
          <a:xfrm>
            <a:off x="5403149" y="4099817"/>
            <a:ext cx="1385700"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Task</a:t>
            </a:r>
          </a:p>
        </p:txBody>
      </p:sp>
      <p:pic>
        <p:nvPicPr>
          <p:cNvPr id="1026" name="Picture 2" descr="Swansea City A.F.C. - Wikipedia">
            <a:extLst>
              <a:ext uri="{FF2B5EF4-FFF2-40B4-BE49-F238E27FC236}">
                <a16:creationId xmlns:a16="http://schemas.microsoft.com/office/drawing/2014/main" id="{2CA04047-F69A-4E75-DB77-64D42B7306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660" y="3594398"/>
            <a:ext cx="2003471" cy="183485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Swansea City A.F.C. - Wikipedia">
            <a:extLst>
              <a:ext uri="{FF2B5EF4-FFF2-40B4-BE49-F238E27FC236}">
                <a16:creationId xmlns:a16="http://schemas.microsoft.com/office/drawing/2014/main" id="{2690922D-A161-05AA-B90C-467C495A52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9635" y="3594398"/>
            <a:ext cx="2003471" cy="1834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269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Infinite question marks in 3D rendering">
            <a:extLst>
              <a:ext uri="{FF2B5EF4-FFF2-40B4-BE49-F238E27FC236}">
                <a16:creationId xmlns:a16="http://schemas.microsoft.com/office/drawing/2014/main" id="{E64D0E6C-091C-9B41-A940-6A6CF3A35E28}"/>
              </a:ext>
            </a:extLst>
          </p:cNvPr>
          <p:cNvPicPr>
            <a:picLocks noChangeAspect="1"/>
          </p:cNvPicPr>
          <p:nvPr/>
        </p:nvPicPr>
        <p:blipFill rotWithShape="1">
          <a:blip r:embed="rId3"/>
          <a:srcRect t="15429" b="301"/>
          <a:stretch/>
        </p:blipFill>
        <p:spPr>
          <a:xfrm>
            <a:off x="20" y="10"/>
            <a:ext cx="12191980" cy="6857990"/>
          </a:xfrm>
          <a:prstGeom prst="rect">
            <a:avLst/>
          </a:prstGeom>
        </p:spPr>
      </p:pic>
      <p:sp>
        <p:nvSpPr>
          <p:cNvPr id="40"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AA4D75F4-412A-2E4A-A448-714A1B6174E9}"/>
              </a:ext>
            </a:extLst>
          </p:cNvPr>
          <p:cNvSpPr>
            <a:spLocks noGrp="1"/>
          </p:cNvSpPr>
          <p:nvPr>
            <p:ph type="title"/>
          </p:nvPr>
        </p:nvSpPr>
        <p:spPr>
          <a:xfrm>
            <a:off x="7784283" y="3289737"/>
            <a:ext cx="4327516" cy="1834056"/>
          </a:xfrm>
        </p:spPr>
        <p:txBody>
          <a:bodyPr vert="horz" lIns="91440" tIns="45720" rIns="91440" bIns="45720" rtlCol="0" anchor="b">
            <a:normAutofit/>
          </a:bodyPr>
          <a:lstStyle/>
          <a:p>
            <a:pPr algn="ctr"/>
            <a:r>
              <a:rPr lang="en-US" sz="2500" dirty="0"/>
              <a:t>Any Questions</a:t>
            </a:r>
            <a:br>
              <a:rPr lang="en-US" sz="2500" dirty="0"/>
            </a:br>
            <a:r>
              <a:rPr lang="en-US" sz="2500" dirty="0"/>
              <a:t>Email: manapieralla</a:t>
            </a:r>
            <a:r>
              <a:rPr lang="en-US" sz="2500" dirty="0">
                <a:hlinkClick r:id="rId4"/>
              </a:rPr>
              <a:t>@Cardiffmet.ac.uk</a:t>
            </a:r>
            <a:br>
              <a:rPr lang="en-US" sz="2500" dirty="0"/>
            </a:br>
            <a:r>
              <a:rPr lang="en-US" sz="2500" dirty="0"/>
              <a:t>Teams: Mark Napieralla</a:t>
            </a:r>
          </a:p>
        </p:txBody>
      </p:sp>
      <p:cxnSp>
        <p:nvCxnSpPr>
          <p:cNvPr id="42" name="Straight Connector 4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45377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343952A05EA094C9ABB3E85D4891073" ma:contentTypeVersion="2" ma:contentTypeDescription="Create a new document." ma:contentTypeScope="" ma:versionID="a00bdc3910f18e03fb58d03c62ee3dbd">
  <xsd:schema xmlns:xsd="http://www.w3.org/2001/XMLSchema" xmlns:xs="http://www.w3.org/2001/XMLSchema" xmlns:p="http://schemas.microsoft.com/office/2006/metadata/properties" xmlns:ns2="2f36a2ce-7267-485d-b814-5bc54abbfa71" targetNamespace="http://schemas.microsoft.com/office/2006/metadata/properties" ma:root="true" ma:fieldsID="6841dfe9addc77815e7cb5a0c8a36ec7" ns2:_="">
    <xsd:import namespace="2f36a2ce-7267-485d-b814-5bc54abbfa71"/>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36a2ce-7267-485d-b814-5bc54abbfa7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D5DFAAF-BAFB-4861-A128-6CE4070A7A1F}">
  <ds:schemaRefs>
    <ds:schemaRef ds:uri="http://schemas.microsoft.com/sharepoint/v3/contenttype/forms"/>
  </ds:schemaRefs>
</ds:datastoreItem>
</file>

<file path=customXml/itemProps2.xml><?xml version="1.0" encoding="utf-8"?>
<ds:datastoreItem xmlns:ds="http://schemas.openxmlformats.org/officeDocument/2006/customXml" ds:itemID="{9973E263-3ACD-4BA2-BFDF-51CE32596F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f36a2ce-7267-485d-b814-5bc54abbfa7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AAA8368-038B-4733-9DBB-2524FC382036}">
  <ds:schemaRefs>
    <ds:schemaRef ds:uri="http://schemas.microsoft.com/office/infopath/2007/PartnerControls"/>
    <ds:schemaRef ds:uri="http://purl.org/dc/elements/1.1/"/>
    <ds:schemaRef ds:uri="http://schemas.microsoft.com/office/2006/metadata/properties"/>
    <ds:schemaRef ds:uri="2f36a2ce-7267-485d-b814-5bc54abbfa71"/>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0</TotalTime>
  <Words>1164</Words>
  <Application>Microsoft Office PowerPoint</Application>
  <PresentationFormat>Widescreen</PresentationFormat>
  <Paragraphs>159</Paragraphs>
  <Slides>36</Slides>
  <Notes>22</Notes>
  <HiddenSlides>0</HiddenSlides>
  <MMClips>3</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Arial Regular</vt:lpstr>
      <vt:lpstr>kranto-text</vt:lpstr>
      <vt:lpstr>Arial</vt:lpstr>
      <vt:lpstr>Arial Black</vt:lpstr>
      <vt:lpstr>Calibri</vt:lpstr>
      <vt:lpstr>Calibri Light</vt:lpstr>
      <vt:lpstr>Open Sans</vt:lpstr>
      <vt:lpstr>Tahoma</vt:lpstr>
      <vt:lpstr>Wingdings 3</vt:lpstr>
      <vt:lpstr>Office Theme</vt:lpstr>
      <vt:lpstr>PowerPoint Presentation</vt:lpstr>
      <vt:lpstr>(Shone and Parry, 2004, p4)</vt:lpstr>
      <vt:lpstr>Characteristics of the best events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 Email: manapieralla@Cardiffmet.ac.uk Teams: Mark Napieralla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Osborne, Steve</dc:creator>
  <cp:lastModifiedBy>Mark Napieralla</cp:lastModifiedBy>
  <cp:revision>110</cp:revision>
  <dcterms:created xsi:type="dcterms:W3CDTF">2020-01-16T06:09:57Z</dcterms:created>
  <dcterms:modified xsi:type="dcterms:W3CDTF">2025-12-11T16:26:25Z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0x010100E343952A05EA094C9ABB3E85D4891073</vt:lpwstr>
  </property>
</Properties>
</file>