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4"/>
  </p:sldMasterIdLst>
  <p:notesMasterIdLst>
    <p:notesMasterId r:id="rId30"/>
  </p:notesMasterIdLst>
  <p:sldIdLst>
    <p:sldId id="280" r:id="rId5"/>
    <p:sldId id="281" r:id="rId6"/>
    <p:sldId id="306" r:id="rId7"/>
    <p:sldId id="311" r:id="rId8"/>
    <p:sldId id="260" r:id="rId9"/>
    <p:sldId id="263" r:id="rId10"/>
    <p:sldId id="261" r:id="rId11"/>
    <p:sldId id="259" r:id="rId12"/>
    <p:sldId id="265" r:id="rId13"/>
    <p:sldId id="307" r:id="rId14"/>
    <p:sldId id="264" r:id="rId15"/>
    <p:sldId id="309" r:id="rId16"/>
    <p:sldId id="308" r:id="rId17"/>
    <p:sldId id="279" r:id="rId18"/>
    <p:sldId id="270" r:id="rId19"/>
    <p:sldId id="272" r:id="rId20"/>
    <p:sldId id="310" r:id="rId21"/>
    <p:sldId id="274" r:id="rId22"/>
    <p:sldId id="275" r:id="rId23"/>
    <p:sldId id="276" r:id="rId24"/>
    <p:sldId id="277" r:id="rId25"/>
    <p:sldId id="278" r:id="rId26"/>
    <p:sldId id="312" r:id="rId27"/>
    <p:sldId id="313" r:id="rId28"/>
    <p:sldId id="26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72276" autoAdjust="0"/>
  </p:normalViewPr>
  <p:slideViewPr>
    <p:cSldViewPr snapToGrid="0">
      <p:cViewPr varScale="1">
        <p:scale>
          <a:sx n="59" d="100"/>
          <a:sy n="59" d="100"/>
        </p:scale>
        <p:origin x="15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ca Sparkes" userId="4bd6142f9537fcd1" providerId="LiveId" clId="{C4B1D7DA-8BBD-47D0-B302-7AA4E4314B75}"/>
    <pc:docChg chg="custSel addSld modSld sldOrd">
      <pc:chgData name="Becca Sparkes" userId="4bd6142f9537fcd1" providerId="LiveId" clId="{C4B1D7DA-8BBD-47D0-B302-7AA4E4314B75}" dt="2024-02-06T23:30:20.610" v="378" actId="20577"/>
      <pc:docMkLst>
        <pc:docMk/>
      </pc:docMkLst>
      <pc:sldChg chg="modSp mod">
        <pc:chgData name="Becca Sparkes" userId="4bd6142f9537fcd1" providerId="LiveId" clId="{C4B1D7DA-8BBD-47D0-B302-7AA4E4314B75}" dt="2024-02-06T23:27:01.934" v="26" actId="20577"/>
        <pc:sldMkLst>
          <pc:docMk/>
          <pc:sldMk cId="1405993514" sldId="306"/>
        </pc:sldMkLst>
        <pc:spChg chg="mod">
          <ac:chgData name="Becca Sparkes" userId="4bd6142f9537fcd1" providerId="LiveId" clId="{C4B1D7DA-8BBD-47D0-B302-7AA4E4314B75}" dt="2024-02-06T23:27:01.934" v="26" actId="20577"/>
          <ac:spMkLst>
            <pc:docMk/>
            <pc:sldMk cId="1405993514" sldId="306"/>
            <ac:spMk id="2" creationId="{041FE324-6054-FABE-B0D7-11F320145140}"/>
          </ac:spMkLst>
        </pc:spChg>
        <pc:spChg chg="mod">
          <ac:chgData name="Becca Sparkes" userId="4bd6142f9537fcd1" providerId="LiveId" clId="{C4B1D7DA-8BBD-47D0-B302-7AA4E4314B75}" dt="2024-02-06T22:42:30.218" v="1" actId="27636"/>
          <ac:spMkLst>
            <pc:docMk/>
            <pc:sldMk cId="1405993514" sldId="306"/>
            <ac:spMk id="3" creationId="{07AEB455-4B53-171D-C400-49346888B13B}"/>
          </ac:spMkLst>
        </pc:spChg>
      </pc:sldChg>
      <pc:sldChg chg="add ord">
        <pc:chgData name="Becca Sparkes" userId="4bd6142f9537fcd1" providerId="LiveId" clId="{C4B1D7DA-8BBD-47D0-B302-7AA4E4314B75}" dt="2024-02-06T23:27:23.748" v="29"/>
        <pc:sldMkLst>
          <pc:docMk/>
          <pc:sldMk cId="538383830" sldId="312"/>
        </pc:sldMkLst>
      </pc:sldChg>
      <pc:sldChg chg="modSp new mod">
        <pc:chgData name="Becca Sparkes" userId="4bd6142f9537fcd1" providerId="LiveId" clId="{C4B1D7DA-8BBD-47D0-B302-7AA4E4314B75}" dt="2024-02-06T23:30:20.610" v="378" actId="20577"/>
        <pc:sldMkLst>
          <pc:docMk/>
          <pc:sldMk cId="993469217" sldId="313"/>
        </pc:sldMkLst>
        <pc:spChg chg="mod">
          <ac:chgData name="Becca Sparkes" userId="4bd6142f9537fcd1" providerId="LiveId" clId="{C4B1D7DA-8BBD-47D0-B302-7AA4E4314B75}" dt="2024-02-06T23:27:36.183" v="50" actId="20577"/>
          <ac:spMkLst>
            <pc:docMk/>
            <pc:sldMk cId="993469217" sldId="313"/>
            <ac:spMk id="2" creationId="{D3A72979-8441-334F-AB89-F6C64ED2D32A}"/>
          </ac:spMkLst>
        </pc:spChg>
        <pc:spChg chg="mod">
          <ac:chgData name="Becca Sparkes" userId="4bd6142f9537fcd1" providerId="LiveId" clId="{C4B1D7DA-8BBD-47D0-B302-7AA4E4314B75}" dt="2024-02-06T23:30:20.610" v="378" actId="20577"/>
          <ac:spMkLst>
            <pc:docMk/>
            <pc:sldMk cId="993469217" sldId="313"/>
            <ac:spMk id="3" creationId="{78910F85-2F76-7CD7-86A0-D97F89D74043}"/>
          </ac:spMkLst>
        </pc:spChg>
      </pc:sldChg>
    </pc:docChg>
  </pc:docChgLst>
  <pc:docChgLst>
    <pc:chgData name="Becca Sparkes" userId="4bd6142f9537fcd1" providerId="LiveId" clId="{293261CC-AB1D-439B-9A2F-0DEB802DF513}"/>
    <pc:docChg chg="custSel addSld modSld sldOrd">
      <pc:chgData name="Becca Sparkes" userId="4bd6142f9537fcd1" providerId="LiveId" clId="{293261CC-AB1D-439B-9A2F-0DEB802DF513}" dt="2024-02-04T22:03:40.067" v="29" actId="1076"/>
      <pc:docMkLst>
        <pc:docMk/>
      </pc:docMkLst>
      <pc:sldChg chg="modNotesTx">
        <pc:chgData name="Becca Sparkes" userId="4bd6142f9537fcd1" providerId="LiveId" clId="{293261CC-AB1D-439B-9A2F-0DEB802DF513}" dt="2024-02-04T21:55:15.077" v="17" actId="20577"/>
        <pc:sldMkLst>
          <pc:docMk/>
          <pc:sldMk cId="1438002618" sldId="260"/>
        </pc:sldMkLst>
      </pc:sldChg>
      <pc:sldChg chg="modSp mod">
        <pc:chgData name="Becca Sparkes" userId="4bd6142f9537fcd1" providerId="LiveId" clId="{293261CC-AB1D-439B-9A2F-0DEB802DF513}" dt="2024-02-04T22:01:15.540" v="27" actId="1076"/>
        <pc:sldMkLst>
          <pc:docMk/>
          <pc:sldMk cId="4135254722" sldId="265"/>
        </pc:sldMkLst>
        <pc:spChg chg="mod">
          <ac:chgData name="Becca Sparkes" userId="4bd6142f9537fcd1" providerId="LiveId" clId="{293261CC-AB1D-439B-9A2F-0DEB802DF513}" dt="2024-02-04T22:01:05.411" v="26" actId="1076"/>
          <ac:spMkLst>
            <pc:docMk/>
            <pc:sldMk cId="4135254722" sldId="265"/>
            <ac:spMk id="4" creationId="{86D25CA0-246D-445A-BE8B-1145F8D12265}"/>
          </ac:spMkLst>
        </pc:spChg>
        <pc:spChg chg="mod">
          <ac:chgData name="Becca Sparkes" userId="4bd6142f9537fcd1" providerId="LiveId" clId="{293261CC-AB1D-439B-9A2F-0DEB802DF513}" dt="2024-02-04T22:00:40.262" v="21" actId="1076"/>
          <ac:spMkLst>
            <pc:docMk/>
            <pc:sldMk cId="4135254722" sldId="265"/>
            <ac:spMk id="5" creationId="{622452F5-1D67-4F8B-8C53-D01CFBB65273}"/>
          </ac:spMkLst>
        </pc:spChg>
        <pc:spChg chg="mod">
          <ac:chgData name="Becca Sparkes" userId="4bd6142f9537fcd1" providerId="LiveId" clId="{293261CC-AB1D-439B-9A2F-0DEB802DF513}" dt="2024-02-04T22:00:36.846" v="20" actId="1076"/>
          <ac:spMkLst>
            <pc:docMk/>
            <pc:sldMk cId="4135254722" sldId="265"/>
            <ac:spMk id="6" creationId="{377ADADC-C3F9-49CE-8B06-3F8787B82DB5}"/>
          </ac:spMkLst>
        </pc:spChg>
        <pc:spChg chg="mod">
          <ac:chgData name="Becca Sparkes" userId="4bd6142f9537fcd1" providerId="LiveId" clId="{293261CC-AB1D-439B-9A2F-0DEB802DF513}" dt="2024-02-04T22:01:15.540" v="27" actId="1076"/>
          <ac:spMkLst>
            <pc:docMk/>
            <pc:sldMk cId="4135254722" sldId="265"/>
            <ac:spMk id="7" creationId="{1E4E98C8-9ADE-4E5F-AA44-93FE696EEC56}"/>
          </ac:spMkLst>
        </pc:spChg>
        <pc:spChg chg="mod">
          <ac:chgData name="Becca Sparkes" userId="4bd6142f9537fcd1" providerId="LiveId" clId="{293261CC-AB1D-439B-9A2F-0DEB802DF513}" dt="2024-02-04T22:00:54.283" v="24" actId="1076"/>
          <ac:spMkLst>
            <pc:docMk/>
            <pc:sldMk cId="4135254722" sldId="265"/>
            <ac:spMk id="8" creationId="{D4436799-43B2-4054-AEF5-5A40270B30B2}"/>
          </ac:spMkLst>
        </pc:spChg>
        <pc:spChg chg="mod">
          <ac:chgData name="Becca Sparkes" userId="4bd6142f9537fcd1" providerId="LiveId" clId="{293261CC-AB1D-439B-9A2F-0DEB802DF513}" dt="2024-02-04T22:00:28.423" v="18" actId="1076"/>
          <ac:spMkLst>
            <pc:docMk/>
            <pc:sldMk cId="4135254722" sldId="265"/>
            <ac:spMk id="9" creationId="{01F3969E-2685-41D6-93B2-A6A44DF24ACA}"/>
          </ac:spMkLst>
        </pc:spChg>
        <pc:spChg chg="mod">
          <ac:chgData name="Becca Sparkes" userId="4bd6142f9537fcd1" providerId="LiveId" clId="{293261CC-AB1D-439B-9A2F-0DEB802DF513}" dt="2024-02-04T22:01:02.443" v="25" actId="1076"/>
          <ac:spMkLst>
            <pc:docMk/>
            <pc:sldMk cId="4135254722" sldId="265"/>
            <ac:spMk id="10" creationId="{69600946-3216-4563-A86D-A5B1ADD6C6AD}"/>
          </ac:spMkLst>
        </pc:spChg>
        <pc:spChg chg="mod">
          <ac:chgData name="Becca Sparkes" userId="4bd6142f9537fcd1" providerId="LiveId" clId="{293261CC-AB1D-439B-9A2F-0DEB802DF513}" dt="2024-02-04T22:00:48.631" v="23" actId="1076"/>
          <ac:spMkLst>
            <pc:docMk/>
            <pc:sldMk cId="4135254722" sldId="265"/>
            <ac:spMk id="11" creationId="{1051A54F-989A-4F9E-BC92-A2ED047B5CC2}"/>
          </ac:spMkLst>
        </pc:spChg>
        <pc:spChg chg="mod">
          <ac:chgData name="Becca Sparkes" userId="4bd6142f9537fcd1" providerId="LiveId" clId="{293261CC-AB1D-439B-9A2F-0DEB802DF513}" dt="2024-02-04T22:00:44.534" v="22" actId="1076"/>
          <ac:spMkLst>
            <pc:docMk/>
            <pc:sldMk cId="4135254722" sldId="265"/>
            <ac:spMk id="12" creationId="{AB3BD3FE-D577-4931-B963-9C534A32230E}"/>
          </ac:spMkLst>
        </pc:spChg>
      </pc:sldChg>
      <pc:sldChg chg="modSp mod">
        <pc:chgData name="Becca Sparkes" userId="4bd6142f9537fcd1" providerId="LiveId" clId="{293261CC-AB1D-439B-9A2F-0DEB802DF513}" dt="2024-02-04T22:03:40.067" v="29" actId="1076"/>
        <pc:sldMkLst>
          <pc:docMk/>
          <pc:sldMk cId="2822151293" sldId="310"/>
        </pc:sldMkLst>
        <pc:picChg chg="mod">
          <ac:chgData name="Becca Sparkes" userId="4bd6142f9537fcd1" providerId="LiveId" clId="{293261CC-AB1D-439B-9A2F-0DEB802DF513}" dt="2024-02-04T22:03:40.067" v="29" actId="1076"/>
          <ac:picMkLst>
            <pc:docMk/>
            <pc:sldMk cId="2822151293" sldId="310"/>
            <ac:picMk id="6" creationId="{B2E3E10D-D32B-467E-A64D-EB73135685FA}"/>
          </ac:picMkLst>
        </pc:picChg>
      </pc:sldChg>
      <pc:sldChg chg="addSp delSp modSp new mod ord modAnim modNotesTx">
        <pc:chgData name="Becca Sparkes" userId="4bd6142f9537fcd1" providerId="LiveId" clId="{293261CC-AB1D-439B-9A2F-0DEB802DF513}" dt="2024-02-04T21:55:04.849" v="16" actId="20577"/>
        <pc:sldMkLst>
          <pc:docMk/>
          <pc:sldMk cId="2931510635" sldId="311"/>
        </pc:sldMkLst>
        <pc:spChg chg="del">
          <ac:chgData name="Becca Sparkes" userId="4bd6142f9537fcd1" providerId="LiveId" clId="{293261CC-AB1D-439B-9A2F-0DEB802DF513}" dt="2024-02-04T21:53:41.626" v="10" actId="478"/>
          <ac:spMkLst>
            <pc:docMk/>
            <pc:sldMk cId="2931510635" sldId="311"/>
            <ac:spMk id="2" creationId="{D51B14E1-5994-CDD6-2D21-B1E5D1ACE989}"/>
          </ac:spMkLst>
        </pc:spChg>
        <pc:picChg chg="add mod">
          <ac:chgData name="Becca Sparkes" userId="4bd6142f9537fcd1" providerId="LiveId" clId="{293261CC-AB1D-439B-9A2F-0DEB802DF513}" dt="2024-02-04T21:53:39.121" v="9" actId="1076"/>
          <ac:picMkLst>
            <pc:docMk/>
            <pc:sldMk cId="2931510635" sldId="311"/>
            <ac:picMk id="3" creationId="{68DD31E1-3F3B-0FC9-DE50-B9B0BF65386E}"/>
          </ac:picMkLst>
        </pc:picChg>
      </pc:sldChg>
    </pc:docChg>
  </pc:docChgLst>
  <pc:docChgLst>
    <pc:chgData name="Natasha Jones" userId="3537e397-1aee-4e05-9cd1-5d76b1e2a31e" providerId="ADAL" clId="{AEB118ED-8FD8-40D6-82FA-DD7CE45167CD}"/>
    <pc:docChg chg="modSld">
      <pc:chgData name="Natasha Jones" userId="3537e397-1aee-4e05-9cd1-5d76b1e2a31e" providerId="ADAL" clId="{AEB118ED-8FD8-40D6-82FA-DD7CE45167CD}" dt="2023-03-09T10:17:55.358" v="3" actId="20577"/>
      <pc:docMkLst>
        <pc:docMk/>
      </pc:docMkLst>
      <pc:sldChg chg="modSp mod">
        <pc:chgData name="Natasha Jones" userId="3537e397-1aee-4e05-9cd1-5d76b1e2a31e" providerId="ADAL" clId="{AEB118ED-8FD8-40D6-82FA-DD7CE45167CD}" dt="2023-03-09T10:17:55.358" v="3" actId="20577"/>
        <pc:sldMkLst>
          <pc:docMk/>
          <pc:sldMk cId="678028975" sldId="280"/>
        </pc:sldMkLst>
        <pc:spChg chg="mod">
          <ac:chgData name="Natasha Jones" userId="3537e397-1aee-4e05-9cd1-5d76b1e2a31e" providerId="ADAL" clId="{AEB118ED-8FD8-40D6-82FA-DD7CE45167CD}" dt="2023-03-09T10:17:52.606" v="1" actId="20577"/>
          <ac:spMkLst>
            <pc:docMk/>
            <pc:sldMk cId="678028975" sldId="280"/>
            <ac:spMk id="6" creationId="{A7C47292-9C04-7096-7E78-F86DEE10AFCF}"/>
          </ac:spMkLst>
        </pc:spChg>
        <pc:spChg chg="mod">
          <ac:chgData name="Natasha Jones" userId="3537e397-1aee-4e05-9cd1-5d76b1e2a31e" providerId="ADAL" clId="{AEB118ED-8FD8-40D6-82FA-DD7CE45167CD}" dt="2023-03-09T10:17:55.358" v="3" actId="20577"/>
          <ac:spMkLst>
            <pc:docMk/>
            <pc:sldMk cId="678028975" sldId="280"/>
            <ac:spMk id="7" creationId="{62D19F6A-8F0D-9011-32D2-8C635FDB354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053626-2C20-48E2-A814-FE45139C8A87}" type="datetimeFigureOut">
              <a:rPr lang="en-GB" smtClean="0"/>
              <a:t>06/02/2024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1875E5-7BCC-4A79-801A-941A054F02BD}" type="slidenum">
              <a:rPr lang="en-GB" smtClean="0"/>
              <a:t>‹#›</a:t>
            </a:fld>
            <a:endParaRPr lang="en-GB"/>
          </a:p>
        </p:txBody>
      </p:sp>
    </p:spTree>
    <p:extLst>
      <p:ext uri="{BB962C8B-B14F-4D97-AF65-F5344CB8AC3E}">
        <p14:creationId xmlns:p14="http://schemas.microsoft.com/office/powerpoint/2010/main" val="33308207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202124"/>
                </a:solidFill>
                <a:effectLst/>
                <a:latin typeface="Google Sans"/>
              </a:rPr>
              <a:t>Professional standards </a:t>
            </a:r>
            <a:r>
              <a:rPr lang="en-GB" b="0" i="0" dirty="0">
                <a:solidFill>
                  <a:srgbClr val="040C28"/>
                </a:solidFill>
                <a:effectLst/>
                <a:latin typeface="Google Sans"/>
              </a:rPr>
              <a:t>describe the skills, knowledge, and behaviours that exemplify excellent practice and support professional development</a:t>
            </a:r>
            <a:r>
              <a:rPr lang="en-GB" b="0" i="0" dirty="0">
                <a:solidFill>
                  <a:srgbClr val="202124"/>
                </a:solidFill>
                <a:effectLst/>
                <a:latin typeface="Google Sans"/>
              </a:rPr>
              <a:t>. The professional standards form an aspirational framework that empowers you to be the best educator you can be.</a:t>
            </a:r>
            <a:endParaRPr lang="en-GB" b="0" i="0" dirty="0">
              <a:solidFill>
                <a:srgbClr val="1F1F1F"/>
              </a:solidFill>
              <a:effectLst/>
              <a:latin typeface="Arial" panose="020B0604020202020204" pitchFamily="34" charset="0"/>
            </a:endParaRPr>
          </a:p>
          <a:p>
            <a:pPr algn="l" fontAlgn="base"/>
            <a:r>
              <a:rPr lang="en-GB" b="0" i="0" dirty="0">
                <a:solidFill>
                  <a:srgbClr val="1F1F1F"/>
                </a:solidFill>
                <a:effectLst/>
                <a:latin typeface="Arial" panose="020B0604020202020204" pitchFamily="34" charset="0"/>
              </a:rPr>
              <a:t>professional standards for teachers, leaders, teaching assistants (TAs) and higher level teaching assistants (HLTA).</a:t>
            </a:r>
          </a:p>
          <a:p>
            <a:endParaRPr lang="en-GB" dirty="0"/>
          </a:p>
        </p:txBody>
      </p:sp>
      <p:sp>
        <p:nvSpPr>
          <p:cNvPr id="4" name="Slide Number Placeholder 3"/>
          <p:cNvSpPr>
            <a:spLocks noGrp="1"/>
          </p:cNvSpPr>
          <p:nvPr>
            <p:ph type="sldNum" sz="quarter" idx="5"/>
          </p:nvPr>
        </p:nvSpPr>
        <p:spPr/>
        <p:txBody>
          <a:bodyPr/>
          <a:lstStyle/>
          <a:p>
            <a:fld id="{691875E5-7BCC-4A79-801A-941A054F02BD}" type="slidenum">
              <a:rPr lang="en-GB" smtClean="0"/>
              <a:t>4</a:t>
            </a:fld>
            <a:endParaRPr lang="en-GB"/>
          </a:p>
        </p:txBody>
      </p:sp>
    </p:spTree>
    <p:extLst>
      <p:ext uri="{BB962C8B-B14F-4D97-AF65-F5344CB8AC3E}">
        <p14:creationId xmlns:p14="http://schemas.microsoft.com/office/powerpoint/2010/main" val="2443397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Woodhouse cited in </a:t>
            </a:r>
            <a:r>
              <a:rPr lang="en-GB" dirty="0" err="1"/>
              <a:t>Denby</a:t>
            </a:r>
            <a:r>
              <a:rPr lang="en-GB" dirty="0"/>
              <a:t> (2012) teachers are expected to uphold public trust in the profession and therefore are required to maintain high standards of ethics and behaviour within and outside school. </a:t>
            </a:r>
          </a:p>
          <a:p>
            <a:r>
              <a:rPr lang="en-GB" dirty="0"/>
              <a:t> Find an example of bad practice </a:t>
            </a:r>
          </a:p>
          <a:p>
            <a:endParaRPr lang="en-GB" dirty="0"/>
          </a:p>
        </p:txBody>
      </p:sp>
      <p:sp>
        <p:nvSpPr>
          <p:cNvPr id="4" name="Slide Number Placeholder 3"/>
          <p:cNvSpPr>
            <a:spLocks noGrp="1"/>
          </p:cNvSpPr>
          <p:nvPr>
            <p:ph type="sldNum" sz="quarter" idx="5"/>
          </p:nvPr>
        </p:nvSpPr>
        <p:spPr/>
        <p:txBody>
          <a:bodyPr/>
          <a:lstStyle/>
          <a:p>
            <a:fld id="{691875E5-7BCC-4A79-801A-941A054F02BD}" type="slidenum">
              <a:rPr lang="en-GB" smtClean="0"/>
              <a:t>5</a:t>
            </a:fld>
            <a:endParaRPr lang="en-GB"/>
          </a:p>
        </p:txBody>
      </p:sp>
    </p:spTree>
    <p:extLst>
      <p:ext uri="{BB962C8B-B14F-4D97-AF65-F5344CB8AC3E}">
        <p14:creationId xmlns:p14="http://schemas.microsoft.com/office/powerpoint/2010/main" val="2214489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Ellis et al (2015), expresses the extent of this document which indicates explicit recognition that managing behaviours involves a variety of interacting factors with adherence to generic behaviour management systems and techniques and relies on more than a set of strategies. </a:t>
            </a:r>
          </a:p>
          <a:p>
            <a:r>
              <a:rPr lang="en-GB" dirty="0"/>
              <a:t>Adams (2009) stipulates that the behaviour demonstrated outside the school gates is highly influenced by the role of the teacher.</a:t>
            </a:r>
          </a:p>
          <a:p>
            <a:r>
              <a:rPr lang="en-GB" dirty="0"/>
              <a:t>However, it is noted that with the Government push for inclusive educational practices , the introduction of pupils with Special Educational Needs into mainstream classroom is considered inappropriate and compromises the learning of mainstream pupils especially in extreme cases where violence within the classroom permeates out into the wider school and detrimentally impacts upon mainstream pupils and their learning (Adams, 2009). </a:t>
            </a:r>
          </a:p>
          <a:p>
            <a:r>
              <a:rPr lang="en-GB" dirty="0"/>
              <a:t>Rogers (2011) emphasises the need for forward planning of procedures, routines and rules to ensure the smooth running of complex classrooms, ensuring that this system is embedded through discussion, modelling, encouragement and teacher management. The emphasis is placed upon establishing and setting expectations of behaviours, whereby rights and responsibilities consider the essentials for building positive relationships.</a:t>
            </a:r>
          </a:p>
        </p:txBody>
      </p:sp>
      <p:sp>
        <p:nvSpPr>
          <p:cNvPr id="4" name="Slide Number Placeholder 3"/>
          <p:cNvSpPr>
            <a:spLocks noGrp="1"/>
          </p:cNvSpPr>
          <p:nvPr>
            <p:ph type="sldNum" sz="quarter" idx="5"/>
          </p:nvPr>
        </p:nvSpPr>
        <p:spPr/>
        <p:txBody>
          <a:bodyPr/>
          <a:lstStyle/>
          <a:p>
            <a:fld id="{691875E5-7BCC-4A79-801A-941A054F02BD}" type="slidenum">
              <a:rPr lang="en-GB" smtClean="0"/>
              <a:t>6</a:t>
            </a:fld>
            <a:endParaRPr lang="en-GB"/>
          </a:p>
        </p:txBody>
      </p:sp>
    </p:spTree>
    <p:extLst>
      <p:ext uri="{BB962C8B-B14F-4D97-AF65-F5344CB8AC3E}">
        <p14:creationId xmlns:p14="http://schemas.microsoft.com/office/powerpoint/2010/main" val="2561630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Woodhouse, teachers are required to uphold and respect the ethos, policies and practices of the school where they teach, whilst maintaining high standards in their attendance and punctuality.</a:t>
            </a:r>
          </a:p>
          <a:p>
            <a:r>
              <a:rPr lang="en-GB" dirty="0"/>
              <a:t>Furthermore, the professional standards largely reflect what the teacher will be doing rather than the pupils’ response to the standards (Ellis et al , 2015)</a:t>
            </a:r>
          </a:p>
          <a:p>
            <a:r>
              <a:rPr lang="en-GB" dirty="0"/>
              <a:t>Equally teachers are required to have an understanding of statutory frameworks and act upon them in respect to their duties and responsibilities.</a:t>
            </a:r>
          </a:p>
        </p:txBody>
      </p:sp>
      <p:sp>
        <p:nvSpPr>
          <p:cNvPr id="4" name="Slide Number Placeholder 3"/>
          <p:cNvSpPr>
            <a:spLocks noGrp="1"/>
          </p:cNvSpPr>
          <p:nvPr>
            <p:ph type="sldNum" sz="quarter" idx="5"/>
          </p:nvPr>
        </p:nvSpPr>
        <p:spPr/>
        <p:txBody>
          <a:bodyPr/>
          <a:lstStyle/>
          <a:p>
            <a:fld id="{691875E5-7BCC-4A79-801A-941A054F02BD}" type="slidenum">
              <a:rPr lang="en-GB" smtClean="0"/>
              <a:t>7</a:t>
            </a:fld>
            <a:endParaRPr lang="en-GB"/>
          </a:p>
        </p:txBody>
      </p:sp>
    </p:spTree>
    <p:extLst>
      <p:ext uri="{BB962C8B-B14F-4D97-AF65-F5344CB8AC3E}">
        <p14:creationId xmlns:p14="http://schemas.microsoft.com/office/powerpoint/2010/main" val="4206503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recognised that a practitioner’s behaviour contributes to an incident and its management as much as that of the student. Furthermore, students behaviours will vary between settings and between teachers.</a:t>
            </a:r>
          </a:p>
          <a:p>
            <a:r>
              <a:rPr lang="en-GB" dirty="0"/>
              <a:t>Ellis et al (2015) indicates that teachers should recognise that good relationships are at the heart of good behaviour management and should be able to form positive appropriate professional relationships with their pupils to ensure effective learning and promotion of well-being. This is further advocated by Adams (2009) who highlights the need for peaceful and purposeful classroom environments which will permit learning to occur.</a:t>
            </a:r>
          </a:p>
        </p:txBody>
      </p:sp>
      <p:sp>
        <p:nvSpPr>
          <p:cNvPr id="4" name="Slide Number Placeholder 3"/>
          <p:cNvSpPr>
            <a:spLocks noGrp="1"/>
          </p:cNvSpPr>
          <p:nvPr>
            <p:ph type="sldNum" sz="quarter" idx="5"/>
          </p:nvPr>
        </p:nvSpPr>
        <p:spPr/>
        <p:txBody>
          <a:bodyPr/>
          <a:lstStyle/>
          <a:p>
            <a:fld id="{691875E5-7BCC-4A79-801A-941A054F02BD}" type="slidenum">
              <a:rPr lang="en-GB" smtClean="0"/>
              <a:t>8</a:t>
            </a:fld>
            <a:endParaRPr lang="en-GB"/>
          </a:p>
        </p:txBody>
      </p:sp>
    </p:spTree>
    <p:extLst>
      <p:ext uri="{BB962C8B-B14F-4D97-AF65-F5344CB8AC3E}">
        <p14:creationId xmlns:p14="http://schemas.microsoft.com/office/powerpoint/2010/main" val="3585746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Ellis et al (2015)  These three key areas work in triangulation with one another in so far as a teacher’s attributes in relation to themselves will resonate with their relationship with others </a:t>
            </a:r>
            <a:r>
              <a:rPr lang="en-GB" dirty="0" err="1"/>
              <a:t>i</a:t>
            </a:r>
            <a:r>
              <a:rPr lang="en-GB" dirty="0"/>
              <a:t>. e personal beliefs will influence the manner in which the teacher engages with students in relation to forming effective behaviours. Equally, a teacher’s strength of self efficacy will determine for example how they respond tin the class room, their ability to problem solve and explore activities which will engage others. </a:t>
            </a:r>
          </a:p>
        </p:txBody>
      </p:sp>
      <p:sp>
        <p:nvSpPr>
          <p:cNvPr id="4" name="Slide Number Placeholder 3"/>
          <p:cNvSpPr>
            <a:spLocks noGrp="1"/>
          </p:cNvSpPr>
          <p:nvPr>
            <p:ph type="sldNum" sz="quarter" idx="5"/>
          </p:nvPr>
        </p:nvSpPr>
        <p:spPr/>
        <p:txBody>
          <a:bodyPr/>
          <a:lstStyle/>
          <a:p>
            <a:fld id="{691875E5-7BCC-4A79-801A-941A054F02BD}" type="slidenum">
              <a:rPr lang="en-GB" smtClean="0"/>
              <a:t>9</a:t>
            </a:fld>
            <a:endParaRPr lang="en-GB"/>
          </a:p>
        </p:txBody>
      </p:sp>
    </p:spTree>
    <p:extLst>
      <p:ext uri="{BB962C8B-B14F-4D97-AF65-F5344CB8AC3E}">
        <p14:creationId xmlns:p14="http://schemas.microsoft.com/office/powerpoint/2010/main" val="1473284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portraying these behaviours the teacher is demonstrating positive authority in the classroom which should be maintained in teaching and management to nurture and gain the cooperation from their students (Rogers, 2015). However Rogers equally indicates that leadership and management of pupils towards gaining increased discipline is focused not only on the controlling of others but directed at helping them control and manage themselves, learning and social relationships. </a:t>
            </a:r>
          </a:p>
          <a:p>
            <a:r>
              <a:rPr lang="en-GB" dirty="0"/>
              <a:t>This relates to ‘relational power’ and is developed and sustained through the demonstration of mutual respect. It is further stipulated that a teacher’s authority is based upon effective teaching instead of the status of the position.</a:t>
            </a:r>
          </a:p>
          <a:p>
            <a:r>
              <a:rPr lang="en-GB" dirty="0"/>
              <a:t>Furthermore it is noted that behaviour within social context is driven by goals which are mostly directed at gaining a sense of belonging to a social group, therefore it is important to be conscious that the warranting of continual attention to this behaviour will merely serve to reinforce the behaviour. It is recommended that the teacher adopts tactical ignoring  to reduce and stop disruptive behaviour (Rogers, 2015) </a:t>
            </a:r>
          </a:p>
        </p:txBody>
      </p:sp>
      <p:sp>
        <p:nvSpPr>
          <p:cNvPr id="4" name="Slide Number Placeholder 3"/>
          <p:cNvSpPr>
            <a:spLocks noGrp="1"/>
          </p:cNvSpPr>
          <p:nvPr>
            <p:ph type="sldNum" sz="quarter" idx="5"/>
          </p:nvPr>
        </p:nvSpPr>
        <p:spPr/>
        <p:txBody>
          <a:bodyPr/>
          <a:lstStyle/>
          <a:p>
            <a:fld id="{691875E5-7BCC-4A79-801A-941A054F02BD}" type="slidenum">
              <a:rPr lang="en-GB" smtClean="0"/>
              <a:t>11</a:t>
            </a:fld>
            <a:endParaRPr lang="en-GB"/>
          </a:p>
        </p:txBody>
      </p:sp>
    </p:spTree>
    <p:extLst>
      <p:ext uri="{BB962C8B-B14F-4D97-AF65-F5344CB8AC3E}">
        <p14:creationId xmlns:p14="http://schemas.microsoft.com/office/powerpoint/2010/main" val="4285591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1875E5-7BCC-4A79-801A-941A054F02BD}" type="slidenum">
              <a:rPr lang="en-GB" smtClean="0"/>
              <a:t>15</a:t>
            </a:fld>
            <a:endParaRPr lang="en-GB"/>
          </a:p>
        </p:txBody>
      </p:sp>
    </p:spTree>
    <p:extLst>
      <p:ext uri="{BB962C8B-B14F-4D97-AF65-F5344CB8AC3E}">
        <p14:creationId xmlns:p14="http://schemas.microsoft.com/office/powerpoint/2010/main" val="3958013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dirty="0">
                <a:solidFill>
                  <a:srgbClr val="7F888F"/>
                </a:solidFill>
                <a:effectLst/>
                <a:latin typeface="Source Sans Pro" panose="020B0503030403020204" pitchFamily="34" charset="0"/>
              </a:rPr>
              <a:t>Reflection-</a:t>
            </a:r>
            <a:r>
              <a:rPr lang="en-GB" b="0" i="1" dirty="0">
                <a:solidFill>
                  <a:srgbClr val="7F888F"/>
                </a:solidFill>
                <a:effectLst/>
                <a:latin typeface="inherit"/>
              </a:rPr>
              <a:t>in</a:t>
            </a:r>
            <a:r>
              <a:rPr lang="en-GB" b="0" i="0" dirty="0">
                <a:solidFill>
                  <a:srgbClr val="7F888F"/>
                </a:solidFill>
                <a:effectLst/>
                <a:latin typeface="Source Sans Pro" panose="020B0503030403020204" pitchFamily="34" charset="0"/>
              </a:rPr>
              <a:t>-action, sometimes described as 'thinking on our feet', is the process that allows professionals to reshape the situation or activity on which they are working while it is unfolding. It is generally associated with the experience of surprise: Schon suggests that, by "reflecting-in-action", professionals reflect on unexpected experiences and conduct 'experiments' which serve to generate both a new understanding of the experience and a change in the situation.</a:t>
            </a:r>
          </a:p>
          <a:p>
            <a:pPr algn="l" fontAlgn="base"/>
            <a:r>
              <a:rPr lang="en-GB" b="0" i="0" dirty="0">
                <a:solidFill>
                  <a:srgbClr val="7F888F"/>
                </a:solidFill>
                <a:effectLst/>
                <a:latin typeface="Source Sans Pro" panose="020B0503030403020204" pitchFamily="34" charset="0"/>
              </a:rPr>
              <a:t>Reflection-</a:t>
            </a:r>
            <a:r>
              <a:rPr lang="en-GB" b="0" i="1" dirty="0">
                <a:solidFill>
                  <a:srgbClr val="7F888F"/>
                </a:solidFill>
                <a:effectLst/>
                <a:latin typeface="inherit"/>
              </a:rPr>
              <a:t>on</a:t>
            </a:r>
            <a:r>
              <a:rPr lang="en-GB" b="0" i="0" dirty="0">
                <a:solidFill>
                  <a:srgbClr val="7F888F"/>
                </a:solidFill>
                <a:effectLst/>
                <a:latin typeface="Source Sans Pro" panose="020B0503030403020204" pitchFamily="34" charset="0"/>
              </a:rPr>
              <a:t>-action involves reflecting on an experience, situation or phenomenon </a:t>
            </a:r>
            <a:r>
              <a:rPr lang="en-GB" b="0" i="1" dirty="0">
                <a:solidFill>
                  <a:srgbClr val="7F888F"/>
                </a:solidFill>
                <a:effectLst/>
                <a:latin typeface="inherit"/>
              </a:rPr>
              <a:t>after </a:t>
            </a:r>
            <a:r>
              <a:rPr lang="en-GB" b="0" i="0" dirty="0">
                <a:solidFill>
                  <a:srgbClr val="7F888F"/>
                </a:solidFill>
                <a:effectLst/>
                <a:latin typeface="Source Sans Pro" panose="020B0503030403020204" pitchFamily="34" charset="0"/>
              </a:rPr>
              <a:t>it has occurred. When professionals "reflect-on-action" they explore what happened in that particular situation, why they acted as they did, whether they could have acted differently, and so on. Reflection-on-action is often associated with reflective writing in which professionals reflect on their experiences and examine alternative ways to improve their practice.</a:t>
            </a:r>
          </a:p>
          <a:p>
            <a:endParaRPr lang="en-GB" dirty="0"/>
          </a:p>
        </p:txBody>
      </p:sp>
      <p:sp>
        <p:nvSpPr>
          <p:cNvPr id="4" name="Slide Number Placeholder 3"/>
          <p:cNvSpPr>
            <a:spLocks noGrp="1"/>
          </p:cNvSpPr>
          <p:nvPr>
            <p:ph type="sldNum" sz="quarter" idx="5"/>
          </p:nvPr>
        </p:nvSpPr>
        <p:spPr/>
        <p:txBody>
          <a:bodyPr/>
          <a:lstStyle/>
          <a:p>
            <a:fld id="{D333EAC5-2712-4164-9F8E-4B18EE48151D}" type="slidenum">
              <a:rPr lang="en-GB" smtClean="0"/>
              <a:t>17</a:t>
            </a:fld>
            <a:endParaRPr lang="en-GB"/>
          </a:p>
        </p:txBody>
      </p:sp>
    </p:spTree>
    <p:extLst>
      <p:ext uri="{BB962C8B-B14F-4D97-AF65-F5344CB8AC3E}">
        <p14:creationId xmlns:p14="http://schemas.microsoft.com/office/powerpoint/2010/main" val="489930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teachers personality traits and experiences are unique to themselves and therefore will shape and mould the learning environment according to these.</a:t>
            </a:r>
          </a:p>
          <a:p>
            <a:r>
              <a:rPr lang="en-GB" dirty="0"/>
              <a:t>The ability to reflect and the outcome of such reflection on behaviour is determined by the knowledge, understanding and beliefs held by teachers surrounding behaviour.</a:t>
            </a:r>
          </a:p>
          <a:p>
            <a:r>
              <a:rPr lang="en-GB" dirty="0"/>
              <a:t>Necessary to inform pupils of required behaviours in accordance with school policies regarding rights, responsibilities, safe guarding and health and safety standards. </a:t>
            </a:r>
          </a:p>
          <a:p>
            <a:r>
              <a:rPr lang="en-GB" dirty="0"/>
              <a:t>Equally reflection will require teachers to assess the suitability and the implementation of any intervention/strategy to support learning and to consider the relevance of this adoption for the pupil and parent alike. (Lever, 2011)</a:t>
            </a:r>
          </a:p>
          <a:p>
            <a:endParaRPr lang="en-GB" dirty="0"/>
          </a:p>
          <a:p>
            <a:r>
              <a:rPr lang="en-GB" dirty="0"/>
              <a:t>Concern that reflection merely serves the meeting of standards and competencies required of the teaching practice, rather than reporting on the histories, systems and conditions pertinent to the setting.</a:t>
            </a:r>
          </a:p>
          <a:p>
            <a:r>
              <a:rPr lang="en-GB" dirty="0"/>
              <a:t>Equally the sharing of practices and experiences between practitioners is constrained due to the extent of exposure to these other sources of information,</a:t>
            </a:r>
          </a:p>
        </p:txBody>
      </p:sp>
      <p:sp>
        <p:nvSpPr>
          <p:cNvPr id="4" name="Slide Number Placeholder 3"/>
          <p:cNvSpPr>
            <a:spLocks noGrp="1"/>
          </p:cNvSpPr>
          <p:nvPr>
            <p:ph type="sldNum" sz="quarter" idx="5"/>
          </p:nvPr>
        </p:nvSpPr>
        <p:spPr/>
        <p:txBody>
          <a:bodyPr/>
          <a:lstStyle/>
          <a:p>
            <a:fld id="{691875E5-7BCC-4A79-801A-941A054F02BD}" type="slidenum">
              <a:rPr lang="en-GB" smtClean="0"/>
              <a:t>18</a:t>
            </a:fld>
            <a:endParaRPr lang="en-GB"/>
          </a:p>
        </p:txBody>
      </p:sp>
    </p:spTree>
    <p:extLst>
      <p:ext uri="{BB962C8B-B14F-4D97-AF65-F5344CB8AC3E}">
        <p14:creationId xmlns:p14="http://schemas.microsoft.com/office/powerpoint/2010/main" val="797352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Rogers (2011) some practitioners have an inherent ability to manage challenging behaviours, due to their perceptive and vigilant and intuitive personalities, however others with less accommodating personalities will require further training and support in this area. In the development of IDP’s where pupils are diagnosed with an additional learning need it is recommended that extreme behaviours be addressed so as to avoid double standards to other pupils. </a:t>
            </a:r>
          </a:p>
          <a:p>
            <a:r>
              <a:rPr lang="en-GB" dirty="0"/>
              <a:t>The development of an IDP needs to be designed using a team approach or whole school approach or multi agency in School Action plus level, to ensure consistency and an informed practice. (Rogers, 2011)    </a:t>
            </a:r>
          </a:p>
        </p:txBody>
      </p:sp>
      <p:sp>
        <p:nvSpPr>
          <p:cNvPr id="4" name="Slide Number Placeholder 3"/>
          <p:cNvSpPr>
            <a:spLocks noGrp="1"/>
          </p:cNvSpPr>
          <p:nvPr>
            <p:ph type="sldNum" sz="quarter" idx="5"/>
          </p:nvPr>
        </p:nvSpPr>
        <p:spPr/>
        <p:txBody>
          <a:bodyPr/>
          <a:lstStyle/>
          <a:p>
            <a:fld id="{691875E5-7BCC-4A79-801A-941A054F02BD}" type="slidenum">
              <a:rPr lang="en-GB" smtClean="0"/>
              <a:t>19</a:t>
            </a:fld>
            <a:endParaRPr lang="en-GB"/>
          </a:p>
        </p:txBody>
      </p:sp>
    </p:spTree>
    <p:extLst>
      <p:ext uri="{BB962C8B-B14F-4D97-AF65-F5344CB8AC3E}">
        <p14:creationId xmlns:p14="http://schemas.microsoft.com/office/powerpoint/2010/main" val="498818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1875E5-7BCC-4A79-801A-941A054F02BD}" type="slidenum">
              <a:rPr lang="en-GB" smtClean="0"/>
              <a:t>25</a:t>
            </a:fld>
            <a:endParaRPr lang="en-GB"/>
          </a:p>
        </p:txBody>
      </p:sp>
    </p:spTree>
    <p:extLst>
      <p:ext uri="{BB962C8B-B14F-4D97-AF65-F5344CB8AC3E}">
        <p14:creationId xmlns:p14="http://schemas.microsoft.com/office/powerpoint/2010/main" val="804633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9628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05BFA754-D5C3-4E66-96A6-867B257F58DC}" type="datetimeFigureOut">
              <a:rPr lang="en-US" smtClean="0"/>
              <a:t>2/6/2024</a:t>
            </a:fld>
            <a:endParaRPr lang="en-US"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644873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63065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05BFA754-D5C3-4E66-96A6-867B257F58DC}" type="datetimeFigureOut">
              <a:rPr lang="en-US" smtClean="0"/>
              <a:t>2/6/2024</a:t>
            </a:fld>
            <a:endParaRPr lang="en-US" dirty="0"/>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194875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6999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91932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5244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7118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25796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919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B61BEF0D-F0BB-DE4B-95CE-6DB70DBA9567}" type="datetimeFigureOut">
              <a:rPr lang="en-US" smtClean="0"/>
              <a:pPr/>
              <a:t>2/6/2024</a:t>
            </a:fld>
            <a:endParaRPr lang="en-US" dirty="0"/>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9067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2/6/2024</a:t>
            </a:fld>
            <a:endParaRPr lang="en-US" dirty="0"/>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106373468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video" Target="https://www.youtube.com/embed/EEfTLHz3WtE?start=134&amp;feature=oembed" TargetMode="Externa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hyperlink" Target="http://energy-transportation.wikidot.com/ekfr"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hyperlink" Target="http://turtzonthego.blogspot.com/2011/07/my-teacher-my-hero-poem-for-teacher.html"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s://pixabay.com/en/education-presentation-teacher-153726/"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bM6Kb2q8Dho" TargetMode="Externa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ucl.ac.uk/ioe/departments-and-centres/centres/best-practice-grouping-students/developing-best-practice-mixed-attainment-english-teaching"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hyperlink" Target="http://www.gunmajet.net/news/not-recontracting-what-to-do-after-jet/"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gov.wales/sites/default/files/publications/2018-12/practical-approaches-to-behaviour-management-in-the-classroom-a-handbook-for-classroom-teachers-in-primary-schools.pdf"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7C47292-9C04-7096-7E78-F86DEE10AFCF}"/>
              </a:ext>
            </a:extLst>
          </p:cNvPr>
          <p:cNvSpPr>
            <a:spLocks noGrp="1"/>
          </p:cNvSpPr>
          <p:nvPr>
            <p:ph type="ctrTitle"/>
          </p:nvPr>
        </p:nvSpPr>
        <p:spPr>
          <a:xfrm>
            <a:off x="1524000" y="1122363"/>
            <a:ext cx="9144000" cy="2387600"/>
          </a:xfrm>
        </p:spPr>
        <p:txBody>
          <a:bodyPr>
            <a:normAutofit fontScale="90000"/>
          </a:bodyPr>
          <a:lstStyle/>
          <a:p>
            <a:r>
              <a:rPr lang="en-GB" sz="6000" b="1" dirty="0"/>
              <a:t>ECES5016</a:t>
            </a:r>
            <a:br>
              <a:rPr lang="en-GB" sz="6000" b="1" dirty="0"/>
            </a:br>
            <a:r>
              <a:rPr lang="en-GB" sz="6000" b="1" dirty="0" err="1"/>
              <a:t>Ymarfer</a:t>
            </a:r>
            <a:r>
              <a:rPr lang="en-GB" sz="6000" b="1" dirty="0"/>
              <a:t> a </a:t>
            </a:r>
            <a:r>
              <a:rPr lang="en-GB" sz="6000" b="1" dirty="0" err="1"/>
              <a:t>Dysgu</a:t>
            </a:r>
            <a:r>
              <a:rPr lang="en-GB" sz="6000" b="1" dirty="0"/>
              <a:t>; </a:t>
            </a:r>
            <a:br>
              <a:rPr lang="en-GB" sz="6000" b="1" dirty="0"/>
            </a:br>
            <a:r>
              <a:rPr lang="en-GB" sz="6000" b="1" dirty="0" err="1"/>
              <a:t>Dulliau</a:t>
            </a:r>
            <a:r>
              <a:rPr lang="en-GB" sz="6000" b="1" dirty="0"/>
              <a:t> o </a:t>
            </a:r>
            <a:r>
              <a:rPr lang="en-GB" sz="6000" b="1" dirty="0" err="1"/>
              <a:t>rheoli</a:t>
            </a:r>
            <a:r>
              <a:rPr lang="en-GB" sz="6000" b="1" dirty="0"/>
              <a:t> </a:t>
            </a:r>
            <a:r>
              <a:rPr lang="en-GB" sz="6000" b="1" dirty="0" err="1"/>
              <a:t>dosbarth</a:t>
            </a:r>
            <a:br>
              <a:rPr lang="en-GB" sz="8800" b="1" dirty="0"/>
            </a:br>
            <a:r>
              <a:rPr lang="en-GB" sz="4400" b="1" dirty="0" err="1"/>
              <a:t>Sesiwn</a:t>
            </a:r>
            <a:r>
              <a:rPr lang="en-GB" sz="4400" b="1" dirty="0"/>
              <a:t> 6</a:t>
            </a:r>
            <a:endParaRPr lang="en-US" dirty="0"/>
          </a:p>
        </p:txBody>
      </p:sp>
      <p:sp>
        <p:nvSpPr>
          <p:cNvPr id="7" name="Subtitle 5">
            <a:extLst>
              <a:ext uri="{FF2B5EF4-FFF2-40B4-BE49-F238E27FC236}">
                <a16:creationId xmlns:a16="http://schemas.microsoft.com/office/drawing/2014/main" id="{62D19F6A-8F0D-9011-32D2-8C635FDB3543}"/>
              </a:ext>
            </a:extLst>
          </p:cNvPr>
          <p:cNvSpPr>
            <a:spLocks noGrp="1"/>
          </p:cNvSpPr>
          <p:nvPr>
            <p:ph type="subTitle" idx="1"/>
          </p:nvPr>
        </p:nvSpPr>
        <p:spPr>
          <a:xfrm>
            <a:off x="1524000" y="3602038"/>
            <a:ext cx="9144000" cy="1655762"/>
          </a:xfrm>
        </p:spPr>
        <p:txBody>
          <a:bodyPr/>
          <a:lstStyle/>
          <a:p>
            <a:r>
              <a:rPr lang="en-GB" sz="2400" b="1" dirty="0">
                <a:solidFill>
                  <a:srgbClr val="0070C0"/>
                </a:solidFill>
              </a:rPr>
              <a:t>ECES5016</a:t>
            </a:r>
            <a:br>
              <a:rPr lang="en-GB" sz="2400" b="1" dirty="0">
                <a:solidFill>
                  <a:srgbClr val="0070C0"/>
                </a:solidFill>
              </a:rPr>
            </a:br>
            <a:r>
              <a:rPr lang="en-GB" sz="2400" b="1" dirty="0">
                <a:solidFill>
                  <a:srgbClr val="0070C0"/>
                </a:solidFill>
              </a:rPr>
              <a:t>Behaviour and Learning; </a:t>
            </a:r>
          </a:p>
          <a:p>
            <a:r>
              <a:rPr lang="en-GB" sz="2400" b="1" dirty="0">
                <a:solidFill>
                  <a:srgbClr val="0070C0"/>
                </a:solidFill>
              </a:rPr>
              <a:t>Approaches to classroom management </a:t>
            </a:r>
            <a:br>
              <a:rPr lang="en-GB" b="1" dirty="0">
                <a:solidFill>
                  <a:srgbClr val="0070C0"/>
                </a:solidFill>
              </a:rPr>
            </a:br>
            <a:r>
              <a:rPr lang="en-GB" sz="2400" b="1" dirty="0">
                <a:solidFill>
                  <a:srgbClr val="0070C0"/>
                </a:solidFill>
              </a:rPr>
              <a:t>Session 6</a:t>
            </a:r>
          </a:p>
          <a:p>
            <a:endParaRPr lang="en-US" dirty="0"/>
          </a:p>
        </p:txBody>
      </p:sp>
    </p:spTree>
    <p:extLst>
      <p:ext uri="{BB962C8B-B14F-4D97-AF65-F5344CB8AC3E}">
        <p14:creationId xmlns:p14="http://schemas.microsoft.com/office/powerpoint/2010/main" val="678028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8E0908-340E-F336-DF7F-39B572798084}"/>
              </a:ext>
            </a:extLst>
          </p:cNvPr>
          <p:cNvSpPr>
            <a:spLocks noGrp="1"/>
          </p:cNvSpPr>
          <p:nvPr>
            <p:ph type="title"/>
          </p:nvPr>
        </p:nvSpPr>
        <p:spPr/>
        <p:txBody>
          <a:bodyPr/>
          <a:lstStyle/>
          <a:p>
            <a:r>
              <a:rPr lang="en-GB" dirty="0" err="1"/>
              <a:t>Ymarfer</a:t>
            </a:r>
            <a:r>
              <a:rPr lang="en-GB" dirty="0"/>
              <a:t> </a:t>
            </a:r>
            <a:r>
              <a:rPr lang="en-GB" dirty="0" err="1"/>
              <a:t>myfyriol</a:t>
            </a:r>
            <a:r>
              <a:rPr lang="en-GB" dirty="0"/>
              <a:t> &amp; </a:t>
            </a:r>
            <a:r>
              <a:rPr lang="en-GB" dirty="0" err="1"/>
              <a:t>Meddwl</a:t>
            </a:r>
            <a:r>
              <a:rPr lang="en-GB" dirty="0"/>
              <a:t> person </a:t>
            </a:r>
            <a:r>
              <a:rPr lang="en-GB" dirty="0" err="1"/>
              <a:t>ganolog</a:t>
            </a:r>
            <a:endParaRPr lang="en-US" dirty="0"/>
          </a:p>
        </p:txBody>
      </p:sp>
      <p:sp>
        <p:nvSpPr>
          <p:cNvPr id="5" name="Text Placeholder 4">
            <a:extLst>
              <a:ext uri="{FF2B5EF4-FFF2-40B4-BE49-F238E27FC236}">
                <a16:creationId xmlns:a16="http://schemas.microsoft.com/office/drawing/2014/main" id="{BC36EB56-9D27-4F28-3D0E-5F3DE7F8B528}"/>
              </a:ext>
            </a:extLst>
          </p:cNvPr>
          <p:cNvSpPr>
            <a:spLocks noGrp="1"/>
          </p:cNvSpPr>
          <p:nvPr>
            <p:ph type="body" idx="1"/>
          </p:nvPr>
        </p:nvSpPr>
        <p:spPr/>
        <p:txBody>
          <a:bodyPr/>
          <a:lstStyle/>
          <a:p>
            <a:r>
              <a:rPr lang="en-GB" sz="2400" dirty="0">
                <a:solidFill>
                  <a:srgbClr val="0070C0"/>
                </a:solidFill>
                <a:latin typeface="Arial" panose="020B0604020202020204" pitchFamily="34" charset="0"/>
                <a:cs typeface="Arial" panose="020B0604020202020204" pitchFamily="34" charset="0"/>
              </a:rPr>
              <a:t>Personal Centred Thinking &amp; Reflective Practice</a:t>
            </a:r>
          </a:p>
          <a:p>
            <a:endParaRPr lang="en-US" dirty="0"/>
          </a:p>
        </p:txBody>
      </p:sp>
      <p:pic>
        <p:nvPicPr>
          <p:cNvPr id="1026" name="Picture 2" descr="Why 'Birth to Three' really does matter – my take on this Framework. -  Early Years Reviews by Aaron Bradbury">
            <a:extLst>
              <a:ext uri="{FF2B5EF4-FFF2-40B4-BE49-F238E27FC236}">
                <a16:creationId xmlns:a16="http://schemas.microsoft.com/office/drawing/2014/main" id="{2592C2F4-3579-DF00-AE93-DD7887B60B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2145" y="241400"/>
            <a:ext cx="2607710" cy="2611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935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FE324-6054-FABE-B0D7-11F320145140}"/>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07AEB455-4B53-171D-C400-49346888B13B}"/>
              </a:ext>
            </a:extLst>
          </p:cNvPr>
          <p:cNvSpPr>
            <a:spLocks noGrp="1"/>
          </p:cNvSpPr>
          <p:nvPr>
            <p:ph idx="1"/>
          </p:nvPr>
        </p:nvSpPr>
        <p:spPr>
          <a:xfrm>
            <a:off x="1171786" y="1690688"/>
            <a:ext cx="8033174" cy="2985706"/>
          </a:xfrm>
        </p:spPr>
        <p:txBody>
          <a:bodyPr>
            <a:normAutofit/>
          </a:bodyPr>
          <a:lstStyle/>
          <a:p>
            <a:pPr marL="257175" indent="-257175">
              <a:lnSpc>
                <a:spcPct val="115000"/>
              </a:lnSpc>
              <a:spcBef>
                <a:spcPts val="900"/>
              </a:spcBef>
              <a:spcAft>
                <a:spcPts val="750"/>
              </a:spcAft>
              <a:buFont typeface="Symbol" panose="05050102010706020507" pitchFamily="18" charset="2"/>
              <a:buChar char=""/>
            </a:pPr>
            <a:r>
              <a:rPr lang="en-US" sz="2100" dirty="0">
                <a:solidFill>
                  <a:srgbClr val="000000"/>
                </a:solidFill>
                <a:latin typeface="Calibri" panose="020F0502020204030204" pitchFamily="34" charset="0"/>
                <a:cs typeface="Calibri" panose="020F0502020204030204" pitchFamily="34" charset="0"/>
              </a:rPr>
              <a:t>To critically examine how the practitioner’s behavior can influence the classroom environment.</a:t>
            </a:r>
          </a:p>
          <a:p>
            <a:pPr marL="257175" indent="-257175">
              <a:lnSpc>
                <a:spcPct val="115000"/>
              </a:lnSpc>
              <a:spcBef>
                <a:spcPts val="900"/>
              </a:spcBef>
              <a:spcAft>
                <a:spcPts val="750"/>
              </a:spcAft>
              <a:buFont typeface="Symbol" panose="05050102010706020507" pitchFamily="18" charset="2"/>
              <a:buChar char=""/>
            </a:pPr>
            <a:r>
              <a:rPr lang="en-US" sz="2100" dirty="0">
                <a:solidFill>
                  <a:srgbClr val="000000"/>
                </a:solidFill>
                <a:latin typeface="Calibri" panose="020F0502020204030204" pitchFamily="34" charset="0"/>
                <a:cs typeface="Calibri" panose="020F0502020204030204" pitchFamily="34" charset="0"/>
              </a:rPr>
              <a:t>To explore how reflective practice can influence individual behavior in the classroom.</a:t>
            </a:r>
          </a:p>
          <a:p>
            <a:pPr marL="257175" indent="-257175">
              <a:lnSpc>
                <a:spcPct val="115000"/>
              </a:lnSpc>
              <a:spcBef>
                <a:spcPts val="900"/>
              </a:spcBef>
              <a:spcAft>
                <a:spcPts val="750"/>
              </a:spcAft>
              <a:buFont typeface="Symbol" panose="05050102010706020507" pitchFamily="18" charset="2"/>
              <a:buChar char=""/>
            </a:pPr>
            <a:endParaRPr lang="en-US" sz="15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405993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New professional standards for teaching and leadership">
            <a:hlinkClick r:id="" action="ppaction://media"/>
            <a:extLst>
              <a:ext uri="{FF2B5EF4-FFF2-40B4-BE49-F238E27FC236}">
                <a16:creationId xmlns:a16="http://schemas.microsoft.com/office/drawing/2014/main" id="{68DD31E1-3F3B-0FC9-DE50-B9B0BF65386E}"/>
              </a:ext>
            </a:extLst>
          </p:cNvPr>
          <p:cNvPicPr>
            <a:picLocks noRot="1" noChangeAspect="1"/>
          </p:cNvPicPr>
          <p:nvPr>
            <a:videoFile r:link="rId1"/>
          </p:nvPr>
        </p:nvPicPr>
        <p:blipFill>
          <a:blip r:embed="rId4"/>
          <a:stretch>
            <a:fillRect/>
          </a:stretch>
        </p:blipFill>
        <p:spPr>
          <a:xfrm>
            <a:off x="1334792" y="127591"/>
            <a:ext cx="9914454" cy="5601679"/>
          </a:xfrm>
          <a:prstGeom prst="rect">
            <a:avLst/>
          </a:prstGeom>
        </p:spPr>
      </p:pic>
    </p:spTree>
    <p:extLst>
      <p:ext uri="{BB962C8B-B14F-4D97-AF65-F5344CB8AC3E}">
        <p14:creationId xmlns:p14="http://schemas.microsoft.com/office/powerpoint/2010/main" val="293151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55F36-EE11-4E29-B38B-1BD28F4DC82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Practitioner</a:t>
            </a:r>
          </a:p>
        </p:txBody>
      </p:sp>
      <p:pic>
        <p:nvPicPr>
          <p:cNvPr id="5" name="Picture 4" descr="A picture containing drawing&#10;&#10;Description automatically generated">
            <a:extLst>
              <a:ext uri="{FF2B5EF4-FFF2-40B4-BE49-F238E27FC236}">
                <a16:creationId xmlns:a16="http://schemas.microsoft.com/office/drawing/2014/main" id="{8F02B2BE-164D-4378-B03E-41059FEF07B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825287" y="1027906"/>
            <a:ext cx="2592856" cy="3053437"/>
          </a:xfrm>
          <a:prstGeom prst="rect">
            <a:avLst/>
          </a:prstGeom>
        </p:spPr>
      </p:pic>
      <p:sp>
        <p:nvSpPr>
          <p:cNvPr id="7" name="TextBox 6">
            <a:extLst>
              <a:ext uri="{FF2B5EF4-FFF2-40B4-BE49-F238E27FC236}">
                <a16:creationId xmlns:a16="http://schemas.microsoft.com/office/drawing/2014/main" id="{F4388B77-0FCC-41CB-BE5B-84530A385DAB}"/>
              </a:ext>
            </a:extLst>
          </p:cNvPr>
          <p:cNvSpPr txBox="1"/>
          <p:nvPr/>
        </p:nvSpPr>
        <p:spPr>
          <a:xfrm>
            <a:off x="550105" y="1690688"/>
            <a:ext cx="8073081" cy="2462213"/>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Under Teachers’ Standards Part 2 : Personal and Professional Conduct</a:t>
            </a:r>
          </a:p>
          <a:p>
            <a:endParaRPr lang="en-GB" sz="2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A Teacher is expected to demonstrate consistently high standards of personal and professional conduct.’</a:t>
            </a:r>
          </a:p>
          <a:p>
            <a:endParaRPr lang="en-GB" sz="22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(Woodhouse </a:t>
            </a:r>
            <a:r>
              <a:rPr lang="en-GB" i="1" dirty="0">
                <a:latin typeface="Arial" panose="020B0604020202020204" pitchFamily="34" charset="0"/>
                <a:cs typeface="Arial" panose="020B0604020202020204" pitchFamily="34" charset="0"/>
              </a:rPr>
              <a:t>cited in </a:t>
            </a:r>
            <a:r>
              <a:rPr lang="en-GB" dirty="0" err="1">
                <a:latin typeface="Arial" panose="020B0604020202020204" pitchFamily="34" charset="0"/>
                <a:cs typeface="Arial" panose="020B0604020202020204" pitchFamily="34" charset="0"/>
              </a:rPr>
              <a:t>Denby</a:t>
            </a:r>
            <a:r>
              <a:rPr lang="en-GB" dirty="0">
                <a:latin typeface="Arial" panose="020B0604020202020204" pitchFamily="34" charset="0"/>
                <a:cs typeface="Arial" panose="020B0604020202020204" pitchFamily="34" charset="0"/>
              </a:rPr>
              <a:t>,  2012)</a:t>
            </a:r>
          </a:p>
        </p:txBody>
      </p:sp>
    </p:spTree>
    <p:extLst>
      <p:ext uri="{BB962C8B-B14F-4D97-AF65-F5344CB8AC3E}">
        <p14:creationId xmlns:p14="http://schemas.microsoft.com/office/powerpoint/2010/main" val="1438002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7F1CF-67A4-4467-9F3F-C251EE1E8961}"/>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Practitioner’s Practice</a:t>
            </a:r>
          </a:p>
        </p:txBody>
      </p:sp>
      <p:sp>
        <p:nvSpPr>
          <p:cNvPr id="3" name="TextBox 2">
            <a:extLst>
              <a:ext uri="{FF2B5EF4-FFF2-40B4-BE49-F238E27FC236}">
                <a16:creationId xmlns:a16="http://schemas.microsoft.com/office/drawing/2014/main" id="{AF1122EA-6FA2-44E3-AC0E-E5E9CAA49F1B}"/>
              </a:ext>
            </a:extLst>
          </p:cNvPr>
          <p:cNvSpPr txBox="1"/>
          <p:nvPr/>
        </p:nvSpPr>
        <p:spPr>
          <a:xfrm>
            <a:off x="838200" y="1566105"/>
            <a:ext cx="9984260" cy="397031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Department for Education (2011) stipulates that teachers have the responsibility of ensuring, under the management of behaviour to ensure a safe and effective learning environment and therefore should:</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Set clear rules and routines for behaviour in the classroom, taking responsibility for behaviour in and around school</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Have high expectations of behaviour with an established framework for discipline providing a range of strategies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Manage classes appropriately, adopting approaches which are appropriate to pupils’ needs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Maintain good relationships with pupils, exercising appropriate authority</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(DfE, 2011)</a:t>
            </a:r>
          </a:p>
        </p:txBody>
      </p:sp>
    </p:spTree>
    <p:extLst>
      <p:ext uri="{BB962C8B-B14F-4D97-AF65-F5344CB8AC3E}">
        <p14:creationId xmlns:p14="http://schemas.microsoft.com/office/powerpoint/2010/main" val="1342364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19BE0-F71C-4F0D-BF29-2A03672C5341}"/>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Practitioner’s Practice</a:t>
            </a:r>
          </a:p>
        </p:txBody>
      </p:sp>
      <p:sp>
        <p:nvSpPr>
          <p:cNvPr id="3" name="TextBox 2">
            <a:extLst>
              <a:ext uri="{FF2B5EF4-FFF2-40B4-BE49-F238E27FC236}">
                <a16:creationId xmlns:a16="http://schemas.microsoft.com/office/drawing/2014/main" id="{82764C3C-45B2-41DD-902E-7A0DD1E11DCE}"/>
              </a:ext>
            </a:extLst>
          </p:cNvPr>
          <p:cNvSpPr txBox="1"/>
          <p:nvPr/>
        </p:nvSpPr>
        <p:spPr>
          <a:xfrm>
            <a:off x="838200" y="1614799"/>
            <a:ext cx="9877168" cy="3231654"/>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To maintain the professional standards the practitioner is expected to:-</a:t>
            </a:r>
          </a:p>
          <a:p>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Treat pupils with dignity, forming relationships based upon mutual respect, observing appropriate boundaries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Safeguard pupils’ well-being in accordance with statutory legislation</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Show tolerance and respect for the rights of others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Should not undermine British values, including democracy, the law, individual liberty and mutual respect and tolerance of those with different faiths</a:t>
            </a: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Ensure that personal beliefs are not used to exploit pupils’ vulnerability or to break the law                                                            </a:t>
            </a:r>
            <a:r>
              <a:rPr lang="en-GB" dirty="0">
                <a:latin typeface="Arial" panose="020B0604020202020204" pitchFamily="34" charset="0"/>
                <a:cs typeface="Arial" panose="020B0604020202020204" pitchFamily="34" charset="0"/>
              </a:rPr>
              <a:t>(Woodhouse </a:t>
            </a:r>
            <a:r>
              <a:rPr lang="en-GB" i="1" dirty="0">
                <a:latin typeface="Arial" panose="020B0604020202020204" pitchFamily="34" charset="0"/>
                <a:cs typeface="Arial" panose="020B0604020202020204" pitchFamily="34" charset="0"/>
              </a:rPr>
              <a:t>cited in </a:t>
            </a:r>
            <a:r>
              <a:rPr lang="en-GB" dirty="0" err="1">
                <a:latin typeface="Arial" panose="020B0604020202020204" pitchFamily="34" charset="0"/>
                <a:cs typeface="Arial" panose="020B0604020202020204" pitchFamily="34" charset="0"/>
              </a:rPr>
              <a:t>Denby</a:t>
            </a:r>
            <a:r>
              <a:rPr lang="en-GB" dirty="0">
                <a:latin typeface="Arial" panose="020B0604020202020204" pitchFamily="34" charset="0"/>
                <a:cs typeface="Arial" panose="020B0604020202020204" pitchFamily="34" charset="0"/>
              </a:rPr>
              <a:t>,  2012)</a:t>
            </a:r>
          </a:p>
        </p:txBody>
      </p:sp>
    </p:spTree>
    <p:extLst>
      <p:ext uri="{BB962C8B-B14F-4D97-AF65-F5344CB8AC3E}">
        <p14:creationId xmlns:p14="http://schemas.microsoft.com/office/powerpoint/2010/main" val="4115086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A6EE8-BF34-453A-99EF-09F7B9DB5DD2}"/>
              </a:ext>
            </a:extLst>
          </p:cNvPr>
          <p:cNvSpPr>
            <a:spLocks noGrp="1"/>
          </p:cNvSpPr>
          <p:nvPr>
            <p:ph type="title"/>
          </p:nvPr>
        </p:nvSpPr>
        <p:spPr/>
        <p:txBody>
          <a:bodyPr>
            <a:normAutofit/>
          </a:bodyPr>
          <a:lstStyle/>
          <a:p>
            <a:r>
              <a:rPr lang="en-GB" dirty="0">
                <a:latin typeface="Arial" panose="020B0604020202020204" pitchFamily="34" charset="0"/>
                <a:cs typeface="Arial" panose="020B0604020202020204" pitchFamily="34" charset="0"/>
              </a:rPr>
              <a:t>The Practitioner and Pupil Engagement</a:t>
            </a:r>
          </a:p>
        </p:txBody>
      </p:sp>
      <p:pic>
        <p:nvPicPr>
          <p:cNvPr id="5" name="Picture 4" descr="A picture containing drawing, room&#10;&#10;Description automatically generated">
            <a:extLst>
              <a:ext uri="{FF2B5EF4-FFF2-40B4-BE49-F238E27FC236}">
                <a16:creationId xmlns:a16="http://schemas.microsoft.com/office/drawing/2014/main" id="{71761A13-5E98-4FFF-8EEB-6CC6A75D9AA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928117" y="1826811"/>
            <a:ext cx="2288959" cy="3204377"/>
          </a:xfrm>
          <a:prstGeom prst="rect">
            <a:avLst/>
          </a:prstGeom>
        </p:spPr>
      </p:pic>
      <p:sp>
        <p:nvSpPr>
          <p:cNvPr id="7" name="TextBox 6">
            <a:extLst>
              <a:ext uri="{FF2B5EF4-FFF2-40B4-BE49-F238E27FC236}">
                <a16:creationId xmlns:a16="http://schemas.microsoft.com/office/drawing/2014/main" id="{2D476272-569F-419B-8C33-202E5C7DB45E}"/>
              </a:ext>
            </a:extLst>
          </p:cNvPr>
          <p:cNvSpPr txBox="1"/>
          <p:nvPr/>
        </p:nvSpPr>
        <p:spPr>
          <a:xfrm>
            <a:off x="838200" y="1690688"/>
            <a:ext cx="7595537" cy="2308324"/>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According to Rogers (2015)</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teacher’s behaviour and the student’s behaviour have a reciprocal effect on each other and on the ever present “audience” of peers’   </a:t>
            </a:r>
          </a:p>
        </p:txBody>
      </p:sp>
    </p:spTree>
    <p:extLst>
      <p:ext uri="{BB962C8B-B14F-4D97-AF65-F5344CB8AC3E}">
        <p14:creationId xmlns:p14="http://schemas.microsoft.com/office/powerpoint/2010/main" val="2585344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2CF42-5D5E-4ED1-B55A-DA76E51AEC11}"/>
              </a:ext>
            </a:extLst>
          </p:cNvPr>
          <p:cNvSpPr>
            <a:spLocks noGrp="1"/>
          </p:cNvSpPr>
          <p:nvPr>
            <p:ph type="title"/>
          </p:nvPr>
        </p:nvSpPr>
        <p:spPr/>
        <p:txBody>
          <a:bodyPr>
            <a:normAutofit/>
          </a:bodyPr>
          <a:lstStyle/>
          <a:p>
            <a:r>
              <a:rPr lang="en-GB" dirty="0">
                <a:latin typeface="Arial" panose="020B0604020202020204" pitchFamily="34" charset="0"/>
                <a:cs typeface="Arial" panose="020B0604020202020204" pitchFamily="34" charset="0"/>
              </a:rPr>
              <a:t>The Practitioner’s Style and Management</a:t>
            </a:r>
          </a:p>
        </p:txBody>
      </p:sp>
      <p:sp>
        <p:nvSpPr>
          <p:cNvPr id="4" name="TextBox 3">
            <a:extLst>
              <a:ext uri="{FF2B5EF4-FFF2-40B4-BE49-F238E27FC236}">
                <a16:creationId xmlns:a16="http://schemas.microsoft.com/office/drawing/2014/main" id="{86D25CA0-246D-445A-BE8B-1145F8D12265}"/>
              </a:ext>
            </a:extLst>
          </p:cNvPr>
          <p:cNvSpPr txBox="1"/>
          <p:nvPr/>
        </p:nvSpPr>
        <p:spPr>
          <a:xfrm>
            <a:off x="1586062" y="1327548"/>
            <a:ext cx="9601196" cy="3553905"/>
          </a:xfrm>
          <a:prstGeom prst="rect">
            <a:avLst/>
          </a:prstGeom>
          <a:noFill/>
        </p:spPr>
        <p:txBody>
          <a:bodyPr wrap="square" rtlCol="0">
            <a:spAutoFit/>
          </a:bodyPr>
          <a:lstStyle/>
          <a:p>
            <a:endParaRPr lang="en-GB" dirty="0"/>
          </a:p>
        </p:txBody>
      </p:sp>
      <p:sp>
        <p:nvSpPr>
          <p:cNvPr id="5" name="Isosceles Triangle 4">
            <a:extLst>
              <a:ext uri="{FF2B5EF4-FFF2-40B4-BE49-F238E27FC236}">
                <a16:creationId xmlns:a16="http://schemas.microsoft.com/office/drawing/2014/main" id="{622452F5-1D67-4F8B-8C53-D01CFBB65273}"/>
              </a:ext>
            </a:extLst>
          </p:cNvPr>
          <p:cNvSpPr/>
          <p:nvPr/>
        </p:nvSpPr>
        <p:spPr>
          <a:xfrm>
            <a:off x="5723640" y="3104501"/>
            <a:ext cx="857840" cy="1159497"/>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377ADADC-C3F9-49CE-8B06-3F8787B82DB5}"/>
              </a:ext>
            </a:extLst>
          </p:cNvPr>
          <p:cNvSpPr/>
          <p:nvPr/>
        </p:nvSpPr>
        <p:spPr>
          <a:xfrm>
            <a:off x="4672552" y="2069314"/>
            <a:ext cx="2846894" cy="773669"/>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Beliefs, values, self esteem, self efficacy, attributions</a:t>
            </a:r>
          </a:p>
        </p:txBody>
      </p:sp>
      <p:sp>
        <p:nvSpPr>
          <p:cNvPr id="7" name="Rectangle 6">
            <a:extLst>
              <a:ext uri="{FF2B5EF4-FFF2-40B4-BE49-F238E27FC236}">
                <a16:creationId xmlns:a16="http://schemas.microsoft.com/office/drawing/2014/main" id="{1E4E98C8-9ADE-4E5F-AA44-93FE696EEC56}"/>
              </a:ext>
            </a:extLst>
          </p:cNvPr>
          <p:cNvSpPr/>
          <p:nvPr/>
        </p:nvSpPr>
        <p:spPr>
          <a:xfrm>
            <a:off x="280457" y="4415751"/>
            <a:ext cx="5115611" cy="136217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rial" panose="020B0604020202020204" pitchFamily="34" charset="0"/>
                <a:cs typeface="Arial" panose="020B0604020202020204" pitchFamily="34" charset="0"/>
              </a:rPr>
              <a:t>Difference of professional/personal relationships Reciprocity for effective relationships</a:t>
            </a:r>
          </a:p>
          <a:p>
            <a:r>
              <a:rPr lang="en-GB" dirty="0">
                <a:solidFill>
                  <a:schemeClr val="tx1"/>
                </a:solidFill>
                <a:latin typeface="Arial" panose="020B0604020202020204" pitchFamily="34" charset="0"/>
                <a:cs typeface="Arial" panose="020B0604020202020204" pitchFamily="34" charset="0"/>
              </a:rPr>
              <a:t>Importance of positive behaviours</a:t>
            </a:r>
          </a:p>
          <a:p>
            <a:r>
              <a:rPr lang="en-GB" dirty="0">
                <a:solidFill>
                  <a:schemeClr val="tx1"/>
                </a:solidFill>
                <a:latin typeface="Arial" panose="020B0604020202020204" pitchFamily="34" charset="0"/>
                <a:cs typeface="Arial" panose="020B0604020202020204" pitchFamily="34" charset="0"/>
              </a:rPr>
              <a:t>Understands behaviour of students</a:t>
            </a:r>
          </a:p>
        </p:txBody>
      </p:sp>
      <p:sp>
        <p:nvSpPr>
          <p:cNvPr id="8" name="Rectangle 7">
            <a:extLst>
              <a:ext uri="{FF2B5EF4-FFF2-40B4-BE49-F238E27FC236}">
                <a16:creationId xmlns:a16="http://schemas.microsoft.com/office/drawing/2014/main" id="{D4436799-43B2-4054-AEF5-5A40270B30B2}"/>
              </a:ext>
            </a:extLst>
          </p:cNvPr>
          <p:cNvSpPr/>
          <p:nvPr/>
        </p:nvSpPr>
        <p:spPr>
          <a:xfrm>
            <a:off x="6795933" y="4439802"/>
            <a:ext cx="5249164" cy="13746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Knowledge of behaviour management systems</a:t>
            </a:r>
          </a:p>
          <a:p>
            <a:r>
              <a:rPr lang="en-GB" dirty="0">
                <a:solidFill>
                  <a:schemeClr val="tx1"/>
                </a:solidFill>
                <a:latin typeface="Arial" panose="020B0604020202020204" pitchFamily="34" charset="0"/>
                <a:cs typeface="Arial" panose="020B0604020202020204" pitchFamily="34" charset="0"/>
              </a:rPr>
              <a:t>Skills in delivery</a:t>
            </a:r>
          </a:p>
          <a:p>
            <a:r>
              <a:rPr lang="en-GB" dirty="0">
                <a:solidFill>
                  <a:schemeClr val="tx1"/>
                </a:solidFill>
                <a:latin typeface="Arial" panose="020B0604020202020204" pitchFamily="34" charset="0"/>
                <a:cs typeface="Arial" panose="020B0604020202020204" pitchFamily="34" charset="0"/>
              </a:rPr>
              <a:t>Knowledge of school’s systems</a:t>
            </a:r>
          </a:p>
          <a:p>
            <a:r>
              <a:rPr lang="en-GB" dirty="0">
                <a:solidFill>
                  <a:schemeClr val="tx1"/>
                </a:solidFill>
                <a:latin typeface="Arial" panose="020B0604020202020204" pitchFamily="34" charset="0"/>
                <a:cs typeface="Arial" panose="020B0604020202020204" pitchFamily="34" charset="0"/>
              </a:rPr>
              <a:t>Knowledge of strategies for behaviour management</a:t>
            </a:r>
          </a:p>
          <a:p>
            <a:endParaRPr lang="en-GB" dirty="0">
              <a:solidFill>
                <a:schemeClr val="tx1"/>
              </a:solidFill>
            </a:endParaRPr>
          </a:p>
        </p:txBody>
      </p:sp>
      <p:sp>
        <p:nvSpPr>
          <p:cNvPr id="9" name="TextBox 8">
            <a:extLst>
              <a:ext uri="{FF2B5EF4-FFF2-40B4-BE49-F238E27FC236}">
                <a16:creationId xmlns:a16="http://schemas.microsoft.com/office/drawing/2014/main" id="{01F3969E-2685-41D6-93B2-A6A44DF24ACA}"/>
              </a:ext>
            </a:extLst>
          </p:cNvPr>
          <p:cNvSpPr txBox="1"/>
          <p:nvPr/>
        </p:nvSpPr>
        <p:spPr>
          <a:xfrm>
            <a:off x="4925505" y="1690688"/>
            <a:ext cx="2922310" cy="369332"/>
          </a:xfrm>
          <a:prstGeom prst="rect">
            <a:avLst/>
          </a:prstGeom>
          <a:noFill/>
        </p:spPr>
        <p:txBody>
          <a:bodyPr wrap="square" rtlCol="0">
            <a:spAutoFit/>
          </a:bodyPr>
          <a:lstStyle/>
          <a:p>
            <a:r>
              <a:rPr lang="en-GB" u="sng" dirty="0">
                <a:latin typeface="Arial" panose="020B0604020202020204" pitchFamily="34" charset="0"/>
                <a:cs typeface="Arial" panose="020B0604020202020204" pitchFamily="34" charset="0"/>
              </a:rPr>
              <a:t>Relationship with self</a:t>
            </a:r>
          </a:p>
        </p:txBody>
      </p:sp>
      <p:sp>
        <p:nvSpPr>
          <p:cNvPr id="10" name="TextBox 9">
            <a:extLst>
              <a:ext uri="{FF2B5EF4-FFF2-40B4-BE49-F238E27FC236}">
                <a16:creationId xmlns:a16="http://schemas.microsoft.com/office/drawing/2014/main" id="{69600946-3216-4563-A86D-A5B1ADD6C6AD}"/>
              </a:ext>
            </a:extLst>
          </p:cNvPr>
          <p:cNvSpPr txBox="1"/>
          <p:nvPr/>
        </p:nvSpPr>
        <p:spPr>
          <a:xfrm>
            <a:off x="2096996" y="4031600"/>
            <a:ext cx="3885418" cy="369332"/>
          </a:xfrm>
          <a:prstGeom prst="rect">
            <a:avLst/>
          </a:prstGeom>
          <a:noFill/>
        </p:spPr>
        <p:txBody>
          <a:bodyPr wrap="square" rtlCol="0">
            <a:spAutoFit/>
          </a:bodyPr>
          <a:lstStyle/>
          <a:p>
            <a:r>
              <a:rPr lang="en-GB" u="sng" dirty="0">
                <a:latin typeface="Arial" panose="020B0604020202020204" pitchFamily="34" charset="0"/>
                <a:cs typeface="Arial" panose="020B0604020202020204" pitchFamily="34" charset="0"/>
              </a:rPr>
              <a:t>Relationship with Others</a:t>
            </a:r>
          </a:p>
        </p:txBody>
      </p:sp>
      <p:sp>
        <p:nvSpPr>
          <p:cNvPr id="11" name="TextBox 10">
            <a:extLst>
              <a:ext uri="{FF2B5EF4-FFF2-40B4-BE49-F238E27FC236}">
                <a16:creationId xmlns:a16="http://schemas.microsoft.com/office/drawing/2014/main" id="{1051A54F-989A-4F9E-BC92-A2ED047B5CC2}"/>
              </a:ext>
            </a:extLst>
          </p:cNvPr>
          <p:cNvSpPr txBox="1"/>
          <p:nvPr/>
        </p:nvSpPr>
        <p:spPr>
          <a:xfrm>
            <a:off x="6423574" y="4039437"/>
            <a:ext cx="4978150"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Relationship with Curriculum  </a:t>
            </a:r>
            <a:r>
              <a:rPr lang="en-GB" sz="1600" u="sng" dirty="0">
                <a:latin typeface="Arial" panose="020B0604020202020204" pitchFamily="34" charset="0"/>
                <a:cs typeface="Arial" panose="020B0604020202020204" pitchFamily="34" charset="0"/>
              </a:rPr>
              <a:t>(Ellis et al, 2015)</a:t>
            </a:r>
          </a:p>
          <a:p>
            <a:pPr algn="ctr"/>
            <a:r>
              <a:rPr lang="en-GB" u="sng" dirty="0">
                <a:latin typeface="Arial" panose="020B0604020202020204" pitchFamily="34" charset="0"/>
                <a:cs typeface="Arial" panose="020B0604020202020204" pitchFamily="34" charset="0"/>
              </a:rPr>
              <a:t> </a:t>
            </a:r>
          </a:p>
        </p:txBody>
      </p:sp>
      <p:sp>
        <p:nvSpPr>
          <p:cNvPr id="12" name="TextBox 11">
            <a:extLst>
              <a:ext uri="{FF2B5EF4-FFF2-40B4-BE49-F238E27FC236}">
                <a16:creationId xmlns:a16="http://schemas.microsoft.com/office/drawing/2014/main" id="{AB3BD3FE-D577-4931-B963-9C534A32230E}"/>
              </a:ext>
            </a:extLst>
          </p:cNvPr>
          <p:cNvSpPr txBox="1"/>
          <p:nvPr/>
        </p:nvSpPr>
        <p:spPr>
          <a:xfrm>
            <a:off x="5328377" y="3529350"/>
            <a:ext cx="1875934" cy="369332"/>
          </a:xfrm>
          <a:prstGeom prst="rect">
            <a:avLst/>
          </a:prstGeom>
          <a:noFill/>
        </p:spPr>
        <p:txBody>
          <a:bodyPr wrap="square" rtlCol="0">
            <a:spAutoFit/>
          </a:bodyPr>
          <a:lstStyle/>
          <a:p>
            <a:r>
              <a:rPr lang="en-GB" b="1" dirty="0">
                <a:solidFill>
                  <a:srgbClr val="FF0000"/>
                </a:solidFill>
                <a:latin typeface="Arial" panose="020B0604020202020204" pitchFamily="34" charset="0"/>
                <a:cs typeface="Arial" panose="020B0604020202020204" pitchFamily="34" charset="0"/>
              </a:rPr>
              <a:t>Personal Style</a:t>
            </a:r>
          </a:p>
        </p:txBody>
      </p:sp>
    </p:spTree>
    <p:extLst>
      <p:ext uri="{BB962C8B-B14F-4D97-AF65-F5344CB8AC3E}">
        <p14:creationId xmlns:p14="http://schemas.microsoft.com/office/powerpoint/2010/main" val="4135254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0D8CF33-4CB1-7445-04B3-885C135B198B}"/>
              </a:ext>
            </a:extLst>
          </p:cNvPr>
          <p:cNvSpPr>
            <a:spLocks noGrp="1"/>
          </p:cNvSpPr>
          <p:nvPr>
            <p:ph type="title"/>
          </p:nvPr>
        </p:nvSpPr>
        <p:spPr/>
        <p:txBody>
          <a:bodyPr/>
          <a:lstStyle/>
          <a:p>
            <a:r>
              <a:rPr lang="en-GB" dirty="0"/>
              <a:t>What characteristics make a good practitioner?</a:t>
            </a:r>
            <a:endParaRPr lang="en-US" dirty="0"/>
          </a:p>
        </p:txBody>
      </p:sp>
      <p:pic>
        <p:nvPicPr>
          <p:cNvPr id="2050" name="Picture 2" descr="Free Cartoon Professor Clipart in AI, SVG, EPS or PSD">
            <a:extLst>
              <a:ext uri="{FF2B5EF4-FFF2-40B4-BE49-F238E27FC236}">
                <a16:creationId xmlns:a16="http://schemas.microsoft.com/office/drawing/2014/main" id="{58FF4B44-C3F8-F136-2FB0-E96E4ACD1C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649" y="388727"/>
            <a:ext cx="4174702" cy="229683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50E8C4C-5D91-7F9A-1EEC-530D9AE25853}"/>
              </a:ext>
            </a:extLst>
          </p:cNvPr>
          <p:cNvSpPr txBox="1"/>
          <p:nvPr/>
        </p:nvSpPr>
        <p:spPr>
          <a:xfrm>
            <a:off x="5608321" y="589280"/>
            <a:ext cx="2167466" cy="769441"/>
          </a:xfrm>
          <a:prstGeom prst="rect">
            <a:avLst/>
          </a:prstGeom>
          <a:noFill/>
        </p:spPr>
        <p:txBody>
          <a:bodyPr wrap="square" rtlCol="0">
            <a:spAutoFit/>
          </a:bodyPr>
          <a:lstStyle/>
          <a:p>
            <a:pPr algn="ctr"/>
            <a:r>
              <a:rPr lang="en-GB" sz="4400" dirty="0"/>
              <a:t>TASK</a:t>
            </a:r>
            <a:endParaRPr lang="en-US" sz="4400" dirty="0"/>
          </a:p>
        </p:txBody>
      </p:sp>
    </p:spTree>
    <p:extLst>
      <p:ext uri="{BB962C8B-B14F-4D97-AF65-F5344CB8AC3E}">
        <p14:creationId xmlns:p14="http://schemas.microsoft.com/office/powerpoint/2010/main" val="3880677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491D0-CA77-4D69-A1CB-F3E6AACE672B}"/>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Practitioner’s Behaviour</a:t>
            </a:r>
          </a:p>
        </p:txBody>
      </p:sp>
      <p:pic>
        <p:nvPicPr>
          <p:cNvPr id="5" name="Picture 4" descr="A drawing of a face&#10;&#10;Description automatically generated">
            <a:extLst>
              <a:ext uri="{FF2B5EF4-FFF2-40B4-BE49-F238E27FC236}">
                <a16:creationId xmlns:a16="http://schemas.microsoft.com/office/drawing/2014/main" id="{2D701010-35F4-431F-B7D5-748BF0ADFEB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673553" y="2011495"/>
            <a:ext cx="3053704" cy="3050922"/>
          </a:xfrm>
          <a:prstGeom prst="rect">
            <a:avLst/>
          </a:prstGeom>
        </p:spPr>
      </p:pic>
      <p:sp>
        <p:nvSpPr>
          <p:cNvPr id="6" name="TextBox 5">
            <a:extLst>
              <a:ext uri="{FF2B5EF4-FFF2-40B4-BE49-F238E27FC236}">
                <a16:creationId xmlns:a16="http://schemas.microsoft.com/office/drawing/2014/main" id="{7E51FB3E-4D1D-4C90-B6C9-2EB62F2226F6}"/>
              </a:ext>
            </a:extLst>
          </p:cNvPr>
          <p:cNvSpPr txBox="1"/>
          <p:nvPr/>
        </p:nvSpPr>
        <p:spPr>
          <a:xfrm>
            <a:off x="838200" y="1895309"/>
            <a:ext cx="3699385" cy="461665"/>
          </a:xfrm>
          <a:prstGeom prst="rect">
            <a:avLst/>
          </a:prstGeom>
          <a:noFill/>
          <a:ln w="28575">
            <a:solidFill>
              <a:schemeClr val="tx1"/>
            </a:solidFill>
          </a:ln>
        </p:spPr>
        <p:txBody>
          <a:bodyPr wrap="square" rtlCol="0">
            <a:spAutoFit/>
          </a:bodyPr>
          <a:lstStyle/>
          <a:p>
            <a:r>
              <a:rPr lang="en-GB" sz="2400" dirty="0">
                <a:latin typeface="Arial" panose="020B0604020202020204" pitchFamily="34" charset="0"/>
                <a:cs typeface="Arial" panose="020B0604020202020204" pitchFamily="34" charset="0"/>
              </a:rPr>
              <a:t>Relaxed behaviour</a:t>
            </a:r>
          </a:p>
        </p:txBody>
      </p:sp>
      <p:sp>
        <p:nvSpPr>
          <p:cNvPr id="7" name="TextBox 6">
            <a:extLst>
              <a:ext uri="{FF2B5EF4-FFF2-40B4-BE49-F238E27FC236}">
                <a16:creationId xmlns:a16="http://schemas.microsoft.com/office/drawing/2014/main" id="{8134D4D2-D1FE-408F-82AD-702909F0B196}"/>
              </a:ext>
            </a:extLst>
          </p:cNvPr>
          <p:cNvSpPr txBox="1"/>
          <p:nvPr/>
        </p:nvSpPr>
        <p:spPr>
          <a:xfrm>
            <a:off x="838200" y="2595638"/>
            <a:ext cx="3699385" cy="830997"/>
          </a:xfrm>
          <a:prstGeom prst="rect">
            <a:avLst/>
          </a:prstGeom>
          <a:noFill/>
          <a:ln w="28575">
            <a:solidFill>
              <a:schemeClr val="tx1"/>
            </a:solidFill>
          </a:ln>
        </p:spPr>
        <p:txBody>
          <a:bodyPr wrap="square" rtlCol="0">
            <a:spAutoFit/>
          </a:bodyPr>
          <a:lstStyle/>
          <a:p>
            <a:r>
              <a:rPr lang="en-GB" sz="2400" dirty="0">
                <a:latin typeface="Arial" panose="020B0604020202020204" pitchFamily="34" charset="0"/>
                <a:cs typeface="Arial" panose="020B0604020202020204" pitchFamily="34" charset="0"/>
              </a:rPr>
              <a:t>Conveying respect, goodwill and humanity</a:t>
            </a:r>
          </a:p>
        </p:txBody>
      </p:sp>
      <p:sp>
        <p:nvSpPr>
          <p:cNvPr id="9" name="TextBox 8">
            <a:extLst>
              <a:ext uri="{FF2B5EF4-FFF2-40B4-BE49-F238E27FC236}">
                <a16:creationId xmlns:a16="http://schemas.microsoft.com/office/drawing/2014/main" id="{1D0B8E18-6D27-4F86-B0F0-DC45D7F4F015}"/>
              </a:ext>
            </a:extLst>
          </p:cNvPr>
          <p:cNvSpPr txBox="1"/>
          <p:nvPr/>
        </p:nvSpPr>
        <p:spPr>
          <a:xfrm>
            <a:off x="838200" y="3573896"/>
            <a:ext cx="3158612" cy="1938992"/>
          </a:xfrm>
          <a:prstGeom prst="rect">
            <a:avLst/>
          </a:prstGeom>
          <a:noFill/>
          <a:ln w="28575">
            <a:solidFill>
              <a:schemeClr val="tx1"/>
            </a:solidFill>
          </a:ln>
        </p:spPr>
        <p:txBody>
          <a:bodyPr wrap="square" rtlCol="0">
            <a:spAutoFit/>
          </a:bodyPr>
          <a:lstStyle/>
          <a:p>
            <a:r>
              <a:rPr lang="en-GB" sz="2400" dirty="0">
                <a:latin typeface="Arial" panose="020B0604020202020204" pitchFamily="34" charset="0"/>
                <a:cs typeface="Arial" panose="020B0604020202020204" pitchFamily="34" charset="0"/>
              </a:rPr>
              <a:t>Body language, communication and posture should convey confidence and authority </a:t>
            </a:r>
          </a:p>
        </p:txBody>
      </p:sp>
      <p:sp>
        <p:nvSpPr>
          <p:cNvPr id="10" name="TextBox 9">
            <a:extLst>
              <a:ext uri="{FF2B5EF4-FFF2-40B4-BE49-F238E27FC236}">
                <a16:creationId xmlns:a16="http://schemas.microsoft.com/office/drawing/2014/main" id="{8066610A-2EDD-4AD2-B5CE-3CC132A69E67}"/>
              </a:ext>
            </a:extLst>
          </p:cNvPr>
          <p:cNvSpPr txBox="1"/>
          <p:nvPr/>
        </p:nvSpPr>
        <p:spPr>
          <a:xfrm>
            <a:off x="8299010" y="1871552"/>
            <a:ext cx="3308808" cy="707886"/>
          </a:xfrm>
          <a:prstGeom prst="rect">
            <a:avLst/>
          </a:prstGeom>
          <a:noFill/>
          <a:ln w="28575">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Confident, engaging voice, assertive when necessary</a:t>
            </a:r>
          </a:p>
        </p:txBody>
      </p:sp>
      <p:sp>
        <p:nvSpPr>
          <p:cNvPr id="11" name="TextBox 10">
            <a:extLst>
              <a:ext uri="{FF2B5EF4-FFF2-40B4-BE49-F238E27FC236}">
                <a16:creationId xmlns:a16="http://schemas.microsoft.com/office/drawing/2014/main" id="{2E52245A-83D3-4DAA-AC01-AC48DEA3D75A}"/>
              </a:ext>
            </a:extLst>
          </p:cNvPr>
          <p:cNvSpPr txBox="1"/>
          <p:nvPr/>
        </p:nvSpPr>
        <p:spPr>
          <a:xfrm>
            <a:off x="8299010" y="2760302"/>
            <a:ext cx="3308808" cy="707886"/>
          </a:xfrm>
          <a:prstGeom prst="rect">
            <a:avLst/>
          </a:prstGeom>
          <a:noFill/>
          <a:ln w="28575">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Effective use of eye scanning/eye contact</a:t>
            </a:r>
          </a:p>
        </p:txBody>
      </p:sp>
      <p:sp>
        <p:nvSpPr>
          <p:cNvPr id="14" name="TextBox 13">
            <a:extLst>
              <a:ext uri="{FF2B5EF4-FFF2-40B4-BE49-F238E27FC236}">
                <a16:creationId xmlns:a16="http://schemas.microsoft.com/office/drawing/2014/main" id="{FFA008D6-97B8-4160-BF69-DA6CA0AF3B7D}"/>
              </a:ext>
            </a:extLst>
          </p:cNvPr>
          <p:cNvSpPr txBox="1"/>
          <p:nvPr/>
        </p:nvSpPr>
        <p:spPr>
          <a:xfrm>
            <a:off x="8299010" y="3693393"/>
            <a:ext cx="3308808" cy="1323439"/>
          </a:xfrm>
          <a:prstGeom prst="rect">
            <a:avLst/>
          </a:prstGeom>
          <a:noFill/>
          <a:ln w="28575">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Being conscious of own body language when entering another’s personal space</a:t>
            </a:r>
          </a:p>
        </p:txBody>
      </p:sp>
      <p:sp>
        <p:nvSpPr>
          <p:cNvPr id="15" name="TextBox 14">
            <a:extLst>
              <a:ext uri="{FF2B5EF4-FFF2-40B4-BE49-F238E27FC236}">
                <a16:creationId xmlns:a16="http://schemas.microsoft.com/office/drawing/2014/main" id="{FA55EFC8-B4A0-4AE0-9089-9D6E5AC7E133}"/>
              </a:ext>
            </a:extLst>
          </p:cNvPr>
          <p:cNvSpPr txBox="1"/>
          <p:nvPr/>
        </p:nvSpPr>
        <p:spPr>
          <a:xfrm>
            <a:off x="4906616" y="5213947"/>
            <a:ext cx="2224726"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(Rogers, 2015)</a:t>
            </a:r>
          </a:p>
        </p:txBody>
      </p:sp>
    </p:spTree>
    <p:extLst>
      <p:ext uri="{BB962C8B-B14F-4D97-AF65-F5344CB8AC3E}">
        <p14:creationId xmlns:p14="http://schemas.microsoft.com/office/powerpoint/2010/main" val="3896398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DA5596-807B-FA6A-BA6E-801B620EF476}"/>
              </a:ext>
            </a:extLst>
          </p:cNvPr>
          <p:cNvSpPr>
            <a:spLocks noGrp="1"/>
          </p:cNvSpPr>
          <p:nvPr>
            <p:ph type="title"/>
          </p:nvPr>
        </p:nvSpPr>
        <p:spPr>
          <a:xfrm>
            <a:off x="838200" y="2603818"/>
            <a:ext cx="10515600" cy="2852737"/>
          </a:xfrm>
        </p:spPr>
        <p:txBody>
          <a:bodyPr/>
          <a:lstStyle/>
          <a:p>
            <a:r>
              <a:rPr lang="en-GB" dirty="0"/>
              <a:t>What methods should be used to effectively manage a classroom?</a:t>
            </a:r>
            <a:endParaRPr lang="en-US" dirty="0"/>
          </a:p>
        </p:txBody>
      </p:sp>
      <p:pic>
        <p:nvPicPr>
          <p:cNvPr id="5" name="Picture 2" descr="Free Cartoon Professor Clipart in AI, SVG, EPS or PSD">
            <a:extLst>
              <a:ext uri="{FF2B5EF4-FFF2-40B4-BE49-F238E27FC236}">
                <a16:creationId xmlns:a16="http://schemas.microsoft.com/office/drawing/2014/main" id="{434CA248-17B6-72D6-24C2-2485120680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8649" y="388727"/>
            <a:ext cx="4174702" cy="229683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3DD7B6F-188D-3F38-B0F0-D047DD977CDE}"/>
              </a:ext>
            </a:extLst>
          </p:cNvPr>
          <p:cNvSpPr txBox="1"/>
          <p:nvPr/>
        </p:nvSpPr>
        <p:spPr>
          <a:xfrm>
            <a:off x="5608321" y="589280"/>
            <a:ext cx="2167466" cy="769441"/>
          </a:xfrm>
          <a:prstGeom prst="rect">
            <a:avLst/>
          </a:prstGeom>
          <a:noFill/>
        </p:spPr>
        <p:txBody>
          <a:bodyPr wrap="square" rtlCol="0">
            <a:spAutoFit/>
          </a:bodyPr>
          <a:lstStyle/>
          <a:p>
            <a:pPr algn="ctr"/>
            <a:r>
              <a:rPr lang="en-GB" sz="4400" dirty="0"/>
              <a:t>TASK</a:t>
            </a:r>
            <a:endParaRPr lang="en-US" sz="4400" dirty="0"/>
          </a:p>
        </p:txBody>
      </p:sp>
    </p:spTree>
    <p:extLst>
      <p:ext uri="{BB962C8B-B14F-4D97-AF65-F5344CB8AC3E}">
        <p14:creationId xmlns:p14="http://schemas.microsoft.com/office/powerpoint/2010/main" val="2843224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A87D4-8009-88E3-CFDE-8CBC90C6BD7C}"/>
              </a:ext>
            </a:extLst>
          </p:cNvPr>
          <p:cNvSpPr>
            <a:spLocks noGrp="1"/>
          </p:cNvSpPr>
          <p:nvPr>
            <p:ph type="title"/>
          </p:nvPr>
        </p:nvSpPr>
        <p:spPr/>
        <p:txBody>
          <a:bodyPr/>
          <a:lstStyle/>
          <a:p>
            <a:r>
              <a:rPr lang="en-GB" dirty="0"/>
              <a:t>Effective Classroom management</a:t>
            </a:r>
            <a:endParaRPr lang="en-US" dirty="0"/>
          </a:p>
        </p:txBody>
      </p:sp>
      <p:sp>
        <p:nvSpPr>
          <p:cNvPr id="3" name="Content Placeholder 2">
            <a:extLst>
              <a:ext uri="{FF2B5EF4-FFF2-40B4-BE49-F238E27FC236}">
                <a16:creationId xmlns:a16="http://schemas.microsoft.com/office/drawing/2014/main" id="{5A69B91E-949F-AEA3-0A77-2446B8050408}"/>
              </a:ext>
            </a:extLst>
          </p:cNvPr>
          <p:cNvSpPr>
            <a:spLocks noGrp="1"/>
          </p:cNvSpPr>
          <p:nvPr>
            <p:ph sz="half" idx="1"/>
          </p:nvPr>
        </p:nvSpPr>
        <p:spPr/>
        <p:txBody>
          <a:bodyPr/>
          <a:lstStyle/>
          <a:p>
            <a:r>
              <a:rPr lang="en-GB" dirty="0"/>
              <a:t>Welcoming the children as they enter the room</a:t>
            </a:r>
          </a:p>
          <a:p>
            <a:r>
              <a:rPr lang="en-US" dirty="0"/>
              <a:t>Ensuring all children know what is expected of them</a:t>
            </a:r>
          </a:p>
          <a:p>
            <a:r>
              <a:rPr lang="en-US" dirty="0"/>
              <a:t>Show an interest in the child</a:t>
            </a:r>
          </a:p>
          <a:p>
            <a:r>
              <a:rPr lang="en-US" dirty="0"/>
              <a:t>Vary the stimulus</a:t>
            </a:r>
          </a:p>
        </p:txBody>
      </p:sp>
      <p:sp>
        <p:nvSpPr>
          <p:cNvPr id="4" name="Content Placeholder 3">
            <a:extLst>
              <a:ext uri="{FF2B5EF4-FFF2-40B4-BE49-F238E27FC236}">
                <a16:creationId xmlns:a16="http://schemas.microsoft.com/office/drawing/2014/main" id="{D1008C90-BE4A-672B-DDEC-D8C62B168580}"/>
              </a:ext>
            </a:extLst>
          </p:cNvPr>
          <p:cNvSpPr>
            <a:spLocks noGrp="1"/>
          </p:cNvSpPr>
          <p:nvPr>
            <p:ph sz="half" idx="2"/>
          </p:nvPr>
        </p:nvSpPr>
        <p:spPr/>
        <p:txBody>
          <a:bodyPr/>
          <a:lstStyle/>
          <a:p>
            <a:r>
              <a:rPr lang="en-GB" dirty="0"/>
              <a:t>Supporting the development of thinking skills</a:t>
            </a:r>
          </a:p>
          <a:p>
            <a:r>
              <a:rPr lang="en-GB" dirty="0"/>
              <a:t>Positive behaviour</a:t>
            </a:r>
          </a:p>
          <a:p>
            <a:r>
              <a:rPr lang="en-US" dirty="0"/>
              <a:t>Active as a posed to passive teaching techniques </a:t>
            </a:r>
          </a:p>
          <a:p>
            <a:r>
              <a:rPr lang="en-US" dirty="0"/>
              <a:t>Involve EVERY child</a:t>
            </a:r>
          </a:p>
        </p:txBody>
      </p:sp>
    </p:spTree>
    <p:extLst>
      <p:ext uri="{BB962C8B-B14F-4D97-AF65-F5344CB8AC3E}">
        <p14:creationId xmlns:p14="http://schemas.microsoft.com/office/powerpoint/2010/main" val="145300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08066-EDA7-4AC7-AE85-9A8DAA795762}"/>
              </a:ext>
            </a:extLst>
          </p:cNvPr>
          <p:cNvSpPr>
            <a:spLocks noGrp="1"/>
          </p:cNvSpPr>
          <p:nvPr>
            <p:ph type="title"/>
          </p:nvPr>
        </p:nvSpPr>
        <p:spPr/>
        <p:txBody>
          <a:bodyPr/>
          <a:lstStyle/>
          <a:p>
            <a:r>
              <a:rPr lang="en-GB" dirty="0"/>
              <a:t>Discussion</a:t>
            </a:r>
          </a:p>
        </p:txBody>
      </p:sp>
      <p:sp>
        <p:nvSpPr>
          <p:cNvPr id="3" name="TextBox 2">
            <a:extLst>
              <a:ext uri="{FF2B5EF4-FFF2-40B4-BE49-F238E27FC236}">
                <a16:creationId xmlns:a16="http://schemas.microsoft.com/office/drawing/2014/main" id="{22516B62-9800-4A7A-8264-1FBBAD99F31C}"/>
              </a:ext>
            </a:extLst>
          </p:cNvPr>
          <p:cNvSpPr txBox="1"/>
          <p:nvPr/>
        </p:nvSpPr>
        <p:spPr>
          <a:xfrm>
            <a:off x="838200" y="1781387"/>
            <a:ext cx="4112029" cy="2308324"/>
          </a:xfrm>
          <a:prstGeom prst="rect">
            <a:avLst/>
          </a:prstGeom>
          <a:noFill/>
        </p:spPr>
        <p:txBody>
          <a:bodyPr wrap="square" rtlCol="0">
            <a:spAutoFit/>
          </a:bodyPr>
          <a:lstStyle/>
          <a:p>
            <a:r>
              <a:rPr lang="en-GB" dirty="0"/>
              <a:t>There’s no such thing as naughty,</a:t>
            </a:r>
          </a:p>
          <a:p>
            <a:endParaRPr lang="en-GB" dirty="0"/>
          </a:p>
          <a:p>
            <a:r>
              <a:rPr lang="en-GB" dirty="0"/>
              <a:t>Watch this Ted Talks video and let’s discuss!</a:t>
            </a:r>
          </a:p>
          <a:p>
            <a:endParaRPr lang="en-GB" dirty="0"/>
          </a:p>
          <a:p>
            <a:r>
              <a:rPr lang="en-GB" dirty="0">
                <a:hlinkClick r:id="rId2"/>
              </a:rPr>
              <a:t>https://www.youtube.com/watch?v=bM6Kb2q8Dho</a:t>
            </a:r>
            <a:endParaRPr lang="en-GB" dirty="0"/>
          </a:p>
          <a:p>
            <a:endParaRPr lang="en-GB" dirty="0"/>
          </a:p>
        </p:txBody>
      </p:sp>
      <p:pic>
        <p:nvPicPr>
          <p:cNvPr id="3074" name="Picture 2" descr="There's No Such Thing As Naughty — A Children's Story">
            <a:extLst>
              <a:ext uri="{FF2B5EF4-FFF2-40B4-BE49-F238E27FC236}">
                <a16:creationId xmlns:a16="http://schemas.microsoft.com/office/drawing/2014/main" id="{9A5785B1-2EE4-0143-A534-F7CA31C0F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9653" y="1171681"/>
            <a:ext cx="4500880" cy="3178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2587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C16D9-D69F-48AB-BE06-4F7C14253761}"/>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The Evidence</a:t>
            </a:r>
          </a:p>
        </p:txBody>
      </p:sp>
      <p:sp>
        <p:nvSpPr>
          <p:cNvPr id="3" name="TextBox 2">
            <a:extLst>
              <a:ext uri="{FF2B5EF4-FFF2-40B4-BE49-F238E27FC236}">
                <a16:creationId xmlns:a16="http://schemas.microsoft.com/office/drawing/2014/main" id="{F80DA699-BE69-403A-876C-42E578BD8E91}"/>
              </a:ext>
            </a:extLst>
          </p:cNvPr>
          <p:cNvSpPr txBox="1"/>
          <p:nvPr/>
        </p:nvSpPr>
        <p:spPr>
          <a:xfrm>
            <a:off x="838200" y="1659285"/>
            <a:ext cx="10077254" cy="3754874"/>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What good practice looks like in reality?</a:t>
            </a:r>
          </a:p>
          <a:p>
            <a:endParaRPr lang="en-GB" sz="2800" dirty="0">
              <a:latin typeface="Arial" panose="020B0604020202020204" pitchFamily="34" charset="0"/>
              <a:cs typeface="Arial" panose="020B0604020202020204" pitchFamily="34" charset="0"/>
            </a:endParaRPr>
          </a:p>
          <a:p>
            <a:r>
              <a:rPr lang="en-GB" sz="1800" dirty="0"/>
              <a:t>This example is underpinned by research into mixed ability classrooms and the informed practice on behaviour management to develop learning of mixed ability classes (University College London, 2020)</a:t>
            </a:r>
          </a:p>
          <a:p>
            <a:endParaRPr lang="en-GB" sz="1800" dirty="0"/>
          </a:p>
          <a:p>
            <a:r>
              <a:rPr lang="en-GB" dirty="0">
                <a:latin typeface="Arial" panose="020B0604020202020204" pitchFamily="34" charset="0"/>
                <a:cs typeface="Arial" panose="020B0604020202020204" pitchFamily="34" charset="0"/>
                <a:hlinkClick r:id="rId3"/>
              </a:rPr>
              <a:t>https://www.ucl.ac.uk/ioe/departments-and-centres/centres/best-practice-grouping-students/developing-best-practice-mixed-attainment-english-teaching</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r>
              <a:rPr lang="en-GB" sz="28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(UCL, 2020)</a:t>
            </a: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2340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05B6F-EEF6-4538-8186-A6202C78835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Reflective Practice</a:t>
            </a:r>
          </a:p>
        </p:txBody>
      </p:sp>
      <p:sp>
        <p:nvSpPr>
          <p:cNvPr id="3" name="TextBox 2">
            <a:extLst>
              <a:ext uri="{FF2B5EF4-FFF2-40B4-BE49-F238E27FC236}">
                <a16:creationId xmlns:a16="http://schemas.microsoft.com/office/drawing/2014/main" id="{4F417457-AFAD-4F9D-AD90-522342326A0D}"/>
              </a:ext>
            </a:extLst>
          </p:cNvPr>
          <p:cNvSpPr txBox="1"/>
          <p:nvPr/>
        </p:nvSpPr>
        <p:spPr>
          <a:xfrm>
            <a:off x="1395760" y="1630005"/>
            <a:ext cx="9257372" cy="3200876"/>
          </a:xfrm>
          <a:prstGeom prst="rect">
            <a:avLst/>
          </a:prstGeom>
          <a:noFill/>
        </p:spPr>
        <p:txBody>
          <a:bodyPr wrap="square" rtlCol="0">
            <a:spAutoFit/>
          </a:bodyPr>
          <a:lstStyle/>
          <a:p>
            <a:r>
              <a:rPr lang="en-GB" dirty="0"/>
              <a:t>‘</a:t>
            </a:r>
            <a:r>
              <a:rPr lang="en-GB" sz="2400" dirty="0">
                <a:latin typeface="Arial" panose="020B0604020202020204" pitchFamily="34" charset="0"/>
                <a:cs typeface="Arial" panose="020B0604020202020204" pitchFamily="34" charset="0"/>
              </a:rPr>
              <a:t>Reflective Practice’ according </a:t>
            </a:r>
            <a:r>
              <a:rPr lang="en-GB" sz="2400" dirty="0">
                <a:latin typeface="+mj-lt"/>
                <a:cs typeface="Arial" panose="020B0604020202020204" pitchFamily="34" charset="0"/>
              </a:rPr>
              <a:t>to </a:t>
            </a:r>
            <a:r>
              <a:rPr lang="en-US" sz="2400" dirty="0">
                <a:latin typeface="+mj-lt"/>
                <a:cs typeface="Arial" panose="020B0604020202020204" pitchFamily="34" charset="0"/>
              </a:rPr>
              <a:t>Sch</a:t>
            </a:r>
            <a:r>
              <a:rPr lang="en-US" sz="2400" dirty="0">
                <a:latin typeface="+mj-lt"/>
              </a:rPr>
              <a:t>ön</a:t>
            </a:r>
            <a:r>
              <a:rPr lang="en-GB" sz="2400" dirty="0">
                <a:latin typeface="+mj-lt"/>
                <a:cs typeface="Arial" panose="020B0604020202020204" pitchFamily="34" charset="0"/>
              </a:rPr>
              <a:t> </a:t>
            </a:r>
            <a:r>
              <a:rPr lang="en-GB" sz="2400" dirty="0">
                <a:latin typeface="Arial" panose="020B0604020202020204" pitchFamily="34" charset="0"/>
                <a:cs typeface="Arial" panose="020B0604020202020204" pitchFamily="34" charset="0"/>
              </a:rPr>
              <a:t>(1983) is defined as,</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t>
            </a:r>
            <a:r>
              <a:rPr lang="en-GB" sz="2400" i="1" dirty="0">
                <a:latin typeface="Arial" panose="020B0604020202020204" pitchFamily="34" charset="0"/>
                <a:cs typeface="Arial" panose="020B0604020202020204" pitchFamily="34" charset="0"/>
              </a:rPr>
              <a:t>..a process of reviewing an experience from practice in order to describe, analyse and evaluate and so informs learning from practice’</a:t>
            </a:r>
          </a:p>
          <a:p>
            <a:endParaRPr lang="en-GB" sz="2400" i="1" dirty="0">
              <a:latin typeface="Arial" panose="020B0604020202020204" pitchFamily="34" charset="0"/>
              <a:cs typeface="Arial" panose="020B0604020202020204" pitchFamily="34" charset="0"/>
            </a:endParaRPr>
          </a:p>
          <a:p>
            <a:r>
              <a:rPr lang="en-GB" sz="1600" i="1" dirty="0">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Reece</a:t>
            </a:r>
            <a:r>
              <a:rPr lang="en-GB" sz="1600" i="1" dirty="0">
                <a:latin typeface="Arial" panose="020B0604020202020204" pitchFamily="34" charset="0"/>
                <a:cs typeface="Arial" panose="020B0604020202020204" pitchFamily="34" charset="0"/>
              </a:rPr>
              <a:t> et al, </a:t>
            </a:r>
            <a:r>
              <a:rPr lang="en-GB" sz="1600" dirty="0">
                <a:latin typeface="Arial" panose="020B0604020202020204" pitchFamily="34" charset="0"/>
                <a:cs typeface="Arial" panose="020B0604020202020204" pitchFamily="34" charset="0"/>
              </a:rPr>
              <a:t>2007</a:t>
            </a:r>
            <a:r>
              <a:rPr lang="en-GB" sz="1600" i="1" dirty="0">
                <a:latin typeface="Arial" panose="020B0604020202020204" pitchFamily="34" charset="0"/>
                <a:cs typeface="Arial" panose="020B0604020202020204" pitchFamily="34" charset="0"/>
              </a:rPr>
              <a:t>)</a:t>
            </a:r>
            <a:endParaRPr lang="en-GB" sz="1600" i="1" dirty="0"/>
          </a:p>
          <a:p>
            <a:r>
              <a:rPr lang="en-GB" i="1" dirty="0"/>
              <a:t>                                                                                                    </a:t>
            </a:r>
            <a:endParaRPr lang="en-GB" dirty="0"/>
          </a:p>
        </p:txBody>
      </p:sp>
    </p:spTree>
    <p:extLst>
      <p:ext uri="{BB962C8B-B14F-4D97-AF65-F5344CB8AC3E}">
        <p14:creationId xmlns:p14="http://schemas.microsoft.com/office/powerpoint/2010/main" val="3263391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178B2-BDB0-4C48-BF65-F3DD80647DE6}"/>
              </a:ext>
            </a:extLst>
          </p:cNvPr>
          <p:cNvSpPr>
            <a:spLocks noGrp="1"/>
          </p:cNvSpPr>
          <p:nvPr>
            <p:ph type="title"/>
          </p:nvPr>
        </p:nvSpPr>
        <p:spPr>
          <a:xfrm>
            <a:off x="514877" y="508784"/>
            <a:ext cx="3530157" cy="1049235"/>
          </a:xfrm>
        </p:spPr>
        <p:txBody>
          <a:bodyPr vert="horz" lIns="91440" tIns="45720" rIns="91440" bIns="45720" rtlCol="0" anchor="t">
            <a:normAutofit/>
          </a:bodyPr>
          <a:lstStyle/>
          <a:p>
            <a:r>
              <a:rPr lang="en-US" dirty="0"/>
              <a:t>Schön</a:t>
            </a:r>
          </a:p>
        </p:txBody>
      </p:sp>
      <p:sp>
        <p:nvSpPr>
          <p:cNvPr id="4" name="Content Placeholder 3">
            <a:extLst>
              <a:ext uri="{FF2B5EF4-FFF2-40B4-BE49-F238E27FC236}">
                <a16:creationId xmlns:a16="http://schemas.microsoft.com/office/drawing/2014/main" id="{987BC5E8-CE9E-4908-95C7-4423789BE9D2}"/>
              </a:ext>
            </a:extLst>
          </p:cNvPr>
          <p:cNvSpPr>
            <a:spLocks noGrp="1"/>
          </p:cNvSpPr>
          <p:nvPr>
            <p:ph sz="half" idx="2"/>
          </p:nvPr>
        </p:nvSpPr>
        <p:spPr>
          <a:xfrm>
            <a:off x="350809" y="1558019"/>
            <a:ext cx="4627296" cy="3450613"/>
          </a:xfrm>
        </p:spPr>
        <p:txBody>
          <a:bodyPr vert="horz" lIns="91440" tIns="45720" rIns="91440" bIns="45720" rtlCol="0" anchor="t">
            <a:normAutofit fontScale="92500" lnSpcReduction="10000"/>
          </a:bodyPr>
          <a:lstStyle/>
          <a:p>
            <a:r>
              <a:rPr lang="en-US" dirty="0"/>
              <a:t>Pros</a:t>
            </a:r>
          </a:p>
          <a:p>
            <a:pPr lvl="1"/>
            <a:r>
              <a:rPr lang="en-GB" dirty="0"/>
              <a:t>Professional model: gaining professional artistry and increasing professional confidence.</a:t>
            </a:r>
            <a:endParaRPr lang="en-US" dirty="0"/>
          </a:p>
          <a:p>
            <a:r>
              <a:rPr lang="en-US" dirty="0"/>
              <a:t>Cons</a:t>
            </a:r>
          </a:p>
          <a:p>
            <a:pPr lvl="1"/>
            <a:r>
              <a:rPr lang="en-GB" dirty="0"/>
              <a:t>highlights the difference between the two types of reflection but does not provide extensive guidance for carrying out either</a:t>
            </a:r>
            <a:endParaRPr lang="en-US" dirty="0"/>
          </a:p>
        </p:txBody>
      </p:sp>
      <p:pic>
        <p:nvPicPr>
          <p:cNvPr id="6" name="Content Placeholder 5" descr="Text&#10;&#10;Description automatically generated">
            <a:extLst>
              <a:ext uri="{FF2B5EF4-FFF2-40B4-BE49-F238E27FC236}">
                <a16:creationId xmlns:a16="http://schemas.microsoft.com/office/drawing/2014/main" id="{B2E3E10D-D32B-467E-A64D-EB73135685FA}"/>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5264355" y="1135472"/>
            <a:ext cx="6192543" cy="3830979"/>
          </a:xfrm>
          <a:prstGeom prst="rect">
            <a:avLst/>
          </a:prstGeom>
        </p:spPr>
      </p:pic>
    </p:spTree>
    <p:extLst>
      <p:ext uri="{BB962C8B-B14F-4D97-AF65-F5344CB8AC3E}">
        <p14:creationId xmlns:p14="http://schemas.microsoft.com/office/powerpoint/2010/main" val="2822151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3255E-9985-4D2B-B330-0E8539BAEBEF}"/>
              </a:ext>
            </a:extLst>
          </p:cNvPr>
          <p:cNvSpPr>
            <a:spLocks noGrp="1"/>
          </p:cNvSpPr>
          <p:nvPr>
            <p:ph type="title"/>
          </p:nvPr>
        </p:nvSpPr>
        <p:spPr/>
        <p:txBody>
          <a:bodyPr>
            <a:normAutofit/>
          </a:bodyPr>
          <a:lstStyle/>
          <a:p>
            <a:r>
              <a:rPr lang="en-GB" dirty="0">
                <a:latin typeface="Arial" panose="020B0604020202020204" pitchFamily="34" charset="0"/>
                <a:cs typeface="Arial" panose="020B0604020202020204" pitchFamily="34" charset="0"/>
              </a:rPr>
              <a:t>How Reflective Practice Impacts Upon Individual Behaviour</a:t>
            </a:r>
          </a:p>
        </p:txBody>
      </p:sp>
      <p:pic>
        <p:nvPicPr>
          <p:cNvPr id="5" name="Picture 4" descr="A picture containing drawing&#10;&#10;Description automatically generated">
            <a:extLst>
              <a:ext uri="{FF2B5EF4-FFF2-40B4-BE49-F238E27FC236}">
                <a16:creationId xmlns:a16="http://schemas.microsoft.com/office/drawing/2014/main" id="{998E8216-A1FE-422B-9FD4-2DC4ED5065F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8578130" y="2010802"/>
            <a:ext cx="3212426" cy="2836396"/>
          </a:xfrm>
          <a:prstGeom prst="rect">
            <a:avLst/>
          </a:prstGeom>
        </p:spPr>
      </p:pic>
      <p:sp>
        <p:nvSpPr>
          <p:cNvPr id="7" name="TextBox 6">
            <a:extLst>
              <a:ext uri="{FF2B5EF4-FFF2-40B4-BE49-F238E27FC236}">
                <a16:creationId xmlns:a16="http://schemas.microsoft.com/office/drawing/2014/main" id="{93C50566-F28F-4D2C-BD22-645E1F7CA612}"/>
              </a:ext>
            </a:extLst>
          </p:cNvPr>
          <p:cNvSpPr txBox="1"/>
          <p:nvPr/>
        </p:nvSpPr>
        <p:spPr>
          <a:xfrm>
            <a:off x="838200" y="1766492"/>
            <a:ext cx="6868768" cy="3785652"/>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The qualities and characteristics of a teacher, combined with the experiences and cultures gained will impact upon what is achieved in the classroom</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Outcomes are determined by knowledge, understanding and beliefs about behaviours</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The appropriateness of any strategy or intervention on pupil/s and relevance to parents</a:t>
            </a:r>
          </a:p>
          <a:p>
            <a:pPr marL="285750" indent="-28575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000" dirty="0">
                <a:latin typeface="Arial" panose="020B0604020202020204" pitchFamily="34" charset="0"/>
                <a:cs typeface="Arial" panose="020B0604020202020204" pitchFamily="34" charset="0"/>
              </a:rPr>
              <a:t>Need to specify why certain behaviours are expected in accordance with school policies etc.   </a:t>
            </a:r>
          </a:p>
        </p:txBody>
      </p:sp>
    </p:spTree>
    <p:extLst>
      <p:ext uri="{BB962C8B-B14F-4D97-AF65-F5344CB8AC3E}">
        <p14:creationId xmlns:p14="http://schemas.microsoft.com/office/powerpoint/2010/main" val="2337653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C2254-035A-4A49-AE59-9758FE6B24B5}"/>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Reflection and Behaviour</a:t>
            </a:r>
          </a:p>
        </p:txBody>
      </p:sp>
      <p:sp>
        <p:nvSpPr>
          <p:cNvPr id="3" name="TextBox 2">
            <a:extLst>
              <a:ext uri="{FF2B5EF4-FFF2-40B4-BE49-F238E27FC236}">
                <a16:creationId xmlns:a16="http://schemas.microsoft.com/office/drawing/2014/main" id="{A964E11C-FD9A-43F1-B6A9-FCEADB8A0431}"/>
              </a:ext>
            </a:extLst>
          </p:cNvPr>
          <p:cNvSpPr txBox="1"/>
          <p:nvPr/>
        </p:nvSpPr>
        <p:spPr>
          <a:xfrm>
            <a:off x="838200" y="1690688"/>
            <a:ext cx="10001840" cy="3416320"/>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Being aware of own approach to behaviour management and their own non-verbal communication</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Being aware of our behaviours, modelling requirement and how they impact upon others</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Being consistent, detaching the behaviour from the individual</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Operating within the framework of behaviour policy of the setting </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Reflective practice will help to inform Individual Development Plans IDP)  </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Recognise when additional training and support is needed to manage behaviour  </a:t>
            </a:r>
          </a:p>
        </p:txBody>
      </p:sp>
    </p:spTree>
    <p:extLst>
      <p:ext uri="{BB962C8B-B14F-4D97-AF65-F5344CB8AC3E}">
        <p14:creationId xmlns:p14="http://schemas.microsoft.com/office/powerpoint/2010/main" val="10056943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945A2-3D35-4144-851D-6ACBE053D671}"/>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Case Studies</a:t>
            </a:r>
          </a:p>
        </p:txBody>
      </p:sp>
      <p:sp>
        <p:nvSpPr>
          <p:cNvPr id="3" name="TextBox 2">
            <a:extLst>
              <a:ext uri="{FF2B5EF4-FFF2-40B4-BE49-F238E27FC236}">
                <a16:creationId xmlns:a16="http://schemas.microsoft.com/office/drawing/2014/main" id="{06CC254F-5AAE-40C0-845A-D0B0A59EE8B7}"/>
              </a:ext>
            </a:extLst>
          </p:cNvPr>
          <p:cNvSpPr txBox="1"/>
          <p:nvPr/>
        </p:nvSpPr>
        <p:spPr>
          <a:xfrm>
            <a:off x="838200" y="1480699"/>
            <a:ext cx="9601195" cy="341632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Ben, aged 9, had difficulties controlling his behaviour both inside and outside the classroom. He was very aggressive towards other children and showed staff little or no respect. Teachers often commented how unhappy he looked. His teacher realised that his behaviour was linked to his lack of self-esteem and self-worth. She established this through other staff who often commented how unhappy he looked. During circle time sessions when he was asked to say something positive about himself he either refused or replied with a negative comment, for example “I don‘t like being me”</a:t>
            </a:r>
          </a:p>
        </p:txBody>
      </p:sp>
    </p:spTree>
    <p:extLst>
      <p:ext uri="{BB962C8B-B14F-4D97-AF65-F5344CB8AC3E}">
        <p14:creationId xmlns:p14="http://schemas.microsoft.com/office/powerpoint/2010/main" val="27584968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086BC-C56C-4396-908F-944C40FDD3F8}"/>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Case Studies</a:t>
            </a:r>
          </a:p>
        </p:txBody>
      </p:sp>
      <p:sp>
        <p:nvSpPr>
          <p:cNvPr id="3" name="TextBox 2">
            <a:extLst>
              <a:ext uri="{FF2B5EF4-FFF2-40B4-BE49-F238E27FC236}">
                <a16:creationId xmlns:a16="http://schemas.microsoft.com/office/drawing/2014/main" id="{31F7F0CE-8683-48A0-BE97-9C973DDC7107}"/>
              </a:ext>
            </a:extLst>
          </p:cNvPr>
          <p:cNvSpPr txBox="1"/>
          <p:nvPr/>
        </p:nvSpPr>
        <p:spPr>
          <a:xfrm>
            <a:off x="786354" y="1443841"/>
            <a:ext cx="10567446" cy="3970318"/>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Darren is ten years of age. He started missing school occasionally at the age of seven. He was reported for being absent repeatedly at the age of nine. His parents repeatedly made excuses for him claiming that he was ill, often with colds or flu. Eventually, the school contacted the education welfare officer who made a home visit. She spoke to Darren and his mother. It turned out that Darren was being repeatedly bullied both physically and verbally. He was often too afraid to go to school. Further investigations showed that he was also the subject of bullying on the school bus to and from school and in the yard during playtimes. His mother had taken him home to see her general practitioner twice following bouts of physical bullying. Darren believed that by reporting the boys who bullied him, he would be subjected to more serious bullying. His mother was also </a:t>
            </a:r>
            <a:r>
              <a:rPr lang="en-GB" sz="2400" dirty="0">
                <a:latin typeface="Arial" panose="020B0604020202020204" pitchFamily="34" charset="0"/>
                <a:cs typeface="Arial" panose="020B0604020202020204" pitchFamily="34" charset="0"/>
              </a:rPr>
              <a:t>concerned about being victimised within the local community. The bullying started because Darren was smaller than his peers, overweight and not so good at sporting activities</a:t>
            </a:r>
          </a:p>
        </p:txBody>
      </p:sp>
    </p:spTree>
    <p:extLst>
      <p:ext uri="{BB962C8B-B14F-4D97-AF65-F5344CB8AC3E}">
        <p14:creationId xmlns:p14="http://schemas.microsoft.com/office/powerpoint/2010/main" val="2868849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554EA-050A-47A4-9E62-3320BB04DF18}"/>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Case Studies</a:t>
            </a:r>
          </a:p>
        </p:txBody>
      </p:sp>
      <p:sp>
        <p:nvSpPr>
          <p:cNvPr id="3" name="TextBox 2">
            <a:extLst>
              <a:ext uri="{FF2B5EF4-FFF2-40B4-BE49-F238E27FC236}">
                <a16:creationId xmlns:a16="http://schemas.microsoft.com/office/drawing/2014/main" id="{1DA81699-2416-48F9-9BA8-35C7128310E5}"/>
              </a:ext>
            </a:extLst>
          </p:cNvPr>
          <p:cNvSpPr txBox="1"/>
          <p:nvPr/>
        </p:nvSpPr>
        <p:spPr>
          <a:xfrm>
            <a:off x="838200" y="1609991"/>
            <a:ext cx="10016762" cy="2246769"/>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Janine is nine years old. She started missing school at the age of five without good reason. Her mother always condoned her absences and made plausible excuses for her. Following the intervention of her school after the absences became more frequent and prolonged, Janine was found by the education social worker to be living in a caravan with her mother and her boyfriend some 30 miles away from the school‘s catchment area. The conditions inside the caravan concerned the education social worker so much she reported the case to the social services department</a:t>
            </a:r>
          </a:p>
        </p:txBody>
      </p:sp>
    </p:spTree>
    <p:extLst>
      <p:ext uri="{BB962C8B-B14F-4D97-AF65-F5344CB8AC3E}">
        <p14:creationId xmlns:p14="http://schemas.microsoft.com/office/powerpoint/2010/main" val="1436624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9209-E251-9C3C-E125-FF5479FA38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4A76B6-8683-CA5E-46C0-C604B3BC887C}"/>
              </a:ext>
            </a:extLst>
          </p:cNvPr>
          <p:cNvSpPr>
            <a:spLocks noGrp="1"/>
          </p:cNvSpPr>
          <p:nvPr>
            <p:ph type="title"/>
          </p:nvPr>
        </p:nvSpPr>
        <p:spPr/>
        <p:txBody>
          <a:bodyPr/>
          <a:lstStyle/>
          <a:p>
            <a:r>
              <a:rPr lang="en-US" dirty="0"/>
              <a:t>Learning outcomes:</a:t>
            </a:r>
          </a:p>
        </p:txBody>
      </p:sp>
      <p:sp>
        <p:nvSpPr>
          <p:cNvPr id="3" name="Content Placeholder 2">
            <a:extLst>
              <a:ext uri="{FF2B5EF4-FFF2-40B4-BE49-F238E27FC236}">
                <a16:creationId xmlns:a16="http://schemas.microsoft.com/office/drawing/2014/main" id="{D3CEFE4D-F67B-EFB4-571F-B36204D9B4F0}"/>
              </a:ext>
            </a:extLst>
          </p:cNvPr>
          <p:cNvSpPr>
            <a:spLocks noGrp="1"/>
          </p:cNvSpPr>
          <p:nvPr>
            <p:ph idx="1"/>
          </p:nvPr>
        </p:nvSpPr>
        <p:spPr>
          <a:xfrm>
            <a:off x="1171786" y="1690688"/>
            <a:ext cx="8033174" cy="2985706"/>
          </a:xfrm>
        </p:spPr>
        <p:txBody>
          <a:bodyPr>
            <a:normAutofit/>
          </a:bodyPr>
          <a:lstStyle/>
          <a:p>
            <a:pPr marL="257175" indent="-257175">
              <a:lnSpc>
                <a:spcPct val="115000"/>
              </a:lnSpc>
              <a:spcBef>
                <a:spcPts val="900"/>
              </a:spcBef>
              <a:spcAft>
                <a:spcPts val="750"/>
              </a:spcAft>
              <a:buFont typeface="Symbol" panose="05050102010706020507" pitchFamily="18" charset="2"/>
              <a:buChar char=""/>
            </a:pPr>
            <a:r>
              <a:rPr lang="en-US" sz="2100" dirty="0">
                <a:solidFill>
                  <a:srgbClr val="000000"/>
                </a:solidFill>
                <a:latin typeface="Calibri" panose="020F0502020204030204" pitchFamily="34" charset="0"/>
                <a:cs typeface="Calibri" panose="020F0502020204030204" pitchFamily="34" charset="0"/>
              </a:rPr>
              <a:t>To critically examine how the practitioner’s behavior can influence the classroom environment.</a:t>
            </a:r>
          </a:p>
          <a:p>
            <a:pPr marL="257175" indent="-257175">
              <a:lnSpc>
                <a:spcPct val="115000"/>
              </a:lnSpc>
              <a:spcBef>
                <a:spcPts val="900"/>
              </a:spcBef>
              <a:spcAft>
                <a:spcPts val="750"/>
              </a:spcAft>
              <a:buFont typeface="Symbol" panose="05050102010706020507" pitchFamily="18" charset="2"/>
              <a:buChar char=""/>
            </a:pPr>
            <a:r>
              <a:rPr lang="en-US" sz="2100" dirty="0">
                <a:solidFill>
                  <a:srgbClr val="000000"/>
                </a:solidFill>
                <a:latin typeface="Calibri" panose="020F0502020204030204" pitchFamily="34" charset="0"/>
                <a:cs typeface="Calibri" panose="020F0502020204030204" pitchFamily="34" charset="0"/>
              </a:rPr>
              <a:t>To explore how reflective practice can influence individual behavior in the classroom.</a:t>
            </a:r>
          </a:p>
          <a:p>
            <a:pPr marL="257175" indent="-257175">
              <a:lnSpc>
                <a:spcPct val="115000"/>
              </a:lnSpc>
              <a:spcBef>
                <a:spcPts val="900"/>
              </a:spcBef>
              <a:spcAft>
                <a:spcPts val="750"/>
              </a:spcAft>
              <a:buFont typeface="Symbol" panose="05050102010706020507" pitchFamily="18" charset="2"/>
              <a:buChar char=""/>
            </a:pPr>
            <a:endParaRPr lang="en-US" sz="15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5383838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72979-8441-334F-AB89-F6C64ED2D32A}"/>
              </a:ext>
            </a:extLst>
          </p:cNvPr>
          <p:cNvSpPr>
            <a:spLocks noGrp="1"/>
          </p:cNvSpPr>
          <p:nvPr>
            <p:ph type="title"/>
          </p:nvPr>
        </p:nvSpPr>
        <p:spPr/>
        <p:txBody>
          <a:bodyPr/>
          <a:lstStyle/>
          <a:p>
            <a:r>
              <a:rPr lang="en-GB" dirty="0"/>
              <a:t>Next week - </a:t>
            </a:r>
          </a:p>
        </p:txBody>
      </p:sp>
      <p:sp>
        <p:nvSpPr>
          <p:cNvPr id="3" name="Content Placeholder 2">
            <a:extLst>
              <a:ext uri="{FF2B5EF4-FFF2-40B4-BE49-F238E27FC236}">
                <a16:creationId xmlns:a16="http://schemas.microsoft.com/office/drawing/2014/main" id="{78910F85-2F76-7CD7-86A0-D97F89D74043}"/>
              </a:ext>
            </a:extLst>
          </p:cNvPr>
          <p:cNvSpPr>
            <a:spLocks noGrp="1"/>
          </p:cNvSpPr>
          <p:nvPr>
            <p:ph idx="1"/>
          </p:nvPr>
        </p:nvSpPr>
        <p:spPr/>
        <p:txBody>
          <a:bodyPr/>
          <a:lstStyle/>
          <a:p>
            <a:r>
              <a:rPr lang="en-GB" dirty="0"/>
              <a:t>Monday (Teams) session 7 - Behaviour management programmes in Primary school</a:t>
            </a:r>
          </a:p>
          <a:p>
            <a:r>
              <a:rPr lang="en-GB" dirty="0"/>
              <a:t>Thursday AM (face-to-face) session 8 - Behaviour management programmes in Secondary school and post-16</a:t>
            </a:r>
          </a:p>
          <a:p>
            <a:r>
              <a:rPr lang="en-GB" dirty="0"/>
              <a:t>Thursday PM (face-to-face) assignment </a:t>
            </a:r>
            <a:r>
              <a:rPr lang="en-GB"/>
              <a:t>and tutorials</a:t>
            </a:r>
            <a:endParaRPr lang="en-GB" dirty="0"/>
          </a:p>
          <a:p>
            <a:endParaRPr lang="en-GB" dirty="0"/>
          </a:p>
        </p:txBody>
      </p:sp>
    </p:spTree>
    <p:extLst>
      <p:ext uri="{BB962C8B-B14F-4D97-AF65-F5344CB8AC3E}">
        <p14:creationId xmlns:p14="http://schemas.microsoft.com/office/powerpoint/2010/main" val="993469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808624-23C5-4CDF-B8FF-FDBBB6B1DAE6}"/>
              </a:ext>
            </a:extLst>
          </p:cNvPr>
          <p:cNvSpPr txBox="1"/>
          <p:nvPr/>
        </p:nvSpPr>
        <p:spPr>
          <a:xfrm>
            <a:off x="838200" y="1427509"/>
            <a:ext cx="10030969" cy="4401205"/>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Adams, K (2009), Behaviour for Learning in the Primary School, Exeter, Learning Matters Ltd.</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r>
              <a:rPr lang="en-GB" sz="1400" dirty="0" err="1">
                <a:latin typeface="Arial" panose="020B0604020202020204" pitchFamily="34" charset="0"/>
                <a:cs typeface="Arial" panose="020B0604020202020204" pitchFamily="34" charset="0"/>
              </a:rPr>
              <a:t>Denby</a:t>
            </a:r>
            <a:r>
              <a:rPr lang="en-GB" sz="1400" dirty="0">
                <a:latin typeface="Arial" panose="020B0604020202020204" pitchFamily="34" charset="0"/>
                <a:cs typeface="Arial" panose="020B0604020202020204" pitchFamily="34" charset="0"/>
              </a:rPr>
              <a:t>, N (2012), Training to Teach, London, Sage Publications Ltd.</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Ellis, S &amp; Tod, J (2015), Promoting Behaviour for Learning in the Classroom, London, Routledge.</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Lever, C (2011), Understanding Challenging Behaviour in Inclusive Classrooms : Harlow, Longman</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Reece, I &amp; Walker, S (2007), Teaching, training and Learning, A Practical Guide, Tyne and Wear, Business Education Publishers Ltd. </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Rogers, B (2015), Classroom Behaviour: A Practical Guide to Effective Teaching, Behaviour, London, Sage Publications Ltd.</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Welsh Government (2012), Practical approaches for behaviour management in the classroom, [Online] Available at; </a:t>
            </a:r>
            <a:r>
              <a:rPr lang="en-GB" sz="1400" dirty="0">
                <a:hlinkClick r:id="rId3"/>
              </a:rPr>
              <a:t>https://gov.wales/sites/default/files/publications/2018-12/practical-approaches-to-behaviour-management-in-the-classroom-a-handbook-for-classroom-teachers-in-primary-schools.pdf</a:t>
            </a:r>
            <a:r>
              <a:rPr lang="en-GB" sz="1400" dirty="0"/>
              <a:t> </a:t>
            </a:r>
            <a:r>
              <a:rPr lang="en-GB" sz="1400" dirty="0">
                <a:latin typeface="Arial" panose="020B0604020202020204" pitchFamily="34" charset="0"/>
                <a:cs typeface="Arial" panose="020B0604020202020204" pitchFamily="34" charset="0"/>
              </a:rPr>
              <a:t>(Accessed 4</a:t>
            </a:r>
            <a:r>
              <a:rPr lang="en-GB" sz="1400" baseline="30000" dirty="0">
                <a:latin typeface="Arial" panose="020B0604020202020204" pitchFamily="34" charset="0"/>
                <a:cs typeface="Arial" panose="020B0604020202020204" pitchFamily="34" charset="0"/>
              </a:rPr>
              <a:t>th</a:t>
            </a:r>
            <a:r>
              <a:rPr lang="en-GB" sz="1400" dirty="0">
                <a:latin typeface="Arial" panose="020B0604020202020204" pitchFamily="34" charset="0"/>
                <a:cs typeface="Arial" panose="020B0604020202020204" pitchFamily="34" charset="0"/>
              </a:rPr>
              <a:t> March 2020)</a:t>
            </a:r>
          </a:p>
          <a:p>
            <a:endParaRPr lang="en-GB" sz="16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B8B98B3A-1ED3-7347-DC46-49B37C8E7C60}"/>
              </a:ext>
            </a:extLst>
          </p:cNvPr>
          <p:cNvSpPr>
            <a:spLocks noGrp="1"/>
          </p:cNvSpPr>
          <p:nvPr>
            <p:ph type="title"/>
          </p:nvPr>
        </p:nvSpPr>
        <p:spPr/>
        <p:txBody>
          <a:bodyPr/>
          <a:lstStyle/>
          <a:p>
            <a:r>
              <a:rPr lang="en-GB" dirty="0"/>
              <a:t>References</a:t>
            </a:r>
            <a:endParaRPr lang="en-US" dirty="0"/>
          </a:p>
        </p:txBody>
      </p:sp>
    </p:spTree>
    <p:extLst>
      <p:ext uri="{BB962C8B-B14F-4D97-AF65-F5344CB8AC3E}">
        <p14:creationId xmlns:p14="http://schemas.microsoft.com/office/powerpoint/2010/main" val="508818049"/>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8A63777780345488AEDE65D17406932" ma:contentTypeVersion="10" ma:contentTypeDescription="Create a new document." ma:contentTypeScope="" ma:versionID="d2167257583e6ee84d26a529c885e654">
  <xsd:schema xmlns:xsd="http://www.w3.org/2001/XMLSchema" xmlns:xs="http://www.w3.org/2001/XMLSchema" xmlns:p="http://schemas.microsoft.com/office/2006/metadata/properties" xmlns:ns2="0603a90d-959e-48fe-8252-6d5b018ba160" xmlns:ns3="16bfc89a-06a0-41d6-ae50-6ff65b36cb8b" targetNamespace="http://schemas.microsoft.com/office/2006/metadata/properties" ma:root="true" ma:fieldsID="a17e2912ee5e336d976132a65d4df024" ns2:_="" ns3:_="">
    <xsd:import namespace="0603a90d-959e-48fe-8252-6d5b018ba160"/>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603a90d-959e-48fe-8252-6d5b018ba1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49defb7-6831-4baf-a48f-42dc0bcd938e}"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0603a90d-959e-48fe-8252-6d5b018ba16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E8B93E-323A-4B0F-8935-BD388048F3D5}">
  <ds:schemaRefs>
    <ds:schemaRef ds:uri="http://schemas.microsoft.com/sharepoint/v3/contenttype/forms"/>
  </ds:schemaRefs>
</ds:datastoreItem>
</file>

<file path=customXml/itemProps2.xml><?xml version="1.0" encoding="utf-8"?>
<ds:datastoreItem xmlns:ds="http://schemas.openxmlformats.org/officeDocument/2006/customXml" ds:itemID="{FFBA335C-5E3E-47A8-A3E1-5D3F1946E2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603a90d-959e-48fe-8252-6d5b018ba160"/>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2DD9B75-D2AB-4965-9AEA-B14B84F46B7A}">
  <ds:schemaRefs>
    <ds:schemaRef ds:uri="http://schemas.microsoft.com/office/2006/metadata/properties"/>
    <ds:schemaRef ds:uri="http://schemas.microsoft.com/office/infopath/2007/PartnerControls"/>
    <ds:schemaRef ds:uri="16bfc89a-06a0-41d6-ae50-6ff65b36cb8b"/>
    <ds:schemaRef ds:uri="0603a90d-959e-48fe-8252-6d5b018ba160"/>
  </ds:schemaRefs>
</ds:datastoreItem>
</file>

<file path=docProps/app.xml><?xml version="1.0" encoding="utf-8"?>
<Properties xmlns="http://schemas.openxmlformats.org/officeDocument/2006/extended-properties" xmlns:vt="http://schemas.openxmlformats.org/officeDocument/2006/docPropsVTypes">
  <Template>UWTSD PP Template (Cream background)</Template>
  <TotalTime>1033</TotalTime>
  <Words>2707</Words>
  <Application>Microsoft Office PowerPoint</Application>
  <PresentationFormat>Widescreen</PresentationFormat>
  <Paragraphs>191</Paragraphs>
  <Slides>25</Slides>
  <Notes>12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Google Sans</vt:lpstr>
      <vt:lpstr>inherit</vt:lpstr>
      <vt:lpstr>Source Sans Pro</vt:lpstr>
      <vt:lpstr>Symbol</vt:lpstr>
      <vt:lpstr>Times New Roman</vt:lpstr>
      <vt:lpstr>Office Theme</vt:lpstr>
      <vt:lpstr>ECES5016 Ymarfer a Dysgu;  Dulliau o rheoli dosbarth Sesiwn 6</vt:lpstr>
      <vt:lpstr>Ymarfer myfyriol &amp; Meddwl person ganolog</vt:lpstr>
      <vt:lpstr>Learning outcomes:</vt:lpstr>
      <vt:lpstr>PowerPoint Presentation</vt:lpstr>
      <vt:lpstr>The Practitioner</vt:lpstr>
      <vt:lpstr>The Practitioner’s Practice</vt:lpstr>
      <vt:lpstr>The Practitioner’s Practice</vt:lpstr>
      <vt:lpstr>The Practitioner and Pupil Engagement</vt:lpstr>
      <vt:lpstr>The Practitioner’s Style and Management</vt:lpstr>
      <vt:lpstr>What characteristics make a good practitioner?</vt:lpstr>
      <vt:lpstr>Practitioner’s Behaviour</vt:lpstr>
      <vt:lpstr>What methods should be used to effectively manage a classroom?</vt:lpstr>
      <vt:lpstr>Effective Classroom management</vt:lpstr>
      <vt:lpstr>Discussion</vt:lpstr>
      <vt:lpstr>The Evidence</vt:lpstr>
      <vt:lpstr>Reflective Practice</vt:lpstr>
      <vt:lpstr>Schön</vt:lpstr>
      <vt:lpstr>How Reflective Practice Impacts Upon Individual Behaviour</vt:lpstr>
      <vt:lpstr>Reflection and Behaviour</vt:lpstr>
      <vt:lpstr>Case Studies</vt:lpstr>
      <vt:lpstr>Case Studies</vt:lpstr>
      <vt:lpstr>Case Studies</vt:lpstr>
      <vt:lpstr>Learning outcomes:</vt:lpstr>
      <vt:lpstr>Next week -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Behaviour &amp; Learning</dc:title>
  <dc:creator>Tracy Taylor (1804033)</dc:creator>
  <cp:lastModifiedBy>Becca Sparkes</cp:lastModifiedBy>
  <cp:revision>60</cp:revision>
  <dcterms:created xsi:type="dcterms:W3CDTF">2020-03-06T22:27:57Z</dcterms:created>
  <dcterms:modified xsi:type="dcterms:W3CDTF">2024-02-06T23:30:26Z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0x01010068A63777780345488AEDE65D17406932</vt:lpwstr>
  </property>
</Properties>
</file>