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media/image2.jpg" ContentType="image/png"/>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63" r:id="rId2"/>
    <p:sldId id="264" r:id="rId3"/>
    <p:sldId id="265" r:id="rId4"/>
    <p:sldId id="266" r:id="rId5"/>
    <p:sldId id="267" r:id="rId6"/>
    <p:sldId id="268" r:id="rId7"/>
    <p:sldId id="269" r:id="rId8"/>
    <p:sldId id="270" r:id="rId9"/>
    <p:sldId id="271" r:id="rId10"/>
    <p:sldId id="272" r:id="rId11"/>
    <p:sldId id="273" r:id="rId12"/>
    <p:sldId id="275" r:id="rId13"/>
    <p:sldId id="257" r:id="rId14"/>
    <p:sldId id="256" r:id="rId15"/>
    <p:sldId id="259" r:id="rId16"/>
    <p:sldId id="260" r:id="rId17"/>
    <p:sldId id="258" r:id="rId18"/>
    <p:sldId id="261" r:id="rId19"/>
    <p:sldId id="262" r:id="rId20"/>
    <p:sldId id="276" r:id="rId21"/>
    <p:sldId id="278" r:id="rId22"/>
    <p:sldId id="279" r:id="rId23"/>
    <p:sldId id="280" r:id="rId24"/>
    <p:sldId id="281" r:id="rId25"/>
    <p:sldId id="282" r:id="rId26"/>
    <p:sldId id="283" r:id="rId27"/>
    <p:sldId id="284" r:id="rId28"/>
    <p:sldId id="285" r:id="rId29"/>
    <p:sldId id="286" r:id="rId30"/>
  </p:sldIdLst>
  <p:sldSz cx="12192000" cy="6858000"/>
  <p:notesSz cx="6858000" cy="9144000"/>
  <p:defaultTex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6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svg"/><Relationship Id="rId1" Type="http://schemas.openxmlformats.org/officeDocument/2006/relationships/image" Target="../media/image43.png"/><Relationship Id="rId4" Type="http://schemas.openxmlformats.org/officeDocument/2006/relationships/image" Target="../media/image4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svg"/><Relationship Id="rId1" Type="http://schemas.openxmlformats.org/officeDocument/2006/relationships/image" Target="../media/image43.png"/><Relationship Id="rId4" Type="http://schemas.openxmlformats.org/officeDocument/2006/relationships/image" Target="../media/image46.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85D945C-A79A-4CB1-B808-8DB3BEADCC9D}" type="doc">
      <dgm:prSet loTypeId="urn:microsoft.com/office/officeart/2016/7/layout/RepeatingBendingProcessNew" loCatId="process" qsTypeId="urn:microsoft.com/office/officeart/2005/8/quickstyle/simple1" qsCatId="simple" csTypeId="urn:microsoft.com/office/officeart/2005/8/colors/colorful2" csCatId="colorful"/>
      <dgm:spPr/>
      <dgm:t>
        <a:bodyPr/>
        <a:lstStyle/>
        <a:p>
          <a:endParaRPr lang="en-US"/>
        </a:p>
      </dgm:t>
    </dgm:pt>
    <dgm:pt modelId="{3746E70A-BAED-4441-AE78-97E78BD9F585}">
      <dgm:prSet custT="1"/>
      <dgm:spPr/>
      <dgm:t>
        <a:bodyPr/>
        <a:lstStyle/>
        <a:p>
          <a:r>
            <a:rPr lang="en-GB" sz="3600" b="1" dirty="0">
              <a:solidFill>
                <a:schemeClr val="accent1"/>
              </a:solidFill>
            </a:rPr>
            <a:t>Recruitment process </a:t>
          </a:r>
          <a:endParaRPr lang="en-US" sz="3600" b="1" dirty="0">
            <a:solidFill>
              <a:schemeClr val="accent1"/>
            </a:solidFill>
          </a:endParaRPr>
        </a:p>
      </dgm:t>
    </dgm:pt>
    <dgm:pt modelId="{5431130F-118C-4E4F-B40D-471F70868B41}" type="parTrans" cxnId="{40CA7F58-40B6-4264-953A-280C7CBA1695}">
      <dgm:prSet/>
      <dgm:spPr/>
      <dgm:t>
        <a:bodyPr/>
        <a:lstStyle/>
        <a:p>
          <a:endParaRPr lang="en-US"/>
        </a:p>
      </dgm:t>
    </dgm:pt>
    <dgm:pt modelId="{346ABED8-BE83-4461-9469-4A306C39D7EA}" type="sibTrans" cxnId="{40CA7F58-40B6-4264-953A-280C7CBA1695}">
      <dgm:prSet/>
      <dgm:spPr/>
      <dgm:t>
        <a:bodyPr/>
        <a:lstStyle/>
        <a:p>
          <a:endParaRPr lang="en-US"/>
        </a:p>
      </dgm:t>
    </dgm:pt>
    <dgm:pt modelId="{7909EE55-A996-4CE1-ACC3-1D4803CDF7E4}">
      <dgm:prSet/>
      <dgm:spPr/>
      <dgm:t>
        <a:bodyPr/>
        <a:lstStyle/>
        <a:p>
          <a:r>
            <a:rPr lang="en-GB" dirty="0"/>
            <a:t>Job Analysis (Cristina S)</a:t>
          </a:r>
          <a:endParaRPr lang="en-US" dirty="0"/>
        </a:p>
      </dgm:t>
    </dgm:pt>
    <dgm:pt modelId="{C0614237-2E2E-424A-BB12-94E0F986A42E}" type="parTrans" cxnId="{5672FEC6-E0ED-4298-A923-5AF056833CFA}">
      <dgm:prSet/>
      <dgm:spPr/>
      <dgm:t>
        <a:bodyPr/>
        <a:lstStyle/>
        <a:p>
          <a:endParaRPr lang="en-US"/>
        </a:p>
      </dgm:t>
    </dgm:pt>
    <dgm:pt modelId="{EEA29072-1CE2-4DD6-B773-90462905B7BC}" type="sibTrans" cxnId="{5672FEC6-E0ED-4298-A923-5AF056833CFA}">
      <dgm:prSet/>
      <dgm:spPr/>
      <dgm:t>
        <a:bodyPr/>
        <a:lstStyle/>
        <a:p>
          <a:endParaRPr lang="en-US"/>
        </a:p>
      </dgm:t>
    </dgm:pt>
    <dgm:pt modelId="{57B6FF9A-A59E-412A-94DD-DBF7EEA683B6}">
      <dgm:prSet/>
      <dgm:spPr/>
      <dgm:t>
        <a:bodyPr/>
        <a:lstStyle/>
        <a:p>
          <a:r>
            <a:rPr lang="en-GB"/>
            <a:t>Job Description and personnel specification (Cristina P)</a:t>
          </a:r>
          <a:endParaRPr lang="en-US"/>
        </a:p>
      </dgm:t>
    </dgm:pt>
    <dgm:pt modelId="{FFB7B3E9-E28B-475E-9F2F-F069F4EC329A}" type="parTrans" cxnId="{2C95AE26-7C94-4D88-8A9D-E5FDE6387A2C}">
      <dgm:prSet/>
      <dgm:spPr/>
      <dgm:t>
        <a:bodyPr/>
        <a:lstStyle/>
        <a:p>
          <a:endParaRPr lang="en-US"/>
        </a:p>
      </dgm:t>
    </dgm:pt>
    <dgm:pt modelId="{91A83281-A3B2-40E9-AADA-9932C5155D5C}" type="sibTrans" cxnId="{2C95AE26-7C94-4D88-8A9D-E5FDE6387A2C}">
      <dgm:prSet/>
      <dgm:spPr/>
      <dgm:t>
        <a:bodyPr/>
        <a:lstStyle/>
        <a:p>
          <a:endParaRPr lang="en-US"/>
        </a:p>
      </dgm:t>
    </dgm:pt>
    <dgm:pt modelId="{F1B82C72-8D50-4613-8FDE-716AD2E18B73}">
      <dgm:prSet/>
      <dgm:spPr/>
      <dgm:t>
        <a:bodyPr/>
        <a:lstStyle/>
        <a:p>
          <a:r>
            <a:rPr lang="en-GB"/>
            <a:t>Recruitment Strategy (Cristina S)</a:t>
          </a:r>
          <a:endParaRPr lang="en-US"/>
        </a:p>
      </dgm:t>
    </dgm:pt>
    <dgm:pt modelId="{09347FEB-4FFF-4221-844D-7F2D95CD7625}" type="parTrans" cxnId="{E527E224-4B1D-4D1C-95F7-9B3659B11592}">
      <dgm:prSet/>
      <dgm:spPr/>
      <dgm:t>
        <a:bodyPr/>
        <a:lstStyle/>
        <a:p>
          <a:endParaRPr lang="en-US"/>
        </a:p>
      </dgm:t>
    </dgm:pt>
    <dgm:pt modelId="{C6A44089-4CCE-4570-98A6-90F5A7965C42}" type="sibTrans" cxnId="{E527E224-4B1D-4D1C-95F7-9B3659B11592}">
      <dgm:prSet/>
      <dgm:spPr/>
      <dgm:t>
        <a:bodyPr/>
        <a:lstStyle/>
        <a:p>
          <a:endParaRPr lang="en-US"/>
        </a:p>
      </dgm:t>
    </dgm:pt>
    <dgm:pt modelId="{89C7335F-4AA9-4EAE-BD39-8DB7D2C19E2C}">
      <dgm:prSet/>
      <dgm:spPr/>
      <dgm:t>
        <a:bodyPr/>
        <a:lstStyle/>
        <a:p>
          <a:r>
            <a:rPr lang="en-GB" dirty="0"/>
            <a:t>CVs and application forms (Gabriel)</a:t>
          </a:r>
          <a:endParaRPr lang="en-US" dirty="0"/>
        </a:p>
      </dgm:t>
    </dgm:pt>
    <dgm:pt modelId="{F7A98111-91C4-4F48-8D78-88510A9571BC}" type="parTrans" cxnId="{36BE6563-4C94-4753-A20B-E1C9635DBB55}">
      <dgm:prSet/>
      <dgm:spPr/>
      <dgm:t>
        <a:bodyPr/>
        <a:lstStyle/>
        <a:p>
          <a:endParaRPr lang="en-US"/>
        </a:p>
      </dgm:t>
    </dgm:pt>
    <dgm:pt modelId="{18E0097F-D527-45AC-8A0D-338D73CE2963}" type="sibTrans" cxnId="{36BE6563-4C94-4753-A20B-E1C9635DBB55}">
      <dgm:prSet/>
      <dgm:spPr/>
      <dgm:t>
        <a:bodyPr/>
        <a:lstStyle/>
        <a:p>
          <a:endParaRPr lang="en-US"/>
        </a:p>
      </dgm:t>
    </dgm:pt>
    <dgm:pt modelId="{E93FE3A3-236D-4676-8ABE-7F5C3A01AE7F}">
      <dgm:prSet/>
      <dgm:spPr/>
      <dgm:t>
        <a:bodyPr/>
        <a:lstStyle/>
        <a:p>
          <a:r>
            <a:rPr lang="en-GB"/>
            <a:t>Interview panels and other selection methods (Gabriel)</a:t>
          </a:r>
          <a:endParaRPr lang="en-US"/>
        </a:p>
      </dgm:t>
    </dgm:pt>
    <dgm:pt modelId="{72AC2964-9EDA-4CEA-B3A6-9AB2A18989E8}" type="parTrans" cxnId="{126ECA88-A8F5-43D9-87ED-7ACAE5AC2F11}">
      <dgm:prSet/>
      <dgm:spPr/>
      <dgm:t>
        <a:bodyPr/>
        <a:lstStyle/>
        <a:p>
          <a:endParaRPr lang="en-US"/>
        </a:p>
      </dgm:t>
    </dgm:pt>
    <dgm:pt modelId="{50E9299F-65F6-4A27-9316-1BCDF9538826}" type="sibTrans" cxnId="{126ECA88-A8F5-43D9-87ED-7ACAE5AC2F11}">
      <dgm:prSet/>
      <dgm:spPr/>
      <dgm:t>
        <a:bodyPr/>
        <a:lstStyle/>
        <a:p>
          <a:endParaRPr lang="en-US"/>
        </a:p>
      </dgm:t>
    </dgm:pt>
    <dgm:pt modelId="{3A4922AD-A17C-4AE2-8198-1315DF4C9AA2}" type="pres">
      <dgm:prSet presAssocID="{285D945C-A79A-4CB1-B808-8DB3BEADCC9D}" presName="Name0" presStyleCnt="0">
        <dgm:presLayoutVars>
          <dgm:dir/>
          <dgm:resizeHandles val="exact"/>
        </dgm:presLayoutVars>
      </dgm:prSet>
      <dgm:spPr/>
    </dgm:pt>
    <dgm:pt modelId="{0046A304-65E2-479C-A9DD-84E4F2EB5726}" type="pres">
      <dgm:prSet presAssocID="{3746E70A-BAED-4441-AE78-97E78BD9F585}" presName="node" presStyleLbl="node1" presStyleIdx="0" presStyleCnt="6">
        <dgm:presLayoutVars>
          <dgm:bulletEnabled val="1"/>
        </dgm:presLayoutVars>
      </dgm:prSet>
      <dgm:spPr/>
    </dgm:pt>
    <dgm:pt modelId="{F557ED99-12BE-4E95-8BC9-8C0DE6BC186E}" type="pres">
      <dgm:prSet presAssocID="{346ABED8-BE83-4461-9469-4A306C39D7EA}" presName="sibTrans" presStyleLbl="sibTrans1D1" presStyleIdx="0" presStyleCnt="5"/>
      <dgm:spPr/>
    </dgm:pt>
    <dgm:pt modelId="{C65FEDD7-7CCF-45E0-B8C6-CC24D7262227}" type="pres">
      <dgm:prSet presAssocID="{346ABED8-BE83-4461-9469-4A306C39D7EA}" presName="connectorText" presStyleLbl="sibTrans1D1" presStyleIdx="0" presStyleCnt="5"/>
      <dgm:spPr/>
    </dgm:pt>
    <dgm:pt modelId="{1E203858-BB47-45B5-B538-ADD4E1FE4982}" type="pres">
      <dgm:prSet presAssocID="{7909EE55-A996-4CE1-ACC3-1D4803CDF7E4}" presName="node" presStyleLbl="node1" presStyleIdx="1" presStyleCnt="6">
        <dgm:presLayoutVars>
          <dgm:bulletEnabled val="1"/>
        </dgm:presLayoutVars>
      </dgm:prSet>
      <dgm:spPr/>
    </dgm:pt>
    <dgm:pt modelId="{1F059C54-DBF6-414C-99F4-E34B44A18893}" type="pres">
      <dgm:prSet presAssocID="{EEA29072-1CE2-4DD6-B773-90462905B7BC}" presName="sibTrans" presStyleLbl="sibTrans1D1" presStyleIdx="1" presStyleCnt="5"/>
      <dgm:spPr/>
    </dgm:pt>
    <dgm:pt modelId="{2E66C64D-9F83-4093-B16D-9A0AB04FA600}" type="pres">
      <dgm:prSet presAssocID="{EEA29072-1CE2-4DD6-B773-90462905B7BC}" presName="connectorText" presStyleLbl="sibTrans1D1" presStyleIdx="1" presStyleCnt="5"/>
      <dgm:spPr/>
    </dgm:pt>
    <dgm:pt modelId="{DF344678-AAF5-4474-8403-87901B291189}" type="pres">
      <dgm:prSet presAssocID="{57B6FF9A-A59E-412A-94DD-DBF7EEA683B6}" presName="node" presStyleLbl="node1" presStyleIdx="2" presStyleCnt="6">
        <dgm:presLayoutVars>
          <dgm:bulletEnabled val="1"/>
        </dgm:presLayoutVars>
      </dgm:prSet>
      <dgm:spPr/>
    </dgm:pt>
    <dgm:pt modelId="{F88DE855-9F39-4897-B192-00BF372B366E}" type="pres">
      <dgm:prSet presAssocID="{91A83281-A3B2-40E9-AADA-9932C5155D5C}" presName="sibTrans" presStyleLbl="sibTrans1D1" presStyleIdx="2" presStyleCnt="5"/>
      <dgm:spPr/>
    </dgm:pt>
    <dgm:pt modelId="{1C75FAB3-DA6F-48A9-AEB9-53EB19494F76}" type="pres">
      <dgm:prSet presAssocID="{91A83281-A3B2-40E9-AADA-9932C5155D5C}" presName="connectorText" presStyleLbl="sibTrans1D1" presStyleIdx="2" presStyleCnt="5"/>
      <dgm:spPr/>
    </dgm:pt>
    <dgm:pt modelId="{AC2238F3-8B93-4FC4-A03F-A210EDBBD7F9}" type="pres">
      <dgm:prSet presAssocID="{F1B82C72-8D50-4613-8FDE-716AD2E18B73}" presName="node" presStyleLbl="node1" presStyleIdx="3" presStyleCnt="6">
        <dgm:presLayoutVars>
          <dgm:bulletEnabled val="1"/>
        </dgm:presLayoutVars>
      </dgm:prSet>
      <dgm:spPr/>
    </dgm:pt>
    <dgm:pt modelId="{38C8D8B8-0EA3-45F5-A529-B152F808C38A}" type="pres">
      <dgm:prSet presAssocID="{C6A44089-4CCE-4570-98A6-90F5A7965C42}" presName="sibTrans" presStyleLbl="sibTrans1D1" presStyleIdx="3" presStyleCnt="5"/>
      <dgm:spPr/>
    </dgm:pt>
    <dgm:pt modelId="{8772DC39-64EF-4F27-853E-C3E693F8725A}" type="pres">
      <dgm:prSet presAssocID="{C6A44089-4CCE-4570-98A6-90F5A7965C42}" presName="connectorText" presStyleLbl="sibTrans1D1" presStyleIdx="3" presStyleCnt="5"/>
      <dgm:spPr/>
    </dgm:pt>
    <dgm:pt modelId="{20873742-5FA6-4F54-BB3D-58F59508A673}" type="pres">
      <dgm:prSet presAssocID="{89C7335F-4AA9-4EAE-BD39-8DB7D2C19E2C}" presName="node" presStyleLbl="node1" presStyleIdx="4" presStyleCnt="6">
        <dgm:presLayoutVars>
          <dgm:bulletEnabled val="1"/>
        </dgm:presLayoutVars>
      </dgm:prSet>
      <dgm:spPr/>
    </dgm:pt>
    <dgm:pt modelId="{9D13C563-7D3C-4031-9254-6848105C43C3}" type="pres">
      <dgm:prSet presAssocID="{18E0097F-D527-45AC-8A0D-338D73CE2963}" presName="sibTrans" presStyleLbl="sibTrans1D1" presStyleIdx="4" presStyleCnt="5"/>
      <dgm:spPr/>
    </dgm:pt>
    <dgm:pt modelId="{751D3285-363E-4F25-A537-9659D2F31C23}" type="pres">
      <dgm:prSet presAssocID="{18E0097F-D527-45AC-8A0D-338D73CE2963}" presName="connectorText" presStyleLbl="sibTrans1D1" presStyleIdx="4" presStyleCnt="5"/>
      <dgm:spPr/>
    </dgm:pt>
    <dgm:pt modelId="{BD0A9497-F73A-47AD-9F39-86899779A152}" type="pres">
      <dgm:prSet presAssocID="{E93FE3A3-236D-4676-8ABE-7F5C3A01AE7F}" presName="node" presStyleLbl="node1" presStyleIdx="5" presStyleCnt="6">
        <dgm:presLayoutVars>
          <dgm:bulletEnabled val="1"/>
        </dgm:presLayoutVars>
      </dgm:prSet>
      <dgm:spPr/>
    </dgm:pt>
  </dgm:ptLst>
  <dgm:cxnLst>
    <dgm:cxn modelId="{8EE48A0C-8226-440C-B955-D6930ADF0AB1}" type="presOf" srcId="{18E0097F-D527-45AC-8A0D-338D73CE2963}" destId="{751D3285-363E-4F25-A537-9659D2F31C23}" srcOrd="1" destOrd="0" presId="urn:microsoft.com/office/officeart/2016/7/layout/RepeatingBendingProcessNew"/>
    <dgm:cxn modelId="{F199B20D-7717-4BB4-989B-233861593859}" type="presOf" srcId="{F1B82C72-8D50-4613-8FDE-716AD2E18B73}" destId="{AC2238F3-8B93-4FC4-A03F-A210EDBBD7F9}" srcOrd="0" destOrd="0" presId="urn:microsoft.com/office/officeart/2016/7/layout/RepeatingBendingProcessNew"/>
    <dgm:cxn modelId="{E527E224-4B1D-4D1C-95F7-9B3659B11592}" srcId="{285D945C-A79A-4CB1-B808-8DB3BEADCC9D}" destId="{F1B82C72-8D50-4613-8FDE-716AD2E18B73}" srcOrd="3" destOrd="0" parTransId="{09347FEB-4FFF-4221-844D-7F2D95CD7625}" sibTransId="{C6A44089-4CCE-4570-98A6-90F5A7965C42}"/>
    <dgm:cxn modelId="{2C95AE26-7C94-4D88-8A9D-E5FDE6387A2C}" srcId="{285D945C-A79A-4CB1-B808-8DB3BEADCC9D}" destId="{57B6FF9A-A59E-412A-94DD-DBF7EEA683B6}" srcOrd="2" destOrd="0" parTransId="{FFB7B3E9-E28B-475E-9F2F-F069F4EC329A}" sibTransId="{91A83281-A3B2-40E9-AADA-9932C5155D5C}"/>
    <dgm:cxn modelId="{D64FC72B-F4CA-4E0D-82CE-35E0866A9E56}" type="presOf" srcId="{346ABED8-BE83-4461-9469-4A306C39D7EA}" destId="{C65FEDD7-7CCF-45E0-B8C6-CC24D7262227}" srcOrd="1" destOrd="0" presId="urn:microsoft.com/office/officeart/2016/7/layout/RepeatingBendingProcessNew"/>
    <dgm:cxn modelId="{63136C40-C49B-4583-A60D-CD305ACE774B}" type="presOf" srcId="{57B6FF9A-A59E-412A-94DD-DBF7EEA683B6}" destId="{DF344678-AAF5-4474-8403-87901B291189}" srcOrd="0" destOrd="0" presId="urn:microsoft.com/office/officeart/2016/7/layout/RepeatingBendingProcessNew"/>
    <dgm:cxn modelId="{36BE6563-4C94-4753-A20B-E1C9635DBB55}" srcId="{285D945C-A79A-4CB1-B808-8DB3BEADCC9D}" destId="{89C7335F-4AA9-4EAE-BD39-8DB7D2C19E2C}" srcOrd="4" destOrd="0" parTransId="{F7A98111-91C4-4F48-8D78-88510A9571BC}" sibTransId="{18E0097F-D527-45AC-8A0D-338D73CE2963}"/>
    <dgm:cxn modelId="{629B8D43-282E-427F-AF1E-C85349D28E34}" type="presOf" srcId="{E93FE3A3-236D-4676-8ABE-7F5C3A01AE7F}" destId="{BD0A9497-F73A-47AD-9F39-86899779A152}" srcOrd="0" destOrd="0" presId="urn:microsoft.com/office/officeart/2016/7/layout/RepeatingBendingProcessNew"/>
    <dgm:cxn modelId="{44E2D652-06F4-4603-9924-A86F8A18ECBE}" type="presOf" srcId="{7909EE55-A996-4CE1-ACC3-1D4803CDF7E4}" destId="{1E203858-BB47-45B5-B538-ADD4E1FE4982}" srcOrd="0" destOrd="0" presId="urn:microsoft.com/office/officeart/2016/7/layout/RepeatingBendingProcessNew"/>
    <dgm:cxn modelId="{2BCDCB53-2821-414A-BE7D-AACB2DBE747C}" type="presOf" srcId="{EEA29072-1CE2-4DD6-B773-90462905B7BC}" destId="{1F059C54-DBF6-414C-99F4-E34B44A18893}" srcOrd="0" destOrd="0" presId="urn:microsoft.com/office/officeart/2016/7/layout/RepeatingBendingProcessNew"/>
    <dgm:cxn modelId="{3ACB6976-C385-495F-9043-8BDB8564EB93}" type="presOf" srcId="{C6A44089-4CCE-4570-98A6-90F5A7965C42}" destId="{38C8D8B8-0EA3-45F5-A529-B152F808C38A}" srcOrd="0" destOrd="0" presId="urn:microsoft.com/office/officeart/2016/7/layout/RepeatingBendingProcessNew"/>
    <dgm:cxn modelId="{40CA7F58-40B6-4264-953A-280C7CBA1695}" srcId="{285D945C-A79A-4CB1-B808-8DB3BEADCC9D}" destId="{3746E70A-BAED-4441-AE78-97E78BD9F585}" srcOrd="0" destOrd="0" parTransId="{5431130F-118C-4E4F-B40D-471F70868B41}" sibTransId="{346ABED8-BE83-4461-9469-4A306C39D7EA}"/>
    <dgm:cxn modelId="{EC91385A-D6A9-486A-9354-151542B3D910}" type="presOf" srcId="{3746E70A-BAED-4441-AE78-97E78BD9F585}" destId="{0046A304-65E2-479C-A9DD-84E4F2EB5726}" srcOrd="0" destOrd="0" presId="urn:microsoft.com/office/officeart/2016/7/layout/RepeatingBendingProcessNew"/>
    <dgm:cxn modelId="{67A50A85-60D7-4757-88CD-8EF0E9433AC5}" type="presOf" srcId="{C6A44089-4CCE-4570-98A6-90F5A7965C42}" destId="{8772DC39-64EF-4F27-853E-C3E693F8725A}" srcOrd="1" destOrd="0" presId="urn:microsoft.com/office/officeart/2016/7/layout/RepeatingBendingProcessNew"/>
    <dgm:cxn modelId="{126ECA88-A8F5-43D9-87ED-7ACAE5AC2F11}" srcId="{285D945C-A79A-4CB1-B808-8DB3BEADCC9D}" destId="{E93FE3A3-236D-4676-8ABE-7F5C3A01AE7F}" srcOrd="5" destOrd="0" parTransId="{72AC2964-9EDA-4CEA-B3A6-9AB2A18989E8}" sibTransId="{50E9299F-65F6-4A27-9316-1BCDF9538826}"/>
    <dgm:cxn modelId="{F5046693-07C9-40AB-9053-1E23E9B0BA0D}" type="presOf" srcId="{346ABED8-BE83-4461-9469-4A306C39D7EA}" destId="{F557ED99-12BE-4E95-8BC9-8C0DE6BC186E}" srcOrd="0" destOrd="0" presId="urn:microsoft.com/office/officeart/2016/7/layout/RepeatingBendingProcessNew"/>
    <dgm:cxn modelId="{E38E4196-1544-4FDE-892F-545A941F996A}" type="presOf" srcId="{EEA29072-1CE2-4DD6-B773-90462905B7BC}" destId="{2E66C64D-9F83-4093-B16D-9A0AB04FA600}" srcOrd="1" destOrd="0" presId="urn:microsoft.com/office/officeart/2016/7/layout/RepeatingBendingProcessNew"/>
    <dgm:cxn modelId="{16B0F296-BEC8-417B-9355-A7E3A8C1ACCD}" type="presOf" srcId="{91A83281-A3B2-40E9-AADA-9932C5155D5C}" destId="{F88DE855-9F39-4897-B192-00BF372B366E}" srcOrd="0" destOrd="0" presId="urn:microsoft.com/office/officeart/2016/7/layout/RepeatingBendingProcessNew"/>
    <dgm:cxn modelId="{58E717AC-5997-4881-A54D-6534897F35D0}" type="presOf" srcId="{285D945C-A79A-4CB1-B808-8DB3BEADCC9D}" destId="{3A4922AD-A17C-4AE2-8198-1315DF4C9AA2}" srcOrd="0" destOrd="0" presId="urn:microsoft.com/office/officeart/2016/7/layout/RepeatingBendingProcessNew"/>
    <dgm:cxn modelId="{5672FEC6-E0ED-4298-A923-5AF056833CFA}" srcId="{285D945C-A79A-4CB1-B808-8DB3BEADCC9D}" destId="{7909EE55-A996-4CE1-ACC3-1D4803CDF7E4}" srcOrd="1" destOrd="0" parTransId="{C0614237-2E2E-424A-BB12-94E0F986A42E}" sibTransId="{EEA29072-1CE2-4DD6-B773-90462905B7BC}"/>
    <dgm:cxn modelId="{BE4588E3-C585-4C84-9016-6628A91777A2}" type="presOf" srcId="{18E0097F-D527-45AC-8A0D-338D73CE2963}" destId="{9D13C563-7D3C-4031-9254-6848105C43C3}" srcOrd="0" destOrd="0" presId="urn:microsoft.com/office/officeart/2016/7/layout/RepeatingBendingProcessNew"/>
    <dgm:cxn modelId="{D26FBAEA-9FD3-4B7C-9537-31134D44BBDA}" type="presOf" srcId="{91A83281-A3B2-40E9-AADA-9932C5155D5C}" destId="{1C75FAB3-DA6F-48A9-AEB9-53EB19494F76}" srcOrd="1" destOrd="0" presId="urn:microsoft.com/office/officeart/2016/7/layout/RepeatingBendingProcessNew"/>
    <dgm:cxn modelId="{869C02ED-940F-4602-9BD3-732EBE060E60}" type="presOf" srcId="{89C7335F-4AA9-4EAE-BD39-8DB7D2C19E2C}" destId="{20873742-5FA6-4F54-BB3D-58F59508A673}" srcOrd="0" destOrd="0" presId="urn:microsoft.com/office/officeart/2016/7/layout/RepeatingBendingProcessNew"/>
    <dgm:cxn modelId="{FC9557CB-7F93-4386-8DEB-B77C5863063F}" type="presParOf" srcId="{3A4922AD-A17C-4AE2-8198-1315DF4C9AA2}" destId="{0046A304-65E2-479C-A9DD-84E4F2EB5726}" srcOrd="0" destOrd="0" presId="urn:microsoft.com/office/officeart/2016/7/layout/RepeatingBendingProcessNew"/>
    <dgm:cxn modelId="{47165815-6DFF-4EC8-89F6-7487287EB184}" type="presParOf" srcId="{3A4922AD-A17C-4AE2-8198-1315DF4C9AA2}" destId="{F557ED99-12BE-4E95-8BC9-8C0DE6BC186E}" srcOrd="1" destOrd="0" presId="urn:microsoft.com/office/officeart/2016/7/layout/RepeatingBendingProcessNew"/>
    <dgm:cxn modelId="{E8337876-569D-4084-BA60-5FCFDD933346}" type="presParOf" srcId="{F557ED99-12BE-4E95-8BC9-8C0DE6BC186E}" destId="{C65FEDD7-7CCF-45E0-B8C6-CC24D7262227}" srcOrd="0" destOrd="0" presId="urn:microsoft.com/office/officeart/2016/7/layout/RepeatingBendingProcessNew"/>
    <dgm:cxn modelId="{3DD810FC-AB8D-4898-AA3A-EAF59D83B2EE}" type="presParOf" srcId="{3A4922AD-A17C-4AE2-8198-1315DF4C9AA2}" destId="{1E203858-BB47-45B5-B538-ADD4E1FE4982}" srcOrd="2" destOrd="0" presId="urn:microsoft.com/office/officeart/2016/7/layout/RepeatingBendingProcessNew"/>
    <dgm:cxn modelId="{C13ED719-A525-4427-98A6-1B770A915539}" type="presParOf" srcId="{3A4922AD-A17C-4AE2-8198-1315DF4C9AA2}" destId="{1F059C54-DBF6-414C-99F4-E34B44A18893}" srcOrd="3" destOrd="0" presId="urn:microsoft.com/office/officeart/2016/7/layout/RepeatingBendingProcessNew"/>
    <dgm:cxn modelId="{1EB5CE72-E3AE-4284-873A-D75D8FFBDEED}" type="presParOf" srcId="{1F059C54-DBF6-414C-99F4-E34B44A18893}" destId="{2E66C64D-9F83-4093-B16D-9A0AB04FA600}" srcOrd="0" destOrd="0" presId="urn:microsoft.com/office/officeart/2016/7/layout/RepeatingBendingProcessNew"/>
    <dgm:cxn modelId="{1BE64E09-0374-4651-8B5B-546A79C21E77}" type="presParOf" srcId="{3A4922AD-A17C-4AE2-8198-1315DF4C9AA2}" destId="{DF344678-AAF5-4474-8403-87901B291189}" srcOrd="4" destOrd="0" presId="urn:microsoft.com/office/officeart/2016/7/layout/RepeatingBendingProcessNew"/>
    <dgm:cxn modelId="{C84DCA51-7194-4388-8FA5-70277CE54B01}" type="presParOf" srcId="{3A4922AD-A17C-4AE2-8198-1315DF4C9AA2}" destId="{F88DE855-9F39-4897-B192-00BF372B366E}" srcOrd="5" destOrd="0" presId="urn:microsoft.com/office/officeart/2016/7/layout/RepeatingBendingProcessNew"/>
    <dgm:cxn modelId="{974FE65B-030D-4D1D-8843-ED4A66C0E99F}" type="presParOf" srcId="{F88DE855-9F39-4897-B192-00BF372B366E}" destId="{1C75FAB3-DA6F-48A9-AEB9-53EB19494F76}" srcOrd="0" destOrd="0" presId="urn:microsoft.com/office/officeart/2016/7/layout/RepeatingBendingProcessNew"/>
    <dgm:cxn modelId="{C1BE0F52-B5DC-45A5-9D3F-8D1558346D04}" type="presParOf" srcId="{3A4922AD-A17C-4AE2-8198-1315DF4C9AA2}" destId="{AC2238F3-8B93-4FC4-A03F-A210EDBBD7F9}" srcOrd="6" destOrd="0" presId="urn:microsoft.com/office/officeart/2016/7/layout/RepeatingBendingProcessNew"/>
    <dgm:cxn modelId="{63619026-C89A-41E9-9C31-F6173B77FCCE}" type="presParOf" srcId="{3A4922AD-A17C-4AE2-8198-1315DF4C9AA2}" destId="{38C8D8B8-0EA3-45F5-A529-B152F808C38A}" srcOrd="7" destOrd="0" presId="urn:microsoft.com/office/officeart/2016/7/layout/RepeatingBendingProcessNew"/>
    <dgm:cxn modelId="{42B6DEEB-A6C1-4E79-A7F0-BB39536762EA}" type="presParOf" srcId="{38C8D8B8-0EA3-45F5-A529-B152F808C38A}" destId="{8772DC39-64EF-4F27-853E-C3E693F8725A}" srcOrd="0" destOrd="0" presId="urn:microsoft.com/office/officeart/2016/7/layout/RepeatingBendingProcessNew"/>
    <dgm:cxn modelId="{33450176-7216-49CB-9D77-FBAA02D36769}" type="presParOf" srcId="{3A4922AD-A17C-4AE2-8198-1315DF4C9AA2}" destId="{20873742-5FA6-4F54-BB3D-58F59508A673}" srcOrd="8" destOrd="0" presId="urn:microsoft.com/office/officeart/2016/7/layout/RepeatingBendingProcessNew"/>
    <dgm:cxn modelId="{16E78995-F59E-4CD2-8C8E-C3D3FF8985F0}" type="presParOf" srcId="{3A4922AD-A17C-4AE2-8198-1315DF4C9AA2}" destId="{9D13C563-7D3C-4031-9254-6848105C43C3}" srcOrd="9" destOrd="0" presId="urn:microsoft.com/office/officeart/2016/7/layout/RepeatingBendingProcessNew"/>
    <dgm:cxn modelId="{B6FAF47A-9418-4440-848C-212A067E1301}" type="presParOf" srcId="{9D13C563-7D3C-4031-9254-6848105C43C3}" destId="{751D3285-363E-4F25-A537-9659D2F31C23}" srcOrd="0" destOrd="0" presId="urn:microsoft.com/office/officeart/2016/7/layout/RepeatingBendingProcessNew"/>
    <dgm:cxn modelId="{351A86B2-C026-4301-A476-D1F92F7531B6}" type="presParOf" srcId="{3A4922AD-A17C-4AE2-8198-1315DF4C9AA2}" destId="{BD0A9497-F73A-47AD-9F39-86899779A152}"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791601E-AD54-4F5C-98B9-965DBCA1BF42}" type="doc">
      <dgm:prSet loTypeId="urn:microsoft.com/office/officeart/2018/2/layout/IconVerticalSolid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99EBB5AA-3AB2-45A0-A5E1-42076B7CA9E1}">
      <dgm:prSet/>
      <dgm:spPr/>
      <dgm:t>
        <a:bodyPr/>
        <a:lstStyle/>
        <a:p>
          <a:r>
            <a:rPr lang="en-GB" dirty="0"/>
            <a:t>	Recruitment planning</a:t>
          </a:r>
          <a:endParaRPr lang="en-US" dirty="0"/>
        </a:p>
      </dgm:t>
    </dgm:pt>
    <dgm:pt modelId="{7E0671D5-121B-4EA0-BC6C-DCB132B8737F}" type="parTrans" cxnId="{761D93AA-2C21-4C8A-A1D9-27BED80AF2FB}">
      <dgm:prSet/>
      <dgm:spPr/>
      <dgm:t>
        <a:bodyPr/>
        <a:lstStyle/>
        <a:p>
          <a:endParaRPr lang="en-US"/>
        </a:p>
      </dgm:t>
    </dgm:pt>
    <dgm:pt modelId="{EBD22381-40B5-4D2D-B16F-738A5174E55F}" type="sibTrans" cxnId="{761D93AA-2C21-4C8A-A1D9-27BED80AF2FB}">
      <dgm:prSet/>
      <dgm:spPr/>
      <dgm:t>
        <a:bodyPr/>
        <a:lstStyle/>
        <a:p>
          <a:endParaRPr lang="en-US"/>
        </a:p>
      </dgm:t>
    </dgm:pt>
    <dgm:pt modelId="{05BD1024-6242-42C3-B232-0409FE2CD3FD}">
      <dgm:prSet/>
      <dgm:spPr/>
      <dgm:t>
        <a:bodyPr/>
        <a:lstStyle/>
        <a:p>
          <a:r>
            <a:rPr lang="en-GB" dirty="0"/>
            <a:t>	Strategy development</a:t>
          </a:r>
          <a:endParaRPr lang="en-US" dirty="0"/>
        </a:p>
      </dgm:t>
    </dgm:pt>
    <dgm:pt modelId="{1555DF0E-52D3-499D-8E17-BE2D36CA475A}" type="parTrans" cxnId="{2D9EF5C4-2915-4495-8715-5C18D4224E5D}">
      <dgm:prSet/>
      <dgm:spPr/>
      <dgm:t>
        <a:bodyPr/>
        <a:lstStyle/>
        <a:p>
          <a:endParaRPr lang="en-US"/>
        </a:p>
      </dgm:t>
    </dgm:pt>
    <dgm:pt modelId="{D97DDC9C-CFC8-408F-8027-FAD731334D2C}" type="sibTrans" cxnId="{2D9EF5C4-2915-4495-8715-5C18D4224E5D}">
      <dgm:prSet/>
      <dgm:spPr/>
      <dgm:t>
        <a:bodyPr/>
        <a:lstStyle/>
        <a:p>
          <a:endParaRPr lang="en-US"/>
        </a:p>
      </dgm:t>
    </dgm:pt>
    <dgm:pt modelId="{96516AC0-BE4A-449D-A788-8D05ED412901}">
      <dgm:prSet/>
      <dgm:spPr/>
      <dgm:t>
        <a:bodyPr/>
        <a:lstStyle/>
        <a:p>
          <a:r>
            <a:rPr lang="en-GB" dirty="0"/>
            <a:t>	Searching</a:t>
          </a:r>
          <a:endParaRPr lang="en-US" dirty="0"/>
        </a:p>
      </dgm:t>
    </dgm:pt>
    <dgm:pt modelId="{134AF10C-42AB-4157-8CA5-E8740C78BFE7}" type="parTrans" cxnId="{94E69A07-F9DE-4729-9A72-896F3B7EED2B}">
      <dgm:prSet/>
      <dgm:spPr/>
      <dgm:t>
        <a:bodyPr/>
        <a:lstStyle/>
        <a:p>
          <a:endParaRPr lang="en-US"/>
        </a:p>
      </dgm:t>
    </dgm:pt>
    <dgm:pt modelId="{8526C5B3-B0DD-44AD-9FE6-B382D92EF966}" type="sibTrans" cxnId="{94E69A07-F9DE-4729-9A72-896F3B7EED2B}">
      <dgm:prSet/>
      <dgm:spPr/>
      <dgm:t>
        <a:bodyPr/>
        <a:lstStyle/>
        <a:p>
          <a:endParaRPr lang="en-US"/>
        </a:p>
      </dgm:t>
    </dgm:pt>
    <dgm:pt modelId="{EC0BB866-E8FB-42B3-A083-8C7EF5976117}">
      <dgm:prSet/>
      <dgm:spPr/>
      <dgm:t>
        <a:bodyPr/>
        <a:lstStyle/>
        <a:p>
          <a:r>
            <a:rPr lang="en-GB" dirty="0"/>
            <a:t>	Screening</a:t>
          </a:r>
          <a:endParaRPr lang="en-US" dirty="0"/>
        </a:p>
      </dgm:t>
    </dgm:pt>
    <dgm:pt modelId="{D8174159-0C7D-4103-8AD6-371945A0F0E4}" type="parTrans" cxnId="{E596C7BF-15A7-48CE-B82B-AC61516D0543}">
      <dgm:prSet/>
      <dgm:spPr/>
      <dgm:t>
        <a:bodyPr/>
        <a:lstStyle/>
        <a:p>
          <a:endParaRPr lang="en-US"/>
        </a:p>
      </dgm:t>
    </dgm:pt>
    <dgm:pt modelId="{477383B3-18B7-4C9B-AD13-42C478914E29}" type="sibTrans" cxnId="{E596C7BF-15A7-48CE-B82B-AC61516D0543}">
      <dgm:prSet/>
      <dgm:spPr/>
      <dgm:t>
        <a:bodyPr/>
        <a:lstStyle/>
        <a:p>
          <a:endParaRPr lang="en-US"/>
        </a:p>
      </dgm:t>
    </dgm:pt>
    <dgm:pt modelId="{7287D282-AF42-42C2-8BD5-977D49743A00}">
      <dgm:prSet/>
      <dgm:spPr/>
      <dgm:t>
        <a:bodyPr/>
        <a:lstStyle/>
        <a:p>
          <a:r>
            <a:rPr lang="en-GB" dirty="0"/>
            <a:t>	Evaluation and control </a:t>
          </a:r>
          <a:endParaRPr lang="en-US" dirty="0"/>
        </a:p>
      </dgm:t>
    </dgm:pt>
    <dgm:pt modelId="{D81670DF-A338-4FCA-A40C-652582F4BD7E}" type="parTrans" cxnId="{CD5C79B3-20FD-4081-BD7E-5FA892D50C22}">
      <dgm:prSet/>
      <dgm:spPr/>
      <dgm:t>
        <a:bodyPr/>
        <a:lstStyle/>
        <a:p>
          <a:endParaRPr lang="en-US"/>
        </a:p>
      </dgm:t>
    </dgm:pt>
    <dgm:pt modelId="{3966A733-B48F-44D0-A744-86348432B3E1}" type="sibTrans" cxnId="{CD5C79B3-20FD-4081-BD7E-5FA892D50C22}">
      <dgm:prSet/>
      <dgm:spPr/>
      <dgm:t>
        <a:bodyPr/>
        <a:lstStyle/>
        <a:p>
          <a:endParaRPr lang="en-US"/>
        </a:p>
      </dgm:t>
    </dgm:pt>
    <dgm:pt modelId="{07B6FB42-58F3-4E59-A496-6784565B5417}" type="pres">
      <dgm:prSet presAssocID="{5791601E-AD54-4F5C-98B9-965DBCA1BF42}" presName="root" presStyleCnt="0">
        <dgm:presLayoutVars>
          <dgm:dir/>
          <dgm:resizeHandles val="exact"/>
        </dgm:presLayoutVars>
      </dgm:prSet>
      <dgm:spPr/>
    </dgm:pt>
    <dgm:pt modelId="{B6250A2F-6B0A-4268-BE2A-DDFEDB4EB2D9}" type="pres">
      <dgm:prSet presAssocID="{99EBB5AA-3AB2-45A0-A5E1-42076B7CA9E1}" presName="compNode" presStyleCnt="0"/>
      <dgm:spPr/>
    </dgm:pt>
    <dgm:pt modelId="{DE17F8CB-091B-4591-90C4-4528581FB799}" type="pres">
      <dgm:prSet presAssocID="{99EBB5AA-3AB2-45A0-A5E1-42076B7CA9E1}" presName="bgRect" presStyleLbl="bgShp" presStyleIdx="0" presStyleCnt="5"/>
      <dgm:spPr/>
    </dgm:pt>
    <dgm:pt modelId="{0781D791-337A-4DA2-A884-313DA3EEC1CB}" type="pres">
      <dgm:prSet presAssocID="{99EBB5AA-3AB2-45A0-A5E1-42076B7CA9E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eting"/>
        </a:ext>
      </dgm:extLst>
    </dgm:pt>
    <dgm:pt modelId="{D8FB0EF0-4540-43D6-8DFD-6516151B8BC7}" type="pres">
      <dgm:prSet presAssocID="{99EBB5AA-3AB2-45A0-A5E1-42076B7CA9E1}" presName="spaceRect" presStyleCnt="0"/>
      <dgm:spPr/>
    </dgm:pt>
    <dgm:pt modelId="{2DDAABDB-13EA-4D01-A550-6F4292090ACB}" type="pres">
      <dgm:prSet presAssocID="{99EBB5AA-3AB2-45A0-A5E1-42076B7CA9E1}" presName="parTx" presStyleLbl="revTx" presStyleIdx="0" presStyleCnt="5">
        <dgm:presLayoutVars>
          <dgm:chMax val="0"/>
          <dgm:chPref val="0"/>
        </dgm:presLayoutVars>
      </dgm:prSet>
      <dgm:spPr/>
    </dgm:pt>
    <dgm:pt modelId="{4DD44422-68F3-4B07-AD45-CBCB114A3E72}" type="pres">
      <dgm:prSet presAssocID="{EBD22381-40B5-4D2D-B16F-738A5174E55F}" presName="sibTrans" presStyleCnt="0"/>
      <dgm:spPr/>
    </dgm:pt>
    <dgm:pt modelId="{26539FAD-D146-4585-9491-CE6553942B7D}" type="pres">
      <dgm:prSet presAssocID="{05BD1024-6242-42C3-B232-0409FE2CD3FD}" presName="compNode" presStyleCnt="0"/>
      <dgm:spPr/>
    </dgm:pt>
    <dgm:pt modelId="{B852F3BA-FF0D-4F47-95AD-28622F23A1B3}" type="pres">
      <dgm:prSet presAssocID="{05BD1024-6242-42C3-B232-0409FE2CD3FD}" presName="bgRect" presStyleLbl="bgShp" presStyleIdx="1" presStyleCnt="5"/>
      <dgm:spPr/>
    </dgm:pt>
    <dgm:pt modelId="{8B6A3637-F434-44E4-A1A3-BED3C83D9A99}" type="pres">
      <dgm:prSet presAssocID="{05BD1024-6242-42C3-B232-0409FE2CD3F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seye"/>
        </a:ext>
      </dgm:extLst>
    </dgm:pt>
    <dgm:pt modelId="{CB1A941D-56E1-48D5-A0C2-B981CE38B0D2}" type="pres">
      <dgm:prSet presAssocID="{05BD1024-6242-42C3-B232-0409FE2CD3FD}" presName="spaceRect" presStyleCnt="0"/>
      <dgm:spPr/>
    </dgm:pt>
    <dgm:pt modelId="{A6911DF5-4156-464F-A3ED-ADB4EBB194FA}" type="pres">
      <dgm:prSet presAssocID="{05BD1024-6242-42C3-B232-0409FE2CD3FD}" presName="parTx" presStyleLbl="revTx" presStyleIdx="1" presStyleCnt="5">
        <dgm:presLayoutVars>
          <dgm:chMax val="0"/>
          <dgm:chPref val="0"/>
        </dgm:presLayoutVars>
      </dgm:prSet>
      <dgm:spPr/>
    </dgm:pt>
    <dgm:pt modelId="{5C37DDFC-9988-4805-A14B-179820311DE6}" type="pres">
      <dgm:prSet presAssocID="{D97DDC9C-CFC8-408F-8027-FAD731334D2C}" presName="sibTrans" presStyleCnt="0"/>
      <dgm:spPr/>
    </dgm:pt>
    <dgm:pt modelId="{718E92D3-20A0-457E-9E18-854774747988}" type="pres">
      <dgm:prSet presAssocID="{96516AC0-BE4A-449D-A788-8D05ED412901}" presName="compNode" presStyleCnt="0"/>
      <dgm:spPr/>
    </dgm:pt>
    <dgm:pt modelId="{1813AA19-7417-4BF0-B5AA-011F2DB3977E}" type="pres">
      <dgm:prSet presAssocID="{96516AC0-BE4A-449D-A788-8D05ED412901}" presName="bgRect" presStyleLbl="bgShp" presStyleIdx="2" presStyleCnt="5"/>
      <dgm:spPr/>
    </dgm:pt>
    <dgm:pt modelId="{C5FAFB14-5DCA-4B63-81B9-8A15F1CEB0F7}" type="pres">
      <dgm:prSet presAssocID="{96516AC0-BE4A-449D-A788-8D05ED41290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5DA9C45C-6611-46F2-A5FF-542ED8A1E19E}" type="pres">
      <dgm:prSet presAssocID="{96516AC0-BE4A-449D-A788-8D05ED412901}" presName="spaceRect" presStyleCnt="0"/>
      <dgm:spPr/>
    </dgm:pt>
    <dgm:pt modelId="{9DC643FA-04DE-4B3A-9248-EF2A2C2289F7}" type="pres">
      <dgm:prSet presAssocID="{96516AC0-BE4A-449D-A788-8D05ED412901}" presName="parTx" presStyleLbl="revTx" presStyleIdx="2" presStyleCnt="5">
        <dgm:presLayoutVars>
          <dgm:chMax val="0"/>
          <dgm:chPref val="0"/>
        </dgm:presLayoutVars>
      </dgm:prSet>
      <dgm:spPr/>
    </dgm:pt>
    <dgm:pt modelId="{B04708B5-F90F-45A8-97CD-272737C10286}" type="pres">
      <dgm:prSet presAssocID="{8526C5B3-B0DD-44AD-9FE6-B382D92EF966}" presName="sibTrans" presStyleCnt="0"/>
      <dgm:spPr/>
    </dgm:pt>
    <dgm:pt modelId="{19AFF8BD-14AE-484D-9CEC-0549027E68FD}" type="pres">
      <dgm:prSet presAssocID="{EC0BB866-E8FB-42B3-A083-8C7EF5976117}" presName="compNode" presStyleCnt="0"/>
      <dgm:spPr/>
    </dgm:pt>
    <dgm:pt modelId="{ABE20F88-04DB-43DE-9C3C-E38A2734104B}" type="pres">
      <dgm:prSet presAssocID="{EC0BB866-E8FB-42B3-A083-8C7EF5976117}" presName="bgRect" presStyleLbl="bgShp" presStyleIdx="3" presStyleCnt="5"/>
      <dgm:spPr/>
    </dgm:pt>
    <dgm:pt modelId="{97E058D5-2A19-46B6-9F70-2C632CD34F94}" type="pres">
      <dgm:prSet presAssocID="{EC0BB866-E8FB-42B3-A083-8C7EF597611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ethoscope"/>
        </a:ext>
      </dgm:extLst>
    </dgm:pt>
    <dgm:pt modelId="{4907A7E0-8EA3-46FF-A683-1043196BA29D}" type="pres">
      <dgm:prSet presAssocID="{EC0BB866-E8FB-42B3-A083-8C7EF5976117}" presName="spaceRect" presStyleCnt="0"/>
      <dgm:spPr/>
    </dgm:pt>
    <dgm:pt modelId="{893EA4F3-78CA-42F1-9853-60128857F8CB}" type="pres">
      <dgm:prSet presAssocID="{EC0BB866-E8FB-42B3-A083-8C7EF5976117}" presName="parTx" presStyleLbl="revTx" presStyleIdx="3" presStyleCnt="5">
        <dgm:presLayoutVars>
          <dgm:chMax val="0"/>
          <dgm:chPref val="0"/>
        </dgm:presLayoutVars>
      </dgm:prSet>
      <dgm:spPr/>
    </dgm:pt>
    <dgm:pt modelId="{818E9E14-BAE9-4D49-8507-EAD9CD413685}" type="pres">
      <dgm:prSet presAssocID="{477383B3-18B7-4C9B-AD13-42C478914E29}" presName="sibTrans" presStyleCnt="0"/>
      <dgm:spPr/>
    </dgm:pt>
    <dgm:pt modelId="{E2BD97F3-34A7-472A-ABE8-255EF46ABC5C}" type="pres">
      <dgm:prSet presAssocID="{7287D282-AF42-42C2-8BD5-977D49743A00}" presName="compNode" presStyleCnt="0"/>
      <dgm:spPr/>
    </dgm:pt>
    <dgm:pt modelId="{8831D44B-9EE8-4952-B832-28DBA2B033F5}" type="pres">
      <dgm:prSet presAssocID="{7287D282-AF42-42C2-8BD5-977D49743A00}" presName="bgRect" presStyleLbl="bgShp" presStyleIdx="4" presStyleCnt="5"/>
      <dgm:spPr/>
    </dgm:pt>
    <dgm:pt modelId="{1F7B3C00-136F-41C3-B391-795E8584EB93}" type="pres">
      <dgm:prSet presAssocID="{7287D282-AF42-42C2-8BD5-977D49743A0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list"/>
        </a:ext>
      </dgm:extLst>
    </dgm:pt>
    <dgm:pt modelId="{A08B4007-0CCD-4A30-92A9-0A09AEF5D7D0}" type="pres">
      <dgm:prSet presAssocID="{7287D282-AF42-42C2-8BD5-977D49743A00}" presName="spaceRect" presStyleCnt="0"/>
      <dgm:spPr/>
    </dgm:pt>
    <dgm:pt modelId="{1601C6B6-F4FD-442C-B1CA-7E3CE193C283}" type="pres">
      <dgm:prSet presAssocID="{7287D282-AF42-42C2-8BD5-977D49743A00}" presName="parTx" presStyleLbl="revTx" presStyleIdx="4" presStyleCnt="5">
        <dgm:presLayoutVars>
          <dgm:chMax val="0"/>
          <dgm:chPref val="0"/>
        </dgm:presLayoutVars>
      </dgm:prSet>
      <dgm:spPr/>
    </dgm:pt>
  </dgm:ptLst>
  <dgm:cxnLst>
    <dgm:cxn modelId="{94E69A07-F9DE-4729-9A72-896F3B7EED2B}" srcId="{5791601E-AD54-4F5C-98B9-965DBCA1BF42}" destId="{96516AC0-BE4A-449D-A788-8D05ED412901}" srcOrd="2" destOrd="0" parTransId="{134AF10C-42AB-4157-8CA5-E8740C78BFE7}" sibTransId="{8526C5B3-B0DD-44AD-9FE6-B382D92EF966}"/>
    <dgm:cxn modelId="{74675E3C-B43E-4150-81D2-F01F8839A21A}" type="presOf" srcId="{EC0BB866-E8FB-42B3-A083-8C7EF5976117}" destId="{893EA4F3-78CA-42F1-9853-60128857F8CB}" srcOrd="0" destOrd="0" presId="urn:microsoft.com/office/officeart/2018/2/layout/IconVerticalSolidList"/>
    <dgm:cxn modelId="{27771B5C-155F-42FA-8E50-3755F547DB8F}" type="presOf" srcId="{99EBB5AA-3AB2-45A0-A5E1-42076B7CA9E1}" destId="{2DDAABDB-13EA-4D01-A550-6F4292090ACB}" srcOrd="0" destOrd="0" presId="urn:microsoft.com/office/officeart/2018/2/layout/IconVerticalSolidList"/>
    <dgm:cxn modelId="{FA9B337F-B3D2-4AD0-B978-8E8F066A47EE}" type="presOf" srcId="{7287D282-AF42-42C2-8BD5-977D49743A00}" destId="{1601C6B6-F4FD-442C-B1CA-7E3CE193C283}" srcOrd="0" destOrd="0" presId="urn:microsoft.com/office/officeart/2018/2/layout/IconVerticalSolidList"/>
    <dgm:cxn modelId="{F5601583-DE4F-4BE4-AF5C-F9D2E4944643}" type="presOf" srcId="{96516AC0-BE4A-449D-A788-8D05ED412901}" destId="{9DC643FA-04DE-4B3A-9248-EF2A2C2289F7}" srcOrd="0" destOrd="0" presId="urn:microsoft.com/office/officeart/2018/2/layout/IconVerticalSolidList"/>
    <dgm:cxn modelId="{1D769689-5A4E-46D9-BE19-099A0E4C3F86}" type="presOf" srcId="{5791601E-AD54-4F5C-98B9-965DBCA1BF42}" destId="{07B6FB42-58F3-4E59-A496-6784565B5417}" srcOrd="0" destOrd="0" presId="urn:microsoft.com/office/officeart/2018/2/layout/IconVerticalSolidList"/>
    <dgm:cxn modelId="{761D93AA-2C21-4C8A-A1D9-27BED80AF2FB}" srcId="{5791601E-AD54-4F5C-98B9-965DBCA1BF42}" destId="{99EBB5AA-3AB2-45A0-A5E1-42076B7CA9E1}" srcOrd="0" destOrd="0" parTransId="{7E0671D5-121B-4EA0-BC6C-DCB132B8737F}" sibTransId="{EBD22381-40B5-4D2D-B16F-738A5174E55F}"/>
    <dgm:cxn modelId="{CD5C79B3-20FD-4081-BD7E-5FA892D50C22}" srcId="{5791601E-AD54-4F5C-98B9-965DBCA1BF42}" destId="{7287D282-AF42-42C2-8BD5-977D49743A00}" srcOrd="4" destOrd="0" parTransId="{D81670DF-A338-4FCA-A40C-652582F4BD7E}" sibTransId="{3966A733-B48F-44D0-A744-86348432B3E1}"/>
    <dgm:cxn modelId="{E596C7BF-15A7-48CE-B82B-AC61516D0543}" srcId="{5791601E-AD54-4F5C-98B9-965DBCA1BF42}" destId="{EC0BB866-E8FB-42B3-A083-8C7EF5976117}" srcOrd="3" destOrd="0" parTransId="{D8174159-0C7D-4103-8AD6-371945A0F0E4}" sibTransId="{477383B3-18B7-4C9B-AD13-42C478914E29}"/>
    <dgm:cxn modelId="{2D9EF5C4-2915-4495-8715-5C18D4224E5D}" srcId="{5791601E-AD54-4F5C-98B9-965DBCA1BF42}" destId="{05BD1024-6242-42C3-B232-0409FE2CD3FD}" srcOrd="1" destOrd="0" parTransId="{1555DF0E-52D3-499D-8E17-BE2D36CA475A}" sibTransId="{D97DDC9C-CFC8-408F-8027-FAD731334D2C}"/>
    <dgm:cxn modelId="{10049CFE-81A6-4EAB-B434-CDB75DC6D0B6}" type="presOf" srcId="{05BD1024-6242-42C3-B232-0409FE2CD3FD}" destId="{A6911DF5-4156-464F-A3ED-ADB4EBB194FA}" srcOrd="0" destOrd="0" presId="urn:microsoft.com/office/officeart/2018/2/layout/IconVerticalSolidList"/>
    <dgm:cxn modelId="{41D17155-BE74-4058-BB30-391E8D394990}" type="presParOf" srcId="{07B6FB42-58F3-4E59-A496-6784565B5417}" destId="{B6250A2F-6B0A-4268-BE2A-DDFEDB4EB2D9}" srcOrd="0" destOrd="0" presId="urn:microsoft.com/office/officeart/2018/2/layout/IconVerticalSolidList"/>
    <dgm:cxn modelId="{F2FFBC25-1FAE-4306-A867-3FB3863D6934}" type="presParOf" srcId="{B6250A2F-6B0A-4268-BE2A-DDFEDB4EB2D9}" destId="{DE17F8CB-091B-4591-90C4-4528581FB799}" srcOrd="0" destOrd="0" presId="urn:microsoft.com/office/officeart/2018/2/layout/IconVerticalSolidList"/>
    <dgm:cxn modelId="{311A13F6-55C2-44E0-8D45-114C258D22D3}" type="presParOf" srcId="{B6250A2F-6B0A-4268-BE2A-DDFEDB4EB2D9}" destId="{0781D791-337A-4DA2-A884-313DA3EEC1CB}" srcOrd="1" destOrd="0" presId="urn:microsoft.com/office/officeart/2018/2/layout/IconVerticalSolidList"/>
    <dgm:cxn modelId="{8F97BE38-4A03-4649-9A30-95440D090D69}" type="presParOf" srcId="{B6250A2F-6B0A-4268-BE2A-DDFEDB4EB2D9}" destId="{D8FB0EF0-4540-43D6-8DFD-6516151B8BC7}" srcOrd="2" destOrd="0" presId="urn:microsoft.com/office/officeart/2018/2/layout/IconVerticalSolidList"/>
    <dgm:cxn modelId="{B5F4921D-2FCD-48D0-B56A-70370215D18E}" type="presParOf" srcId="{B6250A2F-6B0A-4268-BE2A-DDFEDB4EB2D9}" destId="{2DDAABDB-13EA-4D01-A550-6F4292090ACB}" srcOrd="3" destOrd="0" presId="urn:microsoft.com/office/officeart/2018/2/layout/IconVerticalSolidList"/>
    <dgm:cxn modelId="{128521BE-A1A7-44AA-A24E-E1E31C255F71}" type="presParOf" srcId="{07B6FB42-58F3-4E59-A496-6784565B5417}" destId="{4DD44422-68F3-4B07-AD45-CBCB114A3E72}" srcOrd="1" destOrd="0" presId="urn:microsoft.com/office/officeart/2018/2/layout/IconVerticalSolidList"/>
    <dgm:cxn modelId="{DD60F597-7AF3-447D-B452-62E3C4CD4F6D}" type="presParOf" srcId="{07B6FB42-58F3-4E59-A496-6784565B5417}" destId="{26539FAD-D146-4585-9491-CE6553942B7D}" srcOrd="2" destOrd="0" presId="urn:microsoft.com/office/officeart/2018/2/layout/IconVerticalSolidList"/>
    <dgm:cxn modelId="{87E6D451-69A8-4A23-9143-43F38AC44818}" type="presParOf" srcId="{26539FAD-D146-4585-9491-CE6553942B7D}" destId="{B852F3BA-FF0D-4F47-95AD-28622F23A1B3}" srcOrd="0" destOrd="0" presId="urn:microsoft.com/office/officeart/2018/2/layout/IconVerticalSolidList"/>
    <dgm:cxn modelId="{E2716991-7542-419A-ACC2-5D7D3D7CE005}" type="presParOf" srcId="{26539FAD-D146-4585-9491-CE6553942B7D}" destId="{8B6A3637-F434-44E4-A1A3-BED3C83D9A99}" srcOrd="1" destOrd="0" presId="urn:microsoft.com/office/officeart/2018/2/layout/IconVerticalSolidList"/>
    <dgm:cxn modelId="{937790D0-5310-4518-ADE5-7F7DD4C5E19B}" type="presParOf" srcId="{26539FAD-D146-4585-9491-CE6553942B7D}" destId="{CB1A941D-56E1-48D5-A0C2-B981CE38B0D2}" srcOrd="2" destOrd="0" presId="urn:microsoft.com/office/officeart/2018/2/layout/IconVerticalSolidList"/>
    <dgm:cxn modelId="{9315051D-2AAA-404B-8C7E-396A9429789B}" type="presParOf" srcId="{26539FAD-D146-4585-9491-CE6553942B7D}" destId="{A6911DF5-4156-464F-A3ED-ADB4EBB194FA}" srcOrd="3" destOrd="0" presId="urn:microsoft.com/office/officeart/2018/2/layout/IconVerticalSolidList"/>
    <dgm:cxn modelId="{37EB9752-AE20-4FFA-91CC-57945C53E44A}" type="presParOf" srcId="{07B6FB42-58F3-4E59-A496-6784565B5417}" destId="{5C37DDFC-9988-4805-A14B-179820311DE6}" srcOrd="3" destOrd="0" presId="urn:microsoft.com/office/officeart/2018/2/layout/IconVerticalSolidList"/>
    <dgm:cxn modelId="{AEDC91C9-6221-4006-BA46-AF90FF67FB2D}" type="presParOf" srcId="{07B6FB42-58F3-4E59-A496-6784565B5417}" destId="{718E92D3-20A0-457E-9E18-854774747988}" srcOrd="4" destOrd="0" presId="urn:microsoft.com/office/officeart/2018/2/layout/IconVerticalSolidList"/>
    <dgm:cxn modelId="{20A310BC-005E-49FE-BB1C-85EF35BDF5A7}" type="presParOf" srcId="{718E92D3-20A0-457E-9E18-854774747988}" destId="{1813AA19-7417-4BF0-B5AA-011F2DB3977E}" srcOrd="0" destOrd="0" presId="urn:microsoft.com/office/officeart/2018/2/layout/IconVerticalSolidList"/>
    <dgm:cxn modelId="{39B5C49A-4A1B-4F88-ADDD-7755847DE287}" type="presParOf" srcId="{718E92D3-20A0-457E-9E18-854774747988}" destId="{C5FAFB14-5DCA-4B63-81B9-8A15F1CEB0F7}" srcOrd="1" destOrd="0" presId="urn:microsoft.com/office/officeart/2018/2/layout/IconVerticalSolidList"/>
    <dgm:cxn modelId="{30DD343A-0B8D-4C19-BC1D-ADF6C07E4C10}" type="presParOf" srcId="{718E92D3-20A0-457E-9E18-854774747988}" destId="{5DA9C45C-6611-46F2-A5FF-542ED8A1E19E}" srcOrd="2" destOrd="0" presId="urn:microsoft.com/office/officeart/2018/2/layout/IconVerticalSolidList"/>
    <dgm:cxn modelId="{004D2528-851A-4DDC-A391-A64D12E1AECA}" type="presParOf" srcId="{718E92D3-20A0-457E-9E18-854774747988}" destId="{9DC643FA-04DE-4B3A-9248-EF2A2C2289F7}" srcOrd="3" destOrd="0" presId="urn:microsoft.com/office/officeart/2018/2/layout/IconVerticalSolidList"/>
    <dgm:cxn modelId="{3F602E48-3063-4B98-ACF0-CCC816DCC1C8}" type="presParOf" srcId="{07B6FB42-58F3-4E59-A496-6784565B5417}" destId="{B04708B5-F90F-45A8-97CD-272737C10286}" srcOrd="5" destOrd="0" presId="urn:microsoft.com/office/officeart/2018/2/layout/IconVerticalSolidList"/>
    <dgm:cxn modelId="{90B3E94F-EC85-4606-8FF7-167AE0BCFC8F}" type="presParOf" srcId="{07B6FB42-58F3-4E59-A496-6784565B5417}" destId="{19AFF8BD-14AE-484D-9CEC-0549027E68FD}" srcOrd="6" destOrd="0" presId="urn:microsoft.com/office/officeart/2018/2/layout/IconVerticalSolidList"/>
    <dgm:cxn modelId="{506D4D1E-6952-4CBD-9D6E-3DA208339F8A}" type="presParOf" srcId="{19AFF8BD-14AE-484D-9CEC-0549027E68FD}" destId="{ABE20F88-04DB-43DE-9C3C-E38A2734104B}" srcOrd="0" destOrd="0" presId="urn:microsoft.com/office/officeart/2018/2/layout/IconVerticalSolidList"/>
    <dgm:cxn modelId="{CBD95538-D07A-4710-8DBA-9CF97EFE132E}" type="presParOf" srcId="{19AFF8BD-14AE-484D-9CEC-0549027E68FD}" destId="{97E058D5-2A19-46B6-9F70-2C632CD34F94}" srcOrd="1" destOrd="0" presId="urn:microsoft.com/office/officeart/2018/2/layout/IconVerticalSolidList"/>
    <dgm:cxn modelId="{FA9C2A78-4533-40DE-9F4E-372F7F03EAF3}" type="presParOf" srcId="{19AFF8BD-14AE-484D-9CEC-0549027E68FD}" destId="{4907A7E0-8EA3-46FF-A683-1043196BA29D}" srcOrd="2" destOrd="0" presId="urn:microsoft.com/office/officeart/2018/2/layout/IconVerticalSolidList"/>
    <dgm:cxn modelId="{DD38EF73-CFB0-4F45-A137-1D036294C0DA}" type="presParOf" srcId="{19AFF8BD-14AE-484D-9CEC-0549027E68FD}" destId="{893EA4F3-78CA-42F1-9853-60128857F8CB}" srcOrd="3" destOrd="0" presId="urn:microsoft.com/office/officeart/2018/2/layout/IconVerticalSolidList"/>
    <dgm:cxn modelId="{43070EAF-283A-4F95-9343-76B0D731A5D9}" type="presParOf" srcId="{07B6FB42-58F3-4E59-A496-6784565B5417}" destId="{818E9E14-BAE9-4D49-8507-EAD9CD413685}" srcOrd="7" destOrd="0" presId="urn:microsoft.com/office/officeart/2018/2/layout/IconVerticalSolidList"/>
    <dgm:cxn modelId="{E080204B-6621-4E3C-ADF0-55071F760BBB}" type="presParOf" srcId="{07B6FB42-58F3-4E59-A496-6784565B5417}" destId="{E2BD97F3-34A7-472A-ABE8-255EF46ABC5C}" srcOrd="8" destOrd="0" presId="urn:microsoft.com/office/officeart/2018/2/layout/IconVerticalSolidList"/>
    <dgm:cxn modelId="{302D170D-D468-413E-B3D3-8CA37BC5D92E}" type="presParOf" srcId="{E2BD97F3-34A7-472A-ABE8-255EF46ABC5C}" destId="{8831D44B-9EE8-4952-B832-28DBA2B033F5}" srcOrd="0" destOrd="0" presId="urn:microsoft.com/office/officeart/2018/2/layout/IconVerticalSolidList"/>
    <dgm:cxn modelId="{DFACE623-6406-42EF-9128-2D057790A935}" type="presParOf" srcId="{E2BD97F3-34A7-472A-ABE8-255EF46ABC5C}" destId="{1F7B3C00-136F-41C3-B391-795E8584EB93}" srcOrd="1" destOrd="0" presId="urn:microsoft.com/office/officeart/2018/2/layout/IconVerticalSolidList"/>
    <dgm:cxn modelId="{A5A18ED1-3A96-4011-94CA-6DF605558DE9}" type="presParOf" srcId="{E2BD97F3-34A7-472A-ABE8-255EF46ABC5C}" destId="{A08B4007-0CCD-4A30-92A9-0A09AEF5D7D0}" srcOrd="2" destOrd="0" presId="urn:microsoft.com/office/officeart/2018/2/layout/IconVerticalSolidList"/>
    <dgm:cxn modelId="{DD8A264A-8435-49AA-9EDB-D1F73D05B0B4}" type="presParOf" srcId="{E2BD97F3-34A7-472A-ABE8-255EF46ABC5C}" destId="{1601C6B6-F4FD-442C-B1CA-7E3CE193C28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DDB4205-AF4A-4A21-BE6A-F6C4D96BAB33}"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3782A95D-02BB-4CAC-9FE2-7D569459EC4F}">
      <dgm:prSet/>
      <dgm:spPr/>
      <dgm:t>
        <a:bodyPr/>
        <a:lstStyle/>
        <a:p>
          <a:r>
            <a:rPr lang="en-GB" dirty="0"/>
            <a:t>Management Position Description Questionnaire (MPDQ) </a:t>
          </a:r>
        </a:p>
        <a:p>
          <a:r>
            <a:rPr lang="en-GB" dirty="0"/>
            <a:t>This questionnaire consists in over 200 statements which verify a large spectre of managerial dimensions which includes supervising and decision making. (Whatishumanresource.com 2019)</a:t>
          </a:r>
          <a:endParaRPr lang="en-US" dirty="0"/>
        </a:p>
      </dgm:t>
    </dgm:pt>
    <dgm:pt modelId="{42CAA926-7067-42C1-94C2-6C2415D0B539}" type="parTrans" cxnId="{3EE10F0D-E1AC-4162-86EF-EEDDF3327B12}">
      <dgm:prSet/>
      <dgm:spPr/>
      <dgm:t>
        <a:bodyPr/>
        <a:lstStyle/>
        <a:p>
          <a:endParaRPr lang="en-US"/>
        </a:p>
      </dgm:t>
    </dgm:pt>
    <dgm:pt modelId="{A0E95096-9C53-4022-A741-8C3A77A15402}" type="sibTrans" cxnId="{3EE10F0D-E1AC-4162-86EF-EEDDF3327B12}">
      <dgm:prSet/>
      <dgm:spPr/>
      <dgm:t>
        <a:bodyPr/>
        <a:lstStyle/>
        <a:p>
          <a:endParaRPr lang="en-US"/>
        </a:p>
      </dgm:t>
    </dgm:pt>
    <dgm:pt modelId="{4DBAA767-8145-43FD-A699-9A7D8FEB025C}">
      <dgm:prSet/>
      <dgm:spPr/>
      <dgm:t>
        <a:bodyPr/>
        <a:lstStyle/>
        <a:p>
          <a:r>
            <a:rPr lang="en-GB" dirty="0"/>
            <a:t>Interview</a:t>
          </a:r>
          <a:endParaRPr lang="en-US" dirty="0"/>
        </a:p>
      </dgm:t>
    </dgm:pt>
    <dgm:pt modelId="{8C86000F-4EC5-4033-8DEE-EF94DBC688BC}" type="parTrans" cxnId="{EAADB1CB-EB22-4097-8069-A35B30C78004}">
      <dgm:prSet/>
      <dgm:spPr/>
      <dgm:t>
        <a:bodyPr/>
        <a:lstStyle/>
        <a:p>
          <a:endParaRPr lang="en-US"/>
        </a:p>
      </dgm:t>
    </dgm:pt>
    <dgm:pt modelId="{CEEF081D-8B2A-4017-A895-560B06101445}" type="sibTrans" cxnId="{EAADB1CB-EB22-4097-8069-A35B30C78004}">
      <dgm:prSet/>
      <dgm:spPr/>
      <dgm:t>
        <a:bodyPr/>
        <a:lstStyle/>
        <a:p>
          <a:endParaRPr lang="en-US"/>
        </a:p>
      </dgm:t>
    </dgm:pt>
    <dgm:pt modelId="{8A091DD9-A554-47F6-9F9C-113376CC0552}" type="pres">
      <dgm:prSet presAssocID="{0DDB4205-AF4A-4A21-BE6A-F6C4D96BAB33}" presName="hierChild1" presStyleCnt="0">
        <dgm:presLayoutVars>
          <dgm:chPref val="1"/>
          <dgm:dir/>
          <dgm:animOne val="branch"/>
          <dgm:animLvl val="lvl"/>
          <dgm:resizeHandles/>
        </dgm:presLayoutVars>
      </dgm:prSet>
      <dgm:spPr/>
    </dgm:pt>
    <dgm:pt modelId="{54242C21-6444-4B5D-AB91-9A182D6BC178}" type="pres">
      <dgm:prSet presAssocID="{3782A95D-02BB-4CAC-9FE2-7D569459EC4F}" presName="hierRoot1" presStyleCnt="0"/>
      <dgm:spPr/>
    </dgm:pt>
    <dgm:pt modelId="{C05AF89E-76C4-442A-9F39-6A270F40700E}" type="pres">
      <dgm:prSet presAssocID="{3782A95D-02BB-4CAC-9FE2-7D569459EC4F}" presName="composite" presStyleCnt="0"/>
      <dgm:spPr/>
    </dgm:pt>
    <dgm:pt modelId="{164266DF-9EF7-4898-AAC7-D2EC7B7E53F4}" type="pres">
      <dgm:prSet presAssocID="{3782A95D-02BB-4CAC-9FE2-7D569459EC4F}" presName="background" presStyleLbl="node0" presStyleIdx="0" presStyleCnt="2"/>
      <dgm:spPr/>
    </dgm:pt>
    <dgm:pt modelId="{26746912-6E3F-49CB-8562-45AE0C69EA1F}" type="pres">
      <dgm:prSet presAssocID="{3782A95D-02BB-4CAC-9FE2-7D569459EC4F}" presName="text" presStyleLbl="fgAcc0" presStyleIdx="0" presStyleCnt="2">
        <dgm:presLayoutVars>
          <dgm:chPref val="3"/>
        </dgm:presLayoutVars>
      </dgm:prSet>
      <dgm:spPr/>
    </dgm:pt>
    <dgm:pt modelId="{B25C1C2F-99DE-4816-81AD-7F75D71E7775}" type="pres">
      <dgm:prSet presAssocID="{3782A95D-02BB-4CAC-9FE2-7D569459EC4F}" presName="hierChild2" presStyleCnt="0"/>
      <dgm:spPr/>
    </dgm:pt>
    <dgm:pt modelId="{BC70800E-040F-42BD-9B0D-D338BDAA8016}" type="pres">
      <dgm:prSet presAssocID="{4DBAA767-8145-43FD-A699-9A7D8FEB025C}" presName="hierRoot1" presStyleCnt="0"/>
      <dgm:spPr/>
    </dgm:pt>
    <dgm:pt modelId="{452D7BA6-5EB0-444B-88A3-DE29AECEEA6B}" type="pres">
      <dgm:prSet presAssocID="{4DBAA767-8145-43FD-A699-9A7D8FEB025C}" presName="composite" presStyleCnt="0"/>
      <dgm:spPr/>
    </dgm:pt>
    <dgm:pt modelId="{D508C67A-6E83-4C85-9FE5-472561213BFE}" type="pres">
      <dgm:prSet presAssocID="{4DBAA767-8145-43FD-A699-9A7D8FEB025C}" presName="background" presStyleLbl="node0" presStyleIdx="1" presStyleCnt="2"/>
      <dgm:spPr/>
    </dgm:pt>
    <dgm:pt modelId="{EF7F4425-7524-4600-89CB-3D7EC1378F8A}" type="pres">
      <dgm:prSet presAssocID="{4DBAA767-8145-43FD-A699-9A7D8FEB025C}" presName="text" presStyleLbl="fgAcc0" presStyleIdx="1" presStyleCnt="2">
        <dgm:presLayoutVars>
          <dgm:chPref val="3"/>
        </dgm:presLayoutVars>
      </dgm:prSet>
      <dgm:spPr/>
    </dgm:pt>
    <dgm:pt modelId="{1561D65F-36E8-48BD-8F0A-ED25F5205AD7}" type="pres">
      <dgm:prSet presAssocID="{4DBAA767-8145-43FD-A699-9A7D8FEB025C}" presName="hierChild2" presStyleCnt="0"/>
      <dgm:spPr/>
    </dgm:pt>
  </dgm:ptLst>
  <dgm:cxnLst>
    <dgm:cxn modelId="{3EE10F0D-E1AC-4162-86EF-EEDDF3327B12}" srcId="{0DDB4205-AF4A-4A21-BE6A-F6C4D96BAB33}" destId="{3782A95D-02BB-4CAC-9FE2-7D569459EC4F}" srcOrd="0" destOrd="0" parTransId="{42CAA926-7067-42C1-94C2-6C2415D0B539}" sibTransId="{A0E95096-9C53-4022-A741-8C3A77A15402}"/>
    <dgm:cxn modelId="{8F78EB70-9193-4301-9363-68A9202DFFC5}" type="presOf" srcId="{4DBAA767-8145-43FD-A699-9A7D8FEB025C}" destId="{EF7F4425-7524-4600-89CB-3D7EC1378F8A}" srcOrd="0" destOrd="0" presId="urn:microsoft.com/office/officeart/2005/8/layout/hierarchy1"/>
    <dgm:cxn modelId="{EAADB1CB-EB22-4097-8069-A35B30C78004}" srcId="{0DDB4205-AF4A-4A21-BE6A-F6C4D96BAB33}" destId="{4DBAA767-8145-43FD-A699-9A7D8FEB025C}" srcOrd="1" destOrd="0" parTransId="{8C86000F-4EC5-4033-8DEE-EF94DBC688BC}" sibTransId="{CEEF081D-8B2A-4017-A895-560B06101445}"/>
    <dgm:cxn modelId="{144F1FE9-A8C0-41C2-A5AC-1005B9AFE424}" type="presOf" srcId="{3782A95D-02BB-4CAC-9FE2-7D569459EC4F}" destId="{26746912-6E3F-49CB-8562-45AE0C69EA1F}" srcOrd="0" destOrd="0" presId="urn:microsoft.com/office/officeart/2005/8/layout/hierarchy1"/>
    <dgm:cxn modelId="{A55AC5FD-9FC3-4454-BB65-17F225155352}" type="presOf" srcId="{0DDB4205-AF4A-4A21-BE6A-F6C4D96BAB33}" destId="{8A091DD9-A554-47F6-9F9C-113376CC0552}" srcOrd="0" destOrd="0" presId="urn:microsoft.com/office/officeart/2005/8/layout/hierarchy1"/>
    <dgm:cxn modelId="{16CE377B-17D9-4199-BB4E-F42D482B7973}" type="presParOf" srcId="{8A091DD9-A554-47F6-9F9C-113376CC0552}" destId="{54242C21-6444-4B5D-AB91-9A182D6BC178}" srcOrd="0" destOrd="0" presId="urn:microsoft.com/office/officeart/2005/8/layout/hierarchy1"/>
    <dgm:cxn modelId="{72C30C26-2535-430E-86DE-C56F9E942951}" type="presParOf" srcId="{54242C21-6444-4B5D-AB91-9A182D6BC178}" destId="{C05AF89E-76C4-442A-9F39-6A270F40700E}" srcOrd="0" destOrd="0" presId="urn:microsoft.com/office/officeart/2005/8/layout/hierarchy1"/>
    <dgm:cxn modelId="{11C9E1E2-226B-444F-949A-27D08D1D72D8}" type="presParOf" srcId="{C05AF89E-76C4-442A-9F39-6A270F40700E}" destId="{164266DF-9EF7-4898-AAC7-D2EC7B7E53F4}" srcOrd="0" destOrd="0" presId="urn:microsoft.com/office/officeart/2005/8/layout/hierarchy1"/>
    <dgm:cxn modelId="{1BCF4AF8-D87A-41D5-A9BB-CC0C3A81E3CD}" type="presParOf" srcId="{C05AF89E-76C4-442A-9F39-6A270F40700E}" destId="{26746912-6E3F-49CB-8562-45AE0C69EA1F}" srcOrd="1" destOrd="0" presId="urn:microsoft.com/office/officeart/2005/8/layout/hierarchy1"/>
    <dgm:cxn modelId="{598F176E-DAB9-4C54-B626-1DB2C8ADE20E}" type="presParOf" srcId="{54242C21-6444-4B5D-AB91-9A182D6BC178}" destId="{B25C1C2F-99DE-4816-81AD-7F75D71E7775}" srcOrd="1" destOrd="0" presId="urn:microsoft.com/office/officeart/2005/8/layout/hierarchy1"/>
    <dgm:cxn modelId="{333DDD90-FA50-4D95-AE8A-0DF53708570B}" type="presParOf" srcId="{8A091DD9-A554-47F6-9F9C-113376CC0552}" destId="{BC70800E-040F-42BD-9B0D-D338BDAA8016}" srcOrd="1" destOrd="0" presId="urn:microsoft.com/office/officeart/2005/8/layout/hierarchy1"/>
    <dgm:cxn modelId="{D243A918-8A8C-4826-945D-3598ECBCDE33}" type="presParOf" srcId="{BC70800E-040F-42BD-9B0D-D338BDAA8016}" destId="{452D7BA6-5EB0-444B-88A3-DE29AECEEA6B}" srcOrd="0" destOrd="0" presId="urn:microsoft.com/office/officeart/2005/8/layout/hierarchy1"/>
    <dgm:cxn modelId="{276287A8-C57E-46EE-B9BF-CB45E08B0389}" type="presParOf" srcId="{452D7BA6-5EB0-444B-88A3-DE29AECEEA6B}" destId="{D508C67A-6E83-4C85-9FE5-472561213BFE}" srcOrd="0" destOrd="0" presId="urn:microsoft.com/office/officeart/2005/8/layout/hierarchy1"/>
    <dgm:cxn modelId="{DDBF3792-D5ED-4E82-A2D8-553EE38BC964}" type="presParOf" srcId="{452D7BA6-5EB0-444B-88A3-DE29AECEEA6B}" destId="{EF7F4425-7524-4600-89CB-3D7EC1378F8A}" srcOrd="1" destOrd="0" presId="urn:microsoft.com/office/officeart/2005/8/layout/hierarchy1"/>
    <dgm:cxn modelId="{9E243A10-9C84-45EC-955F-A93822733AF9}" type="presParOf" srcId="{BC70800E-040F-42BD-9B0D-D338BDAA8016}" destId="{1561D65F-36E8-48BD-8F0A-ED25F5205AD7}"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C36B15A-9E25-4480-AFEF-214CB8A97910}" type="doc">
      <dgm:prSet loTypeId="urn:microsoft.com/office/officeart/2005/8/layout/StepDownProcess" loCatId="process" qsTypeId="urn:microsoft.com/office/officeart/2005/8/quickstyle/3d3" qsCatId="3D" csTypeId="urn:microsoft.com/office/officeart/2005/8/colors/colorful1" csCatId="colorful" phldr="1"/>
      <dgm:spPr/>
      <dgm:t>
        <a:bodyPr/>
        <a:lstStyle/>
        <a:p>
          <a:endParaRPr lang="it-IT"/>
        </a:p>
      </dgm:t>
    </dgm:pt>
    <dgm:pt modelId="{1B28EE41-27C9-44D1-8BCD-B14159BF3AAC}">
      <dgm:prSet phldrT="[Text]"/>
      <dgm:spPr/>
      <dgm:t>
        <a:bodyPr/>
        <a:lstStyle/>
        <a:p>
          <a:r>
            <a:rPr lang="it-IT" dirty="0"/>
            <a:t>JOB</a:t>
          </a:r>
          <a:r>
            <a:rPr lang="it-IT" baseline="0" dirty="0"/>
            <a:t> ALERT</a:t>
          </a:r>
          <a:endParaRPr lang="it-IT" dirty="0"/>
        </a:p>
      </dgm:t>
    </dgm:pt>
    <dgm:pt modelId="{C5CD5C30-3A68-486C-B884-40DF1AF3AD2C}" type="parTrans" cxnId="{0E6A8B41-5A2F-473A-B67F-2858B1FA716C}">
      <dgm:prSet/>
      <dgm:spPr/>
      <dgm:t>
        <a:bodyPr/>
        <a:lstStyle/>
        <a:p>
          <a:endParaRPr lang="it-IT"/>
        </a:p>
      </dgm:t>
    </dgm:pt>
    <dgm:pt modelId="{E23D50E8-F525-401F-88FF-12147189E5BD}" type="sibTrans" cxnId="{0E6A8B41-5A2F-473A-B67F-2858B1FA716C}">
      <dgm:prSet/>
      <dgm:spPr/>
      <dgm:t>
        <a:bodyPr/>
        <a:lstStyle/>
        <a:p>
          <a:endParaRPr lang="it-IT"/>
        </a:p>
      </dgm:t>
    </dgm:pt>
    <dgm:pt modelId="{748EF197-B948-49BB-9733-47E021652DB5}">
      <dgm:prSet phldrT="[Text]"/>
      <dgm:spPr/>
      <dgm:t>
        <a:bodyPr/>
        <a:lstStyle/>
        <a:p>
          <a:r>
            <a:rPr lang="it-IT" dirty="0"/>
            <a:t> JOB VACANCY</a:t>
          </a:r>
        </a:p>
      </dgm:t>
    </dgm:pt>
    <dgm:pt modelId="{528A74CF-6ADE-4512-8AA7-C28077B54BC0}" type="parTrans" cxnId="{DDF9D606-8657-4EDB-9402-F0666D7CAB60}">
      <dgm:prSet/>
      <dgm:spPr/>
      <dgm:t>
        <a:bodyPr/>
        <a:lstStyle/>
        <a:p>
          <a:endParaRPr lang="it-IT"/>
        </a:p>
      </dgm:t>
    </dgm:pt>
    <dgm:pt modelId="{8695FE3B-1B89-4E97-9355-B46EF7240D8D}" type="sibTrans" cxnId="{DDF9D606-8657-4EDB-9402-F0666D7CAB60}">
      <dgm:prSet/>
      <dgm:spPr/>
      <dgm:t>
        <a:bodyPr/>
        <a:lstStyle/>
        <a:p>
          <a:endParaRPr lang="it-IT"/>
        </a:p>
      </dgm:t>
    </dgm:pt>
    <dgm:pt modelId="{7586E2A0-D384-4DB1-8562-CC4C638618B6}">
      <dgm:prSet phldrT="[Text]"/>
      <dgm:spPr/>
      <dgm:t>
        <a:bodyPr/>
        <a:lstStyle/>
        <a:p>
          <a:r>
            <a:rPr lang="it-IT" dirty="0"/>
            <a:t>IT MANAGER REQUIRED</a:t>
          </a:r>
        </a:p>
      </dgm:t>
    </dgm:pt>
    <dgm:pt modelId="{E5953A56-217B-4AC4-879F-A2ADCE400167}" type="parTrans" cxnId="{7E961681-E441-4A2D-92B6-71465E7A75C9}">
      <dgm:prSet/>
      <dgm:spPr/>
      <dgm:t>
        <a:bodyPr/>
        <a:lstStyle/>
        <a:p>
          <a:endParaRPr lang="it-IT"/>
        </a:p>
      </dgm:t>
    </dgm:pt>
    <dgm:pt modelId="{A5850ECE-3350-4A40-92CE-2C6BC56B2E37}" type="sibTrans" cxnId="{7E961681-E441-4A2D-92B6-71465E7A75C9}">
      <dgm:prSet/>
      <dgm:spPr/>
      <dgm:t>
        <a:bodyPr/>
        <a:lstStyle/>
        <a:p>
          <a:endParaRPr lang="it-IT"/>
        </a:p>
      </dgm:t>
    </dgm:pt>
    <dgm:pt modelId="{E5B8D2CF-6BEE-4F68-8879-959B455D0655}">
      <dgm:prSet phldrT="[Text]"/>
      <dgm:spPr/>
      <dgm:t>
        <a:bodyPr/>
        <a:lstStyle/>
        <a:p>
          <a:r>
            <a:rPr lang="it-IT" dirty="0"/>
            <a:t>Must have degree in tecnologi or Computer Science  </a:t>
          </a:r>
        </a:p>
      </dgm:t>
    </dgm:pt>
    <dgm:pt modelId="{896051DB-86A2-4F06-844E-DF05EB363953}" type="parTrans" cxnId="{7337D01B-BA31-46E1-AFA9-AF4337E9DB7E}">
      <dgm:prSet/>
      <dgm:spPr/>
      <dgm:t>
        <a:bodyPr/>
        <a:lstStyle/>
        <a:p>
          <a:endParaRPr lang="it-IT"/>
        </a:p>
      </dgm:t>
    </dgm:pt>
    <dgm:pt modelId="{5ECFD067-2D11-41FE-AEDE-58FDE5C950C3}" type="sibTrans" cxnId="{7337D01B-BA31-46E1-AFA9-AF4337E9DB7E}">
      <dgm:prSet/>
      <dgm:spPr/>
      <dgm:t>
        <a:bodyPr/>
        <a:lstStyle/>
        <a:p>
          <a:endParaRPr lang="it-IT"/>
        </a:p>
      </dgm:t>
    </dgm:pt>
    <dgm:pt modelId="{9A95E31D-3E8F-429D-9F55-3301EB6C91BD}">
      <dgm:prSet phldrT="[Text]"/>
      <dgm:spPr/>
      <dgm:t>
        <a:bodyPr/>
        <a:lstStyle/>
        <a:p>
          <a:r>
            <a:rPr lang="it-IT" dirty="0"/>
            <a:t>Expert of Software </a:t>
          </a:r>
        </a:p>
      </dgm:t>
    </dgm:pt>
    <dgm:pt modelId="{E634322F-B03C-4F19-8B85-00B5956CFE93}" type="parTrans" cxnId="{EE287CC9-E424-4592-9BDD-3E273FD4687E}">
      <dgm:prSet/>
      <dgm:spPr/>
      <dgm:t>
        <a:bodyPr/>
        <a:lstStyle/>
        <a:p>
          <a:endParaRPr lang="it-IT"/>
        </a:p>
      </dgm:t>
    </dgm:pt>
    <dgm:pt modelId="{70EBA285-E9DD-4409-9604-9A2E02581648}" type="sibTrans" cxnId="{EE287CC9-E424-4592-9BDD-3E273FD4687E}">
      <dgm:prSet/>
      <dgm:spPr/>
      <dgm:t>
        <a:bodyPr/>
        <a:lstStyle/>
        <a:p>
          <a:endParaRPr lang="it-IT"/>
        </a:p>
      </dgm:t>
    </dgm:pt>
    <dgm:pt modelId="{E429C3AE-0E8B-45CC-88D3-781D328C839B}">
      <dgm:prSet phldrT="[Text]"/>
      <dgm:spPr/>
      <dgm:t>
        <a:bodyPr/>
        <a:lstStyle/>
        <a:p>
          <a:r>
            <a:rPr lang="it-IT" dirty="0"/>
            <a:t>Good communication and tecnical skills </a:t>
          </a:r>
        </a:p>
      </dgm:t>
    </dgm:pt>
    <dgm:pt modelId="{B2BB1E03-C36B-4441-9381-AFAB57C1C07C}" type="parTrans" cxnId="{9E457604-7D4A-49EC-8F50-1AD058379234}">
      <dgm:prSet/>
      <dgm:spPr/>
      <dgm:t>
        <a:bodyPr/>
        <a:lstStyle/>
        <a:p>
          <a:endParaRPr lang="it-IT"/>
        </a:p>
      </dgm:t>
    </dgm:pt>
    <dgm:pt modelId="{AEA7E6AF-17FD-427D-9EBD-F6F4D18A9EBC}" type="sibTrans" cxnId="{9E457604-7D4A-49EC-8F50-1AD058379234}">
      <dgm:prSet/>
      <dgm:spPr/>
      <dgm:t>
        <a:bodyPr/>
        <a:lstStyle/>
        <a:p>
          <a:endParaRPr lang="it-IT"/>
        </a:p>
      </dgm:t>
    </dgm:pt>
    <dgm:pt modelId="{E1729BC9-73F3-43F8-A599-8D5ECD8D9B61}" type="pres">
      <dgm:prSet presAssocID="{3C36B15A-9E25-4480-AFEF-214CB8A97910}" presName="rootnode" presStyleCnt="0">
        <dgm:presLayoutVars>
          <dgm:chMax/>
          <dgm:chPref/>
          <dgm:dir/>
          <dgm:animLvl val="lvl"/>
        </dgm:presLayoutVars>
      </dgm:prSet>
      <dgm:spPr/>
    </dgm:pt>
    <dgm:pt modelId="{75EE6B20-05B2-4019-B3D8-E035C9DA5E44}" type="pres">
      <dgm:prSet presAssocID="{1B28EE41-27C9-44D1-8BCD-B14159BF3AAC}" presName="composite" presStyleCnt="0"/>
      <dgm:spPr/>
    </dgm:pt>
    <dgm:pt modelId="{C956523C-BFAE-4183-A650-87DA81312C78}" type="pres">
      <dgm:prSet presAssocID="{1B28EE41-27C9-44D1-8BCD-B14159BF3AAC}" presName="bentUpArrow1" presStyleLbl="alignImgPlace1" presStyleIdx="0" presStyleCnt="2"/>
      <dgm:spPr/>
    </dgm:pt>
    <dgm:pt modelId="{1AFB83BE-DC93-451B-893C-C67B66671376}" type="pres">
      <dgm:prSet presAssocID="{1B28EE41-27C9-44D1-8BCD-B14159BF3AAC}" presName="ParentText" presStyleLbl="node1" presStyleIdx="0" presStyleCnt="3">
        <dgm:presLayoutVars>
          <dgm:chMax val="1"/>
          <dgm:chPref val="1"/>
          <dgm:bulletEnabled val="1"/>
        </dgm:presLayoutVars>
      </dgm:prSet>
      <dgm:spPr/>
    </dgm:pt>
    <dgm:pt modelId="{F4C0E4D8-7C3A-4932-BD89-B14F137E02C4}" type="pres">
      <dgm:prSet presAssocID="{1B28EE41-27C9-44D1-8BCD-B14159BF3AAC}" presName="ChildText" presStyleLbl="revTx" presStyleIdx="0" presStyleCnt="3">
        <dgm:presLayoutVars>
          <dgm:chMax val="0"/>
          <dgm:chPref val="0"/>
          <dgm:bulletEnabled val="1"/>
        </dgm:presLayoutVars>
      </dgm:prSet>
      <dgm:spPr/>
    </dgm:pt>
    <dgm:pt modelId="{027A980F-53FC-419D-BB31-8438988CE207}" type="pres">
      <dgm:prSet presAssocID="{E23D50E8-F525-401F-88FF-12147189E5BD}" presName="sibTrans" presStyleCnt="0"/>
      <dgm:spPr/>
    </dgm:pt>
    <dgm:pt modelId="{71E7E0FA-0FE2-4A89-942A-FABACD47B89E}" type="pres">
      <dgm:prSet presAssocID="{748EF197-B948-49BB-9733-47E021652DB5}" presName="composite" presStyleCnt="0"/>
      <dgm:spPr/>
    </dgm:pt>
    <dgm:pt modelId="{9B387A88-FB47-4358-8696-2DF928B2D3F0}" type="pres">
      <dgm:prSet presAssocID="{748EF197-B948-49BB-9733-47E021652DB5}" presName="bentUpArrow1" presStyleLbl="alignImgPlace1" presStyleIdx="1" presStyleCnt="2"/>
      <dgm:spPr/>
    </dgm:pt>
    <dgm:pt modelId="{3A044D4E-94D1-4AE4-A664-47D45A63A36D}" type="pres">
      <dgm:prSet presAssocID="{748EF197-B948-49BB-9733-47E021652DB5}" presName="ParentText" presStyleLbl="node1" presStyleIdx="1" presStyleCnt="3">
        <dgm:presLayoutVars>
          <dgm:chMax val="1"/>
          <dgm:chPref val="1"/>
          <dgm:bulletEnabled val="1"/>
        </dgm:presLayoutVars>
      </dgm:prSet>
      <dgm:spPr/>
    </dgm:pt>
    <dgm:pt modelId="{D5208C4D-530F-4B17-A4BF-8C812C5F8C8A}" type="pres">
      <dgm:prSet presAssocID="{748EF197-B948-49BB-9733-47E021652DB5}" presName="ChildText" presStyleLbl="revTx" presStyleIdx="1" presStyleCnt="3">
        <dgm:presLayoutVars>
          <dgm:chMax val="0"/>
          <dgm:chPref val="0"/>
          <dgm:bulletEnabled val="1"/>
        </dgm:presLayoutVars>
      </dgm:prSet>
      <dgm:spPr/>
    </dgm:pt>
    <dgm:pt modelId="{9AA48C5B-1F41-4953-8475-22DE4D0D9692}" type="pres">
      <dgm:prSet presAssocID="{8695FE3B-1B89-4E97-9355-B46EF7240D8D}" presName="sibTrans" presStyleCnt="0"/>
      <dgm:spPr/>
    </dgm:pt>
    <dgm:pt modelId="{37F9F2CF-644F-4F47-BD92-B871B002FF1A}" type="pres">
      <dgm:prSet presAssocID="{7586E2A0-D384-4DB1-8562-CC4C638618B6}" presName="composite" presStyleCnt="0"/>
      <dgm:spPr/>
    </dgm:pt>
    <dgm:pt modelId="{F7162762-DEE1-4F72-9383-2F7CC09CF23D}" type="pres">
      <dgm:prSet presAssocID="{7586E2A0-D384-4DB1-8562-CC4C638618B6}" presName="ParentText" presStyleLbl="node1" presStyleIdx="2" presStyleCnt="3">
        <dgm:presLayoutVars>
          <dgm:chMax val="1"/>
          <dgm:chPref val="1"/>
          <dgm:bulletEnabled val="1"/>
        </dgm:presLayoutVars>
      </dgm:prSet>
      <dgm:spPr/>
    </dgm:pt>
    <dgm:pt modelId="{447E0CFE-E8F4-49FA-9F28-76B907BF8BEF}" type="pres">
      <dgm:prSet presAssocID="{7586E2A0-D384-4DB1-8562-CC4C638618B6}" presName="FinalChildText" presStyleLbl="revTx" presStyleIdx="2" presStyleCnt="3" custScaleX="270469" custScaleY="307937" custLinFactY="-100000" custLinFactNeighborX="19248" custLinFactNeighborY="-146802">
        <dgm:presLayoutVars>
          <dgm:chMax val="0"/>
          <dgm:chPref val="0"/>
          <dgm:bulletEnabled val="1"/>
        </dgm:presLayoutVars>
      </dgm:prSet>
      <dgm:spPr/>
    </dgm:pt>
  </dgm:ptLst>
  <dgm:cxnLst>
    <dgm:cxn modelId="{9E457604-7D4A-49EC-8F50-1AD058379234}" srcId="{7586E2A0-D384-4DB1-8562-CC4C638618B6}" destId="{E429C3AE-0E8B-45CC-88D3-781D328C839B}" srcOrd="2" destOrd="0" parTransId="{B2BB1E03-C36B-4441-9381-AFAB57C1C07C}" sibTransId="{AEA7E6AF-17FD-427D-9EBD-F6F4D18A9EBC}"/>
    <dgm:cxn modelId="{DDF9D606-8657-4EDB-9402-F0666D7CAB60}" srcId="{3C36B15A-9E25-4480-AFEF-214CB8A97910}" destId="{748EF197-B948-49BB-9733-47E021652DB5}" srcOrd="1" destOrd="0" parTransId="{528A74CF-6ADE-4512-8AA7-C28077B54BC0}" sibTransId="{8695FE3B-1B89-4E97-9355-B46EF7240D8D}"/>
    <dgm:cxn modelId="{2078F712-8377-4E7B-B873-3CC71D679528}" type="presOf" srcId="{748EF197-B948-49BB-9733-47E021652DB5}" destId="{3A044D4E-94D1-4AE4-A664-47D45A63A36D}" srcOrd="0" destOrd="0" presId="urn:microsoft.com/office/officeart/2005/8/layout/StepDownProcess"/>
    <dgm:cxn modelId="{7337D01B-BA31-46E1-AFA9-AF4337E9DB7E}" srcId="{7586E2A0-D384-4DB1-8562-CC4C638618B6}" destId="{E5B8D2CF-6BEE-4F68-8879-959B455D0655}" srcOrd="0" destOrd="0" parTransId="{896051DB-86A2-4F06-844E-DF05EB363953}" sibTransId="{5ECFD067-2D11-41FE-AEDE-58FDE5C950C3}"/>
    <dgm:cxn modelId="{0E6A8B41-5A2F-473A-B67F-2858B1FA716C}" srcId="{3C36B15A-9E25-4480-AFEF-214CB8A97910}" destId="{1B28EE41-27C9-44D1-8BCD-B14159BF3AAC}" srcOrd="0" destOrd="0" parTransId="{C5CD5C30-3A68-486C-B884-40DF1AF3AD2C}" sibTransId="{E23D50E8-F525-401F-88FF-12147189E5BD}"/>
    <dgm:cxn modelId="{4913E04C-18ED-4584-9DE4-BA900A9AC952}" type="presOf" srcId="{1B28EE41-27C9-44D1-8BCD-B14159BF3AAC}" destId="{1AFB83BE-DC93-451B-893C-C67B66671376}" srcOrd="0" destOrd="0" presId="urn:microsoft.com/office/officeart/2005/8/layout/StepDownProcess"/>
    <dgm:cxn modelId="{0FCB0755-C5E2-4436-87B2-01B5533C5825}" type="presOf" srcId="{9A95E31D-3E8F-429D-9F55-3301EB6C91BD}" destId="{447E0CFE-E8F4-49FA-9F28-76B907BF8BEF}" srcOrd="0" destOrd="1" presId="urn:microsoft.com/office/officeart/2005/8/layout/StepDownProcess"/>
    <dgm:cxn modelId="{FFBFD07C-B33D-4E99-AE19-82C34FCE567D}" type="presOf" srcId="{E429C3AE-0E8B-45CC-88D3-781D328C839B}" destId="{447E0CFE-E8F4-49FA-9F28-76B907BF8BEF}" srcOrd="0" destOrd="2" presId="urn:microsoft.com/office/officeart/2005/8/layout/StepDownProcess"/>
    <dgm:cxn modelId="{7E961681-E441-4A2D-92B6-71465E7A75C9}" srcId="{3C36B15A-9E25-4480-AFEF-214CB8A97910}" destId="{7586E2A0-D384-4DB1-8562-CC4C638618B6}" srcOrd="2" destOrd="0" parTransId="{E5953A56-217B-4AC4-879F-A2ADCE400167}" sibTransId="{A5850ECE-3350-4A40-92CE-2C6BC56B2E37}"/>
    <dgm:cxn modelId="{9BDE1987-6F40-4A23-9F16-0849D744D520}" type="presOf" srcId="{7586E2A0-D384-4DB1-8562-CC4C638618B6}" destId="{F7162762-DEE1-4F72-9383-2F7CC09CF23D}" srcOrd="0" destOrd="0" presId="urn:microsoft.com/office/officeart/2005/8/layout/StepDownProcess"/>
    <dgm:cxn modelId="{EE287CC9-E424-4592-9BDD-3E273FD4687E}" srcId="{7586E2A0-D384-4DB1-8562-CC4C638618B6}" destId="{9A95E31D-3E8F-429D-9F55-3301EB6C91BD}" srcOrd="1" destOrd="0" parTransId="{E634322F-B03C-4F19-8B85-00B5956CFE93}" sibTransId="{70EBA285-E9DD-4409-9604-9A2E02581648}"/>
    <dgm:cxn modelId="{E50790CE-74DB-45E2-B621-DBFAD0319064}" type="presOf" srcId="{E5B8D2CF-6BEE-4F68-8879-959B455D0655}" destId="{447E0CFE-E8F4-49FA-9F28-76B907BF8BEF}" srcOrd="0" destOrd="0" presId="urn:microsoft.com/office/officeart/2005/8/layout/StepDownProcess"/>
    <dgm:cxn modelId="{7428DDCE-FB74-4304-8679-890DA663F1EE}" type="presOf" srcId="{3C36B15A-9E25-4480-AFEF-214CB8A97910}" destId="{E1729BC9-73F3-43F8-A599-8D5ECD8D9B61}" srcOrd="0" destOrd="0" presId="urn:microsoft.com/office/officeart/2005/8/layout/StepDownProcess"/>
    <dgm:cxn modelId="{253152EA-87A1-42DE-96C2-7C1AA6673DC2}" type="presParOf" srcId="{E1729BC9-73F3-43F8-A599-8D5ECD8D9B61}" destId="{75EE6B20-05B2-4019-B3D8-E035C9DA5E44}" srcOrd="0" destOrd="0" presId="urn:microsoft.com/office/officeart/2005/8/layout/StepDownProcess"/>
    <dgm:cxn modelId="{D9BF73E5-5BCE-4D41-8D28-E5575AB3EB23}" type="presParOf" srcId="{75EE6B20-05B2-4019-B3D8-E035C9DA5E44}" destId="{C956523C-BFAE-4183-A650-87DA81312C78}" srcOrd="0" destOrd="0" presId="urn:microsoft.com/office/officeart/2005/8/layout/StepDownProcess"/>
    <dgm:cxn modelId="{8D306F8E-A201-4E5F-B6A6-5AB9EFDC7ABF}" type="presParOf" srcId="{75EE6B20-05B2-4019-B3D8-E035C9DA5E44}" destId="{1AFB83BE-DC93-451B-893C-C67B66671376}" srcOrd="1" destOrd="0" presId="urn:microsoft.com/office/officeart/2005/8/layout/StepDownProcess"/>
    <dgm:cxn modelId="{7613EE82-661C-4C5B-B0B3-3AB52A7D9994}" type="presParOf" srcId="{75EE6B20-05B2-4019-B3D8-E035C9DA5E44}" destId="{F4C0E4D8-7C3A-4932-BD89-B14F137E02C4}" srcOrd="2" destOrd="0" presId="urn:microsoft.com/office/officeart/2005/8/layout/StepDownProcess"/>
    <dgm:cxn modelId="{4B3F0F7A-E81C-4C46-BF64-91A0C3118AB1}" type="presParOf" srcId="{E1729BC9-73F3-43F8-A599-8D5ECD8D9B61}" destId="{027A980F-53FC-419D-BB31-8438988CE207}" srcOrd="1" destOrd="0" presId="urn:microsoft.com/office/officeart/2005/8/layout/StepDownProcess"/>
    <dgm:cxn modelId="{EA10DBC7-58DB-4909-810B-C7CD58284CE6}" type="presParOf" srcId="{E1729BC9-73F3-43F8-A599-8D5ECD8D9B61}" destId="{71E7E0FA-0FE2-4A89-942A-FABACD47B89E}" srcOrd="2" destOrd="0" presId="urn:microsoft.com/office/officeart/2005/8/layout/StepDownProcess"/>
    <dgm:cxn modelId="{AA0771ED-B78D-44CF-8E57-51B356DAF804}" type="presParOf" srcId="{71E7E0FA-0FE2-4A89-942A-FABACD47B89E}" destId="{9B387A88-FB47-4358-8696-2DF928B2D3F0}" srcOrd="0" destOrd="0" presId="urn:microsoft.com/office/officeart/2005/8/layout/StepDownProcess"/>
    <dgm:cxn modelId="{D455FA0E-A841-4746-8B76-A0FB9E5C8097}" type="presParOf" srcId="{71E7E0FA-0FE2-4A89-942A-FABACD47B89E}" destId="{3A044D4E-94D1-4AE4-A664-47D45A63A36D}" srcOrd="1" destOrd="0" presId="urn:microsoft.com/office/officeart/2005/8/layout/StepDownProcess"/>
    <dgm:cxn modelId="{CEA958A9-0E55-4C85-8DE3-80E12E304154}" type="presParOf" srcId="{71E7E0FA-0FE2-4A89-942A-FABACD47B89E}" destId="{D5208C4D-530F-4B17-A4BF-8C812C5F8C8A}" srcOrd="2" destOrd="0" presId="urn:microsoft.com/office/officeart/2005/8/layout/StepDownProcess"/>
    <dgm:cxn modelId="{D07F8B4B-D2D2-495F-9051-B30802B70716}" type="presParOf" srcId="{E1729BC9-73F3-43F8-A599-8D5ECD8D9B61}" destId="{9AA48C5B-1F41-4953-8475-22DE4D0D9692}" srcOrd="3" destOrd="0" presId="urn:microsoft.com/office/officeart/2005/8/layout/StepDownProcess"/>
    <dgm:cxn modelId="{8549D2A2-0EB6-46E3-8BCF-6F38F3E4D874}" type="presParOf" srcId="{E1729BC9-73F3-43F8-A599-8D5ECD8D9B61}" destId="{37F9F2CF-644F-4F47-BD92-B871B002FF1A}" srcOrd="4" destOrd="0" presId="urn:microsoft.com/office/officeart/2005/8/layout/StepDownProcess"/>
    <dgm:cxn modelId="{B5B3AA5F-EDA1-4C55-846A-8EE3B2AEFA53}" type="presParOf" srcId="{37F9F2CF-644F-4F47-BD92-B871B002FF1A}" destId="{F7162762-DEE1-4F72-9383-2F7CC09CF23D}" srcOrd="0" destOrd="0" presId="urn:microsoft.com/office/officeart/2005/8/layout/StepDownProcess"/>
    <dgm:cxn modelId="{2135B3C1-E360-4EFA-8FFF-AA3E2158AD45}" type="presParOf" srcId="{37F9F2CF-644F-4F47-BD92-B871B002FF1A}" destId="{447E0CFE-E8F4-49FA-9F28-76B907BF8BEF}" srcOrd="1" destOrd="0" presId="urn:microsoft.com/office/officeart/2005/8/layout/StepDown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55AF260-4F31-4358-8084-C89319AEB22A}" type="doc">
      <dgm:prSet loTypeId="urn:microsoft.com/office/officeart/2018/5/layout/IconCircleLabel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4FEC019D-4F16-4F83-A3A3-DC9A0B6AA6F4}">
      <dgm:prSet/>
      <dgm:spPr/>
      <dgm:t>
        <a:bodyPr/>
        <a:lstStyle/>
        <a:p>
          <a:pPr>
            <a:lnSpc>
              <a:spcPct val="100000"/>
            </a:lnSpc>
            <a:defRPr cap="all"/>
          </a:pPr>
          <a:r>
            <a:rPr lang="en-US"/>
            <a:t>Select best 10 CVs from the whole pool</a:t>
          </a:r>
        </a:p>
      </dgm:t>
    </dgm:pt>
    <dgm:pt modelId="{A1C50E2C-29D5-4428-BF0D-32D8BD341B5B}" type="parTrans" cxnId="{6E5981E6-B5DF-44AD-8C73-FFE9B158A114}">
      <dgm:prSet/>
      <dgm:spPr/>
      <dgm:t>
        <a:bodyPr/>
        <a:lstStyle/>
        <a:p>
          <a:endParaRPr lang="en-US"/>
        </a:p>
      </dgm:t>
    </dgm:pt>
    <dgm:pt modelId="{78C0AE0B-6A91-4867-8B16-C16A5B6F5FA1}" type="sibTrans" cxnId="{6E5981E6-B5DF-44AD-8C73-FFE9B158A114}">
      <dgm:prSet/>
      <dgm:spPr/>
      <dgm:t>
        <a:bodyPr/>
        <a:lstStyle/>
        <a:p>
          <a:endParaRPr lang="en-US"/>
        </a:p>
      </dgm:t>
    </dgm:pt>
    <dgm:pt modelId="{410D623E-CDCD-4B9C-96C2-85679BF462C9}">
      <dgm:prSet/>
      <dgm:spPr/>
      <dgm:t>
        <a:bodyPr/>
        <a:lstStyle/>
        <a:p>
          <a:pPr>
            <a:lnSpc>
              <a:spcPct val="100000"/>
            </a:lnSpc>
            <a:defRPr cap="all"/>
          </a:pPr>
          <a:r>
            <a:rPr lang="en-US"/>
            <a:t>Choose 5 candidates to have the interview</a:t>
          </a:r>
        </a:p>
      </dgm:t>
    </dgm:pt>
    <dgm:pt modelId="{0A3147AB-AE1B-4E46-931D-D1EB6DB7079F}" type="parTrans" cxnId="{EA6FFA92-0968-4D03-8B87-74E157B1F0DE}">
      <dgm:prSet/>
      <dgm:spPr/>
      <dgm:t>
        <a:bodyPr/>
        <a:lstStyle/>
        <a:p>
          <a:endParaRPr lang="en-US"/>
        </a:p>
      </dgm:t>
    </dgm:pt>
    <dgm:pt modelId="{0FDD0F58-E4E4-406A-BB19-875A2EC9F897}" type="sibTrans" cxnId="{EA6FFA92-0968-4D03-8B87-74E157B1F0DE}">
      <dgm:prSet/>
      <dgm:spPr/>
      <dgm:t>
        <a:bodyPr/>
        <a:lstStyle/>
        <a:p>
          <a:endParaRPr lang="en-US"/>
        </a:p>
      </dgm:t>
    </dgm:pt>
    <dgm:pt modelId="{ABBE6009-FB97-4B9A-AA60-17C3C0567EED}" type="pres">
      <dgm:prSet presAssocID="{555AF260-4F31-4358-8084-C89319AEB22A}" presName="root" presStyleCnt="0">
        <dgm:presLayoutVars>
          <dgm:dir/>
          <dgm:resizeHandles val="exact"/>
        </dgm:presLayoutVars>
      </dgm:prSet>
      <dgm:spPr/>
    </dgm:pt>
    <dgm:pt modelId="{0F0973FE-76C9-49C5-9E73-1B64935991D2}" type="pres">
      <dgm:prSet presAssocID="{4FEC019D-4F16-4F83-A3A3-DC9A0B6AA6F4}" presName="compNode" presStyleCnt="0"/>
      <dgm:spPr/>
    </dgm:pt>
    <dgm:pt modelId="{D6D552E6-1FBF-480A-AEF1-D08B2CC9B82B}" type="pres">
      <dgm:prSet presAssocID="{4FEC019D-4F16-4F83-A3A3-DC9A0B6AA6F4}" presName="iconBgRect" presStyleLbl="bgShp" presStyleIdx="0" presStyleCnt="2"/>
      <dgm:spPr/>
    </dgm:pt>
    <dgm:pt modelId="{E3A21DC2-F90A-4EA5-B085-388EB1E525F5}" type="pres">
      <dgm:prSet presAssocID="{4FEC019D-4F16-4F83-A3A3-DC9A0B6AA6F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9AEB11EF-CA2B-4BD5-BB4C-6348EC32DDBD}" type="pres">
      <dgm:prSet presAssocID="{4FEC019D-4F16-4F83-A3A3-DC9A0B6AA6F4}" presName="spaceRect" presStyleCnt="0"/>
      <dgm:spPr/>
    </dgm:pt>
    <dgm:pt modelId="{E61C9DC4-3971-4D20-BB5D-424F06222345}" type="pres">
      <dgm:prSet presAssocID="{4FEC019D-4F16-4F83-A3A3-DC9A0B6AA6F4}" presName="textRect" presStyleLbl="revTx" presStyleIdx="0" presStyleCnt="2">
        <dgm:presLayoutVars>
          <dgm:chMax val="1"/>
          <dgm:chPref val="1"/>
        </dgm:presLayoutVars>
      </dgm:prSet>
      <dgm:spPr/>
    </dgm:pt>
    <dgm:pt modelId="{E9A502FF-C45D-445E-B987-8DD67355C3A2}" type="pres">
      <dgm:prSet presAssocID="{78C0AE0B-6A91-4867-8B16-C16A5B6F5FA1}" presName="sibTrans" presStyleCnt="0"/>
      <dgm:spPr/>
    </dgm:pt>
    <dgm:pt modelId="{901AAE70-8305-49EA-86BF-F09C80CC05FD}" type="pres">
      <dgm:prSet presAssocID="{410D623E-CDCD-4B9C-96C2-85679BF462C9}" presName="compNode" presStyleCnt="0"/>
      <dgm:spPr/>
    </dgm:pt>
    <dgm:pt modelId="{69E412B8-2B02-4603-AA0B-9E94308EEE9B}" type="pres">
      <dgm:prSet presAssocID="{410D623E-CDCD-4B9C-96C2-85679BF462C9}" presName="iconBgRect" presStyleLbl="bgShp" presStyleIdx="1" presStyleCnt="2"/>
      <dgm:spPr/>
    </dgm:pt>
    <dgm:pt modelId="{10E25F09-2C6D-4430-8D5C-EA5C00BE063F}" type="pres">
      <dgm:prSet presAssocID="{410D623E-CDCD-4B9C-96C2-85679BF462C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4219932A-E58D-450E-BFDE-0E12340E0DDC}" type="pres">
      <dgm:prSet presAssocID="{410D623E-CDCD-4B9C-96C2-85679BF462C9}" presName="spaceRect" presStyleCnt="0"/>
      <dgm:spPr/>
    </dgm:pt>
    <dgm:pt modelId="{7E13F496-0DBC-4979-B336-05B4BB424B63}" type="pres">
      <dgm:prSet presAssocID="{410D623E-CDCD-4B9C-96C2-85679BF462C9}" presName="textRect" presStyleLbl="revTx" presStyleIdx="1" presStyleCnt="2">
        <dgm:presLayoutVars>
          <dgm:chMax val="1"/>
          <dgm:chPref val="1"/>
        </dgm:presLayoutVars>
      </dgm:prSet>
      <dgm:spPr/>
    </dgm:pt>
  </dgm:ptLst>
  <dgm:cxnLst>
    <dgm:cxn modelId="{6B730244-641E-43C8-B035-510A1365BF5F}" type="presOf" srcId="{410D623E-CDCD-4B9C-96C2-85679BF462C9}" destId="{7E13F496-0DBC-4979-B336-05B4BB424B63}" srcOrd="0" destOrd="0" presId="urn:microsoft.com/office/officeart/2018/5/layout/IconCircleLabelList"/>
    <dgm:cxn modelId="{D93BC172-D37C-4D4B-8E26-F222FA687D41}" type="presOf" srcId="{4FEC019D-4F16-4F83-A3A3-DC9A0B6AA6F4}" destId="{E61C9DC4-3971-4D20-BB5D-424F06222345}" srcOrd="0" destOrd="0" presId="urn:microsoft.com/office/officeart/2018/5/layout/IconCircleLabelList"/>
    <dgm:cxn modelId="{7FFAA874-53B2-45E0-B03B-5EEE3DB2804D}" type="presOf" srcId="{555AF260-4F31-4358-8084-C89319AEB22A}" destId="{ABBE6009-FB97-4B9A-AA60-17C3C0567EED}" srcOrd="0" destOrd="0" presId="urn:microsoft.com/office/officeart/2018/5/layout/IconCircleLabelList"/>
    <dgm:cxn modelId="{EA6FFA92-0968-4D03-8B87-74E157B1F0DE}" srcId="{555AF260-4F31-4358-8084-C89319AEB22A}" destId="{410D623E-CDCD-4B9C-96C2-85679BF462C9}" srcOrd="1" destOrd="0" parTransId="{0A3147AB-AE1B-4E46-931D-D1EB6DB7079F}" sibTransId="{0FDD0F58-E4E4-406A-BB19-875A2EC9F897}"/>
    <dgm:cxn modelId="{6E5981E6-B5DF-44AD-8C73-FFE9B158A114}" srcId="{555AF260-4F31-4358-8084-C89319AEB22A}" destId="{4FEC019D-4F16-4F83-A3A3-DC9A0B6AA6F4}" srcOrd="0" destOrd="0" parTransId="{A1C50E2C-29D5-4428-BF0D-32D8BD341B5B}" sibTransId="{78C0AE0B-6A91-4867-8B16-C16A5B6F5FA1}"/>
    <dgm:cxn modelId="{4C7EF203-539F-4C5C-86DE-68F446EA373C}" type="presParOf" srcId="{ABBE6009-FB97-4B9A-AA60-17C3C0567EED}" destId="{0F0973FE-76C9-49C5-9E73-1B64935991D2}" srcOrd="0" destOrd="0" presId="urn:microsoft.com/office/officeart/2018/5/layout/IconCircleLabelList"/>
    <dgm:cxn modelId="{F39E6AA1-8BFE-43B7-98CF-CFFC53F1E660}" type="presParOf" srcId="{0F0973FE-76C9-49C5-9E73-1B64935991D2}" destId="{D6D552E6-1FBF-480A-AEF1-D08B2CC9B82B}" srcOrd="0" destOrd="0" presId="urn:microsoft.com/office/officeart/2018/5/layout/IconCircleLabelList"/>
    <dgm:cxn modelId="{D9CE9FAF-9A56-4922-ABD1-4EA1D3C3D1FD}" type="presParOf" srcId="{0F0973FE-76C9-49C5-9E73-1B64935991D2}" destId="{E3A21DC2-F90A-4EA5-B085-388EB1E525F5}" srcOrd="1" destOrd="0" presId="urn:microsoft.com/office/officeart/2018/5/layout/IconCircleLabelList"/>
    <dgm:cxn modelId="{095493A6-FFF4-44BF-B5F4-3EB21D8A6EE9}" type="presParOf" srcId="{0F0973FE-76C9-49C5-9E73-1B64935991D2}" destId="{9AEB11EF-CA2B-4BD5-BB4C-6348EC32DDBD}" srcOrd="2" destOrd="0" presId="urn:microsoft.com/office/officeart/2018/5/layout/IconCircleLabelList"/>
    <dgm:cxn modelId="{95129888-EB07-46CF-AF29-D798B4726C40}" type="presParOf" srcId="{0F0973FE-76C9-49C5-9E73-1B64935991D2}" destId="{E61C9DC4-3971-4D20-BB5D-424F06222345}" srcOrd="3" destOrd="0" presId="urn:microsoft.com/office/officeart/2018/5/layout/IconCircleLabelList"/>
    <dgm:cxn modelId="{D933E235-D977-4337-9C29-2CA27183B0BB}" type="presParOf" srcId="{ABBE6009-FB97-4B9A-AA60-17C3C0567EED}" destId="{E9A502FF-C45D-445E-B987-8DD67355C3A2}" srcOrd="1" destOrd="0" presId="urn:microsoft.com/office/officeart/2018/5/layout/IconCircleLabelList"/>
    <dgm:cxn modelId="{23591AAE-08A3-469A-862F-39F43F20D248}" type="presParOf" srcId="{ABBE6009-FB97-4B9A-AA60-17C3C0567EED}" destId="{901AAE70-8305-49EA-86BF-F09C80CC05FD}" srcOrd="2" destOrd="0" presId="urn:microsoft.com/office/officeart/2018/5/layout/IconCircleLabelList"/>
    <dgm:cxn modelId="{BA5F2547-F8DD-4FDE-A894-A7C11B4E90A6}" type="presParOf" srcId="{901AAE70-8305-49EA-86BF-F09C80CC05FD}" destId="{69E412B8-2B02-4603-AA0B-9E94308EEE9B}" srcOrd="0" destOrd="0" presId="urn:microsoft.com/office/officeart/2018/5/layout/IconCircleLabelList"/>
    <dgm:cxn modelId="{DA3DCAE2-60DC-45FB-A72A-1137414FC550}" type="presParOf" srcId="{901AAE70-8305-49EA-86BF-F09C80CC05FD}" destId="{10E25F09-2C6D-4430-8D5C-EA5C00BE063F}" srcOrd="1" destOrd="0" presId="urn:microsoft.com/office/officeart/2018/5/layout/IconCircleLabelList"/>
    <dgm:cxn modelId="{CA62C4E7-9851-4CD0-99E3-C1949847420B}" type="presParOf" srcId="{901AAE70-8305-49EA-86BF-F09C80CC05FD}" destId="{4219932A-E58D-450E-BFDE-0E12340E0DDC}" srcOrd="2" destOrd="0" presId="urn:microsoft.com/office/officeart/2018/5/layout/IconCircleLabelList"/>
    <dgm:cxn modelId="{8C19A286-7C5E-4B96-8A39-D0BD55C56D6C}" type="presParOf" srcId="{901AAE70-8305-49EA-86BF-F09C80CC05FD}" destId="{7E13F496-0DBC-4979-B336-05B4BB424B63}"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57ED99-12BE-4E95-8BC9-8C0DE6BC186E}">
      <dsp:nvSpPr>
        <dsp:cNvPr id="0" name=""/>
        <dsp:cNvSpPr/>
      </dsp:nvSpPr>
      <dsp:spPr>
        <a:xfrm>
          <a:off x="3175728" y="812147"/>
          <a:ext cx="624827" cy="91440"/>
        </a:xfrm>
        <a:custGeom>
          <a:avLst/>
          <a:gdLst/>
          <a:ahLst/>
          <a:cxnLst/>
          <a:rect l="0" t="0" r="0" b="0"/>
          <a:pathLst>
            <a:path>
              <a:moveTo>
                <a:pt x="0" y="45720"/>
              </a:moveTo>
              <a:lnTo>
                <a:pt x="624827"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71757" y="854589"/>
        <a:ext cx="32771" cy="6554"/>
      </dsp:txXfrm>
    </dsp:sp>
    <dsp:sp modelId="{0046A304-65E2-479C-A9DD-84E4F2EB5726}">
      <dsp:nvSpPr>
        <dsp:cNvPr id="0" name=""/>
        <dsp:cNvSpPr/>
      </dsp:nvSpPr>
      <dsp:spPr>
        <a:xfrm>
          <a:off x="327842" y="2961"/>
          <a:ext cx="2849686" cy="170981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637" tIns="146574" rIns="139637" bIns="146574" numCol="1" spcCol="1270" anchor="ctr" anchorCtr="0">
          <a:noAutofit/>
        </a:bodyPr>
        <a:lstStyle/>
        <a:p>
          <a:pPr marL="0" lvl="0" indent="0" algn="ctr" defTabSz="1600200">
            <a:lnSpc>
              <a:spcPct val="90000"/>
            </a:lnSpc>
            <a:spcBef>
              <a:spcPct val="0"/>
            </a:spcBef>
            <a:spcAft>
              <a:spcPct val="35000"/>
            </a:spcAft>
            <a:buNone/>
          </a:pPr>
          <a:r>
            <a:rPr lang="en-GB" sz="3600" b="1" kern="1200" dirty="0">
              <a:solidFill>
                <a:schemeClr val="accent1"/>
              </a:solidFill>
            </a:rPr>
            <a:t>Recruitment process </a:t>
          </a:r>
          <a:endParaRPr lang="en-US" sz="3600" b="1" kern="1200" dirty="0">
            <a:solidFill>
              <a:schemeClr val="accent1"/>
            </a:solidFill>
          </a:endParaRPr>
        </a:p>
      </dsp:txBody>
      <dsp:txXfrm>
        <a:off x="327842" y="2961"/>
        <a:ext cx="2849686" cy="1709811"/>
      </dsp:txXfrm>
    </dsp:sp>
    <dsp:sp modelId="{1F059C54-DBF6-414C-99F4-E34B44A18893}">
      <dsp:nvSpPr>
        <dsp:cNvPr id="0" name=""/>
        <dsp:cNvSpPr/>
      </dsp:nvSpPr>
      <dsp:spPr>
        <a:xfrm>
          <a:off x="6680843" y="812147"/>
          <a:ext cx="624827" cy="91440"/>
        </a:xfrm>
        <a:custGeom>
          <a:avLst/>
          <a:gdLst/>
          <a:ahLst/>
          <a:cxnLst/>
          <a:rect l="0" t="0" r="0" b="0"/>
          <a:pathLst>
            <a:path>
              <a:moveTo>
                <a:pt x="0" y="45720"/>
              </a:moveTo>
              <a:lnTo>
                <a:pt x="624827" y="45720"/>
              </a:lnTo>
            </a:path>
          </a:pathLst>
        </a:custGeom>
        <a:noFill/>
        <a:ln w="6350" cap="flat" cmpd="sng" algn="ctr">
          <a:solidFill>
            <a:schemeClr val="accent2">
              <a:hueOff val="-363841"/>
              <a:satOff val="-20982"/>
              <a:lumOff val="215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976871" y="854589"/>
        <a:ext cx="32771" cy="6554"/>
      </dsp:txXfrm>
    </dsp:sp>
    <dsp:sp modelId="{1E203858-BB47-45B5-B538-ADD4E1FE4982}">
      <dsp:nvSpPr>
        <dsp:cNvPr id="0" name=""/>
        <dsp:cNvSpPr/>
      </dsp:nvSpPr>
      <dsp:spPr>
        <a:xfrm>
          <a:off x="3832956" y="2961"/>
          <a:ext cx="2849686" cy="1709811"/>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637" tIns="146574" rIns="139637" bIns="146574" numCol="1" spcCol="1270" anchor="ctr" anchorCtr="0">
          <a:noAutofit/>
        </a:bodyPr>
        <a:lstStyle/>
        <a:p>
          <a:pPr marL="0" lvl="0" indent="0" algn="ctr" defTabSz="1111250">
            <a:lnSpc>
              <a:spcPct val="90000"/>
            </a:lnSpc>
            <a:spcBef>
              <a:spcPct val="0"/>
            </a:spcBef>
            <a:spcAft>
              <a:spcPct val="35000"/>
            </a:spcAft>
            <a:buNone/>
          </a:pPr>
          <a:r>
            <a:rPr lang="en-GB" sz="2500" kern="1200" dirty="0"/>
            <a:t>Job Analysis (Cristina S)</a:t>
          </a:r>
          <a:endParaRPr lang="en-US" sz="2500" kern="1200" dirty="0"/>
        </a:p>
      </dsp:txBody>
      <dsp:txXfrm>
        <a:off x="3832956" y="2961"/>
        <a:ext cx="2849686" cy="1709811"/>
      </dsp:txXfrm>
    </dsp:sp>
    <dsp:sp modelId="{F88DE855-9F39-4897-B192-00BF372B366E}">
      <dsp:nvSpPr>
        <dsp:cNvPr id="0" name=""/>
        <dsp:cNvSpPr/>
      </dsp:nvSpPr>
      <dsp:spPr>
        <a:xfrm>
          <a:off x="1752685" y="1710973"/>
          <a:ext cx="7010228" cy="624827"/>
        </a:xfrm>
        <a:custGeom>
          <a:avLst/>
          <a:gdLst/>
          <a:ahLst/>
          <a:cxnLst/>
          <a:rect l="0" t="0" r="0" b="0"/>
          <a:pathLst>
            <a:path>
              <a:moveTo>
                <a:pt x="7010228" y="0"/>
              </a:moveTo>
              <a:lnTo>
                <a:pt x="7010228" y="329513"/>
              </a:lnTo>
              <a:lnTo>
                <a:pt x="0" y="329513"/>
              </a:lnTo>
              <a:lnTo>
                <a:pt x="0" y="624827"/>
              </a:lnTo>
            </a:path>
          </a:pathLst>
        </a:custGeom>
        <a:noFill/>
        <a:ln w="6350" cap="flat" cmpd="sng" algn="ctr">
          <a:solidFill>
            <a:schemeClr val="accent2">
              <a:hueOff val="-727682"/>
              <a:satOff val="-41964"/>
              <a:lumOff val="431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1779" y="2020109"/>
        <a:ext cx="352040" cy="6554"/>
      </dsp:txXfrm>
    </dsp:sp>
    <dsp:sp modelId="{DF344678-AAF5-4474-8403-87901B291189}">
      <dsp:nvSpPr>
        <dsp:cNvPr id="0" name=""/>
        <dsp:cNvSpPr/>
      </dsp:nvSpPr>
      <dsp:spPr>
        <a:xfrm>
          <a:off x="7338071" y="2961"/>
          <a:ext cx="2849686" cy="1709811"/>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637" tIns="146574" rIns="139637" bIns="146574" numCol="1" spcCol="1270" anchor="ctr" anchorCtr="0">
          <a:noAutofit/>
        </a:bodyPr>
        <a:lstStyle/>
        <a:p>
          <a:pPr marL="0" lvl="0" indent="0" algn="ctr" defTabSz="1111250">
            <a:lnSpc>
              <a:spcPct val="90000"/>
            </a:lnSpc>
            <a:spcBef>
              <a:spcPct val="0"/>
            </a:spcBef>
            <a:spcAft>
              <a:spcPct val="35000"/>
            </a:spcAft>
            <a:buNone/>
          </a:pPr>
          <a:r>
            <a:rPr lang="en-GB" sz="2500" kern="1200"/>
            <a:t>Job Description and personnel specification (Cristina P)</a:t>
          </a:r>
          <a:endParaRPr lang="en-US" sz="2500" kern="1200"/>
        </a:p>
      </dsp:txBody>
      <dsp:txXfrm>
        <a:off x="7338071" y="2961"/>
        <a:ext cx="2849686" cy="1709811"/>
      </dsp:txXfrm>
    </dsp:sp>
    <dsp:sp modelId="{38C8D8B8-0EA3-45F5-A529-B152F808C38A}">
      <dsp:nvSpPr>
        <dsp:cNvPr id="0" name=""/>
        <dsp:cNvSpPr/>
      </dsp:nvSpPr>
      <dsp:spPr>
        <a:xfrm>
          <a:off x="3175728" y="3177386"/>
          <a:ext cx="624827" cy="91440"/>
        </a:xfrm>
        <a:custGeom>
          <a:avLst/>
          <a:gdLst/>
          <a:ahLst/>
          <a:cxnLst/>
          <a:rect l="0" t="0" r="0" b="0"/>
          <a:pathLst>
            <a:path>
              <a:moveTo>
                <a:pt x="0" y="45720"/>
              </a:moveTo>
              <a:lnTo>
                <a:pt x="624827" y="45720"/>
              </a:lnTo>
            </a:path>
          </a:pathLst>
        </a:custGeom>
        <a:noFill/>
        <a:ln w="6350" cap="flat" cmpd="sng" algn="ctr">
          <a:solidFill>
            <a:schemeClr val="accent2">
              <a:hueOff val="-1091522"/>
              <a:satOff val="-62946"/>
              <a:lumOff val="647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71757" y="3219829"/>
        <a:ext cx="32771" cy="6554"/>
      </dsp:txXfrm>
    </dsp:sp>
    <dsp:sp modelId="{AC2238F3-8B93-4FC4-A03F-A210EDBBD7F9}">
      <dsp:nvSpPr>
        <dsp:cNvPr id="0" name=""/>
        <dsp:cNvSpPr/>
      </dsp:nvSpPr>
      <dsp:spPr>
        <a:xfrm>
          <a:off x="327842" y="2368200"/>
          <a:ext cx="2849686" cy="1709811"/>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637" tIns="146574" rIns="139637" bIns="146574" numCol="1" spcCol="1270" anchor="ctr" anchorCtr="0">
          <a:noAutofit/>
        </a:bodyPr>
        <a:lstStyle/>
        <a:p>
          <a:pPr marL="0" lvl="0" indent="0" algn="ctr" defTabSz="1111250">
            <a:lnSpc>
              <a:spcPct val="90000"/>
            </a:lnSpc>
            <a:spcBef>
              <a:spcPct val="0"/>
            </a:spcBef>
            <a:spcAft>
              <a:spcPct val="35000"/>
            </a:spcAft>
            <a:buNone/>
          </a:pPr>
          <a:r>
            <a:rPr lang="en-GB" sz="2500" kern="1200"/>
            <a:t>Recruitment Strategy (Cristina S)</a:t>
          </a:r>
          <a:endParaRPr lang="en-US" sz="2500" kern="1200"/>
        </a:p>
      </dsp:txBody>
      <dsp:txXfrm>
        <a:off x="327842" y="2368200"/>
        <a:ext cx="2849686" cy="1709811"/>
      </dsp:txXfrm>
    </dsp:sp>
    <dsp:sp modelId="{9D13C563-7D3C-4031-9254-6848105C43C3}">
      <dsp:nvSpPr>
        <dsp:cNvPr id="0" name=""/>
        <dsp:cNvSpPr/>
      </dsp:nvSpPr>
      <dsp:spPr>
        <a:xfrm>
          <a:off x="6680843" y="3177386"/>
          <a:ext cx="624827" cy="91440"/>
        </a:xfrm>
        <a:custGeom>
          <a:avLst/>
          <a:gdLst/>
          <a:ahLst/>
          <a:cxnLst/>
          <a:rect l="0" t="0" r="0" b="0"/>
          <a:pathLst>
            <a:path>
              <a:moveTo>
                <a:pt x="0" y="45720"/>
              </a:moveTo>
              <a:lnTo>
                <a:pt x="624827" y="45720"/>
              </a:lnTo>
            </a:path>
          </a:pathLst>
        </a:custGeom>
        <a:noFill/>
        <a:ln w="6350" cap="flat" cmpd="sng" algn="ctr">
          <a:solidFill>
            <a:schemeClr val="accent2">
              <a:hueOff val="-1455363"/>
              <a:satOff val="-83928"/>
              <a:lumOff val="8628"/>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976871" y="3219829"/>
        <a:ext cx="32771" cy="6554"/>
      </dsp:txXfrm>
    </dsp:sp>
    <dsp:sp modelId="{20873742-5FA6-4F54-BB3D-58F59508A673}">
      <dsp:nvSpPr>
        <dsp:cNvPr id="0" name=""/>
        <dsp:cNvSpPr/>
      </dsp:nvSpPr>
      <dsp:spPr>
        <a:xfrm>
          <a:off x="3832956" y="2368200"/>
          <a:ext cx="2849686" cy="1709811"/>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637" tIns="146574" rIns="139637" bIns="146574" numCol="1" spcCol="1270" anchor="ctr" anchorCtr="0">
          <a:noAutofit/>
        </a:bodyPr>
        <a:lstStyle/>
        <a:p>
          <a:pPr marL="0" lvl="0" indent="0" algn="ctr" defTabSz="1111250">
            <a:lnSpc>
              <a:spcPct val="90000"/>
            </a:lnSpc>
            <a:spcBef>
              <a:spcPct val="0"/>
            </a:spcBef>
            <a:spcAft>
              <a:spcPct val="35000"/>
            </a:spcAft>
            <a:buNone/>
          </a:pPr>
          <a:r>
            <a:rPr lang="en-GB" sz="2500" kern="1200" dirty="0"/>
            <a:t>CVs and application forms (Gabriel)</a:t>
          </a:r>
          <a:endParaRPr lang="en-US" sz="2500" kern="1200" dirty="0"/>
        </a:p>
      </dsp:txBody>
      <dsp:txXfrm>
        <a:off x="3832956" y="2368200"/>
        <a:ext cx="2849686" cy="1709811"/>
      </dsp:txXfrm>
    </dsp:sp>
    <dsp:sp modelId="{BD0A9497-F73A-47AD-9F39-86899779A152}">
      <dsp:nvSpPr>
        <dsp:cNvPr id="0" name=""/>
        <dsp:cNvSpPr/>
      </dsp:nvSpPr>
      <dsp:spPr>
        <a:xfrm>
          <a:off x="7338071" y="2368200"/>
          <a:ext cx="2849686" cy="1709811"/>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637" tIns="146574" rIns="139637" bIns="146574" numCol="1" spcCol="1270" anchor="ctr" anchorCtr="0">
          <a:noAutofit/>
        </a:bodyPr>
        <a:lstStyle/>
        <a:p>
          <a:pPr marL="0" lvl="0" indent="0" algn="ctr" defTabSz="1111250">
            <a:lnSpc>
              <a:spcPct val="90000"/>
            </a:lnSpc>
            <a:spcBef>
              <a:spcPct val="0"/>
            </a:spcBef>
            <a:spcAft>
              <a:spcPct val="35000"/>
            </a:spcAft>
            <a:buNone/>
          </a:pPr>
          <a:r>
            <a:rPr lang="en-GB" sz="2500" kern="1200"/>
            <a:t>Interview panels and other selection methods (Gabriel)</a:t>
          </a:r>
          <a:endParaRPr lang="en-US" sz="2500" kern="1200"/>
        </a:p>
      </dsp:txBody>
      <dsp:txXfrm>
        <a:off x="7338071" y="2368200"/>
        <a:ext cx="2849686" cy="17098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17F8CB-091B-4591-90C4-4528581FB799}">
      <dsp:nvSpPr>
        <dsp:cNvPr id="0" name=""/>
        <dsp:cNvSpPr/>
      </dsp:nvSpPr>
      <dsp:spPr>
        <a:xfrm>
          <a:off x="0" y="4597"/>
          <a:ext cx="6513603" cy="9793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81D791-337A-4DA2-A884-313DA3EEC1CB}">
      <dsp:nvSpPr>
        <dsp:cNvPr id="0" name=""/>
        <dsp:cNvSpPr/>
      </dsp:nvSpPr>
      <dsp:spPr>
        <a:xfrm>
          <a:off x="296259" y="224956"/>
          <a:ext cx="538654" cy="5386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DAABDB-13EA-4D01-A550-6F4292090ACB}">
      <dsp:nvSpPr>
        <dsp:cNvPr id="0" name=""/>
        <dsp:cNvSpPr/>
      </dsp:nvSpPr>
      <dsp:spPr>
        <a:xfrm>
          <a:off x="1131174" y="4597"/>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44550">
            <a:lnSpc>
              <a:spcPct val="90000"/>
            </a:lnSpc>
            <a:spcBef>
              <a:spcPct val="0"/>
            </a:spcBef>
            <a:spcAft>
              <a:spcPct val="35000"/>
            </a:spcAft>
            <a:buNone/>
          </a:pPr>
          <a:r>
            <a:rPr lang="en-GB" sz="1900" kern="1200" dirty="0"/>
            <a:t>	Recruitment planning</a:t>
          </a:r>
          <a:endParaRPr lang="en-US" sz="1900" kern="1200" dirty="0"/>
        </a:p>
      </dsp:txBody>
      <dsp:txXfrm>
        <a:off x="1131174" y="4597"/>
        <a:ext cx="5382429" cy="979371"/>
      </dsp:txXfrm>
    </dsp:sp>
    <dsp:sp modelId="{B852F3BA-FF0D-4F47-95AD-28622F23A1B3}">
      <dsp:nvSpPr>
        <dsp:cNvPr id="0" name=""/>
        <dsp:cNvSpPr/>
      </dsp:nvSpPr>
      <dsp:spPr>
        <a:xfrm>
          <a:off x="0" y="1228812"/>
          <a:ext cx="6513603" cy="9793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6A3637-F434-44E4-A1A3-BED3C83D9A99}">
      <dsp:nvSpPr>
        <dsp:cNvPr id="0" name=""/>
        <dsp:cNvSpPr/>
      </dsp:nvSpPr>
      <dsp:spPr>
        <a:xfrm>
          <a:off x="296259" y="1449171"/>
          <a:ext cx="538654" cy="5386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6911DF5-4156-464F-A3ED-ADB4EBB194FA}">
      <dsp:nvSpPr>
        <dsp:cNvPr id="0" name=""/>
        <dsp:cNvSpPr/>
      </dsp:nvSpPr>
      <dsp:spPr>
        <a:xfrm>
          <a:off x="1131174" y="1228812"/>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44550">
            <a:lnSpc>
              <a:spcPct val="90000"/>
            </a:lnSpc>
            <a:spcBef>
              <a:spcPct val="0"/>
            </a:spcBef>
            <a:spcAft>
              <a:spcPct val="35000"/>
            </a:spcAft>
            <a:buNone/>
          </a:pPr>
          <a:r>
            <a:rPr lang="en-GB" sz="1900" kern="1200" dirty="0"/>
            <a:t>	Strategy development</a:t>
          </a:r>
          <a:endParaRPr lang="en-US" sz="1900" kern="1200" dirty="0"/>
        </a:p>
      </dsp:txBody>
      <dsp:txXfrm>
        <a:off x="1131174" y="1228812"/>
        <a:ext cx="5382429" cy="979371"/>
      </dsp:txXfrm>
    </dsp:sp>
    <dsp:sp modelId="{1813AA19-7417-4BF0-B5AA-011F2DB3977E}">
      <dsp:nvSpPr>
        <dsp:cNvPr id="0" name=""/>
        <dsp:cNvSpPr/>
      </dsp:nvSpPr>
      <dsp:spPr>
        <a:xfrm>
          <a:off x="0" y="2453027"/>
          <a:ext cx="6513603" cy="9793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FAFB14-5DCA-4B63-81B9-8A15F1CEB0F7}">
      <dsp:nvSpPr>
        <dsp:cNvPr id="0" name=""/>
        <dsp:cNvSpPr/>
      </dsp:nvSpPr>
      <dsp:spPr>
        <a:xfrm>
          <a:off x="296259" y="2673385"/>
          <a:ext cx="538654" cy="53865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C643FA-04DE-4B3A-9248-EF2A2C2289F7}">
      <dsp:nvSpPr>
        <dsp:cNvPr id="0" name=""/>
        <dsp:cNvSpPr/>
      </dsp:nvSpPr>
      <dsp:spPr>
        <a:xfrm>
          <a:off x="1131174" y="2453027"/>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44550">
            <a:lnSpc>
              <a:spcPct val="90000"/>
            </a:lnSpc>
            <a:spcBef>
              <a:spcPct val="0"/>
            </a:spcBef>
            <a:spcAft>
              <a:spcPct val="35000"/>
            </a:spcAft>
            <a:buNone/>
          </a:pPr>
          <a:r>
            <a:rPr lang="en-GB" sz="1900" kern="1200" dirty="0"/>
            <a:t>	Searching</a:t>
          </a:r>
          <a:endParaRPr lang="en-US" sz="1900" kern="1200" dirty="0"/>
        </a:p>
      </dsp:txBody>
      <dsp:txXfrm>
        <a:off x="1131174" y="2453027"/>
        <a:ext cx="5382429" cy="979371"/>
      </dsp:txXfrm>
    </dsp:sp>
    <dsp:sp modelId="{ABE20F88-04DB-43DE-9C3C-E38A2734104B}">
      <dsp:nvSpPr>
        <dsp:cNvPr id="0" name=""/>
        <dsp:cNvSpPr/>
      </dsp:nvSpPr>
      <dsp:spPr>
        <a:xfrm>
          <a:off x="0" y="3677241"/>
          <a:ext cx="6513603" cy="9793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E058D5-2A19-46B6-9F70-2C632CD34F94}">
      <dsp:nvSpPr>
        <dsp:cNvPr id="0" name=""/>
        <dsp:cNvSpPr/>
      </dsp:nvSpPr>
      <dsp:spPr>
        <a:xfrm>
          <a:off x="296259" y="3897600"/>
          <a:ext cx="538654" cy="53865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3EA4F3-78CA-42F1-9853-60128857F8CB}">
      <dsp:nvSpPr>
        <dsp:cNvPr id="0" name=""/>
        <dsp:cNvSpPr/>
      </dsp:nvSpPr>
      <dsp:spPr>
        <a:xfrm>
          <a:off x="1131174" y="3677241"/>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44550">
            <a:lnSpc>
              <a:spcPct val="90000"/>
            </a:lnSpc>
            <a:spcBef>
              <a:spcPct val="0"/>
            </a:spcBef>
            <a:spcAft>
              <a:spcPct val="35000"/>
            </a:spcAft>
            <a:buNone/>
          </a:pPr>
          <a:r>
            <a:rPr lang="en-GB" sz="1900" kern="1200" dirty="0"/>
            <a:t>	Screening</a:t>
          </a:r>
          <a:endParaRPr lang="en-US" sz="1900" kern="1200" dirty="0"/>
        </a:p>
      </dsp:txBody>
      <dsp:txXfrm>
        <a:off x="1131174" y="3677241"/>
        <a:ext cx="5382429" cy="979371"/>
      </dsp:txXfrm>
    </dsp:sp>
    <dsp:sp modelId="{8831D44B-9EE8-4952-B832-28DBA2B033F5}">
      <dsp:nvSpPr>
        <dsp:cNvPr id="0" name=""/>
        <dsp:cNvSpPr/>
      </dsp:nvSpPr>
      <dsp:spPr>
        <a:xfrm>
          <a:off x="0" y="4901456"/>
          <a:ext cx="6513603" cy="9793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7B3C00-136F-41C3-B391-795E8584EB93}">
      <dsp:nvSpPr>
        <dsp:cNvPr id="0" name=""/>
        <dsp:cNvSpPr/>
      </dsp:nvSpPr>
      <dsp:spPr>
        <a:xfrm>
          <a:off x="296259" y="5121814"/>
          <a:ext cx="538654" cy="53865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01C6B6-F4FD-442C-B1CA-7E3CE193C283}">
      <dsp:nvSpPr>
        <dsp:cNvPr id="0" name=""/>
        <dsp:cNvSpPr/>
      </dsp:nvSpPr>
      <dsp:spPr>
        <a:xfrm>
          <a:off x="1131174" y="4901456"/>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44550">
            <a:lnSpc>
              <a:spcPct val="90000"/>
            </a:lnSpc>
            <a:spcBef>
              <a:spcPct val="0"/>
            </a:spcBef>
            <a:spcAft>
              <a:spcPct val="35000"/>
            </a:spcAft>
            <a:buNone/>
          </a:pPr>
          <a:r>
            <a:rPr lang="en-GB" sz="1900" kern="1200" dirty="0"/>
            <a:t>	Evaluation and control </a:t>
          </a:r>
          <a:endParaRPr lang="en-US" sz="1900" kern="1200" dirty="0"/>
        </a:p>
      </dsp:txBody>
      <dsp:txXfrm>
        <a:off x="1131174" y="4901456"/>
        <a:ext cx="5382429" cy="97937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4266DF-9EF7-4898-AAC7-D2EC7B7E53F4}">
      <dsp:nvSpPr>
        <dsp:cNvPr id="0" name=""/>
        <dsp:cNvSpPr/>
      </dsp:nvSpPr>
      <dsp:spPr>
        <a:xfrm>
          <a:off x="130938" y="1393"/>
          <a:ext cx="4224635" cy="268264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746912-6E3F-49CB-8562-45AE0C69EA1F}">
      <dsp:nvSpPr>
        <dsp:cNvPr id="0" name=""/>
        <dsp:cNvSpPr/>
      </dsp:nvSpPr>
      <dsp:spPr>
        <a:xfrm>
          <a:off x="600342" y="447327"/>
          <a:ext cx="4224635" cy="268264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Management Position Description Questionnaire (MPDQ) </a:t>
          </a:r>
        </a:p>
        <a:p>
          <a:pPr marL="0" lvl="0" indent="0" algn="ctr" defTabSz="889000">
            <a:lnSpc>
              <a:spcPct val="90000"/>
            </a:lnSpc>
            <a:spcBef>
              <a:spcPct val="0"/>
            </a:spcBef>
            <a:spcAft>
              <a:spcPct val="35000"/>
            </a:spcAft>
            <a:buNone/>
          </a:pPr>
          <a:r>
            <a:rPr lang="en-GB" sz="2000" kern="1200" dirty="0"/>
            <a:t>This questionnaire consists in over 200 statements which verify a large spectre of managerial dimensions which includes supervising and decision making. (Whatishumanresource.com 2019)</a:t>
          </a:r>
          <a:endParaRPr lang="en-US" sz="2000" kern="1200" dirty="0"/>
        </a:p>
      </dsp:txBody>
      <dsp:txXfrm>
        <a:off x="678914" y="525899"/>
        <a:ext cx="4067491" cy="2525499"/>
      </dsp:txXfrm>
    </dsp:sp>
    <dsp:sp modelId="{D508C67A-6E83-4C85-9FE5-472561213BFE}">
      <dsp:nvSpPr>
        <dsp:cNvPr id="0" name=""/>
        <dsp:cNvSpPr/>
      </dsp:nvSpPr>
      <dsp:spPr>
        <a:xfrm>
          <a:off x="5294381" y="1393"/>
          <a:ext cx="4224635" cy="268264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7F4425-7524-4600-89CB-3D7EC1378F8A}">
      <dsp:nvSpPr>
        <dsp:cNvPr id="0" name=""/>
        <dsp:cNvSpPr/>
      </dsp:nvSpPr>
      <dsp:spPr>
        <a:xfrm>
          <a:off x="5763785" y="447327"/>
          <a:ext cx="4224635" cy="268264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Interview</a:t>
          </a:r>
          <a:endParaRPr lang="en-US" sz="2000" kern="1200" dirty="0"/>
        </a:p>
      </dsp:txBody>
      <dsp:txXfrm>
        <a:off x="5842357" y="525899"/>
        <a:ext cx="4067491" cy="252549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56523C-BFAE-4183-A650-87DA81312C78}">
      <dsp:nvSpPr>
        <dsp:cNvPr id="0" name=""/>
        <dsp:cNvSpPr/>
      </dsp:nvSpPr>
      <dsp:spPr>
        <a:xfrm rot="5400000">
          <a:off x="818367" y="738093"/>
          <a:ext cx="652832" cy="743226"/>
        </a:xfrm>
        <a:prstGeom prst="bentUpArrow">
          <a:avLst>
            <a:gd name="adj1" fmla="val 32840"/>
            <a:gd name="adj2" fmla="val 25000"/>
            <a:gd name="adj3" fmla="val 35780"/>
          </a:avLst>
        </a:prstGeom>
        <a:solidFill>
          <a:schemeClr val="accent1">
            <a:tint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flat">
          <a:bevelT w="177800" h="254000"/>
          <a:bevelB w="152400"/>
        </a:sp3d>
      </dsp:spPr>
      <dsp:style>
        <a:lnRef idx="0">
          <a:scrgbClr r="0" g="0" b="0"/>
        </a:lnRef>
        <a:fillRef idx="1">
          <a:scrgbClr r="0" g="0" b="0"/>
        </a:fillRef>
        <a:effectRef idx="1">
          <a:scrgbClr r="0" g="0" b="0"/>
        </a:effectRef>
        <a:fontRef idx="minor"/>
      </dsp:style>
    </dsp:sp>
    <dsp:sp modelId="{1AFB83BE-DC93-451B-893C-C67B66671376}">
      <dsp:nvSpPr>
        <dsp:cNvPr id="0" name=""/>
        <dsp:cNvSpPr/>
      </dsp:nvSpPr>
      <dsp:spPr>
        <a:xfrm>
          <a:off x="645406" y="14415"/>
          <a:ext cx="1098985" cy="769254"/>
        </a:xfrm>
        <a:prstGeom prst="roundRect">
          <a:avLst>
            <a:gd name="adj" fmla="val 16670"/>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it-IT" sz="1400" kern="1200" dirty="0"/>
            <a:t>JOB</a:t>
          </a:r>
          <a:r>
            <a:rPr lang="it-IT" sz="1400" kern="1200" baseline="0" dirty="0"/>
            <a:t> ALERT</a:t>
          </a:r>
          <a:endParaRPr lang="it-IT" sz="1400" kern="1200" dirty="0"/>
        </a:p>
      </dsp:txBody>
      <dsp:txXfrm>
        <a:off x="682965" y="51974"/>
        <a:ext cx="1023867" cy="694136"/>
      </dsp:txXfrm>
    </dsp:sp>
    <dsp:sp modelId="{F4C0E4D8-7C3A-4932-BD89-B14F137E02C4}">
      <dsp:nvSpPr>
        <dsp:cNvPr id="0" name=""/>
        <dsp:cNvSpPr/>
      </dsp:nvSpPr>
      <dsp:spPr>
        <a:xfrm>
          <a:off x="1744392" y="87781"/>
          <a:ext cx="799297" cy="621745"/>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B387A88-FB47-4358-8696-2DF928B2D3F0}">
      <dsp:nvSpPr>
        <dsp:cNvPr id="0" name=""/>
        <dsp:cNvSpPr/>
      </dsp:nvSpPr>
      <dsp:spPr>
        <a:xfrm rot="5400000">
          <a:off x="1729543" y="1602219"/>
          <a:ext cx="652832" cy="743226"/>
        </a:xfrm>
        <a:prstGeom prst="bentUpArrow">
          <a:avLst>
            <a:gd name="adj1" fmla="val 32840"/>
            <a:gd name="adj2" fmla="val 25000"/>
            <a:gd name="adj3" fmla="val 35780"/>
          </a:avLst>
        </a:prstGeom>
        <a:solidFill>
          <a:schemeClr val="accent1">
            <a:tint val="50000"/>
            <a:hueOff val="-12719064"/>
            <a:satOff val="34075"/>
            <a:lumOff val="12376"/>
            <a:alphaOff val="0"/>
          </a:schemeClr>
        </a:solidFill>
        <a:ln>
          <a:noFill/>
        </a:ln>
        <a:effectLst/>
        <a:scene3d>
          <a:camera prst="orthographicFront">
            <a:rot lat="0" lon="0" rev="0"/>
          </a:camera>
          <a:lightRig rig="contrasting" dir="t">
            <a:rot lat="0" lon="0" rev="1200000"/>
          </a:lightRig>
        </a:scene3d>
        <a:sp3d contourW="12700" prstMaterial="flat">
          <a:bevelT w="177800" h="254000"/>
          <a:bevelB w="152400"/>
        </a:sp3d>
      </dsp:spPr>
      <dsp:style>
        <a:lnRef idx="0">
          <a:scrgbClr r="0" g="0" b="0"/>
        </a:lnRef>
        <a:fillRef idx="1">
          <a:scrgbClr r="0" g="0" b="0"/>
        </a:fillRef>
        <a:effectRef idx="1">
          <a:scrgbClr r="0" g="0" b="0"/>
        </a:effectRef>
        <a:fontRef idx="minor"/>
      </dsp:style>
    </dsp:sp>
    <dsp:sp modelId="{3A044D4E-94D1-4AE4-A664-47D45A63A36D}">
      <dsp:nvSpPr>
        <dsp:cNvPr id="0" name=""/>
        <dsp:cNvSpPr/>
      </dsp:nvSpPr>
      <dsp:spPr>
        <a:xfrm>
          <a:off x="1556582" y="878541"/>
          <a:ext cx="1098985" cy="769254"/>
        </a:xfrm>
        <a:prstGeom prst="roundRect">
          <a:avLst>
            <a:gd name="adj" fmla="val 16670"/>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it-IT" sz="1400" kern="1200" dirty="0"/>
            <a:t> JOB VACANCY</a:t>
          </a:r>
        </a:p>
      </dsp:txBody>
      <dsp:txXfrm>
        <a:off x="1594141" y="916100"/>
        <a:ext cx="1023867" cy="694136"/>
      </dsp:txXfrm>
    </dsp:sp>
    <dsp:sp modelId="{D5208C4D-530F-4B17-A4BF-8C812C5F8C8A}">
      <dsp:nvSpPr>
        <dsp:cNvPr id="0" name=""/>
        <dsp:cNvSpPr/>
      </dsp:nvSpPr>
      <dsp:spPr>
        <a:xfrm>
          <a:off x="2655568" y="951907"/>
          <a:ext cx="799297" cy="621745"/>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F7162762-DEE1-4F72-9383-2F7CC09CF23D}">
      <dsp:nvSpPr>
        <dsp:cNvPr id="0" name=""/>
        <dsp:cNvSpPr/>
      </dsp:nvSpPr>
      <dsp:spPr>
        <a:xfrm>
          <a:off x="2467758" y="2315721"/>
          <a:ext cx="1098985" cy="769254"/>
        </a:xfrm>
        <a:prstGeom prst="roundRect">
          <a:avLst>
            <a:gd name="adj" fmla="val 16670"/>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it-IT" sz="1400" kern="1200" dirty="0"/>
            <a:t>IT MANAGER REQUIRED</a:t>
          </a:r>
        </a:p>
      </dsp:txBody>
      <dsp:txXfrm>
        <a:off x="2505317" y="2353280"/>
        <a:ext cx="1023867" cy="694136"/>
      </dsp:txXfrm>
    </dsp:sp>
    <dsp:sp modelId="{447E0CFE-E8F4-49FA-9F28-76B907BF8BEF}">
      <dsp:nvSpPr>
        <dsp:cNvPr id="0" name=""/>
        <dsp:cNvSpPr/>
      </dsp:nvSpPr>
      <dsp:spPr>
        <a:xfrm>
          <a:off x="3039315" y="208188"/>
          <a:ext cx="2161851" cy="1914583"/>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83820" tIns="83820" rIns="83820" bIns="83820" numCol="1" spcCol="1270" anchor="ctr" anchorCtr="0">
          <a:noAutofit/>
        </a:bodyPr>
        <a:lstStyle/>
        <a:p>
          <a:pPr marL="171450" lvl="1" indent="-171450" algn="l" defTabSz="755650">
            <a:lnSpc>
              <a:spcPct val="90000"/>
            </a:lnSpc>
            <a:spcBef>
              <a:spcPct val="0"/>
            </a:spcBef>
            <a:spcAft>
              <a:spcPct val="15000"/>
            </a:spcAft>
            <a:buChar char="•"/>
          </a:pPr>
          <a:r>
            <a:rPr lang="it-IT" sz="1700" kern="1200" dirty="0"/>
            <a:t>Must have degree in tecnologi or Computer Science  </a:t>
          </a:r>
        </a:p>
        <a:p>
          <a:pPr marL="171450" lvl="1" indent="-171450" algn="l" defTabSz="755650">
            <a:lnSpc>
              <a:spcPct val="90000"/>
            </a:lnSpc>
            <a:spcBef>
              <a:spcPct val="0"/>
            </a:spcBef>
            <a:spcAft>
              <a:spcPct val="15000"/>
            </a:spcAft>
            <a:buChar char="•"/>
          </a:pPr>
          <a:r>
            <a:rPr lang="it-IT" sz="1700" kern="1200" dirty="0"/>
            <a:t>Expert of Software </a:t>
          </a:r>
        </a:p>
        <a:p>
          <a:pPr marL="171450" lvl="1" indent="-171450" algn="l" defTabSz="755650">
            <a:lnSpc>
              <a:spcPct val="90000"/>
            </a:lnSpc>
            <a:spcBef>
              <a:spcPct val="0"/>
            </a:spcBef>
            <a:spcAft>
              <a:spcPct val="15000"/>
            </a:spcAft>
            <a:buChar char="•"/>
          </a:pPr>
          <a:r>
            <a:rPr lang="it-IT" sz="1700" kern="1200" dirty="0"/>
            <a:t>Good communication and tecnical skills </a:t>
          </a:r>
        </a:p>
      </dsp:txBody>
      <dsp:txXfrm>
        <a:off x="3039315" y="208188"/>
        <a:ext cx="2161851" cy="191458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D552E6-1FBF-480A-AEF1-D08B2CC9B82B}">
      <dsp:nvSpPr>
        <dsp:cNvPr id="0" name=""/>
        <dsp:cNvSpPr/>
      </dsp:nvSpPr>
      <dsp:spPr>
        <a:xfrm>
          <a:off x="695615" y="574852"/>
          <a:ext cx="2024437" cy="202443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A21DC2-F90A-4EA5-B085-388EB1E525F5}">
      <dsp:nvSpPr>
        <dsp:cNvPr id="0" name=""/>
        <dsp:cNvSpPr/>
      </dsp:nvSpPr>
      <dsp:spPr>
        <a:xfrm>
          <a:off x="1127053" y="1006290"/>
          <a:ext cx="1161562" cy="11615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1C9DC4-3971-4D20-BB5D-424F06222345}">
      <dsp:nvSpPr>
        <dsp:cNvPr id="0" name=""/>
        <dsp:cNvSpPr/>
      </dsp:nvSpPr>
      <dsp:spPr>
        <a:xfrm>
          <a:off x="48459" y="3229853"/>
          <a:ext cx="331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a:t>Select best 10 CVs from the whole pool</a:t>
          </a:r>
        </a:p>
      </dsp:txBody>
      <dsp:txXfrm>
        <a:off x="48459" y="3229853"/>
        <a:ext cx="3318750" cy="720000"/>
      </dsp:txXfrm>
    </dsp:sp>
    <dsp:sp modelId="{69E412B8-2B02-4603-AA0B-9E94308EEE9B}">
      <dsp:nvSpPr>
        <dsp:cNvPr id="0" name=""/>
        <dsp:cNvSpPr/>
      </dsp:nvSpPr>
      <dsp:spPr>
        <a:xfrm>
          <a:off x="4595146" y="574852"/>
          <a:ext cx="2024437" cy="202443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E25F09-2C6D-4430-8D5C-EA5C00BE063F}">
      <dsp:nvSpPr>
        <dsp:cNvPr id="0" name=""/>
        <dsp:cNvSpPr/>
      </dsp:nvSpPr>
      <dsp:spPr>
        <a:xfrm>
          <a:off x="5026584" y="1006290"/>
          <a:ext cx="1161562" cy="11615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13F496-0DBC-4979-B336-05B4BB424B63}">
      <dsp:nvSpPr>
        <dsp:cNvPr id="0" name=""/>
        <dsp:cNvSpPr/>
      </dsp:nvSpPr>
      <dsp:spPr>
        <a:xfrm>
          <a:off x="3947990" y="3229853"/>
          <a:ext cx="331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a:t>Choose 5 candidates to have the interview</a:t>
          </a:r>
        </a:p>
      </dsp:txBody>
      <dsp:txXfrm>
        <a:off x="3947990" y="3229853"/>
        <a:ext cx="3318750" cy="720000"/>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it-IT"/>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EFACF7-CFE2-4829-99C7-69FA376BF958}" type="datetimeFigureOut">
              <a:rPr lang="it-IT" smtClean="0"/>
              <a:t>25/03/2019</a:t>
            </a:fld>
            <a:endParaRPr lang="it-IT"/>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it-IT"/>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it-IT"/>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it-IT"/>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929D0F-EFFA-40CC-9452-0C2FDD67951C}" type="slidenum">
              <a:rPr lang="it-IT" smtClean="0"/>
              <a:t>‹#›</a:t>
            </a:fld>
            <a:endParaRPr lang="it-IT"/>
          </a:p>
        </p:txBody>
      </p:sp>
    </p:spTree>
    <p:extLst>
      <p:ext uri="{BB962C8B-B14F-4D97-AF65-F5344CB8AC3E}">
        <p14:creationId xmlns:p14="http://schemas.microsoft.com/office/powerpoint/2010/main" val="12690075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it-IT" dirty="0"/>
          </a:p>
        </p:txBody>
      </p:sp>
      <p:sp>
        <p:nvSpPr>
          <p:cNvPr id="4" name="Slide Number Placeholder 3"/>
          <p:cNvSpPr>
            <a:spLocks noGrp="1"/>
          </p:cNvSpPr>
          <p:nvPr>
            <p:ph type="sldNum" sz="quarter" idx="5"/>
          </p:nvPr>
        </p:nvSpPr>
        <p:spPr/>
        <p:txBody>
          <a:bodyPr/>
          <a:lstStyle/>
          <a:p>
            <a:fld id="{D5929D0F-EFFA-40CC-9452-0C2FDD67951C}" type="slidenum">
              <a:rPr lang="it-IT" smtClean="0"/>
              <a:t>16</a:t>
            </a:fld>
            <a:endParaRPr lang="it-IT"/>
          </a:p>
        </p:txBody>
      </p:sp>
    </p:spTree>
    <p:extLst>
      <p:ext uri="{BB962C8B-B14F-4D97-AF65-F5344CB8AC3E}">
        <p14:creationId xmlns:p14="http://schemas.microsoft.com/office/powerpoint/2010/main" val="25246642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CBA42-9D56-4F17-8A44-0E5E75AB73E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it-IT"/>
          </a:p>
        </p:txBody>
      </p:sp>
      <p:sp>
        <p:nvSpPr>
          <p:cNvPr id="3" name="Subtitle 2">
            <a:extLst>
              <a:ext uri="{FF2B5EF4-FFF2-40B4-BE49-F238E27FC236}">
                <a16:creationId xmlns:a16="http://schemas.microsoft.com/office/drawing/2014/main" id="{E744640E-C2C0-4E80-AB99-BB128AF6376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it-IT"/>
          </a:p>
        </p:txBody>
      </p:sp>
      <p:sp>
        <p:nvSpPr>
          <p:cNvPr id="4" name="Date Placeholder 3">
            <a:extLst>
              <a:ext uri="{FF2B5EF4-FFF2-40B4-BE49-F238E27FC236}">
                <a16:creationId xmlns:a16="http://schemas.microsoft.com/office/drawing/2014/main" id="{57C26B24-A957-4316-B43D-9C2B78536201}"/>
              </a:ext>
            </a:extLst>
          </p:cNvPr>
          <p:cNvSpPr>
            <a:spLocks noGrp="1"/>
          </p:cNvSpPr>
          <p:nvPr>
            <p:ph type="dt" sz="half" idx="10"/>
          </p:nvPr>
        </p:nvSpPr>
        <p:spPr/>
        <p:txBody>
          <a:bodyPr/>
          <a:lstStyle/>
          <a:p>
            <a:fld id="{7FEB1C88-48EE-495B-9565-AE67AABB1A1B}" type="datetimeFigureOut">
              <a:rPr lang="it-IT" smtClean="0"/>
              <a:t>25/03/2019</a:t>
            </a:fld>
            <a:endParaRPr lang="it-IT"/>
          </a:p>
        </p:txBody>
      </p:sp>
      <p:sp>
        <p:nvSpPr>
          <p:cNvPr id="5" name="Footer Placeholder 4">
            <a:extLst>
              <a:ext uri="{FF2B5EF4-FFF2-40B4-BE49-F238E27FC236}">
                <a16:creationId xmlns:a16="http://schemas.microsoft.com/office/drawing/2014/main" id="{AD30EB11-4800-41BB-856D-F59CD4DF45CF}"/>
              </a:ext>
            </a:extLst>
          </p:cNvPr>
          <p:cNvSpPr>
            <a:spLocks noGrp="1"/>
          </p:cNvSpPr>
          <p:nvPr>
            <p:ph type="ftr" sz="quarter" idx="11"/>
          </p:nvPr>
        </p:nvSpPr>
        <p:spPr/>
        <p:txBody>
          <a:bodyPr/>
          <a:lstStyle/>
          <a:p>
            <a:endParaRPr lang="it-IT"/>
          </a:p>
        </p:txBody>
      </p:sp>
      <p:sp>
        <p:nvSpPr>
          <p:cNvPr id="6" name="Slide Number Placeholder 5">
            <a:extLst>
              <a:ext uri="{FF2B5EF4-FFF2-40B4-BE49-F238E27FC236}">
                <a16:creationId xmlns:a16="http://schemas.microsoft.com/office/drawing/2014/main" id="{37503C3D-00BC-4BC6-ACAB-55F1B7937FCE}"/>
              </a:ext>
            </a:extLst>
          </p:cNvPr>
          <p:cNvSpPr>
            <a:spLocks noGrp="1"/>
          </p:cNvSpPr>
          <p:nvPr>
            <p:ph type="sldNum" sz="quarter" idx="12"/>
          </p:nvPr>
        </p:nvSpPr>
        <p:spPr/>
        <p:txBody>
          <a:bodyPr/>
          <a:lstStyle/>
          <a:p>
            <a:fld id="{24F95CD1-3D27-46A4-B3E1-D360DDABA100}" type="slidenum">
              <a:rPr lang="it-IT" smtClean="0"/>
              <a:t>‹#›</a:t>
            </a:fld>
            <a:endParaRPr lang="it-IT"/>
          </a:p>
        </p:txBody>
      </p:sp>
    </p:spTree>
    <p:extLst>
      <p:ext uri="{BB962C8B-B14F-4D97-AF65-F5344CB8AC3E}">
        <p14:creationId xmlns:p14="http://schemas.microsoft.com/office/powerpoint/2010/main" val="38665169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BFE2E-24C3-4603-AD65-54E1A65EE9C1}"/>
              </a:ext>
            </a:extLst>
          </p:cNvPr>
          <p:cNvSpPr>
            <a:spLocks noGrp="1"/>
          </p:cNvSpPr>
          <p:nvPr>
            <p:ph type="title"/>
          </p:nvPr>
        </p:nvSpPr>
        <p:spPr/>
        <p:txBody>
          <a:bodyPr/>
          <a:lstStyle/>
          <a:p>
            <a:r>
              <a:rPr lang="en-US"/>
              <a:t>Click to edit Master title style</a:t>
            </a:r>
            <a:endParaRPr lang="it-IT"/>
          </a:p>
        </p:txBody>
      </p:sp>
      <p:sp>
        <p:nvSpPr>
          <p:cNvPr id="3" name="Content Placeholder 2">
            <a:extLst>
              <a:ext uri="{FF2B5EF4-FFF2-40B4-BE49-F238E27FC236}">
                <a16:creationId xmlns:a16="http://schemas.microsoft.com/office/drawing/2014/main" id="{51F1547D-2A92-4804-B5C3-D984C0DD3E7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it-IT"/>
          </a:p>
        </p:txBody>
      </p:sp>
      <p:sp>
        <p:nvSpPr>
          <p:cNvPr id="4" name="Date Placeholder 3">
            <a:extLst>
              <a:ext uri="{FF2B5EF4-FFF2-40B4-BE49-F238E27FC236}">
                <a16:creationId xmlns:a16="http://schemas.microsoft.com/office/drawing/2014/main" id="{6CE0269E-3D0C-4F95-B76C-253F7A9DEAE4}"/>
              </a:ext>
            </a:extLst>
          </p:cNvPr>
          <p:cNvSpPr>
            <a:spLocks noGrp="1"/>
          </p:cNvSpPr>
          <p:nvPr>
            <p:ph type="dt" sz="half" idx="10"/>
          </p:nvPr>
        </p:nvSpPr>
        <p:spPr/>
        <p:txBody>
          <a:bodyPr/>
          <a:lstStyle/>
          <a:p>
            <a:fld id="{7FEB1C88-48EE-495B-9565-AE67AABB1A1B}" type="datetimeFigureOut">
              <a:rPr lang="it-IT" smtClean="0"/>
              <a:t>25/03/2019</a:t>
            </a:fld>
            <a:endParaRPr lang="it-IT"/>
          </a:p>
        </p:txBody>
      </p:sp>
      <p:sp>
        <p:nvSpPr>
          <p:cNvPr id="5" name="Footer Placeholder 4">
            <a:extLst>
              <a:ext uri="{FF2B5EF4-FFF2-40B4-BE49-F238E27FC236}">
                <a16:creationId xmlns:a16="http://schemas.microsoft.com/office/drawing/2014/main" id="{7392B56D-A830-4761-A12A-F91BC98A7438}"/>
              </a:ext>
            </a:extLst>
          </p:cNvPr>
          <p:cNvSpPr>
            <a:spLocks noGrp="1"/>
          </p:cNvSpPr>
          <p:nvPr>
            <p:ph type="ftr" sz="quarter" idx="11"/>
          </p:nvPr>
        </p:nvSpPr>
        <p:spPr/>
        <p:txBody>
          <a:bodyPr/>
          <a:lstStyle/>
          <a:p>
            <a:endParaRPr lang="it-IT"/>
          </a:p>
        </p:txBody>
      </p:sp>
      <p:sp>
        <p:nvSpPr>
          <p:cNvPr id="6" name="Slide Number Placeholder 5">
            <a:extLst>
              <a:ext uri="{FF2B5EF4-FFF2-40B4-BE49-F238E27FC236}">
                <a16:creationId xmlns:a16="http://schemas.microsoft.com/office/drawing/2014/main" id="{7D7EA2C1-20AD-43B7-A578-B3877E730DD1}"/>
              </a:ext>
            </a:extLst>
          </p:cNvPr>
          <p:cNvSpPr>
            <a:spLocks noGrp="1"/>
          </p:cNvSpPr>
          <p:nvPr>
            <p:ph type="sldNum" sz="quarter" idx="12"/>
          </p:nvPr>
        </p:nvSpPr>
        <p:spPr/>
        <p:txBody>
          <a:bodyPr/>
          <a:lstStyle/>
          <a:p>
            <a:fld id="{24F95CD1-3D27-46A4-B3E1-D360DDABA100}" type="slidenum">
              <a:rPr lang="it-IT" smtClean="0"/>
              <a:t>‹#›</a:t>
            </a:fld>
            <a:endParaRPr lang="it-IT"/>
          </a:p>
        </p:txBody>
      </p:sp>
    </p:spTree>
    <p:extLst>
      <p:ext uri="{BB962C8B-B14F-4D97-AF65-F5344CB8AC3E}">
        <p14:creationId xmlns:p14="http://schemas.microsoft.com/office/powerpoint/2010/main" val="1762636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2F071-05D1-4D56-8EBB-F07825B599C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it-IT"/>
          </a:p>
        </p:txBody>
      </p:sp>
      <p:sp>
        <p:nvSpPr>
          <p:cNvPr id="3" name="Text Placeholder 2">
            <a:extLst>
              <a:ext uri="{FF2B5EF4-FFF2-40B4-BE49-F238E27FC236}">
                <a16:creationId xmlns:a16="http://schemas.microsoft.com/office/drawing/2014/main" id="{6CCA8D31-FC9D-4677-8666-5A781688DF2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16ADDEF-1E02-411F-84F3-065478E17A80}"/>
              </a:ext>
            </a:extLst>
          </p:cNvPr>
          <p:cNvSpPr>
            <a:spLocks noGrp="1"/>
          </p:cNvSpPr>
          <p:nvPr>
            <p:ph type="dt" sz="half" idx="10"/>
          </p:nvPr>
        </p:nvSpPr>
        <p:spPr/>
        <p:txBody>
          <a:bodyPr/>
          <a:lstStyle/>
          <a:p>
            <a:fld id="{7FEB1C88-48EE-495B-9565-AE67AABB1A1B}" type="datetimeFigureOut">
              <a:rPr lang="it-IT" smtClean="0"/>
              <a:t>25/03/2019</a:t>
            </a:fld>
            <a:endParaRPr lang="it-IT"/>
          </a:p>
        </p:txBody>
      </p:sp>
      <p:sp>
        <p:nvSpPr>
          <p:cNvPr id="5" name="Footer Placeholder 4">
            <a:extLst>
              <a:ext uri="{FF2B5EF4-FFF2-40B4-BE49-F238E27FC236}">
                <a16:creationId xmlns:a16="http://schemas.microsoft.com/office/drawing/2014/main" id="{F2E43BFF-6BF3-47CD-8380-FEAF8058FDCC}"/>
              </a:ext>
            </a:extLst>
          </p:cNvPr>
          <p:cNvSpPr>
            <a:spLocks noGrp="1"/>
          </p:cNvSpPr>
          <p:nvPr>
            <p:ph type="ftr" sz="quarter" idx="11"/>
          </p:nvPr>
        </p:nvSpPr>
        <p:spPr/>
        <p:txBody>
          <a:bodyPr/>
          <a:lstStyle/>
          <a:p>
            <a:endParaRPr lang="it-IT"/>
          </a:p>
        </p:txBody>
      </p:sp>
      <p:sp>
        <p:nvSpPr>
          <p:cNvPr id="6" name="Slide Number Placeholder 5">
            <a:extLst>
              <a:ext uri="{FF2B5EF4-FFF2-40B4-BE49-F238E27FC236}">
                <a16:creationId xmlns:a16="http://schemas.microsoft.com/office/drawing/2014/main" id="{1ACAFA40-CDDB-41D7-A8AC-9531925B3C0D}"/>
              </a:ext>
            </a:extLst>
          </p:cNvPr>
          <p:cNvSpPr>
            <a:spLocks noGrp="1"/>
          </p:cNvSpPr>
          <p:nvPr>
            <p:ph type="sldNum" sz="quarter" idx="12"/>
          </p:nvPr>
        </p:nvSpPr>
        <p:spPr/>
        <p:txBody>
          <a:bodyPr/>
          <a:lstStyle/>
          <a:p>
            <a:fld id="{24F95CD1-3D27-46A4-B3E1-D360DDABA100}" type="slidenum">
              <a:rPr lang="it-IT" smtClean="0"/>
              <a:t>‹#›</a:t>
            </a:fld>
            <a:endParaRPr lang="it-IT"/>
          </a:p>
        </p:txBody>
      </p:sp>
    </p:spTree>
    <p:extLst>
      <p:ext uri="{BB962C8B-B14F-4D97-AF65-F5344CB8AC3E}">
        <p14:creationId xmlns:p14="http://schemas.microsoft.com/office/powerpoint/2010/main" val="31731063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7B302-C1F3-4AF3-A723-850AF7BFA82E}"/>
              </a:ext>
            </a:extLst>
          </p:cNvPr>
          <p:cNvSpPr>
            <a:spLocks noGrp="1"/>
          </p:cNvSpPr>
          <p:nvPr>
            <p:ph type="title"/>
          </p:nvPr>
        </p:nvSpPr>
        <p:spPr/>
        <p:txBody>
          <a:bodyPr/>
          <a:lstStyle/>
          <a:p>
            <a:r>
              <a:rPr lang="en-US"/>
              <a:t>Click to edit Master title style</a:t>
            </a:r>
            <a:endParaRPr lang="it-IT"/>
          </a:p>
        </p:txBody>
      </p:sp>
      <p:sp>
        <p:nvSpPr>
          <p:cNvPr id="3" name="Content Placeholder 2">
            <a:extLst>
              <a:ext uri="{FF2B5EF4-FFF2-40B4-BE49-F238E27FC236}">
                <a16:creationId xmlns:a16="http://schemas.microsoft.com/office/drawing/2014/main" id="{E52B505C-B0BA-48D4-BDA5-733B5247A9F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it-IT"/>
          </a:p>
        </p:txBody>
      </p:sp>
      <p:sp>
        <p:nvSpPr>
          <p:cNvPr id="4" name="Content Placeholder 3">
            <a:extLst>
              <a:ext uri="{FF2B5EF4-FFF2-40B4-BE49-F238E27FC236}">
                <a16:creationId xmlns:a16="http://schemas.microsoft.com/office/drawing/2014/main" id="{E7F1CAA4-3214-4761-B22A-CA3C009C8F0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it-IT"/>
          </a:p>
        </p:txBody>
      </p:sp>
      <p:sp>
        <p:nvSpPr>
          <p:cNvPr id="5" name="Date Placeholder 4">
            <a:extLst>
              <a:ext uri="{FF2B5EF4-FFF2-40B4-BE49-F238E27FC236}">
                <a16:creationId xmlns:a16="http://schemas.microsoft.com/office/drawing/2014/main" id="{B5C1EC84-1FF8-4B2F-BFCF-B26EDB199D99}"/>
              </a:ext>
            </a:extLst>
          </p:cNvPr>
          <p:cNvSpPr>
            <a:spLocks noGrp="1"/>
          </p:cNvSpPr>
          <p:nvPr>
            <p:ph type="dt" sz="half" idx="10"/>
          </p:nvPr>
        </p:nvSpPr>
        <p:spPr/>
        <p:txBody>
          <a:bodyPr/>
          <a:lstStyle/>
          <a:p>
            <a:fld id="{7FEB1C88-48EE-495B-9565-AE67AABB1A1B}" type="datetimeFigureOut">
              <a:rPr lang="it-IT" smtClean="0"/>
              <a:t>25/03/2019</a:t>
            </a:fld>
            <a:endParaRPr lang="it-IT"/>
          </a:p>
        </p:txBody>
      </p:sp>
      <p:sp>
        <p:nvSpPr>
          <p:cNvPr id="6" name="Footer Placeholder 5">
            <a:extLst>
              <a:ext uri="{FF2B5EF4-FFF2-40B4-BE49-F238E27FC236}">
                <a16:creationId xmlns:a16="http://schemas.microsoft.com/office/drawing/2014/main" id="{A780D9B5-378A-4CED-8A01-1FDB2E6684E3}"/>
              </a:ext>
            </a:extLst>
          </p:cNvPr>
          <p:cNvSpPr>
            <a:spLocks noGrp="1"/>
          </p:cNvSpPr>
          <p:nvPr>
            <p:ph type="ftr" sz="quarter" idx="11"/>
          </p:nvPr>
        </p:nvSpPr>
        <p:spPr/>
        <p:txBody>
          <a:bodyPr/>
          <a:lstStyle/>
          <a:p>
            <a:endParaRPr lang="it-IT"/>
          </a:p>
        </p:txBody>
      </p:sp>
      <p:sp>
        <p:nvSpPr>
          <p:cNvPr id="7" name="Slide Number Placeholder 6">
            <a:extLst>
              <a:ext uri="{FF2B5EF4-FFF2-40B4-BE49-F238E27FC236}">
                <a16:creationId xmlns:a16="http://schemas.microsoft.com/office/drawing/2014/main" id="{7ADCB6C8-00A6-4E49-BD3E-F0EE489B563D}"/>
              </a:ext>
            </a:extLst>
          </p:cNvPr>
          <p:cNvSpPr>
            <a:spLocks noGrp="1"/>
          </p:cNvSpPr>
          <p:nvPr>
            <p:ph type="sldNum" sz="quarter" idx="12"/>
          </p:nvPr>
        </p:nvSpPr>
        <p:spPr/>
        <p:txBody>
          <a:bodyPr/>
          <a:lstStyle/>
          <a:p>
            <a:fld id="{24F95CD1-3D27-46A4-B3E1-D360DDABA100}" type="slidenum">
              <a:rPr lang="it-IT" smtClean="0"/>
              <a:t>‹#›</a:t>
            </a:fld>
            <a:endParaRPr lang="it-IT"/>
          </a:p>
        </p:txBody>
      </p:sp>
    </p:spTree>
    <p:extLst>
      <p:ext uri="{BB962C8B-B14F-4D97-AF65-F5344CB8AC3E}">
        <p14:creationId xmlns:p14="http://schemas.microsoft.com/office/powerpoint/2010/main" val="20073646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A8C36-FE92-4CE1-A4B7-77A3D7F84A3F}"/>
              </a:ext>
            </a:extLst>
          </p:cNvPr>
          <p:cNvSpPr>
            <a:spLocks noGrp="1"/>
          </p:cNvSpPr>
          <p:nvPr>
            <p:ph type="title"/>
          </p:nvPr>
        </p:nvSpPr>
        <p:spPr>
          <a:xfrm>
            <a:off x="839788" y="365125"/>
            <a:ext cx="10515600" cy="1325563"/>
          </a:xfrm>
        </p:spPr>
        <p:txBody>
          <a:bodyPr/>
          <a:lstStyle/>
          <a:p>
            <a:r>
              <a:rPr lang="en-US"/>
              <a:t>Click to edit Master title style</a:t>
            </a:r>
            <a:endParaRPr lang="it-IT"/>
          </a:p>
        </p:txBody>
      </p:sp>
      <p:sp>
        <p:nvSpPr>
          <p:cNvPr id="3" name="Text Placeholder 2">
            <a:extLst>
              <a:ext uri="{FF2B5EF4-FFF2-40B4-BE49-F238E27FC236}">
                <a16:creationId xmlns:a16="http://schemas.microsoft.com/office/drawing/2014/main" id="{4C1B115C-FEF9-4B14-9D9E-70A00BE12E7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6C592A8-3372-4284-B1ED-64CAB82B659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it-IT"/>
          </a:p>
        </p:txBody>
      </p:sp>
      <p:sp>
        <p:nvSpPr>
          <p:cNvPr id="5" name="Text Placeholder 4">
            <a:extLst>
              <a:ext uri="{FF2B5EF4-FFF2-40B4-BE49-F238E27FC236}">
                <a16:creationId xmlns:a16="http://schemas.microsoft.com/office/drawing/2014/main" id="{B0A541CD-0AD2-4DB9-B9E8-D28C34060B6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B79E58-4DC9-4E39-82C4-217B5FE0616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it-IT"/>
          </a:p>
        </p:txBody>
      </p:sp>
      <p:sp>
        <p:nvSpPr>
          <p:cNvPr id="7" name="Date Placeholder 6">
            <a:extLst>
              <a:ext uri="{FF2B5EF4-FFF2-40B4-BE49-F238E27FC236}">
                <a16:creationId xmlns:a16="http://schemas.microsoft.com/office/drawing/2014/main" id="{07B3762E-05E2-487A-8835-E25EE12F5F60}"/>
              </a:ext>
            </a:extLst>
          </p:cNvPr>
          <p:cNvSpPr>
            <a:spLocks noGrp="1"/>
          </p:cNvSpPr>
          <p:nvPr>
            <p:ph type="dt" sz="half" idx="10"/>
          </p:nvPr>
        </p:nvSpPr>
        <p:spPr/>
        <p:txBody>
          <a:bodyPr/>
          <a:lstStyle/>
          <a:p>
            <a:fld id="{7FEB1C88-48EE-495B-9565-AE67AABB1A1B}" type="datetimeFigureOut">
              <a:rPr lang="it-IT" smtClean="0"/>
              <a:t>25/03/2019</a:t>
            </a:fld>
            <a:endParaRPr lang="it-IT"/>
          </a:p>
        </p:txBody>
      </p:sp>
      <p:sp>
        <p:nvSpPr>
          <p:cNvPr id="8" name="Footer Placeholder 7">
            <a:extLst>
              <a:ext uri="{FF2B5EF4-FFF2-40B4-BE49-F238E27FC236}">
                <a16:creationId xmlns:a16="http://schemas.microsoft.com/office/drawing/2014/main" id="{3B78972C-7CE4-4756-90E3-A61E1A2996E4}"/>
              </a:ext>
            </a:extLst>
          </p:cNvPr>
          <p:cNvSpPr>
            <a:spLocks noGrp="1"/>
          </p:cNvSpPr>
          <p:nvPr>
            <p:ph type="ftr" sz="quarter" idx="11"/>
          </p:nvPr>
        </p:nvSpPr>
        <p:spPr/>
        <p:txBody>
          <a:bodyPr/>
          <a:lstStyle/>
          <a:p>
            <a:endParaRPr lang="it-IT"/>
          </a:p>
        </p:txBody>
      </p:sp>
      <p:sp>
        <p:nvSpPr>
          <p:cNvPr id="9" name="Slide Number Placeholder 8">
            <a:extLst>
              <a:ext uri="{FF2B5EF4-FFF2-40B4-BE49-F238E27FC236}">
                <a16:creationId xmlns:a16="http://schemas.microsoft.com/office/drawing/2014/main" id="{02C966AD-734A-4FD8-8131-8BCBA9485175}"/>
              </a:ext>
            </a:extLst>
          </p:cNvPr>
          <p:cNvSpPr>
            <a:spLocks noGrp="1"/>
          </p:cNvSpPr>
          <p:nvPr>
            <p:ph type="sldNum" sz="quarter" idx="12"/>
          </p:nvPr>
        </p:nvSpPr>
        <p:spPr/>
        <p:txBody>
          <a:bodyPr/>
          <a:lstStyle/>
          <a:p>
            <a:fld id="{24F95CD1-3D27-46A4-B3E1-D360DDABA100}" type="slidenum">
              <a:rPr lang="it-IT" smtClean="0"/>
              <a:t>‹#›</a:t>
            </a:fld>
            <a:endParaRPr lang="it-IT"/>
          </a:p>
        </p:txBody>
      </p:sp>
    </p:spTree>
    <p:extLst>
      <p:ext uri="{BB962C8B-B14F-4D97-AF65-F5344CB8AC3E}">
        <p14:creationId xmlns:p14="http://schemas.microsoft.com/office/powerpoint/2010/main" val="20077848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A114F-9673-403D-980C-66007E1AB9C8}"/>
              </a:ext>
            </a:extLst>
          </p:cNvPr>
          <p:cNvSpPr>
            <a:spLocks noGrp="1"/>
          </p:cNvSpPr>
          <p:nvPr>
            <p:ph type="title"/>
          </p:nvPr>
        </p:nvSpPr>
        <p:spPr/>
        <p:txBody>
          <a:bodyPr/>
          <a:lstStyle/>
          <a:p>
            <a:r>
              <a:rPr lang="en-US"/>
              <a:t>Click to edit Master title style</a:t>
            </a:r>
            <a:endParaRPr lang="it-IT"/>
          </a:p>
        </p:txBody>
      </p:sp>
      <p:sp>
        <p:nvSpPr>
          <p:cNvPr id="3" name="Date Placeholder 2">
            <a:extLst>
              <a:ext uri="{FF2B5EF4-FFF2-40B4-BE49-F238E27FC236}">
                <a16:creationId xmlns:a16="http://schemas.microsoft.com/office/drawing/2014/main" id="{A921AC99-8C62-444E-80E1-D566F2FAED34}"/>
              </a:ext>
            </a:extLst>
          </p:cNvPr>
          <p:cNvSpPr>
            <a:spLocks noGrp="1"/>
          </p:cNvSpPr>
          <p:nvPr>
            <p:ph type="dt" sz="half" idx="10"/>
          </p:nvPr>
        </p:nvSpPr>
        <p:spPr/>
        <p:txBody>
          <a:bodyPr/>
          <a:lstStyle/>
          <a:p>
            <a:fld id="{7FEB1C88-48EE-495B-9565-AE67AABB1A1B}" type="datetimeFigureOut">
              <a:rPr lang="it-IT" smtClean="0"/>
              <a:t>25/03/2019</a:t>
            </a:fld>
            <a:endParaRPr lang="it-IT"/>
          </a:p>
        </p:txBody>
      </p:sp>
      <p:sp>
        <p:nvSpPr>
          <p:cNvPr id="4" name="Footer Placeholder 3">
            <a:extLst>
              <a:ext uri="{FF2B5EF4-FFF2-40B4-BE49-F238E27FC236}">
                <a16:creationId xmlns:a16="http://schemas.microsoft.com/office/drawing/2014/main" id="{8DF661DB-289D-487C-B7C4-49AB907EB723}"/>
              </a:ext>
            </a:extLst>
          </p:cNvPr>
          <p:cNvSpPr>
            <a:spLocks noGrp="1"/>
          </p:cNvSpPr>
          <p:nvPr>
            <p:ph type="ftr" sz="quarter" idx="11"/>
          </p:nvPr>
        </p:nvSpPr>
        <p:spPr/>
        <p:txBody>
          <a:bodyPr/>
          <a:lstStyle/>
          <a:p>
            <a:endParaRPr lang="it-IT"/>
          </a:p>
        </p:txBody>
      </p:sp>
      <p:sp>
        <p:nvSpPr>
          <p:cNvPr id="5" name="Slide Number Placeholder 4">
            <a:extLst>
              <a:ext uri="{FF2B5EF4-FFF2-40B4-BE49-F238E27FC236}">
                <a16:creationId xmlns:a16="http://schemas.microsoft.com/office/drawing/2014/main" id="{A8585D0A-27C2-41DF-ABED-DEBD3FD5D312}"/>
              </a:ext>
            </a:extLst>
          </p:cNvPr>
          <p:cNvSpPr>
            <a:spLocks noGrp="1"/>
          </p:cNvSpPr>
          <p:nvPr>
            <p:ph type="sldNum" sz="quarter" idx="12"/>
          </p:nvPr>
        </p:nvSpPr>
        <p:spPr/>
        <p:txBody>
          <a:bodyPr/>
          <a:lstStyle/>
          <a:p>
            <a:fld id="{24F95CD1-3D27-46A4-B3E1-D360DDABA100}" type="slidenum">
              <a:rPr lang="it-IT" smtClean="0"/>
              <a:t>‹#›</a:t>
            </a:fld>
            <a:endParaRPr lang="it-IT"/>
          </a:p>
        </p:txBody>
      </p:sp>
    </p:spTree>
    <p:extLst>
      <p:ext uri="{BB962C8B-B14F-4D97-AF65-F5344CB8AC3E}">
        <p14:creationId xmlns:p14="http://schemas.microsoft.com/office/powerpoint/2010/main" val="22164011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8166BAA-09AF-4558-94C7-3E98B8C65DEE}"/>
              </a:ext>
            </a:extLst>
          </p:cNvPr>
          <p:cNvSpPr>
            <a:spLocks noGrp="1"/>
          </p:cNvSpPr>
          <p:nvPr>
            <p:ph type="dt" sz="half" idx="10"/>
          </p:nvPr>
        </p:nvSpPr>
        <p:spPr/>
        <p:txBody>
          <a:bodyPr/>
          <a:lstStyle/>
          <a:p>
            <a:fld id="{7FEB1C88-48EE-495B-9565-AE67AABB1A1B}" type="datetimeFigureOut">
              <a:rPr lang="it-IT" smtClean="0"/>
              <a:t>25/03/2019</a:t>
            </a:fld>
            <a:endParaRPr lang="it-IT"/>
          </a:p>
        </p:txBody>
      </p:sp>
      <p:sp>
        <p:nvSpPr>
          <p:cNvPr id="3" name="Footer Placeholder 2">
            <a:extLst>
              <a:ext uri="{FF2B5EF4-FFF2-40B4-BE49-F238E27FC236}">
                <a16:creationId xmlns:a16="http://schemas.microsoft.com/office/drawing/2014/main" id="{41BB2174-393E-4D37-8279-87D037FEC9B9}"/>
              </a:ext>
            </a:extLst>
          </p:cNvPr>
          <p:cNvSpPr>
            <a:spLocks noGrp="1"/>
          </p:cNvSpPr>
          <p:nvPr>
            <p:ph type="ftr" sz="quarter" idx="11"/>
          </p:nvPr>
        </p:nvSpPr>
        <p:spPr/>
        <p:txBody>
          <a:bodyPr/>
          <a:lstStyle/>
          <a:p>
            <a:endParaRPr lang="it-IT"/>
          </a:p>
        </p:txBody>
      </p:sp>
      <p:sp>
        <p:nvSpPr>
          <p:cNvPr id="4" name="Slide Number Placeholder 3">
            <a:extLst>
              <a:ext uri="{FF2B5EF4-FFF2-40B4-BE49-F238E27FC236}">
                <a16:creationId xmlns:a16="http://schemas.microsoft.com/office/drawing/2014/main" id="{86E84925-15B8-47A1-9650-8FD21AAC85F4}"/>
              </a:ext>
            </a:extLst>
          </p:cNvPr>
          <p:cNvSpPr>
            <a:spLocks noGrp="1"/>
          </p:cNvSpPr>
          <p:nvPr>
            <p:ph type="sldNum" sz="quarter" idx="12"/>
          </p:nvPr>
        </p:nvSpPr>
        <p:spPr/>
        <p:txBody>
          <a:bodyPr/>
          <a:lstStyle/>
          <a:p>
            <a:fld id="{24F95CD1-3D27-46A4-B3E1-D360DDABA100}" type="slidenum">
              <a:rPr lang="it-IT" smtClean="0"/>
              <a:t>‹#›</a:t>
            </a:fld>
            <a:endParaRPr lang="it-IT"/>
          </a:p>
        </p:txBody>
      </p:sp>
    </p:spTree>
    <p:extLst>
      <p:ext uri="{BB962C8B-B14F-4D97-AF65-F5344CB8AC3E}">
        <p14:creationId xmlns:p14="http://schemas.microsoft.com/office/powerpoint/2010/main" val="8405465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20931-E94C-4996-8D45-646FC7AEC94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it-IT"/>
          </a:p>
        </p:txBody>
      </p:sp>
      <p:sp>
        <p:nvSpPr>
          <p:cNvPr id="3" name="Content Placeholder 2">
            <a:extLst>
              <a:ext uri="{FF2B5EF4-FFF2-40B4-BE49-F238E27FC236}">
                <a16:creationId xmlns:a16="http://schemas.microsoft.com/office/drawing/2014/main" id="{CE307539-AB62-4EAF-90C4-4EF0CFDC3B8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it-IT"/>
          </a:p>
        </p:txBody>
      </p:sp>
      <p:sp>
        <p:nvSpPr>
          <p:cNvPr id="4" name="Text Placeholder 3">
            <a:extLst>
              <a:ext uri="{FF2B5EF4-FFF2-40B4-BE49-F238E27FC236}">
                <a16:creationId xmlns:a16="http://schemas.microsoft.com/office/drawing/2014/main" id="{C7DADD8F-96F5-4C44-9D40-5309001052D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E41286-008D-400C-8EEB-9B7D58B3999D}"/>
              </a:ext>
            </a:extLst>
          </p:cNvPr>
          <p:cNvSpPr>
            <a:spLocks noGrp="1"/>
          </p:cNvSpPr>
          <p:nvPr>
            <p:ph type="dt" sz="half" idx="10"/>
          </p:nvPr>
        </p:nvSpPr>
        <p:spPr/>
        <p:txBody>
          <a:bodyPr/>
          <a:lstStyle/>
          <a:p>
            <a:fld id="{7FEB1C88-48EE-495B-9565-AE67AABB1A1B}" type="datetimeFigureOut">
              <a:rPr lang="it-IT" smtClean="0"/>
              <a:t>25/03/2019</a:t>
            </a:fld>
            <a:endParaRPr lang="it-IT"/>
          </a:p>
        </p:txBody>
      </p:sp>
      <p:sp>
        <p:nvSpPr>
          <p:cNvPr id="6" name="Footer Placeholder 5">
            <a:extLst>
              <a:ext uri="{FF2B5EF4-FFF2-40B4-BE49-F238E27FC236}">
                <a16:creationId xmlns:a16="http://schemas.microsoft.com/office/drawing/2014/main" id="{AE3FDFA8-D01D-480A-8F41-75C07B87BD5F}"/>
              </a:ext>
            </a:extLst>
          </p:cNvPr>
          <p:cNvSpPr>
            <a:spLocks noGrp="1"/>
          </p:cNvSpPr>
          <p:nvPr>
            <p:ph type="ftr" sz="quarter" idx="11"/>
          </p:nvPr>
        </p:nvSpPr>
        <p:spPr/>
        <p:txBody>
          <a:bodyPr/>
          <a:lstStyle/>
          <a:p>
            <a:endParaRPr lang="it-IT"/>
          </a:p>
        </p:txBody>
      </p:sp>
      <p:sp>
        <p:nvSpPr>
          <p:cNvPr id="7" name="Slide Number Placeholder 6">
            <a:extLst>
              <a:ext uri="{FF2B5EF4-FFF2-40B4-BE49-F238E27FC236}">
                <a16:creationId xmlns:a16="http://schemas.microsoft.com/office/drawing/2014/main" id="{457ACE14-EED9-4282-B297-8089226B160C}"/>
              </a:ext>
            </a:extLst>
          </p:cNvPr>
          <p:cNvSpPr>
            <a:spLocks noGrp="1"/>
          </p:cNvSpPr>
          <p:nvPr>
            <p:ph type="sldNum" sz="quarter" idx="12"/>
          </p:nvPr>
        </p:nvSpPr>
        <p:spPr/>
        <p:txBody>
          <a:bodyPr/>
          <a:lstStyle/>
          <a:p>
            <a:fld id="{24F95CD1-3D27-46A4-B3E1-D360DDABA100}" type="slidenum">
              <a:rPr lang="it-IT" smtClean="0"/>
              <a:t>‹#›</a:t>
            </a:fld>
            <a:endParaRPr lang="it-IT"/>
          </a:p>
        </p:txBody>
      </p:sp>
    </p:spTree>
    <p:extLst>
      <p:ext uri="{BB962C8B-B14F-4D97-AF65-F5344CB8AC3E}">
        <p14:creationId xmlns:p14="http://schemas.microsoft.com/office/powerpoint/2010/main" val="40416570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ED474-8C80-4161-A9C7-99325715664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it-IT"/>
          </a:p>
        </p:txBody>
      </p:sp>
      <p:sp>
        <p:nvSpPr>
          <p:cNvPr id="3" name="Picture Placeholder 2">
            <a:extLst>
              <a:ext uri="{FF2B5EF4-FFF2-40B4-BE49-F238E27FC236}">
                <a16:creationId xmlns:a16="http://schemas.microsoft.com/office/drawing/2014/main" id="{8A1CDEA1-9016-4004-B3E6-6D0ABD0720D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it-IT"/>
          </a:p>
        </p:txBody>
      </p:sp>
      <p:sp>
        <p:nvSpPr>
          <p:cNvPr id="4" name="Text Placeholder 3">
            <a:extLst>
              <a:ext uri="{FF2B5EF4-FFF2-40B4-BE49-F238E27FC236}">
                <a16:creationId xmlns:a16="http://schemas.microsoft.com/office/drawing/2014/main" id="{3858660D-E310-44E9-83F7-42D82F79AA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DAF86D-F6E3-4BCB-ADD4-F51CBAE15353}"/>
              </a:ext>
            </a:extLst>
          </p:cNvPr>
          <p:cNvSpPr>
            <a:spLocks noGrp="1"/>
          </p:cNvSpPr>
          <p:nvPr>
            <p:ph type="dt" sz="half" idx="10"/>
          </p:nvPr>
        </p:nvSpPr>
        <p:spPr/>
        <p:txBody>
          <a:bodyPr/>
          <a:lstStyle/>
          <a:p>
            <a:fld id="{7FEB1C88-48EE-495B-9565-AE67AABB1A1B}" type="datetimeFigureOut">
              <a:rPr lang="it-IT" smtClean="0"/>
              <a:t>25/03/2019</a:t>
            </a:fld>
            <a:endParaRPr lang="it-IT"/>
          </a:p>
        </p:txBody>
      </p:sp>
      <p:sp>
        <p:nvSpPr>
          <p:cNvPr id="6" name="Footer Placeholder 5">
            <a:extLst>
              <a:ext uri="{FF2B5EF4-FFF2-40B4-BE49-F238E27FC236}">
                <a16:creationId xmlns:a16="http://schemas.microsoft.com/office/drawing/2014/main" id="{1EBE9C9A-DCD6-4B51-9909-CE888867E81F}"/>
              </a:ext>
            </a:extLst>
          </p:cNvPr>
          <p:cNvSpPr>
            <a:spLocks noGrp="1"/>
          </p:cNvSpPr>
          <p:nvPr>
            <p:ph type="ftr" sz="quarter" idx="11"/>
          </p:nvPr>
        </p:nvSpPr>
        <p:spPr/>
        <p:txBody>
          <a:bodyPr/>
          <a:lstStyle/>
          <a:p>
            <a:endParaRPr lang="it-IT"/>
          </a:p>
        </p:txBody>
      </p:sp>
      <p:sp>
        <p:nvSpPr>
          <p:cNvPr id="7" name="Slide Number Placeholder 6">
            <a:extLst>
              <a:ext uri="{FF2B5EF4-FFF2-40B4-BE49-F238E27FC236}">
                <a16:creationId xmlns:a16="http://schemas.microsoft.com/office/drawing/2014/main" id="{B5507E09-E589-43C6-99EE-8B97869FF954}"/>
              </a:ext>
            </a:extLst>
          </p:cNvPr>
          <p:cNvSpPr>
            <a:spLocks noGrp="1"/>
          </p:cNvSpPr>
          <p:nvPr>
            <p:ph type="sldNum" sz="quarter" idx="12"/>
          </p:nvPr>
        </p:nvSpPr>
        <p:spPr/>
        <p:txBody>
          <a:bodyPr/>
          <a:lstStyle/>
          <a:p>
            <a:fld id="{24F95CD1-3D27-46A4-B3E1-D360DDABA100}" type="slidenum">
              <a:rPr lang="it-IT" smtClean="0"/>
              <a:t>‹#›</a:t>
            </a:fld>
            <a:endParaRPr lang="it-IT"/>
          </a:p>
        </p:txBody>
      </p:sp>
    </p:spTree>
    <p:extLst>
      <p:ext uri="{BB962C8B-B14F-4D97-AF65-F5344CB8AC3E}">
        <p14:creationId xmlns:p14="http://schemas.microsoft.com/office/powerpoint/2010/main" val="21912316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6694D-435B-4451-B76D-4D3A2FE08DBB}"/>
              </a:ext>
            </a:extLst>
          </p:cNvPr>
          <p:cNvSpPr>
            <a:spLocks noGrp="1"/>
          </p:cNvSpPr>
          <p:nvPr>
            <p:ph type="title"/>
          </p:nvPr>
        </p:nvSpPr>
        <p:spPr/>
        <p:txBody>
          <a:bodyPr/>
          <a:lstStyle/>
          <a:p>
            <a:r>
              <a:rPr lang="en-US"/>
              <a:t>Click to edit Master title style</a:t>
            </a:r>
            <a:endParaRPr lang="it-IT"/>
          </a:p>
        </p:txBody>
      </p:sp>
      <p:sp>
        <p:nvSpPr>
          <p:cNvPr id="3" name="Vertical Text Placeholder 2">
            <a:extLst>
              <a:ext uri="{FF2B5EF4-FFF2-40B4-BE49-F238E27FC236}">
                <a16:creationId xmlns:a16="http://schemas.microsoft.com/office/drawing/2014/main" id="{B1B4589C-A3D4-4021-9A80-49D9D02D8DD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it-IT"/>
          </a:p>
        </p:txBody>
      </p:sp>
      <p:sp>
        <p:nvSpPr>
          <p:cNvPr id="4" name="Date Placeholder 3">
            <a:extLst>
              <a:ext uri="{FF2B5EF4-FFF2-40B4-BE49-F238E27FC236}">
                <a16:creationId xmlns:a16="http://schemas.microsoft.com/office/drawing/2014/main" id="{2E072975-3B99-4FC0-A189-374B4293B5D5}"/>
              </a:ext>
            </a:extLst>
          </p:cNvPr>
          <p:cNvSpPr>
            <a:spLocks noGrp="1"/>
          </p:cNvSpPr>
          <p:nvPr>
            <p:ph type="dt" sz="half" idx="10"/>
          </p:nvPr>
        </p:nvSpPr>
        <p:spPr/>
        <p:txBody>
          <a:bodyPr/>
          <a:lstStyle/>
          <a:p>
            <a:fld id="{7FEB1C88-48EE-495B-9565-AE67AABB1A1B}" type="datetimeFigureOut">
              <a:rPr lang="it-IT" smtClean="0"/>
              <a:t>25/03/2019</a:t>
            </a:fld>
            <a:endParaRPr lang="it-IT"/>
          </a:p>
        </p:txBody>
      </p:sp>
      <p:sp>
        <p:nvSpPr>
          <p:cNvPr id="5" name="Footer Placeholder 4">
            <a:extLst>
              <a:ext uri="{FF2B5EF4-FFF2-40B4-BE49-F238E27FC236}">
                <a16:creationId xmlns:a16="http://schemas.microsoft.com/office/drawing/2014/main" id="{A79060C8-D62C-468C-8751-F70BCE932A36}"/>
              </a:ext>
            </a:extLst>
          </p:cNvPr>
          <p:cNvSpPr>
            <a:spLocks noGrp="1"/>
          </p:cNvSpPr>
          <p:nvPr>
            <p:ph type="ftr" sz="quarter" idx="11"/>
          </p:nvPr>
        </p:nvSpPr>
        <p:spPr/>
        <p:txBody>
          <a:bodyPr/>
          <a:lstStyle/>
          <a:p>
            <a:endParaRPr lang="it-IT"/>
          </a:p>
        </p:txBody>
      </p:sp>
      <p:sp>
        <p:nvSpPr>
          <p:cNvPr id="6" name="Slide Number Placeholder 5">
            <a:extLst>
              <a:ext uri="{FF2B5EF4-FFF2-40B4-BE49-F238E27FC236}">
                <a16:creationId xmlns:a16="http://schemas.microsoft.com/office/drawing/2014/main" id="{C3DD4A00-3426-4A4A-8799-6246079D9334}"/>
              </a:ext>
            </a:extLst>
          </p:cNvPr>
          <p:cNvSpPr>
            <a:spLocks noGrp="1"/>
          </p:cNvSpPr>
          <p:nvPr>
            <p:ph type="sldNum" sz="quarter" idx="12"/>
          </p:nvPr>
        </p:nvSpPr>
        <p:spPr/>
        <p:txBody>
          <a:bodyPr/>
          <a:lstStyle/>
          <a:p>
            <a:fld id="{24F95CD1-3D27-46A4-B3E1-D360DDABA100}" type="slidenum">
              <a:rPr lang="it-IT" smtClean="0"/>
              <a:t>‹#›</a:t>
            </a:fld>
            <a:endParaRPr lang="it-IT"/>
          </a:p>
        </p:txBody>
      </p:sp>
    </p:spTree>
    <p:extLst>
      <p:ext uri="{BB962C8B-B14F-4D97-AF65-F5344CB8AC3E}">
        <p14:creationId xmlns:p14="http://schemas.microsoft.com/office/powerpoint/2010/main" val="12898849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814227-0A4C-4FCF-BCCF-24A2E29DFBE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it-IT"/>
          </a:p>
        </p:txBody>
      </p:sp>
      <p:sp>
        <p:nvSpPr>
          <p:cNvPr id="3" name="Vertical Text Placeholder 2">
            <a:extLst>
              <a:ext uri="{FF2B5EF4-FFF2-40B4-BE49-F238E27FC236}">
                <a16:creationId xmlns:a16="http://schemas.microsoft.com/office/drawing/2014/main" id="{B86136A7-20D2-4CB4-B296-1E79BB49A7E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it-IT"/>
          </a:p>
        </p:txBody>
      </p:sp>
      <p:sp>
        <p:nvSpPr>
          <p:cNvPr id="4" name="Date Placeholder 3">
            <a:extLst>
              <a:ext uri="{FF2B5EF4-FFF2-40B4-BE49-F238E27FC236}">
                <a16:creationId xmlns:a16="http://schemas.microsoft.com/office/drawing/2014/main" id="{676ED2A9-6EB2-4A4A-8836-0D7A39A34A80}"/>
              </a:ext>
            </a:extLst>
          </p:cNvPr>
          <p:cNvSpPr>
            <a:spLocks noGrp="1"/>
          </p:cNvSpPr>
          <p:nvPr>
            <p:ph type="dt" sz="half" idx="10"/>
          </p:nvPr>
        </p:nvSpPr>
        <p:spPr/>
        <p:txBody>
          <a:bodyPr/>
          <a:lstStyle/>
          <a:p>
            <a:fld id="{7FEB1C88-48EE-495B-9565-AE67AABB1A1B}" type="datetimeFigureOut">
              <a:rPr lang="it-IT" smtClean="0"/>
              <a:t>25/03/2019</a:t>
            </a:fld>
            <a:endParaRPr lang="it-IT"/>
          </a:p>
        </p:txBody>
      </p:sp>
      <p:sp>
        <p:nvSpPr>
          <p:cNvPr id="5" name="Footer Placeholder 4">
            <a:extLst>
              <a:ext uri="{FF2B5EF4-FFF2-40B4-BE49-F238E27FC236}">
                <a16:creationId xmlns:a16="http://schemas.microsoft.com/office/drawing/2014/main" id="{085C9EDE-11D8-477B-8179-509EC13A09E8}"/>
              </a:ext>
            </a:extLst>
          </p:cNvPr>
          <p:cNvSpPr>
            <a:spLocks noGrp="1"/>
          </p:cNvSpPr>
          <p:nvPr>
            <p:ph type="ftr" sz="quarter" idx="11"/>
          </p:nvPr>
        </p:nvSpPr>
        <p:spPr/>
        <p:txBody>
          <a:bodyPr/>
          <a:lstStyle/>
          <a:p>
            <a:endParaRPr lang="it-IT"/>
          </a:p>
        </p:txBody>
      </p:sp>
      <p:sp>
        <p:nvSpPr>
          <p:cNvPr id="6" name="Slide Number Placeholder 5">
            <a:extLst>
              <a:ext uri="{FF2B5EF4-FFF2-40B4-BE49-F238E27FC236}">
                <a16:creationId xmlns:a16="http://schemas.microsoft.com/office/drawing/2014/main" id="{59C5CD92-3BC8-4AEF-B5C7-49111E28070F}"/>
              </a:ext>
            </a:extLst>
          </p:cNvPr>
          <p:cNvSpPr>
            <a:spLocks noGrp="1"/>
          </p:cNvSpPr>
          <p:nvPr>
            <p:ph type="sldNum" sz="quarter" idx="12"/>
          </p:nvPr>
        </p:nvSpPr>
        <p:spPr/>
        <p:txBody>
          <a:bodyPr/>
          <a:lstStyle/>
          <a:p>
            <a:fld id="{24F95CD1-3D27-46A4-B3E1-D360DDABA100}" type="slidenum">
              <a:rPr lang="it-IT" smtClean="0"/>
              <a:t>‹#›</a:t>
            </a:fld>
            <a:endParaRPr lang="it-IT"/>
          </a:p>
        </p:txBody>
      </p:sp>
    </p:spTree>
    <p:extLst>
      <p:ext uri="{BB962C8B-B14F-4D97-AF65-F5344CB8AC3E}">
        <p14:creationId xmlns:p14="http://schemas.microsoft.com/office/powerpoint/2010/main" val="3813088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93D20E1-1EB8-42AB-A4C1-846C801E2CF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it-IT"/>
          </a:p>
        </p:txBody>
      </p:sp>
      <p:sp>
        <p:nvSpPr>
          <p:cNvPr id="3" name="Text Placeholder 2">
            <a:extLst>
              <a:ext uri="{FF2B5EF4-FFF2-40B4-BE49-F238E27FC236}">
                <a16:creationId xmlns:a16="http://schemas.microsoft.com/office/drawing/2014/main" id="{A14A2C63-7E2D-44B9-B77E-29AF909FB69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it-IT"/>
          </a:p>
        </p:txBody>
      </p:sp>
      <p:sp>
        <p:nvSpPr>
          <p:cNvPr id="4" name="Date Placeholder 3">
            <a:extLst>
              <a:ext uri="{FF2B5EF4-FFF2-40B4-BE49-F238E27FC236}">
                <a16:creationId xmlns:a16="http://schemas.microsoft.com/office/drawing/2014/main" id="{D63CC09E-E6D0-498E-AFC0-32219C9BE1B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FEB1C88-48EE-495B-9565-AE67AABB1A1B}" type="datetimeFigureOut">
              <a:rPr lang="it-IT" smtClean="0"/>
              <a:t>25/03/2019</a:t>
            </a:fld>
            <a:endParaRPr lang="it-IT"/>
          </a:p>
        </p:txBody>
      </p:sp>
      <p:sp>
        <p:nvSpPr>
          <p:cNvPr id="5" name="Footer Placeholder 4">
            <a:extLst>
              <a:ext uri="{FF2B5EF4-FFF2-40B4-BE49-F238E27FC236}">
                <a16:creationId xmlns:a16="http://schemas.microsoft.com/office/drawing/2014/main" id="{45C72DC2-A0BE-4AA9-A6D1-E1B0118ADEE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it-IT"/>
          </a:p>
        </p:txBody>
      </p:sp>
      <p:sp>
        <p:nvSpPr>
          <p:cNvPr id="6" name="Slide Number Placeholder 5">
            <a:extLst>
              <a:ext uri="{FF2B5EF4-FFF2-40B4-BE49-F238E27FC236}">
                <a16:creationId xmlns:a16="http://schemas.microsoft.com/office/drawing/2014/main" id="{41658B91-CB70-4CEA-86DD-80EF841C50C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F95CD1-3D27-46A4-B3E1-D360DDABA100}" type="slidenum">
              <a:rPr lang="it-IT" smtClean="0"/>
              <a:t>‹#›</a:t>
            </a:fld>
            <a:endParaRPr lang="it-IT"/>
          </a:p>
        </p:txBody>
      </p:sp>
    </p:spTree>
    <p:extLst>
      <p:ext uri="{BB962C8B-B14F-4D97-AF65-F5344CB8AC3E}">
        <p14:creationId xmlns:p14="http://schemas.microsoft.com/office/powerpoint/2010/main" val="7240663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teachertoolkit.me/2013/05/31/teacher-recruitment-musings-by-teachertoolkit-sltchat/" TargetMode="Externa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hyperlink" Target="https://www.maxpixel.net/Job-Employment-Business-Recruitment-Interview-1714370" TargetMode="External"/><Relationship Id="rId5" Type="http://schemas.openxmlformats.org/officeDocument/2006/relationships/image" Target="../media/image2.jpg"/><Relationship Id="rId4" Type="http://schemas.openxmlformats.org/officeDocument/2006/relationships/hyperlink" Target="https://creativecommons.org/licenses/by-nc-nd/3.0/" TargetMode="Externa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hyperlink" Target="https://ourfiniteworld.com/2017/03/29/why-energy-economy-models-produce-overly-optimistic-indications/comment-page-3/" TargetMode="External"/><Relationship Id="rId2" Type="http://schemas.openxmlformats.org/officeDocument/2006/relationships/image" Target="../media/image14.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pexels.com/photo/graphs-job-laptop-papers-590016/" TargetMode="External"/><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8.png"/><Relationship Id="rId7" Type="http://schemas.openxmlformats.org/officeDocument/2006/relationships/diagramColors" Target="../diagrams/colors4.xml"/><Relationship Id="rId2" Type="http://schemas.openxmlformats.org/officeDocument/2006/relationships/image" Target="../media/image17.png"/><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10" Type="http://schemas.openxmlformats.org/officeDocument/2006/relationships/image" Target="../media/image20.emf"/><Relationship Id="rId4" Type="http://schemas.openxmlformats.org/officeDocument/2006/relationships/diagramData" Target="../diagrams/data4.xml"/><Relationship Id="rId9" Type="http://schemas.openxmlformats.org/officeDocument/2006/relationships/image" Target="../media/image19.emf"/></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1.xml"/><Relationship Id="rId5" Type="http://schemas.openxmlformats.org/officeDocument/2006/relationships/image" Target="../media/image23.jpg"/><Relationship Id="rId4" Type="http://schemas.microsoft.com/office/2007/relationships/hdphoto" Target="../media/hdphoto1.wdp"/></Relationships>
</file>

<file path=ppt/slides/_rels/slide1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1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1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www.duperrin.com/english/2015/12/03/hr-marketing-recruiting-candidate-experience/" TargetMode="External"/><Relationship Id="rId2" Type="http://schemas.openxmlformats.org/officeDocument/2006/relationships/image" Target="../media/image39.jpg"/><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hrbartender.com/2015/recruiting/job-interviews-shape-the-candidate-experience/" TargetMode="External"/><Relationship Id="rId2" Type="http://schemas.openxmlformats.org/officeDocument/2006/relationships/image" Target="../media/image47.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thebalance.com/job-interview-questions-about-your-responsibilities-2061279" TargetMode="External"/><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peoplematters.in/article/talent-acquisition/hiring-framework-choosing-effective-selection-processes-6773" TargetMode="External"/><Relationship Id="rId2" Type="http://schemas.openxmlformats.org/officeDocument/2006/relationships/image" Target="../media/image49.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www.openbusinesscouncil.org/2016/02/argos-for-business-creates-the-employee-motivation-day-2016/" TargetMode="External"/><Relationship Id="rId2" Type="http://schemas.openxmlformats.org/officeDocument/2006/relationships/image" Target="../media/image5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2">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1">
              <a:lumMod val="75000"/>
              <a:lumOff val="25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EBDF6E-E3BA-434C-96FD-5377973BC355}"/>
              </a:ext>
            </a:extLst>
          </p:cNvPr>
          <p:cNvSpPr>
            <a:spLocks noGrp="1"/>
          </p:cNvSpPr>
          <p:nvPr>
            <p:ph type="title"/>
          </p:nvPr>
        </p:nvSpPr>
        <p:spPr>
          <a:xfrm>
            <a:off x="643467" y="643467"/>
            <a:ext cx="3363974" cy="1597315"/>
          </a:xfrm>
          <a:noFill/>
          <a:ln w="19050">
            <a:solidFill>
              <a:schemeClr val="bg1"/>
            </a:solidFill>
          </a:ln>
        </p:spPr>
        <p:txBody>
          <a:bodyPr wrap="square">
            <a:normAutofit/>
          </a:bodyPr>
          <a:lstStyle/>
          <a:p>
            <a:pPr algn="ctr"/>
            <a:r>
              <a:rPr lang="en-GB" sz="3600" b="1" dirty="0">
                <a:solidFill>
                  <a:schemeClr val="accent4">
                    <a:lumMod val="40000"/>
                    <a:lumOff val="60000"/>
                  </a:schemeClr>
                </a:solidFill>
              </a:rPr>
              <a:t>Professional Career Development</a:t>
            </a:r>
          </a:p>
        </p:txBody>
      </p:sp>
      <p:sp>
        <p:nvSpPr>
          <p:cNvPr id="3" name="Content Placeholder 2">
            <a:extLst>
              <a:ext uri="{FF2B5EF4-FFF2-40B4-BE49-F238E27FC236}">
                <a16:creationId xmlns:a16="http://schemas.microsoft.com/office/drawing/2014/main" id="{F827F20E-3937-431E-BC2B-74C6E60DF61D}"/>
              </a:ext>
            </a:extLst>
          </p:cNvPr>
          <p:cNvSpPr>
            <a:spLocks noGrp="1"/>
          </p:cNvSpPr>
          <p:nvPr>
            <p:ph idx="1"/>
          </p:nvPr>
        </p:nvSpPr>
        <p:spPr>
          <a:xfrm>
            <a:off x="643468" y="2638044"/>
            <a:ext cx="3363974" cy="3415622"/>
          </a:xfrm>
        </p:spPr>
        <p:txBody>
          <a:bodyPr>
            <a:normAutofit/>
          </a:bodyPr>
          <a:lstStyle/>
          <a:p>
            <a:pPr marL="0" indent="0" algn="ctr">
              <a:buNone/>
            </a:pPr>
            <a:r>
              <a:rPr lang="en-GB" sz="2000" b="1" dirty="0">
                <a:solidFill>
                  <a:schemeClr val="accent4">
                    <a:lumMod val="40000"/>
                    <a:lumOff val="60000"/>
                  </a:schemeClr>
                </a:solidFill>
              </a:rPr>
              <a:t>Group Presentation</a:t>
            </a:r>
          </a:p>
          <a:p>
            <a:pPr marL="0" indent="0">
              <a:buNone/>
            </a:pPr>
            <a:r>
              <a:rPr lang="en-GB" sz="2000" b="1" dirty="0">
                <a:solidFill>
                  <a:schemeClr val="bg1"/>
                </a:solidFill>
              </a:rPr>
              <a:t>Team members</a:t>
            </a:r>
            <a:r>
              <a:rPr lang="en-GB" sz="2000" dirty="0">
                <a:solidFill>
                  <a:schemeClr val="bg1"/>
                </a:solidFill>
              </a:rPr>
              <a:t>:                                                   </a:t>
            </a:r>
          </a:p>
          <a:p>
            <a:pPr marL="0" indent="0">
              <a:buNone/>
            </a:pPr>
            <a:r>
              <a:rPr lang="en-GB" sz="2000" dirty="0">
                <a:solidFill>
                  <a:schemeClr val="bg1"/>
                </a:solidFill>
              </a:rPr>
              <a:t>Cristina Sulugiuc</a:t>
            </a:r>
          </a:p>
          <a:p>
            <a:pPr marL="0" indent="0">
              <a:buNone/>
            </a:pPr>
            <a:r>
              <a:rPr lang="en-GB" sz="2000" dirty="0">
                <a:solidFill>
                  <a:schemeClr val="bg1"/>
                </a:solidFill>
              </a:rPr>
              <a:t>Cristina </a:t>
            </a:r>
            <a:r>
              <a:rPr lang="en-GB" sz="2000" dirty="0" err="1">
                <a:solidFill>
                  <a:schemeClr val="bg1"/>
                </a:solidFill>
              </a:rPr>
              <a:t>Pojarnicu</a:t>
            </a:r>
            <a:endParaRPr lang="en-GB" sz="2000" dirty="0">
              <a:solidFill>
                <a:schemeClr val="bg1"/>
              </a:solidFill>
            </a:endParaRPr>
          </a:p>
          <a:p>
            <a:pPr marL="0" indent="0">
              <a:buNone/>
            </a:pPr>
            <a:r>
              <a:rPr lang="en-GB" sz="2000" dirty="0">
                <a:solidFill>
                  <a:schemeClr val="bg1"/>
                </a:solidFill>
              </a:rPr>
              <a:t>Gabriel </a:t>
            </a:r>
            <a:r>
              <a:rPr lang="en-GB" sz="2000" dirty="0" err="1">
                <a:solidFill>
                  <a:schemeClr val="bg1"/>
                </a:solidFill>
              </a:rPr>
              <a:t>Martinas</a:t>
            </a:r>
            <a:endParaRPr lang="en-GB" sz="2000" dirty="0">
              <a:solidFill>
                <a:schemeClr val="bg1"/>
              </a:solidFill>
            </a:endParaRPr>
          </a:p>
          <a:p>
            <a:pPr marL="0" indent="0">
              <a:buNone/>
            </a:pPr>
            <a:endParaRPr lang="en-GB" sz="2000" dirty="0">
              <a:solidFill>
                <a:schemeClr val="bg1"/>
              </a:solidFill>
            </a:endParaRPr>
          </a:p>
          <a:p>
            <a:pPr marL="0" indent="0">
              <a:buNone/>
            </a:pPr>
            <a:r>
              <a:rPr lang="en-GB" sz="2000" b="1" dirty="0">
                <a:solidFill>
                  <a:schemeClr val="bg1"/>
                </a:solidFill>
              </a:rPr>
              <a:t>Team representative</a:t>
            </a:r>
            <a:r>
              <a:rPr lang="en-GB" sz="2000" dirty="0">
                <a:solidFill>
                  <a:schemeClr val="bg1"/>
                </a:solidFill>
              </a:rPr>
              <a:t>:</a:t>
            </a:r>
          </a:p>
          <a:p>
            <a:pPr marL="0" indent="0">
              <a:buNone/>
            </a:pPr>
            <a:r>
              <a:rPr lang="en-GB" sz="2000" dirty="0">
                <a:solidFill>
                  <a:schemeClr val="bg1"/>
                </a:solidFill>
              </a:rPr>
              <a:t>Cristina Sulugiuc</a:t>
            </a:r>
          </a:p>
        </p:txBody>
      </p:sp>
      <p:pic>
        <p:nvPicPr>
          <p:cNvPr id="5" name="Picture 4">
            <a:extLst>
              <a:ext uri="{FF2B5EF4-FFF2-40B4-BE49-F238E27FC236}">
                <a16:creationId xmlns:a16="http://schemas.microsoft.com/office/drawing/2014/main" id="{350AC12C-2C0C-4A93-9F93-E98D981110D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297763" y="1084962"/>
            <a:ext cx="6250769" cy="4688076"/>
          </a:xfrm>
          <a:prstGeom prst="rect">
            <a:avLst/>
          </a:prstGeom>
        </p:spPr>
      </p:pic>
      <p:sp>
        <p:nvSpPr>
          <p:cNvPr id="6" name="TextBox 5">
            <a:extLst>
              <a:ext uri="{FF2B5EF4-FFF2-40B4-BE49-F238E27FC236}">
                <a16:creationId xmlns:a16="http://schemas.microsoft.com/office/drawing/2014/main" id="{2613A765-933A-41C5-8EAD-FB2B1126AB2D}"/>
              </a:ext>
            </a:extLst>
          </p:cNvPr>
          <p:cNvSpPr txBox="1"/>
          <p:nvPr/>
        </p:nvSpPr>
        <p:spPr>
          <a:xfrm>
            <a:off x="9089205" y="5492549"/>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teachertoolkit.me/2013/05/31/teacher-recruitment-musings-by-teachertoolkit-sltcha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pic>
        <p:nvPicPr>
          <p:cNvPr id="8" name="Picture 7">
            <a:extLst>
              <a:ext uri="{FF2B5EF4-FFF2-40B4-BE49-F238E27FC236}">
                <a16:creationId xmlns:a16="http://schemas.microsoft.com/office/drawing/2014/main" id="{D612AA70-1E9E-4658-A7AD-4D7BD80E80F3}"/>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059679" y="274500"/>
            <a:ext cx="3620087" cy="2319118"/>
          </a:xfrm>
          <a:prstGeom prst="rect">
            <a:avLst/>
          </a:prstGeom>
        </p:spPr>
      </p:pic>
    </p:spTree>
    <p:extLst>
      <p:ext uri="{BB962C8B-B14F-4D97-AF65-F5344CB8AC3E}">
        <p14:creationId xmlns:p14="http://schemas.microsoft.com/office/powerpoint/2010/main" val="30274554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DB66F6E8-4D4A-4907-940A-774703A2D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16005" y="5367908"/>
            <a:ext cx="3175996" cy="1490093"/>
          </a:xfrm>
          <a:custGeom>
            <a:avLst/>
            <a:gdLst>
              <a:gd name="connsiteX0" fmla="*/ 2485888 w 3175996"/>
              <a:gd name="connsiteY0" fmla="*/ 1490093 h 1490093"/>
              <a:gd name="connsiteX1" fmla="*/ 0 w 3175996"/>
              <a:gd name="connsiteY1" fmla="*/ 1490093 h 1490093"/>
              <a:gd name="connsiteX2" fmla="*/ 0 w 3175996"/>
              <a:gd name="connsiteY2" fmla="*/ 0 h 1490093"/>
              <a:gd name="connsiteX3" fmla="*/ 3175996 w 3175996"/>
              <a:gd name="connsiteY3" fmla="*/ 0 h 1490093"/>
            </a:gdLst>
            <a:ahLst/>
            <a:cxnLst>
              <a:cxn ang="0">
                <a:pos x="connsiteX0" y="connsiteY0"/>
              </a:cxn>
              <a:cxn ang="0">
                <a:pos x="connsiteX1" y="connsiteY1"/>
              </a:cxn>
              <a:cxn ang="0">
                <a:pos x="connsiteX2" y="connsiteY2"/>
              </a:cxn>
              <a:cxn ang="0">
                <a:pos x="connsiteX3" y="connsiteY3"/>
              </a:cxn>
            </a:cxnLst>
            <a:rect l="l" t="t" r="r" b="b"/>
            <a:pathLst>
              <a:path w="3175996" h="1490093">
                <a:moveTo>
                  <a:pt x="2485888" y="1490093"/>
                </a:moveTo>
                <a:lnTo>
                  <a:pt x="0" y="1490093"/>
                </a:lnTo>
                <a:lnTo>
                  <a:pt x="0" y="0"/>
                </a:lnTo>
                <a:lnTo>
                  <a:pt x="3175996" y="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1">
            <a:extLst>
              <a:ext uri="{FF2B5EF4-FFF2-40B4-BE49-F238E27FC236}">
                <a16:creationId xmlns:a16="http://schemas.microsoft.com/office/drawing/2014/main" id="{8F1F5A56-E82B-4FD5-9025-B72896FFBB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67908"/>
            <a:ext cx="9566296" cy="1490093"/>
          </a:xfrm>
          <a:custGeom>
            <a:avLst/>
            <a:gdLst>
              <a:gd name="connsiteX0" fmla="*/ 0 w 9566296"/>
              <a:gd name="connsiteY0" fmla="*/ 0 h 1490093"/>
              <a:gd name="connsiteX1" fmla="*/ 405267 w 9566296"/>
              <a:gd name="connsiteY1" fmla="*/ 0 h 1490093"/>
              <a:gd name="connsiteX2" fmla="*/ 631857 w 9566296"/>
              <a:gd name="connsiteY2" fmla="*/ 0 h 1490093"/>
              <a:gd name="connsiteX3" fmla="*/ 2451761 w 9566296"/>
              <a:gd name="connsiteY3" fmla="*/ 0 h 1490093"/>
              <a:gd name="connsiteX4" fmla="*/ 2901880 w 9566296"/>
              <a:gd name="connsiteY4" fmla="*/ 0 h 1490093"/>
              <a:gd name="connsiteX5" fmla="*/ 3641106 w 9566296"/>
              <a:gd name="connsiteY5" fmla="*/ 0 h 1490093"/>
              <a:gd name="connsiteX6" fmla="*/ 9566296 w 9566296"/>
              <a:gd name="connsiteY6" fmla="*/ 0 h 1490093"/>
              <a:gd name="connsiteX7" fmla="*/ 8876188 w 9566296"/>
              <a:gd name="connsiteY7" fmla="*/ 1490093 h 1490093"/>
              <a:gd name="connsiteX8" fmla="*/ 631857 w 9566296"/>
              <a:gd name="connsiteY8" fmla="*/ 1490093 h 1490093"/>
              <a:gd name="connsiteX9" fmla="*/ 405267 w 9566296"/>
              <a:gd name="connsiteY9" fmla="*/ 1490093 h 1490093"/>
              <a:gd name="connsiteX10" fmla="*/ 0 w 9566296"/>
              <a:gd name="connsiteY10" fmla="*/ 1490093 h 1490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566296" h="1490093">
                <a:moveTo>
                  <a:pt x="0" y="0"/>
                </a:moveTo>
                <a:lnTo>
                  <a:pt x="405267" y="0"/>
                </a:lnTo>
                <a:lnTo>
                  <a:pt x="631857" y="0"/>
                </a:lnTo>
                <a:lnTo>
                  <a:pt x="2451761" y="0"/>
                </a:lnTo>
                <a:lnTo>
                  <a:pt x="2901880" y="0"/>
                </a:lnTo>
                <a:lnTo>
                  <a:pt x="3641106" y="0"/>
                </a:lnTo>
                <a:lnTo>
                  <a:pt x="9566296" y="0"/>
                </a:lnTo>
                <a:lnTo>
                  <a:pt x="8876188" y="1490093"/>
                </a:lnTo>
                <a:lnTo>
                  <a:pt x="631857" y="1490093"/>
                </a:lnTo>
                <a:lnTo>
                  <a:pt x="405267" y="1490093"/>
                </a:lnTo>
                <a:lnTo>
                  <a:pt x="0" y="1490093"/>
                </a:lnTo>
                <a:close/>
              </a:path>
            </a:pathLst>
          </a:custGeom>
          <a:solidFill>
            <a:schemeClr val="tx1">
              <a:lumMod val="65000"/>
              <a:lumOff val="35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Title 1">
            <a:extLst>
              <a:ext uri="{FF2B5EF4-FFF2-40B4-BE49-F238E27FC236}">
                <a16:creationId xmlns:a16="http://schemas.microsoft.com/office/drawing/2014/main" id="{551DEF88-F818-4A86-B60C-D91740A56BCA}"/>
              </a:ext>
            </a:extLst>
          </p:cNvPr>
          <p:cNvSpPr>
            <a:spLocks noGrp="1"/>
          </p:cNvSpPr>
          <p:nvPr>
            <p:ph type="title"/>
          </p:nvPr>
        </p:nvSpPr>
        <p:spPr>
          <a:xfrm>
            <a:off x="838200" y="5529884"/>
            <a:ext cx="8078342" cy="1096331"/>
          </a:xfrm>
        </p:spPr>
        <p:txBody>
          <a:bodyPr>
            <a:normAutofit/>
          </a:bodyPr>
          <a:lstStyle/>
          <a:p>
            <a:r>
              <a:rPr lang="en-GB" b="1" dirty="0"/>
              <a:t>Overview of the presentation</a:t>
            </a:r>
          </a:p>
        </p:txBody>
      </p:sp>
      <p:graphicFrame>
        <p:nvGraphicFramePr>
          <p:cNvPr id="5" name="Content Placeholder 2">
            <a:extLst>
              <a:ext uri="{FF2B5EF4-FFF2-40B4-BE49-F238E27FC236}">
                <a16:creationId xmlns:a16="http://schemas.microsoft.com/office/drawing/2014/main" id="{070505F0-C708-4DDB-971F-EDE397C3ACF1}"/>
              </a:ext>
            </a:extLst>
          </p:cNvPr>
          <p:cNvGraphicFramePr>
            <a:graphicFrameLocks noGrp="1"/>
          </p:cNvGraphicFramePr>
          <p:nvPr>
            <p:ph idx="1"/>
            <p:extLst>
              <p:ext uri="{D42A27DB-BD31-4B8C-83A1-F6EECF244321}">
                <p14:modId xmlns:p14="http://schemas.microsoft.com/office/powerpoint/2010/main" val="1770779955"/>
              </p:ext>
            </p:extLst>
          </p:nvPr>
        </p:nvGraphicFramePr>
        <p:xfrm>
          <a:off x="838200" y="643467"/>
          <a:ext cx="10515600" cy="40809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055316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09AFF1-69F4-4666-B330-52796B600BC9}"/>
              </a:ext>
            </a:extLst>
          </p:cNvPr>
          <p:cNvSpPr>
            <a:spLocks noGrp="1"/>
          </p:cNvSpPr>
          <p:nvPr>
            <p:ph type="title"/>
          </p:nvPr>
        </p:nvSpPr>
        <p:spPr>
          <a:xfrm>
            <a:off x="838200" y="963877"/>
            <a:ext cx="3494362" cy="4930246"/>
          </a:xfrm>
        </p:spPr>
        <p:txBody>
          <a:bodyPr>
            <a:normAutofit/>
          </a:bodyPr>
          <a:lstStyle/>
          <a:p>
            <a:pPr algn="r"/>
            <a:r>
              <a:rPr lang="en-GB" dirty="0">
                <a:solidFill>
                  <a:schemeClr val="accent1"/>
                </a:solidFill>
              </a:rPr>
              <a:t>What is recruitment?</a:t>
            </a:r>
          </a:p>
        </p:txBody>
      </p:sp>
      <p:cxnSp>
        <p:nvCxnSpPr>
          <p:cNvPr id="14"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5" name="Content Placeholder 2">
            <a:extLst>
              <a:ext uri="{FF2B5EF4-FFF2-40B4-BE49-F238E27FC236}">
                <a16:creationId xmlns:a16="http://schemas.microsoft.com/office/drawing/2014/main" id="{C107DB99-6409-4F7E-A65E-BFA7D439E135}"/>
              </a:ext>
            </a:extLst>
          </p:cNvPr>
          <p:cNvSpPr>
            <a:spLocks noGrp="1"/>
          </p:cNvSpPr>
          <p:nvPr>
            <p:ph idx="1"/>
          </p:nvPr>
        </p:nvSpPr>
        <p:spPr>
          <a:xfrm>
            <a:off x="4976031" y="963877"/>
            <a:ext cx="6377769" cy="4930246"/>
          </a:xfrm>
        </p:spPr>
        <p:txBody>
          <a:bodyPr anchor="ctr">
            <a:normAutofit/>
          </a:bodyPr>
          <a:lstStyle/>
          <a:p>
            <a:pPr marL="0" indent="0">
              <a:buNone/>
            </a:pPr>
            <a:r>
              <a:rPr lang="en-GB" sz="2200" dirty="0"/>
              <a:t>Recruitment can be described as the process of “identifying a number of applicants who are willing to apply for a particular job or training programme. “(Morgan, p.328, 2017)</a:t>
            </a:r>
          </a:p>
          <a:p>
            <a:endParaRPr lang="en-GB" sz="2200" dirty="0"/>
          </a:p>
          <a:p>
            <a:pPr marL="0" indent="0">
              <a:buNone/>
            </a:pPr>
            <a:r>
              <a:rPr lang="en-GB" sz="2200" b="1" dirty="0"/>
              <a:t>Distinction between recruitment and selection process</a:t>
            </a:r>
          </a:p>
          <a:p>
            <a:pPr>
              <a:buFont typeface="Wingdings" panose="05000000000000000000" pitchFamily="2" charset="2"/>
              <a:buChar char="Ø"/>
            </a:pPr>
            <a:r>
              <a:rPr lang="en-GB" sz="2200" dirty="0"/>
              <a:t>recruitment process refers to the way a company attracts potential employees</a:t>
            </a:r>
          </a:p>
          <a:p>
            <a:pPr>
              <a:buFont typeface="Wingdings" panose="05000000000000000000" pitchFamily="2" charset="2"/>
              <a:buChar char="Ø"/>
            </a:pPr>
            <a:r>
              <a:rPr lang="en-GB" sz="2200" dirty="0"/>
              <a:t>selection is the second process where recruiters choose between the candidates who applied for the job. This process implies a correct comparison between job applicants based on their strengths and weaknesses. (eLearn, 2005)</a:t>
            </a:r>
          </a:p>
        </p:txBody>
      </p:sp>
    </p:spTree>
    <p:extLst>
      <p:ext uri="{BB962C8B-B14F-4D97-AF65-F5344CB8AC3E}">
        <p14:creationId xmlns:p14="http://schemas.microsoft.com/office/powerpoint/2010/main" val="13134098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B9AC4A25-9991-4327-A1E7-9B62A6F512FA}"/>
              </a:ext>
            </a:extLst>
          </p:cNvPr>
          <p:cNvSpPr>
            <a:spLocks noGrp="1"/>
          </p:cNvSpPr>
          <p:nvPr>
            <p:ph type="title"/>
          </p:nvPr>
        </p:nvSpPr>
        <p:spPr>
          <a:xfrm>
            <a:off x="904877" y="2415322"/>
            <a:ext cx="3451730" cy="2399869"/>
          </a:xfrm>
        </p:spPr>
        <p:txBody>
          <a:bodyPr>
            <a:normAutofit/>
          </a:bodyPr>
          <a:lstStyle/>
          <a:p>
            <a:pPr algn="ctr"/>
            <a:r>
              <a:rPr lang="en-GB" sz="4000" dirty="0">
                <a:solidFill>
                  <a:srgbClr val="FFFFFF"/>
                </a:solidFill>
              </a:rPr>
              <a:t>Why is recruitment important?</a:t>
            </a:r>
          </a:p>
        </p:txBody>
      </p:sp>
      <p:sp>
        <p:nvSpPr>
          <p:cNvPr id="3" name="Content Placeholder 2">
            <a:extLst>
              <a:ext uri="{FF2B5EF4-FFF2-40B4-BE49-F238E27FC236}">
                <a16:creationId xmlns:a16="http://schemas.microsoft.com/office/drawing/2014/main" id="{38A654D5-8945-477A-B35A-004D1A50623F}"/>
              </a:ext>
            </a:extLst>
          </p:cNvPr>
          <p:cNvSpPr>
            <a:spLocks noGrp="1"/>
          </p:cNvSpPr>
          <p:nvPr>
            <p:ph idx="1"/>
          </p:nvPr>
        </p:nvSpPr>
        <p:spPr>
          <a:xfrm>
            <a:off x="5120640" y="804672"/>
            <a:ext cx="6281928" cy="5248656"/>
          </a:xfrm>
        </p:spPr>
        <p:txBody>
          <a:bodyPr anchor="ctr">
            <a:normAutofit/>
          </a:bodyPr>
          <a:lstStyle/>
          <a:p>
            <a:r>
              <a:rPr lang="en-GB" sz="3200" dirty="0"/>
              <a:t>“The capacity to get the right skills in the right place at the right time at the right salaries will determine the capacity to keep up with, or drive, the growth curve.” (Brown, p.5, 2011)</a:t>
            </a:r>
          </a:p>
        </p:txBody>
      </p:sp>
    </p:spTree>
    <p:extLst>
      <p:ext uri="{BB962C8B-B14F-4D97-AF65-F5344CB8AC3E}">
        <p14:creationId xmlns:p14="http://schemas.microsoft.com/office/powerpoint/2010/main" val="2387141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Freeform: Shape 36">
            <a:extLst>
              <a:ext uri="{FF2B5EF4-FFF2-40B4-BE49-F238E27FC236}">
                <a16:creationId xmlns:a16="http://schemas.microsoft.com/office/drawing/2014/main" id="{F60FCA6E-0894-46CD-BD49-5955A51E00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31955" y="5346696"/>
            <a:ext cx="5360045" cy="1511304"/>
          </a:xfrm>
          <a:custGeom>
            <a:avLst/>
            <a:gdLst>
              <a:gd name="connsiteX0" fmla="*/ 4545473 w 5360045"/>
              <a:gd name="connsiteY0" fmla="*/ 0 h 1511304"/>
              <a:gd name="connsiteX1" fmla="*/ 5360045 w 5360045"/>
              <a:gd name="connsiteY1" fmla="*/ 0 h 1511304"/>
              <a:gd name="connsiteX2" fmla="*/ 5360045 w 5360045"/>
              <a:gd name="connsiteY2" fmla="*/ 1046730 h 1511304"/>
              <a:gd name="connsiteX3" fmla="*/ 5360045 w 5360045"/>
              <a:gd name="connsiteY3" fmla="*/ 1508760 h 1511304"/>
              <a:gd name="connsiteX4" fmla="*/ 5360045 w 5360045"/>
              <a:gd name="connsiteY4" fmla="*/ 1511304 h 1511304"/>
              <a:gd name="connsiteX5" fmla="*/ 4545474 w 5360045"/>
              <a:gd name="connsiteY5" fmla="*/ 1511304 h 1511304"/>
              <a:gd name="connsiteX6" fmla="*/ 2525897 w 5360045"/>
              <a:gd name="connsiteY6" fmla="*/ 1511304 h 1511304"/>
              <a:gd name="connsiteX7" fmla="*/ 0 w 5360045"/>
              <a:gd name="connsiteY7" fmla="*/ 1511304 h 1511304"/>
              <a:gd name="connsiteX8" fmla="*/ 697617 w 5360045"/>
              <a:gd name="connsiteY8" fmla="*/ 3 h 1511304"/>
              <a:gd name="connsiteX9" fmla="*/ 4545473 w 5360045"/>
              <a:gd name="connsiteY9"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60045" h="1511304">
                <a:moveTo>
                  <a:pt x="4545473" y="0"/>
                </a:moveTo>
                <a:lnTo>
                  <a:pt x="5360045" y="0"/>
                </a:lnTo>
                <a:lnTo>
                  <a:pt x="5360045" y="1046730"/>
                </a:lnTo>
                <a:lnTo>
                  <a:pt x="5360045" y="1508760"/>
                </a:lnTo>
                <a:lnTo>
                  <a:pt x="5360045" y="1511304"/>
                </a:lnTo>
                <a:lnTo>
                  <a:pt x="4545474" y="1511304"/>
                </a:lnTo>
                <a:lnTo>
                  <a:pt x="2525897" y="1511304"/>
                </a:lnTo>
                <a:lnTo>
                  <a:pt x="0" y="1511304"/>
                </a:lnTo>
                <a:lnTo>
                  <a:pt x="697617" y="3"/>
                </a:lnTo>
                <a:lnTo>
                  <a:pt x="4545473" y="3"/>
                </a:lnTo>
                <a:close/>
              </a:path>
            </a:pathLst>
          </a:custGeom>
          <a:solidFill>
            <a:srgbClr val="404040">
              <a:alpha val="8470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Shape 38">
            <a:extLst>
              <a:ext uri="{FF2B5EF4-FFF2-40B4-BE49-F238E27FC236}">
                <a16:creationId xmlns:a16="http://schemas.microsoft.com/office/drawing/2014/main" id="{E78C6E4B-A1F1-4B6C-97EC-BE997495D6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694"/>
            <a:ext cx="7346605" cy="1511306"/>
          </a:xfrm>
          <a:custGeom>
            <a:avLst/>
            <a:gdLst>
              <a:gd name="connsiteX0" fmla="*/ 0 w 7346605"/>
              <a:gd name="connsiteY0" fmla="*/ 0 h 1511306"/>
              <a:gd name="connsiteX1" fmla="*/ 239486 w 7346605"/>
              <a:gd name="connsiteY1" fmla="*/ 0 h 1511306"/>
              <a:gd name="connsiteX2" fmla="*/ 1209568 w 7346605"/>
              <a:gd name="connsiteY2" fmla="*/ 0 h 1511306"/>
              <a:gd name="connsiteX3" fmla="*/ 2405743 w 7346605"/>
              <a:gd name="connsiteY3" fmla="*/ 0 h 1511306"/>
              <a:gd name="connsiteX4" fmla="*/ 2405743 w 7346605"/>
              <a:gd name="connsiteY4" fmla="*/ 2544 h 1511306"/>
              <a:gd name="connsiteX5" fmla="*/ 2801131 w 7346605"/>
              <a:gd name="connsiteY5" fmla="*/ 2544 h 1511306"/>
              <a:gd name="connsiteX6" fmla="*/ 2801131 w 7346605"/>
              <a:gd name="connsiteY6" fmla="*/ 0 h 1511306"/>
              <a:gd name="connsiteX7" fmla="*/ 7346605 w 7346605"/>
              <a:gd name="connsiteY7" fmla="*/ 0 h 1511306"/>
              <a:gd name="connsiteX8" fmla="*/ 6648988 w 7346605"/>
              <a:gd name="connsiteY8" fmla="*/ 1511301 h 1511306"/>
              <a:gd name="connsiteX9" fmla="*/ 2801132 w 7346605"/>
              <a:gd name="connsiteY9" fmla="*/ 1511301 h 1511306"/>
              <a:gd name="connsiteX10" fmla="*/ 2801132 w 7346605"/>
              <a:gd name="connsiteY10" fmla="*/ 1511304 h 1511306"/>
              <a:gd name="connsiteX11" fmla="*/ 2405743 w 7346605"/>
              <a:gd name="connsiteY11" fmla="*/ 1511304 h 1511306"/>
              <a:gd name="connsiteX12" fmla="*/ 2405743 w 7346605"/>
              <a:gd name="connsiteY12" fmla="*/ 1511306 h 1511306"/>
              <a:gd name="connsiteX13" fmla="*/ 1333411 w 7346605"/>
              <a:gd name="connsiteY13" fmla="*/ 1511306 h 1511306"/>
              <a:gd name="connsiteX14" fmla="*/ 1219208 w 7346605"/>
              <a:gd name="connsiteY14" fmla="*/ 1511306 h 1511306"/>
              <a:gd name="connsiteX15" fmla="*/ 1209568 w 7346605"/>
              <a:gd name="connsiteY15" fmla="*/ 1511306 h 1511306"/>
              <a:gd name="connsiteX16" fmla="*/ 239486 w 7346605"/>
              <a:gd name="connsiteY16" fmla="*/ 1511306 h 1511306"/>
              <a:gd name="connsiteX17" fmla="*/ 0 w 7346605"/>
              <a:gd name="connsiteY17" fmla="*/ 1511306 h 1511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346605" h="1511306">
                <a:moveTo>
                  <a:pt x="0" y="0"/>
                </a:moveTo>
                <a:lnTo>
                  <a:pt x="239486" y="0"/>
                </a:lnTo>
                <a:lnTo>
                  <a:pt x="1209568" y="0"/>
                </a:lnTo>
                <a:lnTo>
                  <a:pt x="2405743" y="0"/>
                </a:lnTo>
                <a:lnTo>
                  <a:pt x="2405743" y="2544"/>
                </a:lnTo>
                <a:lnTo>
                  <a:pt x="2801131" y="2544"/>
                </a:lnTo>
                <a:lnTo>
                  <a:pt x="2801131" y="0"/>
                </a:lnTo>
                <a:lnTo>
                  <a:pt x="7346605" y="0"/>
                </a:lnTo>
                <a:lnTo>
                  <a:pt x="6648988" y="1511301"/>
                </a:lnTo>
                <a:lnTo>
                  <a:pt x="2801132" y="1511301"/>
                </a:lnTo>
                <a:lnTo>
                  <a:pt x="2801132" y="1511304"/>
                </a:lnTo>
                <a:lnTo>
                  <a:pt x="2405743" y="1511304"/>
                </a:lnTo>
                <a:lnTo>
                  <a:pt x="2405743" y="1511306"/>
                </a:lnTo>
                <a:lnTo>
                  <a:pt x="1333411" y="1511306"/>
                </a:lnTo>
                <a:lnTo>
                  <a:pt x="1219208" y="1511306"/>
                </a:lnTo>
                <a:lnTo>
                  <a:pt x="1209568" y="1511306"/>
                </a:lnTo>
                <a:lnTo>
                  <a:pt x="239486" y="1511306"/>
                </a:lnTo>
                <a:lnTo>
                  <a:pt x="0" y="1511306"/>
                </a:lnTo>
                <a:close/>
              </a:path>
            </a:pathLst>
          </a:custGeom>
          <a:solidFill>
            <a:srgbClr val="D0CE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lumMod val="95000"/>
                </a:schemeClr>
              </a:solidFill>
            </a:endParaRPr>
          </a:p>
        </p:txBody>
      </p:sp>
      <p:sp>
        <p:nvSpPr>
          <p:cNvPr id="2" name="Title 1">
            <a:extLst>
              <a:ext uri="{FF2B5EF4-FFF2-40B4-BE49-F238E27FC236}">
                <a16:creationId xmlns:a16="http://schemas.microsoft.com/office/drawing/2014/main" id="{BD166E3D-4BCA-4723-8DE6-0AD4A62D48F2}"/>
              </a:ext>
            </a:extLst>
          </p:cNvPr>
          <p:cNvSpPr>
            <a:spLocks noGrp="1"/>
          </p:cNvSpPr>
          <p:nvPr>
            <p:ph type="title"/>
          </p:nvPr>
        </p:nvSpPr>
        <p:spPr>
          <a:xfrm>
            <a:off x="950121" y="5529884"/>
            <a:ext cx="5693783" cy="1096331"/>
          </a:xfrm>
        </p:spPr>
        <p:txBody>
          <a:bodyPr>
            <a:normAutofit/>
          </a:bodyPr>
          <a:lstStyle/>
          <a:p>
            <a:r>
              <a:rPr lang="en-GB" sz="4000">
                <a:solidFill>
                  <a:srgbClr val="303030"/>
                </a:solidFill>
              </a:rPr>
              <a:t>Recruitment full life cycle</a:t>
            </a:r>
          </a:p>
        </p:txBody>
      </p:sp>
      <p:pic>
        <p:nvPicPr>
          <p:cNvPr id="7" name="Picture 6" descr="A screenshot of a cell phone&#10;&#10;Description automatically generated">
            <a:extLst>
              <a:ext uri="{FF2B5EF4-FFF2-40B4-BE49-F238E27FC236}">
                <a16:creationId xmlns:a16="http://schemas.microsoft.com/office/drawing/2014/main" id="{EB986883-B3B7-4242-954B-24D410C6AD0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8606" y="197342"/>
            <a:ext cx="8589640" cy="4917567"/>
          </a:xfrm>
          <a:prstGeom prst="rect">
            <a:avLst/>
          </a:prstGeom>
        </p:spPr>
      </p:pic>
      <p:sp>
        <p:nvSpPr>
          <p:cNvPr id="3" name="Content Placeholder 2">
            <a:extLst>
              <a:ext uri="{FF2B5EF4-FFF2-40B4-BE49-F238E27FC236}">
                <a16:creationId xmlns:a16="http://schemas.microsoft.com/office/drawing/2014/main" id="{1547462F-002C-4323-9CCA-0CF4800C8818}"/>
              </a:ext>
            </a:extLst>
          </p:cNvPr>
          <p:cNvSpPr>
            <a:spLocks noGrp="1"/>
          </p:cNvSpPr>
          <p:nvPr>
            <p:ph idx="1"/>
          </p:nvPr>
        </p:nvSpPr>
        <p:spPr>
          <a:xfrm>
            <a:off x="9371619" y="1287358"/>
            <a:ext cx="2398756" cy="2994625"/>
          </a:xfrm>
        </p:spPr>
        <p:txBody>
          <a:bodyPr anchor="ctr">
            <a:normAutofit/>
          </a:bodyPr>
          <a:lstStyle/>
          <a:p>
            <a:pPr marL="0" indent="0">
              <a:buNone/>
            </a:pPr>
            <a:r>
              <a:rPr lang="en-GB" sz="2000" dirty="0"/>
              <a:t>(</a:t>
            </a:r>
            <a:r>
              <a:rPr lang="en-GB" sz="2000" dirty="0" err="1"/>
              <a:t>TalentLyft</a:t>
            </a:r>
            <a:r>
              <a:rPr lang="en-GB" sz="2000" dirty="0"/>
              <a:t>, 2018)</a:t>
            </a:r>
          </a:p>
          <a:p>
            <a:pPr marL="0" indent="0">
              <a:buNone/>
            </a:pPr>
            <a:endParaRPr lang="en-GB" sz="2000" dirty="0"/>
          </a:p>
        </p:txBody>
      </p:sp>
    </p:spTree>
    <p:extLst>
      <p:ext uri="{BB962C8B-B14F-4D97-AF65-F5344CB8AC3E}">
        <p14:creationId xmlns:p14="http://schemas.microsoft.com/office/powerpoint/2010/main" val="34707923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A6AE595-A5D8-4837-A536-66176FA24451}"/>
              </a:ext>
            </a:extLst>
          </p:cNvPr>
          <p:cNvSpPr>
            <a:spLocks noGrp="1"/>
          </p:cNvSpPr>
          <p:nvPr>
            <p:ph type="title"/>
          </p:nvPr>
        </p:nvSpPr>
        <p:spPr>
          <a:xfrm>
            <a:off x="863029" y="1012004"/>
            <a:ext cx="3416158" cy="4795408"/>
          </a:xfrm>
        </p:spPr>
        <p:txBody>
          <a:bodyPr>
            <a:normAutofit/>
          </a:bodyPr>
          <a:lstStyle/>
          <a:p>
            <a:r>
              <a:rPr lang="en-GB" b="1" dirty="0">
                <a:solidFill>
                  <a:schemeClr val="accent4">
                    <a:lumMod val="60000"/>
                    <a:lumOff val="40000"/>
                  </a:schemeClr>
                </a:solidFill>
              </a:rPr>
              <a:t>Stages of the recruitment</a:t>
            </a:r>
          </a:p>
        </p:txBody>
      </p:sp>
      <p:graphicFrame>
        <p:nvGraphicFramePr>
          <p:cNvPr id="5" name="Content Placeholder 2">
            <a:extLst>
              <a:ext uri="{FF2B5EF4-FFF2-40B4-BE49-F238E27FC236}">
                <a16:creationId xmlns:a16="http://schemas.microsoft.com/office/drawing/2014/main" id="{2188F7D1-3F58-4DEB-9AB3-267049D502C6}"/>
              </a:ext>
            </a:extLst>
          </p:cNvPr>
          <p:cNvGraphicFramePr>
            <a:graphicFrameLocks noGrp="1"/>
          </p:cNvGraphicFramePr>
          <p:nvPr>
            <p:ph idx="1"/>
            <p:extLst>
              <p:ext uri="{D42A27DB-BD31-4B8C-83A1-F6EECF244321}">
                <p14:modId xmlns:p14="http://schemas.microsoft.com/office/powerpoint/2010/main" val="3968752100"/>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994751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erson sitting at a table looking at a computer&#10;&#10;Description automatically generated">
            <a:extLst>
              <a:ext uri="{FF2B5EF4-FFF2-40B4-BE49-F238E27FC236}">
                <a16:creationId xmlns:a16="http://schemas.microsoft.com/office/drawing/2014/main" id="{30AE2E8F-3777-4A17-AE58-5E06185E64ED}"/>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5086" b="645"/>
          <a:stretch/>
        </p:blipFill>
        <p:spPr>
          <a:xfrm>
            <a:off x="-1" y="10"/>
            <a:ext cx="12192000" cy="6857990"/>
          </a:xfrm>
          <a:prstGeom prst="rect">
            <a:avLst/>
          </a:prstGeom>
        </p:spPr>
      </p:pic>
      <p:sp>
        <p:nvSpPr>
          <p:cNvPr id="15"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A7A243E7-3A2E-4E8E-9056-F230419CE086}"/>
              </a:ext>
            </a:extLst>
          </p:cNvPr>
          <p:cNvSpPr>
            <a:spLocks noGrp="1"/>
          </p:cNvSpPr>
          <p:nvPr>
            <p:ph type="title"/>
          </p:nvPr>
        </p:nvSpPr>
        <p:spPr>
          <a:xfrm>
            <a:off x="709448" y="1913950"/>
            <a:ext cx="4204137" cy="899585"/>
          </a:xfrm>
        </p:spPr>
        <p:txBody>
          <a:bodyPr>
            <a:normAutofit/>
          </a:bodyPr>
          <a:lstStyle/>
          <a:p>
            <a:pPr algn="ctr"/>
            <a:r>
              <a:rPr lang="en-GB" sz="3600"/>
              <a:t>Recruitment planning</a:t>
            </a:r>
          </a:p>
        </p:txBody>
      </p:sp>
      <p:cxnSp>
        <p:nvCxnSpPr>
          <p:cNvPr id="16" name="Straight Connector 12">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9A6CB68-D8A3-42E2-A7A4-E069DFB5CA83}"/>
              </a:ext>
            </a:extLst>
          </p:cNvPr>
          <p:cNvSpPr>
            <a:spLocks noGrp="1"/>
          </p:cNvSpPr>
          <p:nvPr>
            <p:ph idx="1"/>
          </p:nvPr>
        </p:nvSpPr>
        <p:spPr>
          <a:xfrm>
            <a:off x="525516" y="3417573"/>
            <a:ext cx="4593021" cy="2619839"/>
          </a:xfrm>
        </p:spPr>
        <p:txBody>
          <a:bodyPr anchor="ctr">
            <a:normAutofit lnSpcReduction="10000"/>
          </a:bodyPr>
          <a:lstStyle/>
          <a:p>
            <a:r>
              <a:rPr lang="en-GB" sz="2400" dirty="0"/>
              <a:t>Is recruitment necessary? </a:t>
            </a:r>
          </a:p>
          <a:p>
            <a:pPr marL="0" indent="0">
              <a:buNone/>
            </a:pPr>
            <a:r>
              <a:rPr lang="en-GB" sz="2000" dirty="0"/>
              <a:t>Yes! </a:t>
            </a:r>
            <a:r>
              <a:rPr lang="en-GB" sz="2000" b="1" dirty="0"/>
              <a:t>X Company </a:t>
            </a:r>
            <a:r>
              <a:rPr lang="en-GB" sz="2000" dirty="0"/>
              <a:t>needs to hire an </a:t>
            </a:r>
            <a:r>
              <a:rPr lang="en-GB" sz="2000" b="1" dirty="0"/>
              <a:t>IT Manager.</a:t>
            </a:r>
          </a:p>
          <a:p>
            <a:r>
              <a:rPr lang="en-GB" sz="2400" dirty="0"/>
              <a:t>Internal or external sources?</a:t>
            </a:r>
          </a:p>
          <a:p>
            <a:pPr marL="0" indent="0">
              <a:buNone/>
            </a:pPr>
            <a:r>
              <a:rPr lang="en-GB" sz="2000" dirty="0"/>
              <a:t>Both! X Company also wants to give the opportunity to its employee to grow on the hierarchical scale and to develop their career.</a:t>
            </a:r>
          </a:p>
        </p:txBody>
      </p:sp>
      <p:sp>
        <p:nvSpPr>
          <p:cNvPr id="6" name="TextBox 5">
            <a:extLst>
              <a:ext uri="{FF2B5EF4-FFF2-40B4-BE49-F238E27FC236}">
                <a16:creationId xmlns:a16="http://schemas.microsoft.com/office/drawing/2014/main" id="{8A8A02A0-F54C-4E88-A272-1AD70D2CB26C}"/>
              </a:ext>
            </a:extLst>
          </p:cNvPr>
          <p:cNvSpPr txBox="1"/>
          <p:nvPr/>
        </p:nvSpPr>
        <p:spPr>
          <a:xfrm>
            <a:off x="9884957"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ourfiniteworld.com/2017/03/29/why-energy-economy-models-produce-overly-optimistic-indications/comment-page-3/">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2044385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9">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 up of text on a white background&#10;&#10;Description automatically generated">
            <a:extLst>
              <a:ext uri="{FF2B5EF4-FFF2-40B4-BE49-F238E27FC236}">
                <a16:creationId xmlns:a16="http://schemas.microsoft.com/office/drawing/2014/main" id="{C6EBCC13-0DD7-4FDB-BAC4-237274B122CB}"/>
              </a:ext>
            </a:extLst>
          </p:cNvPr>
          <p:cNvPicPr>
            <a:picLocks noChangeAspect="1"/>
          </p:cNvPicPr>
          <p:nvPr/>
        </p:nvPicPr>
        <p:blipFill rotWithShape="1">
          <a:blip r:embed="rId2">
            <a:alphaModFix amt="35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7478" b="7616"/>
          <a:stretch/>
        </p:blipFill>
        <p:spPr>
          <a:xfrm>
            <a:off x="20" y="1"/>
            <a:ext cx="12191980" cy="6857999"/>
          </a:xfrm>
          <a:prstGeom prst="rect">
            <a:avLst/>
          </a:prstGeom>
        </p:spPr>
      </p:pic>
      <p:sp>
        <p:nvSpPr>
          <p:cNvPr id="2" name="Title 1">
            <a:extLst>
              <a:ext uri="{FF2B5EF4-FFF2-40B4-BE49-F238E27FC236}">
                <a16:creationId xmlns:a16="http://schemas.microsoft.com/office/drawing/2014/main" id="{06B394A5-10CB-4834-866F-EB97B782AA93}"/>
              </a:ext>
            </a:extLst>
          </p:cNvPr>
          <p:cNvSpPr>
            <a:spLocks noGrp="1"/>
          </p:cNvSpPr>
          <p:nvPr>
            <p:ph type="title"/>
          </p:nvPr>
        </p:nvSpPr>
        <p:spPr>
          <a:xfrm>
            <a:off x="838201" y="1065862"/>
            <a:ext cx="3313164" cy="4726276"/>
          </a:xfrm>
        </p:spPr>
        <p:txBody>
          <a:bodyPr>
            <a:normAutofit/>
          </a:bodyPr>
          <a:lstStyle/>
          <a:p>
            <a:pPr algn="r"/>
            <a:r>
              <a:rPr lang="en-GB" sz="4000" b="1" dirty="0">
                <a:solidFill>
                  <a:schemeClr val="accent4">
                    <a:lumMod val="60000"/>
                    <a:lumOff val="40000"/>
                  </a:schemeClr>
                </a:solidFill>
              </a:rPr>
              <a:t>Job Analysis</a:t>
            </a:r>
          </a:p>
        </p:txBody>
      </p:sp>
      <p:cxnSp>
        <p:nvCxnSpPr>
          <p:cNvPr id="15" name="Straight Connector 11">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A99D990-8D38-43FE-B09F-DB707B6AA7CF}"/>
              </a:ext>
            </a:extLst>
          </p:cNvPr>
          <p:cNvSpPr>
            <a:spLocks noGrp="1"/>
          </p:cNvSpPr>
          <p:nvPr>
            <p:ph idx="1"/>
          </p:nvPr>
        </p:nvSpPr>
        <p:spPr>
          <a:xfrm>
            <a:off x="5155379" y="1065862"/>
            <a:ext cx="5744685" cy="4726276"/>
          </a:xfrm>
        </p:spPr>
        <p:txBody>
          <a:bodyPr anchor="ctr">
            <a:normAutofit/>
          </a:bodyPr>
          <a:lstStyle/>
          <a:p>
            <a:pPr marL="0" indent="0">
              <a:buNone/>
            </a:pPr>
            <a:r>
              <a:rPr lang="en-GB" sz="2000" b="1" dirty="0">
                <a:solidFill>
                  <a:srgbClr val="FFFFFF"/>
                </a:solidFill>
              </a:rPr>
              <a:t>Job analysis is a “systematic process of identifying tasks, duties, responsibilities and competencies expected to be formed in a job”. (Learning, 2017)</a:t>
            </a:r>
          </a:p>
          <a:p>
            <a:pPr marL="0" indent="0">
              <a:buNone/>
            </a:pPr>
            <a:endParaRPr lang="en-GB" sz="2000" b="1" dirty="0">
              <a:solidFill>
                <a:srgbClr val="FFFFFF"/>
              </a:solidFill>
            </a:endParaRPr>
          </a:p>
          <a:p>
            <a:pPr marL="0" indent="0">
              <a:buNone/>
            </a:pPr>
            <a:r>
              <a:rPr lang="en-GB" sz="2000" b="1" dirty="0">
                <a:solidFill>
                  <a:srgbClr val="FFFFFF"/>
                </a:solidFill>
              </a:rPr>
              <a:t>What is it to be analysed? </a:t>
            </a:r>
          </a:p>
          <a:p>
            <a:pPr marL="0" indent="0">
              <a:buNone/>
            </a:pPr>
            <a:r>
              <a:rPr lang="en-GB" sz="2000" b="1" dirty="0">
                <a:solidFill>
                  <a:srgbClr val="FFFFFF"/>
                </a:solidFill>
              </a:rPr>
              <a:t>-the purpose of the role</a:t>
            </a:r>
          </a:p>
          <a:p>
            <a:pPr marL="0" indent="0">
              <a:buNone/>
            </a:pPr>
            <a:r>
              <a:rPr lang="en-GB" sz="2000" b="1" dirty="0">
                <a:solidFill>
                  <a:srgbClr val="FFFFFF"/>
                </a:solidFill>
              </a:rPr>
              <a:t>-the task and responsibilities that are required of the job holder</a:t>
            </a:r>
          </a:p>
          <a:p>
            <a:pPr marL="0" indent="0">
              <a:buNone/>
            </a:pPr>
            <a:r>
              <a:rPr lang="en-GB" sz="2000" b="1" dirty="0">
                <a:solidFill>
                  <a:srgbClr val="FFFFFF"/>
                </a:solidFill>
              </a:rPr>
              <a:t>-the skills, knowledge and abilities needed for effective performance</a:t>
            </a:r>
          </a:p>
          <a:p>
            <a:pPr marL="0" indent="0">
              <a:buNone/>
            </a:pPr>
            <a:r>
              <a:rPr lang="en-GB" sz="2000" b="1" dirty="0">
                <a:solidFill>
                  <a:srgbClr val="FFFFFF"/>
                </a:solidFill>
              </a:rPr>
              <a:t>-the targets that are used to measure performance. (eLearn, 2005)</a:t>
            </a:r>
          </a:p>
          <a:p>
            <a:pPr marL="0" indent="0">
              <a:buNone/>
            </a:pPr>
            <a:endParaRPr lang="en-GB" sz="2000" dirty="0">
              <a:solidFill>
                <a:srgbClr val="FFFFFF"/>
              </a:solidFill>
            </a:endParaRPr>
          </a:p>
        </p:txBody>
      </p:sp>
    </p:spTree>
    <p:extLst>
      <p:ext uri="{BB962C8B-B14F-4D97-AF65-F5344CB8AC3E}">
        <p14:creationId xmlns:p14="http://schemas.microsoft.com/office/powerpoint/2010/main" val="4238159480"/>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02DD2BC0-6F29-4B4F-8D61-2DCF6D2E8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C16F4E1-66E9-40BA-928E-BF231B3C613C}"/>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Which methods to use for the job analysis?</a:t>
            </a:r>
          </a:p>
        </p:txBody>
      </p:sp>
      <p:graphicFrame>
        <p:nvGraphicFramePr>
          <p:cNvPr id="14" name="Content Placeholder 2">
            <a:extLst>
              <a:ext uri="{FF2B5EF4-FFF2-40B4-BE49-F238E27FC236}">
                <a16:creationId xmlns:a16="http://schemas.microsoft.com/office/drawing/2014/main" id="{E9803606-C0FA-4C38-A694-5C6DAA18A583}"/>
              </a:ext>
            </a:extLst>
          </p:cNvPr>
          <p:cNvGraphicFramePr>
            <a:graphicFrameLocks noGrp="1"/>
          </p:cNvGraphicFramePr>
          <p:nvPr>
            <p:ph idx="1"/>
            <p:extLst>
              <p:ext uri="{D42A27DB-BD31-4B8C-83A1-F6EECF244321}">
                <p14:modId xmlns:p14="http://schemas.microsoft.com/office/powerpoint/2010/main" val="400198130"/>
              </p:ext>
            </p:extLst>
          </p:nvPr>
        </p:nvGraphicFramePr>
        <p:xfrm>
          <a:off x="1036320" y="2899956"/>
          <a:ext cx="10119360" cy="31313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390891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4" name="Rectangle 20">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a:extLst>
              <a:ext uri="{FF2B5EF4-FFF2-40B4-BE49-F238E27FC236}">
                <a16:creationId xmlns:a16="http://schemas.microsoft.com/office/drawing/2014/main" id="{02DD2BC0-6F29-4B4F-8D61-2DCF6D2E8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0383636-B84F-4231-8077-55A924FB1B86}"/>
              </a:ext>
            </a:extLst>
          </p:cNvPr>
          <p:cNvSpPr>
            <a:spLocks noGrp="1"/>
          </p:cNvSpPr>
          <p:nvPr>
            <p:ph type="title"/>
          </p:nvPr>
        </p:nvSpPr>
        <p:spPr>
          <a:xfrm>
            <a:off x="1858297" y="781353"/>
            <a:ext cx="8033600" cy="574417"/>
          </a:xfrm>
        </p:spPr>
        <p:txBody>
          <a:bodyPr>
            <a:normAutofit fontScale="90000"/>
          </a:bodyPr>
          <a:lstStyle/>
          <a:p>
            <a:pPr algn="ctr"/>
            <a:r>
              <a:rPr lang="en-GB" sz="4000" dirty="0">
                <a:solidFill>
                  <a:srgbClr val="FFFFFF"/>
                </a:solidFill>
              </a:rPr>
              <a:t>Job Analysis Form</a:t>
            </a:r>
          </a:p>
        </p:txBody>
      </p:sp>
      <p:graphicFrame>
        <p:nvGraphicFramePr>
          <p:cNvPr id="9" name="Content Placeholder 8">
            <a:extLst>
              <a:ext uri="{FF2B5EF4-FFF2-40B4-BE49-F238E27FC236}">
                <a16:creationId xmlns:a16="http://schemas.microsoft.com/office/drawing/2014/main" id="{B0A725F1-CC7A-401E-92A2-D8CD922690DD}"/>
              </a:ext>
            </a:extLst>
          </p:cNvPr>
          <p:cNvGraphicFramePr>
            <a:graphicFrameLocks noGrp="1"/>
          </p:cNvGraphicFramePr>
          <p:nvPr>
            <p:ph idx="1"/>
            <p:extLst>
              <p:ext uri="{D42A27DB-BD31-4B8C-83A1-F6EECF244321}">
                <p14:modId xmlns:p14="http://schemas.microsoft.com/office/powerpoint/2010/main" val="3859414548"/>
              </p:ext>
            </p:extLst>
          </p:nvPr>
        </p:nvGraphicFramePr>
        <p:xfrm>
          <a:off x="1628053" y="2521974"/>
          <a:ext cx="8970447" cy="4114802"/>
        </p:xfrm>
        <a:graphic>
          <a:graphicData uri="http://schemas.openxmlformats.org/drawingml/2006/table">
            <a:tbl>
              <a:tblPr firstRow="1" firstCol="1" lastRow="1" lastCol="1" bandRow="1" bandCol="1"/>
              <a:tblGrid>
                <a:gridCol w="1749170">
                  <a:extLst>
                    <a:ext uri="{9D8B030D-6E8A-4147-A177-3AD203B41FA5}">
                      <a16:colId xmlns:a16="http://schemas.microsoft.com/office/drawing/2014/main" val="683942216"/>
                    </a:ext>
                  </a:extLst>
                </a:gridCol>
                <a:gridCol w="620889">
                  <a:extLst>
                    <a:ext uri="{9D8B030D-6E8A-4147-A177-3AD203B41FA5}">
                      <a16:colId xmlns:a16="http://schemas.microsoft.com/office/drawing/2014/main" val="2848833502"/>
                    </a:ext>
                  </a:extLst>
                </a:gridCol>
                <a:gridCol w="276392">
                  <a:extLst>
                    <a:ext uri="{9D8B030D-6E8A-4147-A177-3AD203B41FA5}">
                      <a16:colId xmlns:a16="http://schemas.microsoft.com/office/drawing/2014/main" val="817921670"/>
                    </a:ext>
                  </a:extLst>
                </a:gridCol>
                <a:gridCol w="187946">
                  <a:extLst>
                    <a:ext uri="{9D8B030D-6E8A-4147-A177-3AD203B41FA5}">
                      <a16:colId xmlns:a16="http://schemas.microsoft.com/office/drawing/2014/main" val="419658309"/>
                    </a:ext>
                  </a:extLst>
                </a:gridCol>
                <a:gridCol w="1969985">
                  <a:extLst>
                    <a:ext uri="{9D8B030D-6E8A-4147-A177-3AD203B41FA5}">
                      <a16:colId xmlns:a16="http://schemas.microsoft.com/office/drawing/2014/main" val="318094045"/>
                    </a:ext>
                  </a:extLst>
                </a:gridCol>
                <a:gridCol w="1835255">
                  <a:extLst>
                    <a:ext uri="{9D8B030D-6E8A-4147-A177-3AD203B41FA5}">
                      <a16:colId xmlns:a16="http://schemas.microsoft.com/office/drawing/2014/main" val="2050434834"/>
                    </a:ext>
                  </a:extLst>
                </a:gridCol>
                <a:gridCol w="156310">
                  <a:extLst>
                    <a:ext uri="{9D8B030D-6E8A-4147-A177-3AD203B41FA5}">
                      <a16:colId xmlns:a16="http://schemas.microsoft.com/office/drawing/2014/main" val="2767547411"/>
                    </a:ext>
                  </a:extLst>
                </a:gridCol>
                <a:gridCol w="287941">
                  <a:extLst>
                    <a:ext uri="{9D8B030D-6E8A-4147-A177-3AD203B41FA5}">
                      <a16:colId xmlns:a16="http://schemas.microsoft.com/office/drawing/2014/main" val="4013212603"/>
                    </a:ext>
                  </a:extLst>
                </a:gridCol>
                <a:gridCol w="808541">
                  <a:extLst>
                    <a:ext uri="{9D8B030D-6E8A-4147-A177-3AD203B41FA5}">
                      <a16:colId xmlns:a16="http://schemas.microsoft.com/office/drawing/2014/main" val="3529267982"/>
                    </a:ext>
                  </a:extLst>
                </a:gridCol>
                <a:gridCol w="1078018">
                  <a:extLst>
                    <a:ext uri="{9D8B030D-6E8A-4147-A177-3AD203B41FA5}">
                      <a16:colId xmlns:a16="http://schemas.microsoft.com/office/drawing/2014/main" val="1002935231"/>
                    </a:ext>
                  </a:extLst>
                </a:gridCol>
              </a:tblGrid>
              <a:tr h="594512">
                <a:tc gridSpan="2">
                  <a:txBody>
                    <a:bodyPr/>
                    <a:lstStyle/>
                    <a:p>
                      <a:pPr algn="l" fontAlgn="t">
                        <a:lnSpc>
                          <a:spcPct val="107000"/>
                        </a:lnSpc>
                        <a:spcBef>
                          <a:spcPts val="300"/>
                        </a:spcBef>
                        <a:spcAft>
                          <a:spcPts val="300"/>
                        </a:spcAft>
                      </a:pPr>
                      <a:r>
                        <a:rPr lang="en-GB" sz="1800" b="1" i="0" u="none" strike="noStrike">
                          <a:effectLst/>
                          <a:latin typeface="Calibri" panose="020F0502020204030204" pitchFamily="34" charset="0"/>
                          <a:ea typeface="Times New Roman" panose="02020603050405020304" pitchFamily="18" charset="0"/>
                          <a:cs typeface="Arial" panose="020B0604020202020204" pitchFamily="34" charset="0"/>
                        </a:rPr>
                        <a:t>Date of review</a:t>
                      </a:r>
                      <a:r>
                        <a:rPr lang="en-GB" sz="1800" b="0" i="0" u="none" strike="noStrike">
                          <a:effectLst/>
                          <a:latin typeface="Calibri" panose="020F0502020204030204" pitchFamily="34" charset="0"/>
                          <a:ea typeface="Times New Roman" panose="02020603050405020304" pitchFamily="18" charset="0"/>
                          <a:cs typeface="Arial" panose="020B0604020202020204" pitchFamily="34" charset="0"/>
                        </a:rPr>
                        <a:t>:</a:t>
                      </a:r>
                      <a:endParaRPr lang="en-GB" sz="2600" b="0" i="0" u="none" strike="noStrike">
                        <a:effectLst/>
                        <a:latin typeface="Arial" panose="020B0604020202020204" pitchFamily="34" charset="0"/>
                      </a:endParaRPr>
                    </a:p>
                  </a:txBody>
                  <a:tcPr marL="130910" marR="130910" marT="65455" marB="65455">
                    <a:lnL>
                      <a:noFill/>
                    </a:lnL>
                    <a:lnR>
                      <a:noFill/>
                    </a:lnR>
                    <a:lnT>
                      <a:noFill/>
                    </a:lnT>
                    <a:lnB w="19050" cap="flat" cmpd="dbl" algn="ctr">
                      <a:solidFill>
                        <a:srgbClr val="000000"/>
                      </a:solidFill>
                      <a:prstDash val="solid"/>
                      <a:round/>
                      <a:headEnd type="none" w="med" len="med"/>
                      <a:tailEnd type="none" w="med" len="med"/>
                    </a:lnB>
                  </a:tcPr>
                </a:tc>
                <a:tc hMerge="1">
                  <a:txBody>
                    <a:bodyPr/>
                    <a:lstStyle/>
                    <a:p>
                      <a:endParaRPr lang="en-GB"/>
                    </a:p>
                  </a:txBody>
                  <a:tcPr/>
                </a:tc>
                <a:tc gridSpan="3">
                  <a:txBody>
                    <a:bodyPr/>
                    <a:lstStyle/>
                    <a:p>
                      <a:pPr algn="l" fontAlgn="t">
                        <a:lnSpc>
                          <a:spcPct val="107000"/>
                        </a:lnSpc>
                        <a:spcBef>
                          <a:spcPts val="300"/>
                        </a:spcBef>
                        <a:spcAft>
                          <a:spcPts val="300"/>
                        </a:spcAft>
                      </a:pPr>
                      <a:r>
                        <a:rPr lang="en-GB" sz="1800" b="0" i="0" u="none" strike="noStrike" dirty="0">
                          <a:effectLst/>
                          <a:latin typeface="Calibri" panose="020F0502020204030204" pitchFamily="34" charset="0"/>
                          <a:ea typeface="Calibri" panose="020F0502020204030204" pitchFamily="34" charset="0"/>
                          <a:cs typeface="Arial" panose="020B0604020202020204" pitchFamily="34" charset="0"/>
                        </a:rPr>
                        <a:t>25/03/2019</a:t>
                      </a:r>
                      <a:endParaRPr lang="en-GB" sz="2600" b="0" i="0" u="none" strike="noStrike" dirty="0">
                        <a:effectLst/>
                        <a:latin typeface="Arial" panose="020B0604020202020204" pitchFamily="34" charset="0"/>
                      </a:endParaRPr>
                    </a:p>
                  </a:txBody>
                  <a:tcPr marL="130910" marR="130910" marT="65455" marB="65455">
                    <a:lnL>
                      <a:noFill/>
                    </a:lnL>
                    <a:lnR>
                      <a:noFill/>
                    </a:lnR>
                    <a:lnT>
                      <a:noFill/>
                    </a:lnT>
                    <a:lnB w="19050" cap="flat" cmpd="dbl"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gridSpan="3">
                  <a:txBody>
                    <a:bodyPr/>
                    <a:lstStyle/>
                    <a:p>
                      <a:pPr algn="l" fontAlgn="t">
                        <a:lnSpc>
                          <a:spcPct val="107000"/>
                        </a:lnSpc>
                        <a:spcBef>
                          <a:spcPts val="300"/>
                        </a:spcBef>
                        <a:spcAft>
                          <a:spcPts val="300"/>
                        </a:spcAft>
                      </a:pPr>
                      <a:r>
                        <a:rPr lang="en-GB" sz="1800" b="1" i="0" u="none" strike="noStrike">
                          <a:effectLst/>
                          <a:latin typeface="Calibri" panose="020F0502020204030204" pitchFamily="34" charset="0"/>
                          <a:ea typeface="Times New Roman" panose="02020603050405020304" pitchFamily="18" charset="0"/>
                          <a:cs typeface="Arial" panose="020B0604020202020204" pitchFamily="34" charset="0"/>
                        </a:rPr>
                        <a:t>Reviewed by</a:t>
                      </a:r>
                      <a:r>
                        <a:rPr lang="en-GB" sz="1800" b="0" i="0" u="none" strike="noStrike">
                          <a:effectLst/>
                          <a:latin typeface="Calibri" panose="020F0502020204030204" pitchFamily="34" charset="0"/>
                          <a:ea typeface="Times New Roman" panose="02020603050405020304" pitchFamily="18" charset="0"/>
                          <a:cs typeface="Arial" panose="020B0604020202020204" pitchFamily="34" charset="0"/>
                        </a:rPr>
                        <a:t>:</a:t>
                      </a:r>
                      <a:endParaRPr lang="en-GB" sz="2600" b="0" i="0" u="none" strike="noStrike">
                        <a:effectLst/>
                        <a:latin typeface="Arial" panose="020B0604020202020204" pitchFamily="34" charset="0"/>
                      </a:endParaRPr>
                    </a:p>
                  </a:txBody>
                  <a:tcPr marL="130910" marR="130910" marT="65455" marB="65455">
                    <a:lnL>
                      <a:noFill/>
                    </a:lnL>
                    <a:lnR>
                      <a:noFill/>
                    </a:lnR>
                    <a:lnT>
                      <a:noFill/>
                    </a:lnT>
                    <a:lnB w="19050" cap="flat" cmpd="dbl"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gridSpan="2">
                  <a:txBody>
                    <a:bodyPr/>
                    <a:lstStyle/>
                    <a:p>
                      <a:pPr algn="l" fontAlgn="t">
                        <a:lnSpc>
                          <a:spcPct val="107000"/>
                        </a:lnSpc>
                        <a:spcBef>
                          <a:spcPts val="300"/>
                        </a:spcBef>
                        <a:spcAft>
                          <a:spcPts val="300"/>
                        </a:spcAft>
                      </a:pPr>
                      <a:r>
                        <a:rPr lang="en-GB" sz="1800" b="0" i="0" u="none" strike="noStrike">
                          <a:effectLst/>
                          <a:latin typeface="Calibri" panose="020F0502020204030204" pitchFamily="34" charset="0"/>
                          <a:ea typeface="Calibri" panose="020F0502020204030204" pitchFamily="34" charset="0"/>
                          <a:cs typeface="Arial" panose="020B0604020202020204" pitchFamily="34" charset="0"/>
                        </a:rPr>
                        <a:t>Cristina Sulugiuc</a:t>
                      </a:r>
                      <a:endParaRPr lang="en-GB" sz="2600" b="0" i="0" u="none" strike="noStrike">
                        <a:effectLst/>
                        <a:latin typeface="Arial" panose="020B0604020202020204" pitchFamily="34" charset="0"/>
                      </a:endParaRPr>
                    </a:p>
                  </a:txBody>
                  <a:tcPr marL="130910" marR="130910" marT="65455" marB="65455">
                    <a:lnL>
                      <a:noFill/>
                    </a:lnL>
                    <a:lnR>
                      <a:noFill/>
                    </a:lnR>
                    <a:lnT>
                      <a:noFill/>
                    </a:lnT>
                    <a:lnB w="19050" cap="flat" cmpd="dbl" algn="ctr">
                      <a:solidFill>
                        <a:srgbClr val="000000"/>
                      </a:solidFill>
                      <a:prstDash val="solid"/>
                      <a:round/>
                      <a:headEnd type="none" w="med" len="med"/>
                      <a:tailEnd type="none" w="med" len="med"/>
                    </a:lnB>
                  </a:tcPr>
                </a:tc>
                <a:tc hMerge="1">
                  <a:txBody>
                    <a:bodyPr/>
                    <a:lstStyle/>
                    <a:p>
                      <a:endParaRPr lang="en-GB"/>
                    </a:p>
                  </a:txBody>
                  <a:tcPr/>
                </a:tc>
                <a:extLst>
                  <a:ext uri="{0D108BD9-81ED-4DB2-BD59-A6C34878D82A}">
                    <a16:rowId xmlns:a16="http://schemas.microsoft.com/office/drawing/2014/main" val="3112290055"/>
                  </a:ext>
                </a:extLst>
              </a:tr>
              <a:tr h="594512">
                <a:tc>
                  <a:txBody>
                    <a:bodyPr/>
                    <a:lstStyle/>
                    <a:p>
                      <a:pPr algn="l" fontAlgn="t">
                        <a:lnSpc>
                          <a:spcPct val="107000"/>
                        </a:lnSpc>
                        <a:spcBef>
                          <a:spcPts val="300"/>
                        </a:spcBef>
                        <a:spcAft>
                          <a:spcPts val="300"/>
                        </a:spcAft>
                      </a:pPr>
                      <a:r>
                        <a:rPr lang="en-GB" sz="1800" b="1" i="0" u="none" strike="noStrike">
                          <a:effectLst/>
                          <a:latin typeface="Calibri" panose="020F0502020204030204" pitchFamily="34" charset="0"/>
                          <a:ea typeface="Times New Roman" panose="02020603050405020304" pitchFamily="18" charset="0"/>
                          <a:cs typeface="Arial" panose="020B0604020202020204" pitchFamily="34" charset="0"/>
                        </a:rPr>
                        <a:t>Job title:</a:t>
                      </a:r>
                      <a:endParaRPr lang="en-GB" sz="2600" b="0" i="0" u="none" strike="noStrike">
                        <a:effectLst/>
                        <a:latin typeface="Arial" panose="020B0604020202020204" pitchFamily="34" charset="0"/>
                      </a:endParaRPr>
                    </a:p>
                  </a:txBody>
                  <a:tcPr marL="98182" marR="98182" marT="13637" marB="0">
                    <a:lnL>
                      <a:noFill/>
                    </a:lnL>
                    <a:lnR>
                      <a:noFill/>
                    </a:lnR>
                    <a:lnT w="19050" cap="flat" cmpd="dbl"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4">
                  <a:txBody>
                    <a:bodyPr/>
                    <a:lstStyle/>
                    <a:p>
                      <a:pPr algn="l" fontAlgn="t">
                        <a:lnSpc>
                          <a:spcPct val="107000"/>
                        </a:lnSpc>
                        <a:spcBef>
                          <a:spcPts val="300"/>
                        </a:spcBef>
                        <a:spcAft>
                          <a:spcPts val="300"/>
                        </a:spcAft>
                      </a:pPr>
                      <a:r>
                        <a:rPr lang="en-GB" sz="1800" b="0" i="0" u="none" strike="noStrike">
                          <a:effectLst/>
                          <a:latin typeface="Calibri" panose="020F0502020204030204" pitchFamily="34" charset="0"/>
                          <a:ea typeface="Calibri" panose="020F0502020204030204" pitchFamily="34" charset="0"/>
                          <a:cs typeface="Arial" panose="020B0604020202020204" pitchFamily="34" charset="0"/>
                        </a:rPr>
                        <a:t>IT Manager</a:t>
                      </a:r>
                      <a:endParaRPr lang="en-GB" sz="2600" b="0" i="0" u="none" strike="noStrike">
                        <a:effectLst/>
                        <a:latin typeface="Arial" panose="020B0604020202020204" pitchFamily="34" charset="0"/>
                      </a:endParaRPr>
                    </a:p>
                  </a:txBody>
                  <a:tcPr marL="130910" marR="130910" marT="65455" marB="65455">
                    <a:lnL>
                      <a:noFill/>
                    </a:lnL>
                    <a:lnR>
                      <a:noFill/>
                    </a:lnR>
                    <a:lnT w="19050" cap="flat" cmpd="dbl"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l" fontAlgn="t">
                        <a:lnSpc>
                          <a:spcPct val="107000"/>
                        </a:lnSpc>
                        <a:spcBef>
                          <a:spcPts val="300"/>
                        </a:spcBef>
                        <a:spcAft>
                          <a:spcPts val="300"/>
                        </a:spcAft>
                      </a:pPr>
                      <a:r>
                        <a:rPr lang="en-GB" sz="1800" b="1" i="0" u="none" strike="noStrike">
                          <a:effectLst/>
                          <a:latin typeface="Calibri" panose="020F0502020204030204" pitchFamily="34" charset="0"/>
                          <a:ea typeface="Times New Roman" panose="02020603050405020304" pitchFamily="18" charset="0"/>
                          <a:cs typeface="Arial" panose="020B0604020202020204" pitchFamily="34" charset="0"/>
                        </a:rPr>
                        <a:t>Award/Agreement</a:t>
                      </a:r>
                      <a:r>
                        <a:rPr lang="en-GB" sz="1800" b="0" i="0" u="none" strike="noStrike">
                          <a:effectLst/>
                          <a:latin typeface="Calibri" panose="020F0502020204030204" pitchFamily="34" charset="0"/>
                          <a:ea typeface="Times New Roman" panose="02020603050405020304" pitchFamily="18" charset="0"/>
                          <a:cs typeface="Arial" panose="020B0604020202020204" pitchFamily="34" charset="0"/>
                        </a:rPr>
                        <a:t>:</a:t>
                      </a:r>
                      <a:endParaRPr lang="en-GB" sz="2600" b="0" i="0" u="none" strike="noStrike">
                        <a:effectLst/>
                        <a:latin typeface="Arial" panose="020B0604020202020204" pitchFamily="34" charset="0"/>
                      </a:endParaRPr>
                    </a:p>
                  </a:txBody>
                  <a:tcPr marL="130910" marR="130910" marT="65455" marB="65455">
                    <a:lnL>
                      <a:noFill/>
                    </a:lnL>
                    <a:lnR>
                      <a:noFill/>
                    </a:lnR>
                    <a:lnT w="19050" cap="flat" cmpd="dbl"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t">
                        <a:lnSpc>
                          <a:spcPct val="107000"/>
                        </a:lnSpc>
                        <a:spcBef>
                          <a:spcPts val="300"/>
                        </a:spcBef>
                        <a:spcAft>
                          <a:spcPts val="300"/>
                        </a:spcAft>
                      </a:pPr>
                      <a:r>
                        <a:rPr lang="en-GB" sz="1800" b="0" i="0" u="none" strike="noStrike">
                          <a:effectLst/>
                          <a:latin typeface="Calibri" panose="020F0502020204030204" pitchFamily="34" charset="0"/>
                          <a:ea typeface="Calibri" panose="020F0502020204030204" pitchFamily="34" charset="0"/>
                          <a:cs typeface="Arial" panose="020B0604020202020204" pitchFamily="34" charset="0"/>
                        </a:rPr>
                        <a:t>-</a:t>
                      </a:r>
                      <a:endParaRPr lang="en-GB" sz="2600" b="0" i="0" u="none" strike="noStrike">
                        <a:effectLst/>
                        <a:latin typeface="Arial" panose="020B0604020202020204" pitchFamily="34" charset="0"/>
                      </a:endParaRPr>
                    </a:p>
                  </a:txBody>
                  <a:tcPr marL="98182" marR="98182" marT="13637" marB="0">
                    <a:lnL>
                      <a:noFill/>
                    </a:lnL>
                    <a:lnR>
                      <a:noFill/>
                    </a:lnR>
                    <a:lnT w="19050" cap="flat" cmpd="dbl"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33961551"/>
                  </a:ext>
                </a:extLst>
              </a:tr>
              <a:tr h="594512">
                <a:tc gridSpan="3">
                  <a:txBody>
                    <a:bodyPr/>
                    <a:lstStyle/>
                    <a:p>
                      <a:pPr algn="l" fontAlgn="t">
                        <a:lnSpc>
                          <a:spcPct val="107000"/>
                        </a:lnSpc>
                        <a:spcBef>
                          <a:spcPts val="300"/>
                        </a:spcBef>
                        <a:spcAft>
                          <a:spcPts val="300"/>
                        </a:spcAft>
                      </a:pPr>
                      <a:r>
                        <a:rPr lang="en-GB" sz="1800" b="1" i="0" u="none" strike="noStrike">
                          <a:effectLst/>
                          <a:latin typeface="Calibri" panose="020F0502020204030204" pitchFamily="34" charset="0"/>
                          <a:ea typeface="Times New Roman" panose="02020603050405020304" pitchFamily="18" charset="0"/>
                          <a:cs typeface="Arial" panose="020B0604020202020204" pitchFamily="34" charset="0"/>
                        </a:rPr>
                        <a:t>Department/Unit</a:t>
                      </a:r>
                      <a:r>
                        <a:rPr lang="en-GB" sz="1800" b="0" i="0" u="none" strike="noStrike">
                          <a:effectLst/>
                          <a:latin typeface="Calibri" panose="020F0502020204030204" pitchFamily="34" charset="0"/>
                          <a:ea typeface="Times New Roman" panose="02020603050405020304" pitchFamily="18" charset="0"/>
                          <a:cs typeface="Arial" panose="020B0604020202020204" pitchFamily="34" charset="0"/>
                        </a:rPr>
                        <a:t>:</a:t>
                      </a:r>
                      <a:endParaRPr lang="en-GB" sz="2600" b="0" i="0" u="none" strike="noStrike">
                        <a:effectLst/>
                        <a:latin typeface="Arial" panose="020B0604020202020204" pitchFamily="34" charset="0"/>
                      </a:endParaRPr>
                    </a:p>
                  </a:txBody>
                  <a:tcPr marL="130910" marR="130910" marT="65455" marB="65455">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gridSpan="2">
                  <a:txBody>
                    <a:bodyPr/>
                    <a:lstStyle/>
                    <a:p>
                      <a:pPr algn="l" fontAlgn="t">
                        <a:lnSpc>
                          <a:spcPct val="107000"/>
                        </a:lnSpc>
                        <a:spcBef>
                          <a:spcPts val="300"/>
                        </a:spcBef>
                        <a:spcAft>
                          <a:spcPts val="300"/>
                        </a:spcAft>
                      </a:pPr>
                      <a:r>
                        <a:rPr lang="en-GB" sz="1800" b="0" i="0" u="none" strike="noStrike">
                          <a:effectLst/>
                          <a:latin typeface="Calibri" panose="020F0502020204030204" pitchFamily="34" charset="0"/>
                          <a:ea typeface="Calibri" panose="020F0502020204030204" pitchFamily="34" charset="0"/>
                          <a:cs typeface="Arial" panose="020B0604020202020204" pitchFamily="34" charset="0"/>
                        </a:rPr>
                        <a:t>IT</a:t>
                      </a:r>
                      <a:endParaRPr lang="en-GB" sz="2600" b="0" i="0" u="none" strike="noStrike">
                        <a:effectLst/>
                        <a:latin typeface="Arial" panose="020B0604020202020204" pitchFamily="34" charset="0"/>
                      </a:endParaRPr>
                    </a:p>
                  </a:txBody>
                  <a:tcPr marL="130910" marR="130910" marT="65455" marB="65455">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l" fontAlgn="t">
                        <a:lnSpc>
                          <a:spcPct val="107000"/>
                        </a:lnSpc>
                        <a:spcBef>
                          <a:spcPts val="300"/>
                        </a:spcBef>
                        <a:spcAft>
                          <a:spcPts val="300"/>
                        </a:spcAft>
                      </a:pPr>
                      <a:r>
                        <a:rPr lang="en-GB" sz="1800" b="1" i="0" u="none" strike="noStrike">
                          <a:effectLst/>
                          <a:latin typeface="Calibri" panose="020F0502020204030204" pitchFamily="34" charset="0"/>
                          <a:ea typeface="Times New Roman" panose="02020603050405020304" pitchFamily="18" charset="0"/>
                          <a:cs typeface="Arial" panose="020B0604020202020204" pitchFamily="34" charset="0"/>
                        </a:rPr>
                        <a:t>Reports to</a:t>
                      </a:r>
                      <a:r>
                        <a:rPr lang="en-GB" sz="1800" b="0" i="0" u="none" strike="noStrike">
                          <a:effectLst/>
                          <a:latin typeface="Calibri" panose="020F0502020204030204" pitchFamily="34" charset="0"/>
                          <a:ea typeface="Times New Roman" panose="02020603050405020304" pitchFamily="18" charset="0"/>
                          <a:cs typeface="Arial" panose="020B0604020202020204" pitchFamily="34" charset="0"/>
                        </a:rPr>
                        <a:t>:</a:t>
                      </a:r>
                      <a:endParaRPr lang="en-GB" sz="2600" b="0" i="0" u="none" strike="noStrike">
                        <a:effectLst/>
                        <a:latin typeface="Arial" panose="020B0604020202020204" pitchFamily="34" charset="0"/>
                      </a:endParaRPr>
                    </a:p>
                  </a:txBody>
                  <a:tcPr marL="130910" marR="130910" marT="65455" marB="65455">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gridSpan="3">
                  <a:txBody>
                    <a:bodyPr/>
                    <a:lstStyle/>
                    <a:p>
                      <a:pPr algn="l" fontAlgn="t">
                        <a:lnSpc>
                          <a:spcPct val="107000"/>
                        </a:lnSpc>
                        <a:spcBef>
                          <a:spcPts val="300"/>
                        </a:spcBef>
                        <a:spcAft>
                          <a:spcPts val="300"/>
                        </a:spcAft>
                      </a:pPr>
                      <a:r>
                        <a:rPr lang="en-GB" sz="1800" b="0" i="0" u="none" strike="noStrike">
                          <a:effectLst/>
                          <a:latin typeface="Calibri" panose="020F0502020204030204" pitchFamily="34" charset="0"/>
                          <a:ea typeface="Calibri" panose="020F0502020204030204" pitchFamily="34" charset="0"/>
                          <a:cs typeface="Arial" panose="020B0604020202020204" pitchFamily="34" charset="0"/>
                        </a:rPr>
                        <a:t>Director</a:t>
                      </a:r>
                      <a:endParaRPr lang="en-GB" sz="2600" b="0" i="0" u="none" strike="noStrike">
                        <a:effectLst/>
                        <a:latin typeface="Arial" panose="020B0604020202020204" pitchFamily="34" charset="0"/>
                      </a:endParaRPr>
                    </a:p>
                  </a:txBody>
                  <a:tcPr marL="130910" marR="130910" marT="65455" marB="65455">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737097310"/>
                  </a:ext>
                </a:extLst>
              </a:tr>
              <a:tr h="2331266">
                <a:tc gridSpan="4">
                  <a:txBody>
                    <a:bodyPr/>
                    <a:lstStyle/>
                    <a:p>
                      <a:pPr algn="l" fontAlgn="t">
                        <a:lnSpc>
                          <a:spcPct val="107000"/>
                        </a:lnSpc>
                        <a:spcBef>
                          <a:spcPts val="300"/>
                        </a:spcBef>
                        <a:spcAft>
                          <a:spcPts val="300"/>
                        </a:spcAft>
                      </a:pPr>
                      <a:r>
                        <a:rPr lang="en-GB" sz="1800" b="1" i="0" u="none" strike="noStrike">
                          <a:effectLst/>
                          <a:latin typeface="Calibri" panose="020F0502020204030204" pitchFamily="34" charset="0"/>
                          <a:ea typeface="Times New Roman" panose="02020603050405020304" pitchFamily="18" charset="0"/>
                          <a:cs typeface="Arial" panose="020B0604020202020204" pitchFamily="34" charset="0"/>
                        </a:rPr>
                        <a:t>Classification/level/grade</a:t>
                      </a:r>
                      <a:r>
                        <a:rPr lang="en-GB" sz="1800" b="0" i="0" u="none" strike="noStrike">
                          <a:effectLst/>
                          <a:latin typeface="Calibri" panose="020F0502020204030204" pitchFamily="34" charset="0"/>
                          <a:ea typeface="Times New Roman" panose="02020603050405020304" pitchFamily="18" charset="0"/>
                          <a:cs typeface="Arial" panose="020B0604020202020204" pitchFamily="34" charset="0"/>
                        </a:rPr>
                        <a:t>:</a:t>
                      </a:r>
                      <a:endParaRPr lang="en-GB" sz="2600" b="0" i="0" u="none" strike="noStrike">
                        <a:effectLst/>
                        <a:latin typeface="Arial" panose="020B0604020202020204" pitchFamily="34" charset="0"/>
                      </a:endParaRPr>
                    </a:p>
                  </a:txBody>
                  <a:tcPr marL="130910" marR="130910" marT="65455" marB="65455">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t">
                        <a:lnSpc>
                          <a:spcPct val="107000"/>
                        </a:lnSpc>
                        <a:spcBef>
                          <a:spcPts val="300"/>
                        </a:spcBef>
                        <a:spcAft>
                          <a:spcPts val="300"/>
                        </a:spcAft>
                      </a:pPr>
                      <a:r>
                        <a:rPr lang="en-GB" sz="1800" b="0" i="0" u="none" strike="noStrike">
                          <a:effectLst/>
                          <a:latin typeface="Calibri" panose="020F0502020204030204" pitchFamily="34" charset="0"/>
                          <a:ea typeface="Calibri" panose="020F0502020204030204" pitchFamily="34" charset="0"/>
                          <a:cs typeface="Arial" panose="020B0604020202020204" pitchFamily="34" charset="0"/>
                        </a:rPr>
                        <a:t>Level C: Managers and Senior Technical Professionals and Individual Contributors</a:t>
                      </a:r>
                      <a:endParaRPr lang="en-GB" sz="2600" b="0" i="0" u="none" strike="noStrike">
                        <a:effectLst/>
                        <a:latin typeface="Arial" panose="020B0604020202020204" pitchFamily="34" charset="0"/>
                      </a:endParaRPr>
                    </a:p>
                  </a:txBody>
                  <a:tcPr marL="98182" marR="98182" marT="13637"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300"/>
                        </a:spcBef>
                        <a:spcAft>
                          <a:spcPts val="300"/>
                        </a:spcAft>
                      </a:pPr>
                      <a:r>
                        <a:rPr lang="en-GB" sz="1800" b="1" i="0" u="none" strike="noStrike">
                          <a:effectLst/>
                          <a:latin typeface="Calibri" panose="020F0502020204030204" pitchFamily="34" charset="0"/>
                          <a:ea typeface="Times New Roman" panose="02020603050405020304" pitchFamily="18" charset="0"/>
                          <a:cs typeface="Arial" panose="020B0604020202020204" pitchFamily="34" charset="0"/>
                        </a:rPr>
                        <a:t>Supervision of:</a:t>
                      </a:r>
                      <a:endParaRPr lang="en-GB" sz="2600" b="0" i="0" u="none" strike="noStrike">
                        <a:effectLst/>
                        <a:latin typeface="Arial" panose="020B0604020202020204" pitchFamily="34" charset="0"/>
                      </a:endParaRPr>
                    </a:p>
                  </a:txBody>
                  <a:tcPr marL="98182" marR="98182" marT="13637"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4">
                  <a:txBody>
                    <a:bodyPr/>
                    <a:lstStyle/>
                    <a:p>
                      <a:pPr marL="128016" algn="l" fontAlgn="t">
                        <a:lnSpc>
                          <a:spcPct val="107000"/>
                        </a:lnSpc>
                        <a:spcBef>
                          <a:spcPts val="300"/>
                        </a:spcBef>
                        <a:spcAft>
                          <a:spcPts val="300"/>
                        </a:spcAft>
                      </a:pPr>
                      <a:r>
                        <a:rPr lang="en-GB" sz="1800" b="0" i="0" u="none" strike="noStrike" dirty="0">
                          <a:effectLst/>
                          <a:latin typeface="Calibri" panose="020F0502020204030204" pitchFamily="34" charset="0"/>
                          <a:ea typeface="Calibri" panose="020F0502020204030204" pitchFamily="34" charset="0"/>
                          <a:cs typeface="Arial" panose="020B0604020202020204" pitchFamily="34" charset="0"/>
                        </a:rPr>
                        <a:t>-</a:t>
                      </a:r>
                      <a:endParaRPr lang="en-GB" sz="2600" b="0" i="0" u="none" strike="noStrike" dirty="0">
                        <a:effectLst/>
                        <a:latin typeface="Arial" panose="020B0604020202020204" pitchFamily="34" charset="0"/>
                      </a:endParaRPr>
                    </a:p>
                  </a:txBody>
                  <a:tcPr marL="130910" marR="130910" marT="65455" marB="65455">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4040434165"/>
                  </a:ext>
                </a:extLst>
              </a:tr>
            </a:tbl>
          </a:graphicData>
        </a:graphic>
      </p:graphicFrame>
    </p:spTree>
    <p:extLst>
      <p:ext uri="{BB962C8B-B14F-4D97-AF65-F5344CB8AC3E}">
        <p14:creationId xmlns:p14="http://schemas.microsoft.com/office/powerpoint/2010/main" val="23822427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Rectangle 1">
            <a:extLst>
              <a:ext uri="{FF2B5EF4-FFF2-40B4-BE49-F238E27FC236}">
                <a16:creationId xmlns:a16="http://schemas.microsoft.com/office/drawing/2014/main" id="{F2C6267C-59B8-47EF-A604-7C36BAF0CFDD}"/>
              </a:ext>
            </a:extLst>
          </p:cNvPr>
          <p:cNvSpPr>
            <a:spLocks noChangeArrowheads="1"/>
          </p:cNvSpPr>
          <p:nvPr/>
        </p:nvSpPr>
        <p:spPr bwMode="auto">
          <a:xfrm>
            <a:off x="4092575" y="175260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2" name="Table 1">
            <a:extLst>
              <a:ext uri="{FF2B5EF4-FFF2-40B4-BE49-F238E27FC236}">
                <a16:creationId xmlns:a16="http://schemas.microsoft.com/office/drawing/2014/main" id="{ECDF8383-37E6-4130-90D7-ECC0FE470646}"/>
              </a:ext>
            </a:extLst>
          </p:cNvPr>
          <p:cNvGraphicFramePr>
            <a:graphicFrameLocks noGrp="1"/>
          </p:cNvGraphicFramePr>
          <p:nvPr>
            <p:extLst>
              <p:ext uri="{D42A27DB-BD31-4B8C-83A1-F6EECF244321}">
                <p14:modId xmlns:p14="http://schemas.microsoft.com/office/powerpoint/2010/main" val="2285203986"/>
              </p:ext>
            </p:extLst>
          </p:nvPr>
        </p:nvGraphicFramePr>
        <p:xfrm>
          <a:off x="471949" y="412955"/>
          <a:ext cx="11076588" cy="6135330"/>
        </p:xfrm>
        <a:graphic>
          <a:graphicData uri="http://schemas.openxmlformats.org/drawingml/2006/table">
            <a:tbl>
              <a:tblPr firstRow="1" firstCol="1" lastRow="1" lastCol="1" bandRow="1" bandCol="1"/>
              <a:tblGrid>
                <a:gridCol w="3418772">
                  <a:extLst>
                    <a:ext uri="{9D8B030D-6E8A-4147-A177-3AD203B41FA5}">
                      <a16:colId xmlns:a16="http://schemas.microsoft.com/office/drawing/2014/main" val="2338431057"/>
                    </a:ext>
                  </a:extLst>
                </a:gridCol>
                <a:gridCol w="3056697">
                  <a:extLst>
                    <a:ext uri="{9D8B030D-6E8A-4147-A177-3AD203B41FA5}">
                      <a16:colId xmlns:a16="http://schemas.microsoft.com/office/drawing/2014/main" val="3886715265"/>
                    </a:ext>
                  </a:extLst>
                </a:gridCol>
                <a:gridCol w="2311438">
                  <a:extLst>
                    <a:ext uri="{9D8B030D-6E8A-4147-A177-3AD203B41FA5}">
                      <a16:colId xmlns:a16="http://schemas.microsoft.com/office/drawing/2014/main" val="3604653142"/>
                    </a:ext>
                  </a:extLst>
                </a:gridCol>
                <a:gridCol w="1298276">
                  <a:extLst>
                    <a:ext uri="{9D8B030D-6E8A-4147-A177-3AD203B41FA5}">
                      <a16:colId xmlns:a16="http://schemas.microsoft.com/office/drawing/2014/main" val="62075812"/>
                    </a:ext>
                  </a:extLst>
                </a:gridCol>
                <a:gridCol w="991405">
                  <a:extLst>
                    <a:ext uri="{9D8B030D-6E8A-4147-A177-3AD203B41FA5}">
                      <a16:colId xmlns:a16="http://schemas.microsoft.com/office/drawing/2014/main" val="421019046"/>
                    </a:ext>
                  </a:extLst>
                </a:gridCol>
              </a:tblGrid>
              <a:tr h="696531">
                <a:tc>
                  <a:txBody>
                    <a:bodyPr/>
                    <a:lstStyle/>
                    <a:p>
                      <a:pPr algn="l" fontAlgn="t">
                        <a:lnSpc>
                          <a:spcPct val="107000"/>
                        </a:lnSpc>
                        <a:spcBef>
                          <a:spcPts val="300"/>
                        </a:spcBef>
                        <a:spcAft>
                          <a:spcPts val="300"/>
                        </a:spcAft>
                      </a:pPr>
                      <a:r>
                        <a:rPr lang="en-GB" sz="1400" b="1" i="0" u="none" strike="noStrike" dirty="0">
                          <a:effectLst/>
                          <a:latin typeface="+mn-lt"/>
                          <a:ea typeface="Calibri" panose="020F0502020204030204" pitchFamily="34" charset="0"/>
                          <a:cs typeface="Arial" panose="020B0604020202020204" pitchFamily="34" charset="0"/>
                        </a:rPr>
                        <a:t>Major functions</a:t>
                      </a:r>
                      <a:endParaRPr lang="en-GB" sz="1400" b="0" i="0" u="none" strike="noStrike" dirty="0">
                        <a:effectLst/>
                        <a:latin typeface="+mn-lt"/>
                      </a:endParaRPr>
                    </a:p>
                  </a:txBody>
                  <a:tcPr marL="69056" marR="69056" marT="9591" marB="0">
                    <a:lnL>
                      <a:noFill/>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pPr algn="l" fontAlgn="t">
                        <a:lnSpc>
                          <a:spcPct val="107000"/>
                        </a:lnSpc>
                        <a:spcBef>
                          <a:spcPts val="300"/>
                        </a:spcBef>
                        <a:spcAft>
                          <a:spcPts val="300"/>
                        </a:spcAft>
                      </a:pPr>
                      <a:r>
                        <a:rPr lang="en-GB" sz="1400" b="1" i="0" u="none" strike="noStrike" dirty="0">
                          <a:effectLst/>
                          <a:latin typeface="+mn-lt"/>
                          <a:ea typeface="Calibri" panose="020F0502020204030204" pitchFamily="34" charset="0"/>
                          <a:cs typeface="Arial" panose="020B0604020202020204" pitchFamily="34" charset="0"/>
                        </a:rPr>
                        <a:t>Duties and responsibilities</a:t>
                      </a:r>
                      <a:endParaRPr lang="en-GB" sz="1400" b="0" i="0" u="none" strike="noStrike" dirty="0">
                        <a:effectLst/>
                        <a:latin typeface="+mn-lt"/>
                      </a:endParaRPr>
                    </a:p>
                  </a:txBody>
                  <a:tcPr marL="69056" marR="69056" marT="959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pPr algn="l" fontAlgn="t">
                        <a:lnSpc>
                          <a:spcPct val="107000"/>
                        </a:lnSpc>
                        <a:spcBef>
                          <a:spcPts val="300"/>
                        </a:spcBef>
                        <a:spcAft>
                          <a:spcPts val="300"/>
                        </a:spcAft>
                      </a:pPr>
                      <a:r>
                        <a:rPr lang="en-GB" sz="1400" b="1" i="0" u="none" strike="noStrike" dirty="0">
                          <a:effectLst/>
                          <a:latin typeface="+mn-lt"/>
                          <a:ea typeface="Calibri" panose="020F0502020204030204" pitchFamily="34" charset="0"/>
                          <a:cs typeface="Arial" panose="020B0604020202020204" pitchFamily="34" charset="0"/>
                        </a:rPr>
                        <a:t>Selection criteria, competencies and experience</a:t>
                      </a:r>
                      <a:endParaRPr lang="en-GB" sz="1400" b="0" i="0" u="none" strike="noStrike" dirty="0">
                        <a:effectLst/>
                        <a:latin typeface="+mn-lt"/>
                      </a:endParaRPr>
                    </a:p>
                  </a:txBody>
                  <a:tcPr marL="69056" marR="69056" marT="959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pPr algn="l" fontAlgn="t">
                        <a:lnSpc>
                          <a:spcPct val="107000"/>
                        </a:lnSpc>
                        <a:spcBef>
                          <a:spcPts val="300"/>
                        </a:spcBef>
                        <a:spcAft>
                          <a:spcPts val="300"/>
                        </a:spcAft>
                      </a:pPr>
                      <a:r>
                        <a:rPr lang="en-GB" sz="1400" b="1" i="0" u="none" strike="noStrike" dirty="0">
                          <a:effectLst/>
                          <a:latin typeface="+mn-lt"/>
                          <a:ea typeface="Calibri" panose="020F0502020204030204" pitchFamily="34" charset="0"/>
                          <a:cs typeface="Arial" panose="020B0604020202020204" pitchFamily="34" charset="0"/>
                        </a:rPr>
                        <a:t>Qualifications required</a:t>
                      </a:r>
                      <a:endParaRPr lang="en-GB" sz="1400" b="0" i="0" u="none" strike="noStrike" dirty="0">
                        <a:effectLst/>
                        <a:latin typeface="+mn-lt"/>
                      </a:endParaRPr>
                    </a:p>
                  </a:txBody>
                  <a:tcPr marL="69056" marR="69056" marT="959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pPr algn="l" fontAlgn="t">
                        <a:lnSpc>
                          <a:spcPct val="107000"/>
                        </a:lnSpc>
                        <a:spcBef>
                          <a:spcPts val="300"/>
                        </a:spcBef>
                        <a:spcAft>
                          <a:spcPts val="300"/>
                        </a:spcAft>
                      </a:pPr>
                      <a:r>
                        <a:rPr lang="en-GB" sz="1400" b="1" i="0" u="none" strike="noStrike" dirty="0">
                          <a:effectLst/>
                          <a:latin typeface="+mn-lt"/>
                          <a:ea typeface="Calibri" panose="020F0502020204030204" pitchFamily="34" charset="0"/>
                          <a:cs typeface="Arial" panose="020B0604020202020204" pitchFamily="34" charset="0"/>
                        </a:rPr>
                        <a:t>Essential or desirable?</a:t>
                      </a:r>
                      <a:endParaRPr lang="en-GB" sz="1400" b="0" i="0" u="none" strike="noStrike" dirty="0">
                        <a:effectLst/>
                        <a:latin typeface="+mn-lt"/>
                      </a:endParaRPr>
                    </a:p>
                  </a:txBody>
                  <a:tcPr marL="69056" marR="69056" marT="9591" marB="0">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solidFill>
                      <a:schemeClr val="accent1">
                        <a:lumMod val="60000"/>
                        <a:lumOff val="40000"/>
                      </a:schemeClr>
                    </a:solidFill>
                  </a:tcPr>
                </a:tc>
                <a:extLst>
                  <a:ext uri="{0D108BD9-81ED-4DB2-BD59-A6C34878D82A}">
                    <a16:rowId xmlns:a16="http://schemas.microsoft.com/office/drawing/2014/main" val="3421693132"/>
                  </a:ext>
                </a:extLst>
              </a:tr>
              <a:tr h="1008099">
                <a:tc>
                  <a:txBody>
                    <a:bodyPr/>
                    <a:lstStyle/>
                    <a:p>
                      <a:pPr algn="l" fontAlgn="t">
                        <a:lnSpc>
                          <a:spcPct val="107000"/>
                        </a:lnSpc>
                        <a:spcBef>
                          <a:spcPts val="300"/>
                        </a:spcBef>
                        <a:spcAft>
                          <a:spcPts val="300"/>
                        </a:spcAft>
                      </a:pPr>
                      <a:r>
                        <a:rPr lang="en-GB" sz="1400" b="0" i="0" u="none" strike="noStrike" dirty="0">
                          <a:effectLst/>
                          <a:latin typeface="+mn-lt"/>
                          <a:ea typeface="Calibri" panose="020F0502020204030204" pitchFamily="34" charset="0"/>
                          <a:cs typeface="Arial" panose="020B0604020202020204" pitchFamily="34" charset="0"/>
                        </a:rPr>
                        <a:t>Maintain essential IT operations, including operating systems, security tools, applications, servers, email systems, laptops, desktops, software, and hardware</a:t>
                      </a:r>
                      <a:endParaRPr lang="en-GB" sz="1400" b="0" i="0" u="none" strike="noStrike" dirty="0">
                        <a:effectLst/>
                        <a:latin typeface="+mn-lt"/>
                      </a:endParaRPr>
                    </a:p>
                  </a:txBody>
                  <a:tcPr marL="69056" marR="69056" marT="9591"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300"/>
                        </a:spcBef>
                        <a:spcAft>
                          <a:spcPts val="300"/>
                        </a:spcAft>
                      </a:pPr>
                      <a:r>
                        <a:rPr lang="en-GB" sz="1400" b="0" i="0" u="none" strike="noStrike" dirty="0">
                          <a:effectLst/>
                          <a:latin typeface="+mn-lt"/>
                          <a:ea typeface="Calibri" panose="020F0502020204030204" pitchFamily="34" charset="0"/>
                          <a:cs typeface="Arial" panose="020B0604020202020204" pitchFamily="34" charset="0"/>
                        </a:rPr>
                        <a:t>Analyse department needs, identify vulnerabilities, and boost productivity, efficiency and accuracy to inform business decisions</a:t>
                      </a:r>
                      <a:endParaRPr lang="en-GB" sz="1400" b="0" i="0" u="none" strike="noStrike" dirty="0">
                        <a:effectLst/>
                        <a:latin typeface="+mn-lt"/>
                      </a:endParaRPr>
                    </a:p>
                  </a:txBody>
                  <a:tcPr marL="69056" marR="69056" marT="959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300"/>
                        </a:spcBef>
                        <a:spcAft>
                          <a:spcPts val="300"/>
                        </a:spcAft>
                      </a:pPr>
                      <a:r>
                        <a:rPr lang="en-GB" sz="1400" b="0" i="0" u="none" strike="noStrike" dirty="0">
                          <a:effectLst/>
                          <a:latin typeface="+mn-lt"/>
                          <a:ea typeface="Calibri" panose="020F0502020204030204" pitchFamily="34" charset="0"/>
                          <a:cs typeface="Arial" panose="020B0604020202020204" pitchFamily="34" charset="0"/>
                        </a:rPr>
                        <a:t>5+ years’ experience in IT management</a:t>
                      </a:r>
                      <a:endParaRPr lang="en-GB" sz="1400" b="0" i="0" u="none" strike="noStrike" dirty="0">
                        <a:effectLst/>
                        <a:latin typeface="+mn-lt"/>
                      </a:endParaRPr>
                    </a:p>
                  </a:txBody>
                  <a:tcPr marL="69056" marR="69056" marT="959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300"/>
                        </a:spcBef>
                        <a:spcAft>
                          <a:spcPts val="300"/>
                        </a:spcAft>
                      </a:pPr>
                      <a:r>
                        <a:rPr lang="en-GB" sz="1400" b="0" i="0" u="none" strike="noStrike">
                          <a:effectLst/>
                          <a:latin typeface="+mn-lt"/>
                          <a:ea typeface="Calibri" panose="020F0502020204030204" pitchFamily="34" charset="0"/>
                          <a:cs typeface="Arial" panose="020B0604020202020204" pitchFamily="34" charset="0"/>
                        </a:rPr>
                        <a:t>BS in Computer Science, MIS or similar field</a:t>
                      </a:r>
                      <a:endParaRPr lang="en-GB" sz="1400" b="0" i="0" u="none" strike="noStrike">
                        <a:effectLst/>
                        <a:latin typeface="+mn-lt"/>
                      </a:endParaRPr>
                    </a:p>
                  </a:txBody>
                  <a:tcPr marL="69056" marR="69056" marT="959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300"/>
                        </a:spcBef>
                        <a:spcAft>
                          <a:spcPts val="300"/>
                        </a:spcAft>
                      </a:pPr>
                      <a:r>
                        <a:rPr lang="en-GB" sz="1400" b="0" i="0" u="none" strike="noStrike">
                          <a:effectLst/>
                          <a:latin typeface="+mn-lt"/>
                          <a:ea typeface="Calibri" panose="020F0502020204030204" pitchFamily="34" charset="0"/>
                          <a:cs typeface="Arial" panose="020B0604020202020204" pitchFamily="34" charset="0"/>
                        </a:rPr>
                        <a:t>E</a:t>
                      </a:r>
                      <a:endParaRPr lang="en-GB" sz="1400" b="0" i="0" u="none" strike="noStrike">
                        <a:effectLst/>
                        <a:latin typeface="+mn-lt"/>
                      </a:endParaRPr>
                    </a:p>
                  </a:txBody>
                  <a:tcPr marL="69056" marR="69056" marT="9591" marB="0">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63746452"/>
                  </a:ext>
                </a:extLst>
              </a:tr>
              <a:tr h="1319667">
                <a:tc>
                  <a:txBody>
                    <a:bodyPr/>
                    <a:lstStyle/>
                    <a:p>
                      <a:pPr algn="l" fontAlgn="t">
                        <a:lnSpc>
                          <a:spcPct val="107000"/>
                        </a:lnSpc>
                        <a:spcBef>
                          <a:spcPts val="300"/>
                        </a:spcBef>
                        <a:spcAft>
                          <a:spcPts val="300"/>
                        </a:spcAft>
                      </a:pPr>
                      <a:r>
                        <a:rPr lang="en-GB" sz="1400" b="0" i="0" u="none" strike="noStrike" dirty="0">
                          <a:effectLst/>
                          <a:latin typeface="+mn-lt"/>
                          <a:ea typeface="Calibri" panose="020F0502020204030204" pitchFamily="34" charset="0"/>
                          <a:cs typeface="Arial" panose="020B0604020202020204" pitchFamily="34" charset="0"/>
                        </a:rPr>
                        <a:t>Own projects, solutions, and key responsibilities within a larger business initiative</a:t>
                      </a:r>
                      <a:endParaRPr lang="en-GB" sz="1400" b="0" i="0" u="none" strike="noStrike" dirty="0">
                        <a:effectLst/>
                        <a:latin typeface="+mn-lt"/>
                      </a:endParaRPr>
                    </a:p>
                  </a:txBody>
                  <a:tcPr marL="69056" marR="69056" marT="9591"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300"/>
                        </a:spcBef>
                        <a:spcAft>
                          <a:spcPts val="300"/>
                        </a:spcAft>
                      </a:pPr>
                      <a:r>
                        <a:rPr lang="en-GB" sz="1400" b="0" i="0" u="none" strike="noStrike" dirty="0">
                          <a:effectLst/>
                          <a:latin typeface="+mn-lt"/>
                          <a:ea typeface="Calibri" panose="020F0502020204030204" pitchFamily="34" charset="0"/>
                          <a:cs typeface="Arial" panose="020B0604020202020204" pitchFamily="34" charset="0"/>
                        </a:rPr>
                        <a:t>Ensure network components meet needs and work together seamlessly, using the full range of capabilities, and stay informed about new features and competitive solutions</a:t>
                      </a:r>
                      <a:endParaRPr lang="en-GB" sz="1400" b="0" i="0" u="none" strike="noStrike" dirty="0">
                        <a:effectLst/>
                        <a:latin typeface="+mn-lt"/>
                      </a:endParaRPr>
                    </a:p>
                  </a:txBody>
                  <a:tcPr marL="69056" marR="69056" marT="959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300"/>
                        </a:spcBef>
                        <a:spcAft>
                          <a:spcPts val="300"/>
                        </a:spcAft>
                      </a:pPr>
                      <a:r>
                        <a:rPr lang="en-GB" sz="1400" b="0" i="0" u="none" strike="noStrike" dirty="0">
                          <a:effectLst/>
                          <a:latin typeface="+mn-lt"/>
                          <a:ea typeface="Calibri" panose="020F0502020204030204" pitchFamily="34" charset="0"/>
                          <a:cs typeface="Arial" panose="020B0604020202020204" pitchFamily="34" charset="0"/>
                        </a:rPr>
                        <a:t>Proven leadership skills</a:t>
                      </a:r>
                      <a:endParaRPr lang="en-GB" sz="1400" b="0" i="0" u="none" strike="noStrike" dirty="0">
                        <a:effectLst/>
                        <a:latin typeface="+mn-lt"/>
                      </a:endParaRPr>
                    </a:p>
                  </a:txBody>
                  <a:tcPr marL="69056" marR="69056" marT="959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300"/>
                        </a:spcBef>
                        <a:spcAft>
                          <a:spcPts val="300"/>
                        </a:spcAft>
                      </a:pPr>
                      <a:r>
                        <a:rPr lang="en-GB" sz="1400" b="0" i="0" u="none" strike="noStrike">
                          <a:effectLst/>
                          <a:latin typeface="+mn-lt"/>
                          <a:ea typeface="Calibri" panose="020F0502020204030204" pitchFamily="34" charset="0"/>
                          <a:cs typeface="Arial" panose="020B0604020202020204" pitchFamily="34" charset="0"/>
                        </a:rPr>
                        <a:t>Expertise with implementing, configuring, and testing solutions</a:t>
                      </a:r>
                      <a:endParaRPr lang="en-GB" sz="1400" b="0" i="0" u="none" strike="noStrike">
                        <a:effectLst/>
                        <a:latin typeface="+mn-lt"/>
                      </a:endParaRPr>
                    </a:p>
                  </a:txBody>
                  <a:tcPr marL="69056" marR="69056" marT="959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300"/>
                        </a:spcBef>
                        <a:spcAft>
                          <a:spcPts val="300"/>
                        </a:spcAft>
                      </a:pPr>
                      <a:r>
                        <a:rPr lang="en-GB" sz="1400" b="0" i="0" u="none" strike="noStrike">
                          <a:effectLst/>
                          <a:latin typeface="+mn-lt"/>
                          <a:ea typeface="Calibri" panose="020F0502020204030204" pitchFamily="34" charset="0"/>
                          <a:cs typeface="Arial" panose="020B0604020202020204" pitchFamily="34" charset="0"/>
                        </a:rPr>
                        <a:t>E</a:t>
                      </a:r>
                      <a:endParaRPr lang="en-GB" sz="1400" b="0" i="0" u="none" strike="noStrike">
                        <a:effectLst/>
                        <a:latin typeface="+mn-lt"/>
                      </a:endParaRPr>
                    </a:p>
                  </a:txBody>
                  <a:tcPr marL="69056" marR="69056" marT="9591" marB="0">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66144615"/>
                  </a:ext>
                </a:extLst>
              </a:tr>
              <a:tr h="1215743">
                <a:tc>
                  <a:txBody>
                    <a:bodyPr/>
                    <a:lstStyle/>
                    <a:p>
                      <a:pPr algn="l" fontAlgn="t">
                        <a:lnSpc>
                          <a:spcPct val="107000"/>
                        </a:lnSpc>
                        <a:spcBef>
                          <a:spcPts val="300"/>
                        </a:spcBef>
                        <a:spcAft>
                          <a:spcPts val="300"/>
                        </a:spcAft>
                      </a:pPr>
                      <a:r>
                        <a:rPr lang="en-GB" sz="1400" b="0" i="0" u="none" strike="noStrike">
                          <a:effectLst/>
                          <a:latin typeface="+mn-lt"/>
                          <a:ea typeface="Calibri" panose="020F0502020204030204" pitchFamily="34" charset="0"/>
                          <a:cs typeface="Arial" panose="020B0604020202020204" pitchFamily="34" charset="0"/>
                        </a:rPr>
                        <a:t>Handle business-critical IT tasks and systems administration</a:t>
                      </a:r>
                      <a:endParaRPr lang="en-GB" sz="1400" b="0" i="0" u="none" strike="noStrike">
                        <a:effectLst/>
                        <a:latin typeface="+mn-lt"/>
                      </a:endParaRPr>
                    </a:p>
                  </a:txBody>
                  <a:tcPr marL="69056" marR="69056" marT="9591"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300"/>
                        </a:spcBef>
                        <a:spcAft>
                          <a:spcPts val="300"/>
                        </a:spcAft>
                      </a:pPr>
                      <a:r>
                        <a:rPr lang="en-GB" sz="1400" b="0" i="0" u="none" strike="noStrike" dirty="0">
                          <a:effectLst/>
                          <a:latin typeface="+mn-lt"/>
                          <a:ea typeface="Calibri" panose="020F0502020204030204" pitchFamily="34" charset="0"/>
                          <a:cs typeface="Arial" panose="020B0604020202020204" pitchFamily="34" charset="0"/>
                        </a:rPr>
                        <a:t>Prepare cost benefits analysis reports when upgrades are necessary, continuously analysing vendors to ensure they offer the best possible service and value for company needs</a:t>
                      </a:r>
                      <a:endParaRPr lang="en-GB" sz="1400" b="0" i="0" u="none" strike="noStrike" dirty="0">
                        <a:effectLst/>
                        <a:latin typeface="+mn-lt"/>
                      </a:endParaRPr>
                    </a:p>
                  </a:txBody>
                  <a:tcPr marL="69056" marR="69056" marT="959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300"/>
                        </a:spcBef>
                        <a:spcAft>
                          <a:spcPts val="300"/>
                        </a:spcAft>
                      </a:pPr>
                      <a:r>
                        <a:rPr lang="en-GB" sz="1400" b="0" i="0" u="none" strike="noStrike" dirty="0">
                          <a:effectLst/>
                          <a:latin typeface="+mn-lt"/>
                          <a:ea typeface="Calibri" panose="020F0502020204030204" pitchFamily="34" charset="0"/>
                          <a:cs typeface="Arial" panose="020B0604020202020204" pitchFamily="34" charset="0"/>
                        </a:rPr>
                        <a:t>Strong creative and analytical thinking</a:t>
                      </a:r>
                      <a:endParaRPr lang="en-GB" sz="1400" b="0" i="0" u="none" strike="noStrike" dirty="0">
                        <a:effectLst/>
                        <a:latin typeface="+mn-lt"/>
                      </a:endParaRPr>
                    </a:p>
                  </a:txBody>
                  <a:tcPr marL="69056" marR="69056" marT="959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300"/>
                        </a:spcBef>
                        <a:spcAft>
                          <a:spcPts val="300"/>
                        </a:spcAft>
                      </a:pPr>
                      <a:r>
                        <a:rPr lang="en-GB" sz="1400" b="0" i="0" u="none" strike="noStrike">
                          <a:effectLst/>
                          <a:latin typeface="+mn-lt"/>
                          <a:ea typeface="Calibri" panose="020F0502020204030204" pitchFamily="34" charset="0"/>
                          <a:cs typeface="Arial" panose="020B0604020202020204" pitchFamily="34" charset="0"/>
                        </a:rPr>
                        <a:t>Professional certifications</a:t>
                      </a:r>
                      <a:endParaRPr lang="en-GB" sz="1400" b="0" i="0" u="none" strike="noStrike">
                        <a:effectLst/>
                        <a:latin typeface="+mn-lt"/>
                      </a:endParaRPr>
                    </a:p>
                  </a:txBody>
                  <a:tcPr marL="69056" marR="69056" marT="959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300"/>
                        </a:spcBef>
                        <a:spcAft>
                          <a:spcPts val="300"/>
                        </a:spcAft>
                      </a:pPr>
                      <a:r>
                        <a:rPr lang="en-GB" sz="1400" b="0" i="0" u="none" strike="noStrike">
                          <a:effectLst/>
                          <a:latin typeface="+mn-lt"/>
                          <a:ea typeface="Calibri" panose="020F0502020204030204" pitchFamily="34" charset="0"/>
                          <a:cs typeface="Arial" panose="020B0604020202020204" pitchFamily="34" charset="0"/>
                        </a:rPr>
                        <a:t>E</a:t>
                      </a:r>
                      <a:endParaRPr lang="en-GB" sz="1400" b="0" i="0" u="none" strike="noStrike">
                        <a:effectLst/>
                        <a:latin typeface="+mn-lt"/>
                      </a:endParaRPr>
                    </a:p>
                  </a:txBody>
                  <a:tcPr marL="69056" marR="69056" marT="9591" marB="0">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652169233"/>
                  </a:ext>
                </a:extLst>
              </a:tr>
              <a:tr h="1250720">
                <a:tc>
                  <a:txBody>
                    <a:bodyPr/>
                    <a:lstStyle/>
                    <a:p>
                      <a:pPr algn="l" fontAlgn="t">
                        <a:lnSpc>
                          <a:spcPct val="107000"/>
                        </a:lnSpc>
                        <a:spcBef>
                          <a:spcPts val="300"/>
                        </a:spcBef>
                        <a:spcAft>
                          <a:spcPts val="300"/>
                        </a:spcAft>
                      </a:pPr>
                      <a:r>
                        <a:rPr lang="en-GB" sz="1400" b="0" i="0" u="none" strike="noStrike">
                          <a:effectLst/>
                          <a:latin typeface="+mn-lt"/>
                          <a:ea typeface="Calibri" panose="020F0502020204030204" pitchFamily="34" charset="0"/>
                          <a:cs typeface="Arial" panose="020B0604020202020204" pitchFamily="34" charset="0"/>
                        </a:rPr>
                        <a:t>Research and evaluate emerging technologies, hardware, and software</a:t>
                      </a:r>
                      <a:endParaRPr lang="en-GB" sz="1400" b="0" i="0" u="none" strike="noStrike">
                        <a:effectLst/>
                        <a:latin typeface="+mn-lt"/>
                      </a:endParaRPr>
                    </a:p>
                  </a:txBody>
                  <a:tcPr marL="69056" marR="69056" marT="9591"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300"/>
                        </a:spcBef>
                        <a:spcAft>
                          <a:spcPts val="300"/>
                        </a:spcAft>
                      </a:pPr>
                      <a:r>
                        <a:rPr lang="en-GB" sz="1400" b="0" i="0" u="none" strike="noStrike">
                          <a:effectLst/>
                          <a:latin typeface="+mn-lt"/>
                          <a:ea typeface="Calibri" panose="020F0502020204030204" pitchFamily="34" charset="0"/>
                          <a:cs typeface="Arial" panose="020B0604020202020204" pitchFamily="34" charset="0"/>
                        </a:rPr>
                        <a:t>Train employees on both software and hardware, troubleshoot, and provide technical support when needed</a:t>
                      </a:r>
                      <a:endParaRPr lang="en-GB" sz="1400" b="0" i="0" u="none" strike="noStrike">
                        <a:effectLst/>
                        <a:latin typeface="+mn-lt"/>
                      </a:endParaRPr>
                    </a:p>
                  </a:txBody>
                  <a:tcPr marL="69056" marR="69056" marT="959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300"/>
                        </a:spcBef>
                        <a:spcAft>
                          <a:spcPts val="300"/>
                        </a:spcAft>
                      </a:pPr>
                      <a:r>
                        <a:rPr lang="en-GB" sz="1400" b="0" i="0" u="none" strike="noStrike" dirty="0">
                          <a:effectLst/>
                          <a:latin typeface="+mn-lt"/>
                          <a:ea typeface="Calibri" panose="020F0502020204030204" pitchFamily="34" charset="0"/>
                          <a:cs typeface="Arial" panose="020B0604020202020204" pitchFamily="34" charset="0"/>
                        </a:rPr>
                        <a:t> </a:t>
                      </a:r>
                      <a:endParaRPr lang="en-GB" sz="1400" b="0" i="0" u="none" strike="noStrike" dirty="0">
                        <a:effectLst/>
                        <a:latin typeface="+mn-lt"/>
                      </a:endParaRPr>
                    </a:p>
                  </a:txBody>
                  <a:tcPr marL="69056" marR="69056" marT="959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300"/>
                        </a:spcBef>
                        <a:spcAft>
                          <a:spcPts val="300"/>
                        </a:spcAft>
                      </a:pPr>
                      <a:r>
                        <a:rPr lang="en-GB" sz="1400" b="0" i="0" u="none" strike="noStrike" dirty="0">
                          <a:effectLst/>
                          <a:latin typeface="+mn-lt"/>
                          <a:ea typeface="Calibri" panose="020F0502020204030204" pitchFamily="34" charset="0"/>
                          <a:cs typeface="Arial" panose="020B0604020202020204" pitchFamily="34" charset="0"/>
                        </a:rPr>
                        <a:t> </a:t>
                      </a:r>
                      <a:endParaRPr lang="en-GB" sz="1400" b="0" i="0" u="none" strike="noStrike" dirty="0">
                        <a:effectLst/>
                        <a:latin typeface="+mn-lt"/>
                      </a:endParaRPr>
                    </a:p>
                  </a:txBody>
                  <a:tcPr marL="69056" marR="69056" marT="959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300"/>
                        </a:spcBef>
                        <a:spcAft>
                          <a:spcPts val="300"/>
                        </a:spcAft>
                      </a:pPr>
                      <a:r>
                        <a:rPr lang="en-GB" sz="1400" b="0" i="0" u="none" strike="noStrike" dirty="0">
                          <a:effectLst/>
                          <a:latin typeface="+mn-lt"/>
                          <a:ea typeface="Calibri" panose="020F0502020204030204" pitchFamily="34" charset="0"/>
                          <a:cs typeface="Arial" panose="020B0604020202020204" pitchFamily="34" charset="0"/>
                        </a:rPr>
                        <a:t>E</a:t>
                      </a:r>
                      <a:endParaRPr lang="en-GB" sz="1400" b="0" i="0" u="none" strike="noStrike" dirty="0">
                        <a:effectLst/>
                        <a:latin typeface="+mn-lt"/>
                      </a:endParaRPr>
                    </a:p>
                    <a:p>
                      <a:pPr algn="l" fontAlgn="t">
                        <a:lnSpc>
                          <a:spcPct val="107000"/>
                        </a:lnSpc>
                        <a:spcBef>
                          <a:spcPts val="300"/>
                        </a:spcBef>
                        <a:spcAft>
                          <a:spcPts val="300"/>
                        </a:spcAft>
                      </a:pPr>
                      <a:r>
                        <a:rPr lang="en-GB" sz="1400" b="0" i="0" u="none" strike="noStrike" dirty="0">
                          <a:effectLst/>
                          <a:latin typeface="+mn-lt"/>
                          <a:ea typeface="Calibri" panose="020F0502020204030204" pitchFamily="34" charset="0"/>
                          <a:cs typeface="Arial" panose="020B0604020202020204" pitchFamily="34" charset="0"/>
                        </a:rPr>
                        <a:t>E</a:t>
                      </a:r>
                      <a:endParaRPr lang="en-GB" sz="1400" b="0" i="0" u="none" strike="noStrike" dirty="0">
                        <a:effectLst/>
                        <a:latin typeface="+mn-lt"/>
                      </a:endParaRPr>
                    </a:p>
                    <a:p>
                      <a:pPr algn="l" fontAlgn="t">
                        <a:lnSpc>
                          <a:spcPct val="107000"/>
                        </a:lnSpc>
                        <a:spcBef>
                          <a:spcPts val="300"/>
                        </a:spcBef>
                        <a:spcAft>
                          <a:spcPts val="300"/>
                        </a:spcAft>
                      </a:pPr>
                      <a:r>
                        <a:rPr lang="en-GB" sz="1400" b="0" i="0" u="none" strike="noStrike" dirty="0">
                          <a:effectLst/>
                          <a:latin typeface="+mn-lt"/>
                          <a:ea typeface="Calibri" panose="020F0502020204030204" pitchFamily="34" charset="0"/>
                          <a:cs typeface="Arial" panose="020B0604020202020204" pitchFamily="34" charset="0"/>
                        </a:rPr>
                        <a:t> </a:t>
                      </a:r>
                      <a:endParaRPr lang="en-GB" sz="1400" b="0" i="0" u="none" strike="noStrike" dirty="0">
                        <a:effectLst/>
                        <a:latin typeface="+mn-lt"/>
                      </a:endParaRPr>
                    </a:p>
                  </a:txBody>
                  <a:tcPr marL="69056" marR="69056" marT="9591" marB="0">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56097219"/>
                  </a:ext>
                </a:extLst>
              </a:tr>
              <a:tr h="644570">
                <a:tc>
                  <a:txBody>
                    <a:bodyPr/>
                    <a:lstStyle/>
                    <a:p>
                      <a:pPr algn="l" fontAlgn="t">
                        <a:lnSpc>
                          <a:spcPct val="107000"/>
                        </a:lnSpc>
                        <a:spcBef>
                          <a:spcPts val="300"/>
                        </a:spcBef>
                        <a:spcAft>
                          <a:spcPts val="300"/>
                        </a:spcAft>
                      </a:pPr>
                      <a:r>
                        <a:rPr lang="en-GB" sz="1400" b="0" i="0" u="none" strike="noStrike">
                          <a:effectLst/>
                          <a:latin typeface="+mn-lt"/>
                          <a:ea typeface="Calibri" panose="020F0502020204030204" pitchFamily="34" charset="0"/>
                          <a:cs typeface="Arial" panose="020B0604020202020204" pitchFamily="34" charset="0"/>
                        </a:rPr>
                        <a:t>Track and maintain hardware and software inventory</a:t>
                      </a:r>
                      <a:endParaRPr lang="en-GB" sz="1400" b="0" i="0" u="none" strike="noStrike">
                        <a:effectLst/>
                        <a:latin typeface="+mn-lt"/>
                      </a:endParaRPr>
                    </a:p>
                  </a:txBody>
                  <a:tcPr marL="69056" marR="69056" marT="9591"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300"/>
                        </a:spcBef>
                        <a:spcAft>
                          <a:spcPts val="300"/>
                        </a:spcAft>
                      </a:pPr>
                      <a:r>
                        <a:rPr lang="en-GB" sz="1400" b="0" i="0" u="none" strike="noStrike">
                          <a:effectLst/>
                          <a:latin typeface="+mn-lt"/>
                          <a:ea typeface="Calibri" panose="020F0502020204030204" pitchFamily="34" charset="0"/>
                          <a:cs typeface="Arial" panose="020B0604020202020204" pitchFamily="34" charset="0"/>
                        </a:rPr>
                        <a:t>Develop and execute disaster procedures, and maintain data backups</a:t>
                      </a:r>
                      <a:endParaRPr lang="en-GB" sz="1400" b="0" i="0" u="none" strike="noStrike">
                        <a:effectLst/>
                        <a:latin typeface="+mn-lt"/>
                      </a:endParaRPr>
                    </a:p>
                  </a:txBody>
                  <a:tcPr marL="69056" marR="69056" marT="959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300"/>
                        </a:spcBef>
                        <a:spcAft>
                          <a:spcPts val="300"/>
                        </a:spcAft>
                      </a:pPr>
                      <a:r>
                        <a:rPr lang="en-GB" sz="1400" b="0" i="0" u="none" strike="noStrike">
                          <a:effectLst/>
                          <a:latin typeface="+mn-lt"/>
                          <a:ea typeface="Calibri" panose="020F0502020204030204" pitchFamily="34" charset="0"/>
                          <a:cs typeface="Arial" panose="020B0604020202020204" pitchFamily="34" charset="0"/>
                        </a:rPr>
                        <a:t> </a:t>
                      </a:r>
                      <a:endParaRPr lang="en-GB" sz="1400" b="0" i="0" u="none" strike="noStrike">
                        <a:effectLst/>
                        <a:latin typeface="+mn-lt"/>
                      </a:endParaRPr>
                    </a:p>
                  </a:txBody>
                  <a:tcPr marL="69056" marR="69056" marT="959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300"/>
                        </a:spcBef>
                        <a:spcAft>
                          <a:spcPts val="300"/>
                        </a:spcAft>
                      </a:pPr>
                      <a:r>
                        <a:rPr lang="en-GB" sz="1400" b="0" i="0" u="none" strike="noStrike">
                          <a:effectLst/>
                          <a:latin typeface="+mn-lt"/>
                          <a:ea typeface="Calibri" panose="020F0502020204030204" pitchFamily="34" charset="0"/>
                          <a:cs typeface="Arial" panose="020B0604020202020204" pitchFamily="34" charset="0"/>
                        </a:rPr>
                        <a:t> </a:t>
                      </a:r>
                      <a:endParaRPr lang="en-GB" sz="1400" b="0" i="0" u="none" strike="noStrike">
                        <a:effectLst/>
                        <a:latin typeface="+mn-lt"/>
                      </a:endParaRPr>
                    </a:p>
                  </a:txBody>
                  <a:tcPr marL="69056" marR="69056" marT="959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300"/>
                        </a:spcBef>
                        <a:spcAft>
                          <a:spcPts val="300"/>
                        </a:spcAft>
                      </a:pPr>
                      <a:r>
                        <a:rPr lang="en-GB" sz="1400" b="0" i="0" u="none" strike="noStrike" dirty="0">
                          <a:effectLst/>
                          <a:latin typeface="+mn-lt"/>
                          <a:ea typeface="Calibri" panose="020F0502020204030204" pitchFamily="34" charset="0"/>
                          <a:cs typeface="Arial" panose="020B0604020202020204" pitchFamily="34" charset="0"/>
                        </a:rPr>
                        <a:t>E</a:t>
                      </a:r>
                      <a:endParaRPr lang="en-GB" sz="1400" b="0" i="0" u="none" strike="noStrike" dirty="0">
                        <a:effectLst/>
                        <a:latin typeface="+mn-lt"/>
                      </a:endParaRPr>
                    </a:p>
                  </a:txBody>
                  <a:tcPr marL="69056" marR="69056" marT="9591" marB="0">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09395175"/>
                  </a:ext>
                </a:extLst>
              </a:tr>
            </a:tbl>
          </a:graphicData>
        </a:graphic>
      </p:graphicFrame>
    </p:spTree>
    <p:extLst>
      <p:ext uri="{BB962C8B-B14F-4D97-AF65-F5344CB8AC3E}">
        <p14:creationId xmlns:p14="http://schemas.microsoft.com/office/powerpoint/2010/main" val="24836132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25">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9" name="Content Placeholder 18">
            <a:extLst>
              <a:ext uri="{FF2B5EF4-FFF2-40B4-BE49-F238E27FC236}">
                <a16:creationId xmlns:a16="http://schemas.microsoft.com/office/drawing/2014/main" id="{C79E0A0C-3B18-45ED-A98A-5E7F3AF7DEF7}"/>
              </a:ext>
            </a:extLst>
          </p:cNvPr>
          <p:cNvGraphicFramePr>
            <a:graphicFrameLocks noGrp="1"/>
          </p:cNvGraphicFramePr>
          <p:nvPr>
            <p:ph idx="4294967295"/>
            <p:extLst>
              <p:ext uri="{D42A27DB-BD31-4B8C-83A1-F6EECF244321}">
                <p14:modId xmlns:p14="http://schemas.microsoft.com/office/powerpoint/2010/main" val="2349841715"/>
              </p:ext>
            </p:extLst>
          </p:nvPr>
        </p:nvGraphicFramePr>
        <p:xfrm>
          <a:off x="643467" y="969380"/>
          <a:ext cx="10905066" cy="4919242"/>
        </p:xfrm>
        <a:graphic>
          <a:graphicData uri="http://schemas.openxmlformats.org/drawingml/2006/table">
            <a:tbl>
              <a:tblPr firstRow="1" firstCol="1" lastRow="1" lastCol="1" bandRow="1" bandCol="1">
                <a:noFill/>
              </a:tblPr>
              <a:tblGrid>
                <a:gridCol w="10905066">
                  <a:extLst>
                    <a:ext uri="{9D8B030D-6E8A-4147-A177-3AD203B41FA5}">
                      <a16:colId xmlns:a16="http://schemas.microsoft.com/office/drawing/2014/main" val="753258158"/>
                    </a:ext>
                  </a:extLst>
                </a:gridCol>
              </a:tblGrid>
              <a:tr h="813902">
                <a:tc>
                  <a:txBody>
                    <a:bodyPr/>
                    <a:lstStyle/>
                    <a:p>
                      <a:pPr algn="l" fontAlgn="t">
                        <a:lnSpc>
                          <a:spcPct val="107000"/>
                        </a:lnSpc>
                        <a:spcBef>
                          <a:spcPts val="300"/>
                        </a:spcBef>
                        <a:spcAft>
                          <a:spcPts val="300"/>
                        </a:spcAft>
                      </a:pPr>
                      <a:r>
                        <a:rPr lang="en-GB" sz="2400" b="1" i="0" u="none" strike="noStrike">
                          <a:solidFill>
                            <a:schemeClr val="tx1">
                              <a:lumMod val="75000"/>
                              <a:lumOff val="25000"/>
                            </a:schemeClr>
                          </a:solidFill>
                          <a:effectLst/>
                          <a:latin typeface="Calibri" panose="020F0502020204030204" pitchFamily="34" charset="0"/>
                          <a:ea typeface="Calibri" panose="020F0502020204030204" pitchFamily="34" charset="0"/>
                          <a:cs typeface="Arial" panose="020B0604020202020204" pitchFamily="34" charset="0"/>
                        </a:rPr>
                        <a:t>General overview of the job:</a:t>
                      </a:r>
                      <a:endParaRPr lang="en-GB" sz="2400" b="1" i="0" u="none" strike="noStrike">
                        <a:solidFill>
                          <a:schemeClr val="tx1">
                            <a:lumMod val="75000"/>
                            <a:lumOff val="25000"/>
                          </a:schemeClr>
                        </a:solidFill>
                        <a:effectLst/>
                        <a:latin typeface="Arial" panose="020B0604020202020204" pitchFamily="34" charset="0"/>
                      </a:endParaRPr>
                    </a:p>
                  </a:txBody>
                  <a:tcPr marL="307843" marR="184706" marT="184706" marB="184706">
                    <a:lnL w="12700" cmpd="sng">
                      <a:noFill/>
                      <a:prstDash val="solid"/>
                    </a:lnL>
                    <a:lnR w="12700" cmpd="sng">
                      <a:noFill/>
                      <a:prstDash val="solid"/>
                    </a:lnR>
                    <a:lnT w="19050" cap="flat" cmpd="sng" algn="ctr">
                      <a:solidFill>
                        <a:srgbClr val="8F9A9D">
                          <a:alpha val="60000"/>
                        </a:srgbClr>
                      </a:solidFill>
                      <a:prstDash val="solid"/>
                    </a:lnT>
                    <a:lnB w="12700" cmpd="sng">
                      <a:noFill/>
                      <a:prstDash val="solid"/>
                    </a:lnB>
                    <a:noFill/>
                  </a:tcPr>
                </a:tc>
                <a:extLst>
                  <a:ext uri="{0D108BD9-81ED-4DB2-BD59-A6C34878D82A}">
                    <a16:rowId xmlns:a16="http://schemas.microsoft.com/office/drawing/2014/main" val="1384004379"/>
                  </a:ext>
                </a:extLst>
              </a:tr>
              <a:tr h="631335">
                <a:tc>
                  <a:txBody>
                    <a:bodyPr/>
                    <a:lstStyle/>
                    <a:p>
                      <a:pPr algn="l" fontAlgn="b">
                        <a:lnSpc>
                          <a:spcPct val="107000"/>
                        </a:lnSpc>
                        <a:spcBef>
                          <a:spcPts val="300"/>
                        </a:spcBef>
                        <a:spcAft>
                          <a:spcPts val="300"/>
                        </a:spcAft>
                      </a:pPr>
                      <a:r>
                        <a:rPr lang="en-GB" sz="1900" b="1" i="0" u="none" strike="noStrike">
                          <a:solidFill>
                            <a:schemeClr val="tx1">
                              <a:lumMod val="75000"/>
                              <a:lumOff val="25000"/>
                            </a:schemeClr>
                          </a:solidFill>
                          <a:effectLst/>
                          <a:latin typeface="Calibri" panose="020F0502020204030204" pitchFamily="34" charset="0"/>
                          <a:ea typeface="Calibri" panose="020F0502020204030204" pitchFamily="34" charset="0"/>
                          <a:cs typeface="Arial" panose="020B0604020202020204" pitchFamily="34" charset="0"/>
                        </a:rPr>
                        <a:t>IT manager to be responsible and accountable for the smooth running of computer </a:t>
                      </a:r>
                      <a:endParaRPr lang="en-GB" sz="1900" b="1" i="0" u="none" strike="noStrike">
                        <a:solidFill>
                          <a:schemeClr val="tx1">
                            <a:lumMod val="75000"/>
                            <a:lumOff val="25000"/>
                          </a:schemeClr>
                        </a:solidFill>
                        <a:effectLst/>
                        <a:latin typeface="Arial" panose="020B0604020202020204" pitchFamily="34" charset="0"/>
                      </a:endParaRPr>
                    </a:p>
                  </a:txBody>
                  <a:tcPr marL="307843" marR="160078" marT="160078" marB="160078" anchor="b">
                    <a:lnL w="12700" cmpd="sng">
                      <a:noFill/>
                      <a:prstDash val="solid"/>
                    </a:lnL>
                    <a:lnR w="19050" cap="flat" cmpd="sng" algn="ctr">
                      <a:solidFill>
                        <a:srgbClr val="FFFFFF"/>
                      </a:solidFill>
                      <a:prstDash val="solid"/>
                    </a:lnR>
                    <a:lnT w="12700" cmpd="sng">
                      <a:noFill/>
                      <a:prstDash val="solid"/>
                    </a:lnT>
                    <a:lnB w="12700" cmpd="sng">
                      <a:noFill/>
                      <a:prstDash val="solid"/>
                    </a:lnB>
                    <a:solidFill>
                      <a:srgbClr val="B4BCBE">
                        <a:alpha val="20000"/>
                      </a:srgbClr>
                    </a:solidFill>
                  </a:tcPr>
                </a:tc>
                <a:extLst>
                  <a:ext uri="{0D108BD9-81ED-4DB2-BD59-A6C34878D82A}">
                    <a16:rowId xmlns:a16="http://schemas.microsoft.com/office/drawing/2014/main" val="1296283639"/>
                  </a:ext>
                </a:extLst>
              </a:tr>
              <a:tr h="676827">
                <a:tc>
                  <a:txBody>
                    <a:bodyPr/>
                    <a:lstStyle/>
                    <a:p>
                      <a:pPr algn="l" fontAlgn="t">
                        <a:lnSpc>
                          <a:spcPct val="107000"/>
                        </a:lnSpc>
                        <a:spcBef>
                          <a:spcPts val="300"/>
                        </a:spcBef>
                        <a:spcAft>
                          <a:spcPts val="300"/>
                        </a:spcAft>
                      </a:pPr>
                      <a:r>
                        <a:rPr lang="en-GB" sz="1900" b="1" i="0" u="none" strike="noStrike">
                          <a:solidFill>
                            <a:schemeClr val="tx1">
                              <a:lumMod val="75000"/>
                              <a:lumOff val="25000"/>
                            </a:schemeClr>
                          </a:solidFill>
                          <a:effectLst/>
                          <a:latin typeface="Calibri" panose="020F0502020204030204" pitchFamily="34" charset="0"/>
                          <a:ea typeface="Calibri" panose="020F0502020204030204" pitchFamily="34" charset="0"/>
                          <a:cs typeface="Arial" panose="020B0604020202020204" pitchFamily="34" charset="0"/>
                        </a:rPr>
                        <a:t>systems within the limit of requirements, specification, costs and timeliness. </a:t>
                      </a:r>
                      <a:endParaRPr lang="en-GB" sz="1900" b="1" i="0" u="none" strike="noStrike">
                        <a:solidFill>
                          <a:schemeClr val="tx1">
                            <a:lumMod val="75000"/>
                            <a:lumOff val="25000"/>
                          </a:schemeClr>
                        </a:solidFill>
                        <a:effectLst/>
                        <a:latin typeface="Arial" panose="020B0604020202020204" pitchFamily="34" charset="0"/>
                      </a:endParaRPr>
                    </a:p>
                  </a:txBody>
                  <a:tcPr marL="307843" marR="160078" marT="160078" marB="160078">
                    <a:lnL w="12700" cmpd="sng">
                      <a:noFill/>
                      <a:prstDash val="solid"/>
                    </a:lnL>
                    <a:lnR w="19050" cap="flat" cmpd="sng" algn="ctr">
                      <a:solidFill>
                        <a:srgbClr val="FFFFFF"/>
                      </a:solidFill>
                      <a:prstDash val="solid"/>
                    </a:lnR>
                    <a:lnT w="12700" cmpd="sng">
                      <a:noFill/>
                      <a:prstDash val="solid"/>
                    </a:lnT>
                    <a:lnB w="12700" cmpd="sng">
                      <a:noFill/>
                      <a:prstDash val="solid"/>
                    </a:lnB>
                    <a:solidFill>
                      <a:srgbClr val="B4BCBE">
                        <a:alpha val="20000"/>
                      </a:srgbClr>
                    </a:solidFill>
                  </a:tcPr>
                </a:tc>
                <a:extLst>
                  <a:ext uri="{0D108BD9-81ED-4DB2-BD59-A6C34878D82A}">
                    <a16:rowId xmlns:a16="http://schemas.microsoft.com/office/drawing/2014/main" val="139178168"/>
                  </a:ext>
                </a:extLst>
              </a:tr>
              <a:tr h="984241">
                <a:tc>
                  <a:txBody>
                    <a:bodyPr/>
                    <a:lstStyle/>
                    <a:p>
                      <a:pPr algn="l" fontAlgn="t">
                        <a:lnSpc>
                          <a:spcPct val="107000"/>
                        </a:lnSpc>
                        <a:spcBef>
                          <a:spcPts val="300"/>
                        </a:spcBef>
                        <a:spcAft>
                          <a:spcPts val="300"/>
                        </a:spcAft>
                      </a:pPr>
                      <a:r>
                        <a:rPr lang="en-GB" sz="1900" b="1" i="0" u="none" strike="noStrike">
                          <a:solidFill>
                            <a:schemeClr val="tx1">
                              <a:lumMod val="75000"/>
                              <a:lumOff val="25000"/>
                            </a:schemeClr>
                          </a:solidFill>
                          <a:effectLst/>
                          <a:latin typeface="Calibri" panose="020F0502020204030204" pitchFamily="34" charset="0"/>
                          <a:ea typeface="Calibri" panose="020F0502020204030204" pitchFamily="34" charset="0"/>
                          <a:cs typeface="Arial" panose="020B0604020202020204" pitchFamily="34" charset="0"/>
                        </a:rPr>
                        <a:t>The successful candidate has extensive knowledge of network maintenance, experience managing staff, and advanced industry knowledge.</a:t>
                      </a:r>
                      <a:endParaRPr lang="en-GB" sz="1900" b="1" i="0" u="none" strike="noStrike">
                        <a:solidFill>
                          <a:schemeClr val="tx1">
                            <a:lumMod val="75000"/>
                            <a:lumOff val="25000"/>
                          </a:schemeClr>
                        </a:solidFill>
                        <a:effectLst/>
                        <a:latin typeface="Arial" panose="020B0604020202020204" pitchFamily="34" charset="0"/>
                      </a:endParaRPr>
                    </a:p>
                  </a:txBody>
                  <a:tcPr marL="307843" marR="160078" marT="160078" marB="160078">
                    <a:lnL w="12700" cmpd="sng">
                      <a:noFill/>
                      <a:prstDash val="solid"/>
                    </a:lnL>
                    <a:lnR w="19050" cap="flat" cmpd="sng" algn="ctr">
                      <a:solidFill>
                        <a:srgbClr val="FFFFFF"/>
                      </a:solidFill>
                      <a:prstDash val="solid"/>
                    </a:lnR>
                    <a:lnT w="12700" cmpd="sng">
                      <a:noFill/>
                      <a:prstDash val="solid"/>
                    </a:lnT>
                    <a:lnB w="12700" cmpd="sng">
                      <a:noFill/>
                      <a:prstDash val="solid"/>
                    </a:lnB>
                    <a:solidFill>
                      <a:srgbClr val="B4BCBE">
                        <a:alpha val="20000"/>
                      </a:srgbClr>
                    </a:solidFill>
                  </a:tcPr>
                </a:tc>
                <a:extLst>
                  <a:ext uri="{0D108BD9-81ED-4DB2-BD59-A6C34878D82A}">
                    <a16:rowId xmlns:a16="http://schemas.microsoft.com/office/drawing/2014/main" val="789457739"/>
                  </a:ext>
                </a:extLst>
              </a:tr>
              <a:tr h="676827">
                <a:tc>
                  <a:txBody>
                    <a:bodyPr/>
                    <a:lstStyle/>
                    <a:p>
                      <a:pPr algn="l" fontAlgn="t">
                        <a:lnSpc>
                          <a:spcPct val="107000"/>
                        </a:lnSpc>
                        <a:spcBef>
                          <a:spcPts val="300"/>
                        </a:spcBef>
                        <a:spcAft>
                          <a:spcPts val="300"/>
                        </a:spcAft>
                      </a:pPr>
                      <a:r>
                        <a:rPr lang="en-GB" sz="1900" b="1" i="0" u="none" strike="noStrike">
                          <a:solidFill>
                            <a:schemeClr val="tx1">
                              <a:lumMod val="75000"/>
                              <a:lumOff val="25000"/>
                            </a:schemeClr>
                          </a:solidFill>
                          <a:effectLst/>
                          <a:latin typeface="Calibri" panose="020F0502020204030204" pitchFamily="34" charset="0"/>
                          <a:ea typeface="Calibri" panose="020F0502020204030204" pitchFamily="34" charset="0"/>
                          <a:cs typeface="Arial" panose="020B0604020202020204" pitchFamily="34" charset="0"/>
                        </a:rPr>
                        <a:t>Validated by staff member: Cristina Sulugiuc</a:t>
                      </a:r>
                      <a:endParaRPr lang="en-GB" sz="1900" b="1" i="0" u="none" strike="noStrike">
                        <a:solidFill>
                          <a:schemeClr val="tx1">
                            <a:lumMod val="75000"/>
                            <a:lumOff val="25000"/>
                          </a:schemeClr>
                        </a:solidFill>
                        <a:effectLst/>
                        <a:latin typeface="Arial" panose="020B0604020202020204" pitchFamily="34" charset="0"/>
                      </a:endParaRPr>
                    </a:p>
                  </a:txBody>
                  <a:tcPr marL="307843" marR="160078" marT="160078" marB="160078">
                    <a:lnL w="12700" cmpd="sng">
                      <a:noFill/>
                      <a:prstDash val="solid"/>
                    </a:lnL>
                    <a:lnR w="19050" cap="flat" cmpd="sng" algn="ctr">
                      <a:solidFill>
                        <a:srgbClr val="FFFFFF"/>
                      </a:solidFill>
                      <a:prstDash val="solid"/>
                    </a:lnR>
                    <a:lnT w="12700" cmpd="sng">
                      <a:noFill/>
                      <a:prstDash val="solid"/>
                    </a:lnT>
                    <a:lnB w="12700" cmpd="sng">
                      <a:noFill/>
                      <a:prstDash val="solid"/>
                    </a:lnB>
                    <a:solidFill>
                      <a:srgbClr val="B4BCBE">
                        <a:alpha val="20000"/>
                      </a:srgbClr>
                    </a:solidFill>
                  </a:tcPr>
                </a:tc>
                <a:extLst>
                  <a:ext uri="{0D108BD9-81ED-4DB2-BD59-A6C34878D82A}">
                    <a16:rowId xmlns:a16="http://schemas.microsoft.com/office/drawing/2014/main" val="2487435314"/>
                  </a:ext>
                </a:extLst>
              </a:tr>
              <a:tr h="1136110">
                <a:tc>
                  <a:txBody>
                    <a:bodyPr/>
                    <a:lstStyle/>
                    <a:p>
                      <a:pPr algn="l" fontAlgn="t">
                        <a:lnSpc>
                          <a:spcPct val="107000"/>
                        </a:lnSpc>
                        <a:spcBef>
                          <a:spcPts val="300"/>
                        </a:spcBef>
                        <a:spcAft>
                          <a:spcPts val="300"/>
                        </a:spcAft>
                      </a:pPr>
                      <a:r>
                        <a:rPr lang="en-GB" sz="1900" b="1" i="0" u="none" strike="noStrike">
                          <a:solidFill>
                            <a:schemeClr val="tx1">
                              <a:lumMod val="75000"/>
                              <a:lumOff val="25000"/>
                            </a:schemeClr>
                          </a:solidFill>
                          <a:effectLst/>
                          <a:latin typeface="Calibri" panose="020F0502020204030204" pitchFamily="34" charset="0"/>
                          <a:ea typeface="Calibri" panose="020F0502020204030204" pitchFamily="34" charset="0"/>
                          <a:cs typeface="Arial" panose="020B0604020202020204" pitchFamily="34" charset="0"/>
                        </a:rPr>
                        <a:t>Next job review date: - </a:t>
                      </a:r>
                    </a:p>
                    <a:p>
                      <a:pPr algn="l" fontAlgn="t">
                        <a:lnSpc>
                          <a:spcPct val="107000"/>
                        </a:lnSpc>
                        <a:spcBef>
                          <a:spcPts val="300"/>
                        </a:spcBef>
                        <a:spcAft>
                          <a:spcPts val="300"/>
                        </a:spcAft>
                      </a:pPr>
                      <a:r>
                        <a:rPr lang="en-GB" sz="1900" b="1" i="0" u="none" strike="noStrike">
                          <a:solidFill>
                            <a:schemeClr val="tx1">
                              <a:lumMod val="75000"/>
                              <a:lumOff val="25000"/>
                            </a:schemeClr>
                          </a:solidFill>
                          <a:effectLst/>
                          <a:latin typeface="Arial" panose="020B0604020202020204" pitchFamily="34" charset="0"/>
                        </a:rPr>
                        <a:t>(Linkedin.com, 2019)</a:t>
                      </a:r>
                    </a:p>
                  </a:txBody>
                  <a:tcPr marL="307843" marR="184706" marT="184706" marB="184706">
                    <a:lnL w="12700" cmpd="sng">
                      <a:noFill/>
                      <a:prstDash val="solid"/>
                    </a:lnL>
                    <a:lnR w="12700" cmpd="sng">
                      <a:noFill/>
                      <a:prstDash val="solid"/>
                    </a:lnR>
                    <a:lnT w="12700" cmpd="sng">
                      <a:noFill/>
                      <a:prstDash val="solid"/>
                    </a:lnT>
                    <a:lnB w="19050" cap="flat" cmpd="sng" algn="ctr">
                      <a:solidFill>
                        <a:srgbClr val="8F9A9D">
                          <a:alpha val="60000"/>
                        </a:srgbClr>
                      </a:solidFill>
                      <a:prstDash val="solid"/>
                    </a:lnB>
                    <a:noFill/>
                  </a:tcPr>
                </a:tc>
                <a:extLst>
                  <a:ext uri="{0D108BD9-81ED-4DB2-BD59-A6C34878D82A}">
                    <a16:rowId xmlns:a16="http://schemas.microsoft.com/office/drawing/2014/main" val="1573930616"/>
                  </a:ext>
                </a:extLst>
              </a:tr>
            </a:tbl>
          </a:graphicData>
        </a:graphic>
      </p:graphicFrame>
    </p:spTree>
    <p:extLst>
      <p:ext uri="{BB962C8B-B14F-4D97-AF65-F5344CB8AC3E}">
        <p14:creationId xmlns:p14="http://schemas.microsoft.com/office/powerpoint/2010/main" val="24191340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2" name="Content Placeholder 19" descr="A close up of a device&#10;&#10;Description automatically generated">
            <a:extLst>
              <a:ext uri="{FF2B5EF4-FFF2-40B4-BE49-F238E27FC236}">
                <a16:creationId xmlns:a16="http://schemas.microsoft.com/office/drawing/2014/main" id="{BDF99C62-C45B-4ACD-B30B-1DEA93A242C3}"/>
              </a:ext>
            </a:extLst>
          </p:cNvPr>
          <p:cNvPicPr>
            <a:picLocks noChangeAspect="1"/>
          </p:cNvPicPr>
          <p:nvPr/>
        </p:nvPicPr>
        <p:blipFill rotWithShape="1">
          <a:blip r:embed="rId2">
            <a:extLst>
              <a:ext uri="{28A0092B-C50C-407E-A947-70E740481C1C}">
                <a14:useLocalDpi xmlns:a14="http://schemas.microsoft.com/office/drawing/2010/main" val="0"/>
              </a:ext>
            </a:extLst>
          </a:blip>
          <a:srcRect l="32853" r="5588" b="-1"/>
          <a:stretch/>
        </p:blipFill>
        <p:spPr>
          <a:xfrm>
            <a:off x="-294250" y="10"/>
            <a:ext cx="6324601" cy="6857990"/>
          </a:xfrm>
          <a:prstGeom prst="rect">
            <a:avLst/>
          </a:prstGeom>
        </p:spPr>
      </p:pic>
      <p:pic>
        <p:nvPicPr>
          <p:cNvPr id="29" name="Picture 27">
            <a:extLst>
              <a:ext uri="{FF2B5EF4-FFF2-40B4-BE49-F238E27FC236}">
                <a16:creationId xmlns:a16="http://schemas.microsoft.com/office/drawing/2014/main" id="{19AE98B8-B73A-4724-B639-017087F923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aphicFrame>
        <p:nvGraphicFramePr>
          <p:cNvPr id="31" name="Diagram 30">
            <a:extLst>
              <a:ext uri="{FF2B5EF4-FFF2-40B4-BE49-F238E27FC236}">
                <a16:creationId xmlns:a16="http://schemas.microsoft.com/office/drawing/2014/main" id="{EF51EAEC-FA9E-48E4-BA69-DD90FF661C2A}"/>
              </a:ext>
            </a:extLst>
          </p:cNvPr>
          <p:cNvGraphicFramePr/>
          <p:nvPr>
            <p:extLst>
              <p:ext uri="{D42A27DB-BD31-4B8C-83A1-F6EECF244321}">
                <p14:modId xmlns:p14="http://schemas.microsoft.com/office/powerpoint/2010/main" val="2050247459"/>
              </p:ext>
            </p:extLst>
          </p:nvPr>
        </p:nvGraphicFramePr>
        <p:xfrm>
          <a:off x="6096000" y="2897945"/>
          <a:ext cx="5692725" cy="3671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0" name="Content Placeholder 24">
            <a:extLst>
              <a:ext uri="{FF2B5EF4-FFF2-40B4-BE49-F238E27FC236}">
                <a16:creationId xmlns:a16="http://schemas.microsoft.com/office/drawing/2014/main" id="{34083B1B-1C39-4E32-9478-79310440AA3C}"/>
              </a:ext>
            </a:extLst>
          </p:cNvPr>
          <p:cNvSpPr>
            <a:spLocks noGrp="1"/>
          </p:cNvSpPr>
          <p:nvPr>
            <p:ph idx="1"/>
          </p:nvPr>
        </p:nvSpPr>
        <p:spPr>
          <a:xfrm>
            <a:off x="6569612" y="933371"/>
            <a:ext cx="5050887" cy="1722383"/>
          </a:xfrm>
        </p:spPr>
        <p:txBody>
          <a:bodyPr anchor="b">
            <a:noAutofit/>
          </a:bodyPr>
          <a:lstStyle/>
          <a:p>
            <a:pPr marL="0" indent="0">
              <a:buNone/>
            </a:pPr>
            <a:r>
              <a:rPr lang="en-US" sz="2000" dirty="0">
                <a:solidFill>
                  <a:srgbClr val="000000"/>
                </a:solidFill>
                <a:latin typeface="Times New Roman" panose="02020603050405020304" pitchFamily="18" charset="0"/>
                <a:cs typeface="Times New Roman" panose="02020603050405020304" pitchFamily="18" charset="0"/>
              </a:rPr>
              <a:t>The Recruitment process is the procedure by which a business looks to employ the perfect individual for a vacant position. The HR offices create a job description and a person specification for the post and after that publicizes the opportunity in a fitting spot like job alert. (BBC Bitesize, 2019)</a:t>
            </a:r>
          </a:p>
        </p:txBody>
      </p:sp>
      <p:cxnSp>
        <p:nvCxnSpPr>
          <p:cNvPr id="34" name="Straight Connector 33">
            <a:extLst>
              <a:ext uri="{FF2B5EF4-FFF2-40B4-BE49-F238E27FC236}">
                <a16:creationId xmlns:a16="http://schemas.microsoft.com/office/drawing/2014/main" id="{07087108-C5F9-4A83-8036-1A68484E3BAA}"/>
              </a:ext>
            </a:extLst>
          </p:cNvPr>
          <p:cNvCxnSpPr/>
          <p:nvPr/>
        </p:nvCxnSpPr>
        <p:spPr>
          <a:xfrm>
            <a:off x="9720775" y="5514535"/>
            <a:ext cx="506437"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8" name="Straight Arrow Connector 37">
            <a:extLst>
              <a:ext uri="{FF2B5EF4-FFF2-40B4-BE49-F238E27FC236}">
                <a16:creationId xmlns:a16="http://schemas.microsoft.com/office/drawing/2014/main" id="{8500F784-8973-4139-B09C-066F25A30FFE}"/>
              </a:ext>
            </a:extLst>
          </p:cNvPr>
          <p:cNvCxnSpPr>
            <a:cxnSpLocks/>
          </p:cNvCxnSpPr>
          <p:nvPr/>
        </p:nvCxnSpPr>
        <p:spPr>
          <a:xfrm flipV="1">
            <a:off x="10227212" y="4979963"/>
            <a:ext cx="14068" cy="5345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48" name="Picture 47">
            <a:extLst>
              <a:ext uri="{FF2B5EF4-FFF2-40B4-BE49-F238E27FC236}">
                <a16:creationId xmlns:a16="http://schemas.microsoft.com/office/drawing/2014/main" id="{D3C3461D-8741-4F83-A66B-3CC27AAE93DA}"/>
              </a:ext>
            </a:extLst>
          </p:cNvPr>
          <p:cNvPicPr>
            <a:picLocks noChangeAspect="1"/>
          </p:cNvPicPr>
          <p:nvPr/>
        </p:nvPicPr>
        <p:blipFill>
          <a:blip r:embed="rId9"/>
          <a:stretch>
            <a:fillRect/>
          </a:stretch>
        </p:blipFill>
        <p:spPr>
          <a:xfrm>
            <a:off x="4258743" y="4905457"/>
            <a:ext cx="2601909" cy="1927875"/>
          </a:xfrm>
          <a:prstGeom prst="rect">
            <a:avLst/>
          </a:prstGeom>
        </p:spPr>
      </p:pic>
      <p:pic>
        <p:nvPicPr>
          <p:cNvPr id="50" name="Picture 49">
            <a:extLst>
              <a:ext uri="{FF2B5EF4-FFF2-40B4-BE49-F238E27FC236}">
                <a16:creationId xmlns:a16="http://schemas.microsoft.com/office/drawing/2014/main" id="{775FDBB1-B37B-4345-BF51-FFFDF6539488}"/>
              </a:ext>
            </a:extLst>
          </p:cNvPr>
          <p:cNvPicPr>
            <a:picLocks noChangeAspect="1"/>
          </p:cNvPicPr>
          <p:nvPr/>
        </p:nvPicPr>
        <p:blipFill>
          <a:blip r:embed="rId10"/>
          <a:stretch>
            <a:fillRect/>
          </a:stretch>
        </p:blipFill>
        <p:spPr>
          <a:xfrm>
            <a:off x="4174422" y="288388"/>
            <a:ext cx="2375262" cy="1664156"/>
          </a:xfrm>
          <a:prstGeom prst="rect">
            <a:avLst/>
          </a:prstGeom>
        </p:spPr>
      </p:pic>
    </p:spTree>
    <p:extLst>
      <p:ext uri="{BB962C8B-B14F-4D97-AF65-F5344CB8AC3E}">
        <p14:creationId xmlns:p14="http://schemas.microsoft.com/office/powerpoint/2010/main" val="22434018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0">
            <a:extLst>
              <a:ext uri="{FF2B5EF4-FFF2-40B4-BE49-F238E27FC236}">
                <a16:creationId xmlns:a16="http://schemas.microsoft.com/office/drawing/2014/main" id="{84867EAF-AE1D-4322-9DE8-383AE3F7B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 y="-4691"/>
            <a:ext cx="5446920"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8" name="Picture 42">
            <a:extLst>
              <a:ext uri="{FF2B5EF4-FFF2-40B4-BE49-F238E27FC236}">
                <a16:creationId xmlns:a16="http://schemas.microsoft.com/office/drawing/2014/main" id="{40676238-7F95-4EEB-836A-7D23927873A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Subtitle 2">
            <a:extLst>
              <a:ext uri="{FF2B5EF4-FFF2-40B4-BE49-F238E27FC236}">
                <a16:creationId xmlns:a16="http://schemas.microsoft.com/office/drawing/2014/main" id="{B0815EDF-87F1-4A7D-9C4C-769372AF5EC4}"/>
              </a:ext>
            </a:extLst>
          </p:cNvPr>
          <p:cNvSpPr>
            <a:spLocks noGrp="1"/>
          </p:cNvSpPr>
          <p:nvPr>
            <p:ph type="subTitle" idx="1"/>
          </p:nvPr>
        </p:nvSpPr>
        <p:spPr>
          <a:xfrm>
            <a:off x="403654" y="2070442"/>
            <a:ext cx="3937200" cy="3274142"/>
          </a:xfrm>
        </p:spPr>
        <p:txBody>
          <a:bodyPr anchor="b">
            <a:noAutofit/>
          </a:bodyPr>
          <a:lstStyle/>
          <a:p>
            <a:pPr algn="l"/>
            <a:r>
              <a:rPr lang="it-IT" sz="2000" dirty="0">
                <a:solidFill>
                  <a:srgbClr val="FFFFFF"/>
                </a:solidFill>
                <a:latin typeface="Times New Roman" panose="02020603050405020304" pitchFamily="18" charset="0"/>
                <a:cs typeface="Times New Roman" panose="02020603050405020304" pitchFamily="18" charset="0"/>
              </a:rPr>
              <a:t> </a:t>
            </a:r>
            <a:r>
              <a:rPr lang="en-US" sz="2000" dirty="0">
                <a:solidFill>
                  <a:srgbClr val="FFFFFF"/>
                </a:solidFill>
                <a:latin typeface="Times New Roman" panose="02020603050405020304" pitchFamily="18" charset="0"/>
                <a:cs typeface="Times New Roman" panose="02020603050405020304" pitchFamily="18" charset="0"/>
              </a:rPr>
              <a:t> A job description is an important step in a recruitment process because helps candidates to determine to identify if the current position is in accordance with their range of abilities and if is exactly the kind of job that they are looking for. </a:t>
            </a:r>
          </a:p>
          <a:p>
            <a:pPr algn="l"/>
            <a:r>
              <a:rPr lang="en-US" sz="2000" dirty="0">
                <a:solidFill>
                  <a:srgbClr val="FFFFFF"/>
                </a:solidFill>
                <a:latin typeface="Times New Roman" panose="02020603050405020304" pitchFamily="18" charset="0"/>
                <a:cs typeface="Times New Roman" panose="02020603050405020304" pitchFamily="18" charset="0"/>
              </a:rPr>
              <a:t>(Wikijob.co.uk, 2007-2018)</a:t>
            </a:r>
          </a:p>
          <a:p>
            <a:pPr algn="l"/>
            <a:r>
              <a:rPr lang="en-US" sz="2000" dirty="0">
                <a:solidFill>
                  <a:srgbClr val="FFFFFF"/>
                </a:solidFill>
                <a:latin typeface="Times New Roman" panose="02020603050405020304" pitchFamily="18" charset="0"/>
                <a:cs typeface="Times New Roman" panose="02020603050405020304" pitchFamily="18" charset="0"/>
              </a:rPr>
              <a:t>From the association’s point of view, a job description helps the HR offices to find the right candidate for the vacant position.</a:t>
            </a:r>
          </a:p>
          <a:p>
            <a:pPr algn="l"/>
            <a:r>
              <a:rPr lang="en-US" sz="2000" dirty="0">
                <a:solidFill>
                  <a:srgbClr val="FFFFFF"/>
                </a:solidFill>
                <a:latin typeface="Times New Roman" panose="02020603050405020304" pitchFamily="18" charset="0"/>
                <a:cs typeface="Times New Roman" panose="02020603050405020304" pitchFamily="18" charset="0"/>
              </a:rPr>
              <a:t> (Wikijob.co.uk, 2007-2018)</a:t>
            </a:r>
          </a:p>
        </p:txBody>
      </p:sp>
      <p:pic>
        <p:nvPicPr>
          <p:cNvPr id="28" name="Picture 27" descr="A picture containing text&#10;&#10;Description automatically generated">
            <a:extLst>
              <a:ext uri="{FF2B5EF4-FFF2-40B4-BE49-F238E27FC236}">
                <a16:creationId xmlns:a16="http://schemas.microsoft.com/office/drawing/2014/main" id="{C5260D8D-6BEA-40F9-ADA4-56A05046DE85}"/>
              </a:ext>
            </a:extLst>
          </p:cNvPr>
          <p:cNvPicPr>
            <a:picLocks noChangeAspect="1"/>
          </p:cNvPicPr>
          <p:nvPr/>
        </p:nvPicPr>
        <p:blipFill>
          <a:blip r:embed="rId3">
            <a:extLst>
              <a:ext uri="{BEBA8EAE-BF5A-486C-A8C5-ECC9F3942E4B}">
                <a14:imgProps xmlns:a14="http://schemas.microsoft.com/office/drawing/2010/main">
                  <a14:imgLayer r:embed="rId4">
                    <a14:imgEffect>
                      <a14:colorTemperature colorTemp="7200"/>
                    </a14:imgEffect>
                  </a14:imgLayer>
                </a14:imgProps>
              </a:ext>
              <a:ext uri="{28A0092B-C50C-407E-A947-70E740481C1C}">
                <a14:useLocalDpi xmlns:a14="http://schemas.microsoft.com/office/drawing/2010/main" val="0"/>
              </a:ext>
            </a:extLst>
          </a:blip>
          <a:stretch>
            <a:fillRect/>
          </a:stretch>
        </p:blipFill>
        <p:spPr>
          <a:xfrm>
            <a:off x="4330700" y="1294228"/>
            <a:ext cx="7457646" cy="4512205"/>
          </a:xfrm>
          <a:prstGeom prst="rect">
            <a:avLst/>
          </a:prstGeom>
          <a:ln>
            <a:noFill/>
          </a:ln>
          <a:effectLst>
            <a:softEdge rad="112500"/>
          </a:effectLst>
        </p:spPr>
      </p:pic>
      <p:pic>
        <p:nvPicPr>
          <p:cNvPr id="33" name="Picture 32" descr="A screenshot of a cell phone&#10;&#10;Description automatically generated">
            <a:extLst>
              <a:ext uri="{FF2B5EF4-FFF2-40B4-BE49-F238E27FC236}">
                <a16:creationId xmlns:a16="http://schemas.microsoft.com/office/drawing/2014/main" id="{A5207B16-C4E1-46DC-9960-E5D292A686A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927046" y="1"/>
            <a:ext cx="3937200" cy="1513416"/>
          </a:xfrm>
          <a:prstGeom prst="rect">
            <a:avLst/>
          </a:prstGeom>
          <a:ln>
            <a:noFill/>
          </a:ln>
          <a:effectLst>
            <a:softEdge rad="112500"/>
          </a:effectLst>
        </p:spPr>
      </p:pic>
    </p:spTree>
    <p:extLst>
      <p:ext uri="{BB962C8B-B14F-4D97-AF65-F5344CB8AC3E}">
        <p14:creationId xmlns:p14="http://schemas.microsoft.com/office/powerpoint/2010/main" val="10292712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514DA-0A3E-4CAC-960E-647D8193E3F0}"/>
              </a:ext>
            </a:extLst>
          </p:cNvPr>
          <p:cNvSpPr>
            <a:spLocks noGrp="1"/>
          </p:cNvSpPr>
          <p:nvPr>
            <p:ph type="title"/>
          </p:nvPr>
        </p:nvSpPr>
        <p:spPr>
          <a:xfrm>
            <a:off x="150056" y="0"/>
            <a:ext cx="5745480" cy="1325563"/>
          </a:xfrm>
        </p:spPr>
        <p:txBody>
          <a:bodyPr>
            <a:normAutofit/>
          </a:bodyPr>
          <a:lstStyle/>
          <a:p>
            <a:r>
              <a:rPr lang="en-US" sz="2400" b="1" dirty="0">
                <a:latin typeface="Times New Roman" panose="02020603050405020304" pitchFamily="18" charset="0"/>
                <a:cs typeface="Times New Roman" panose="02020603050405020304" pitchFamily="18" charset="0"/>
              </a:rPr>
              <a:t>JOB DESCRIPTION-IT MANAGER</a:t>
            </a:r>
          </a:p>
        </p:txBody>
      </p:sp>
      <p:graphicFrame>
        <p:nvGraphicFramePr>
          <p:cNvPr id="32" name="Content Placeholder 31">
            <a:extLst>
              <a:ext uri="{FF2B5EF4-FFF2-40B4-BE49-F238E27FC236}">
                <a16:creationId xmlns:a16="http://schemas.microsoft.com/office/drawing/2014/main" id="{F58F8326-FE87-4A17-B81F-83ACE606B496}"/>
              </a:ext>
            </a:extLst>
          </p:cNvPr>
          <p:cNvGraphicFramePr>
            <a:graphicFrameLocks noGrp="1"/>
          </p:cNvGraphicFramePr>
          <p:nvPr>
            <p:ph idx="1"/>
            <p:extLst>
              <p:ext uri="{D42A27DB-BD31-4B8C-83A1-F6EECF244321}">
                <p14:modId xmlns:p14="http://schemas.microsoft.com/office/powerpoint/2010/main" val="1400962269"/>
              </p:ext>
            </p:extLst>
          </p:nvPr>
        </p:nvGraphicFramePr>
        <p:xfrm>
          <a:off x="259583" y="1103494"/>
          <a:ext cx="6130281" cy="2057856"/>
        </p:xfrm>
        <a:graphic>
          <a:graphicData uri="http://schemas.openxmlformats.org/drawingml/2006/table">
            <a:tbl>
              <a:tblPr firstRow="1" firstCol="1" bandRow="1">
                <a:tableStyleId>{5C22544A-7EE6-4342-B048-85BDC9FD1C3A}</a:tableStyleId>
              </a:tblPr>
              <a:tblGrid>
                <a:gridCol w="1280274">
                  <a:extLst>
                    <a:ext uri="{9D8B030D-6E8A-4147-A177-3AD203B41FA5}">
                      <a16:colId xmlns:a16="http://schemas.microsoft.com/office/drawing/2014/main" val="1205420059"/>
                    </a:ext>
                  </a:extLst>
                </a:gridCol>
                <a:gridCol w="4850007">
                  <a:extLst>
                    <a:ext uri="{9D8B030D-6E8A-4147-A177-3AD203B41FA5}">
                      <a16:colId xmlns:a16="http://schemas.microsoft.com/office/drawing/2014/main" val="2658634186"/>
                    </a:ext>
                  </a:extLst>
                </a:gridCol>
              </a:tblGrid>
              <a:tr h="348344">
                <a:tc>
                  <a:txBody>
                    <a:bodyPr/>
                    <a:lstStyle/>
                    <a:p>
                      <a:pPr>
                        <a:lnSpc>
                          <a:spcPct val="107000"/>
                        </a:lnSpc>
                        <a:spcAft>
                          <a:spcPts val="0"/>
                        </a:spcAft>
                      </a:pPr>
                      <a:r>
                        <a:rPr lang="en-US" sz="1200" dirty="0">
                          <a:effectLst/>
                          <a:latin typeface="Times New Roman" panose="02020603050405020304" pitchFamily="18" charset="0"/>
                          <a:cs typeface="Times New Roman" panose="02020603050405020304" pitchFamily="18" charset="0"/>
                        </a:rPr>
                        <a:t>Job Title </a:t>
                      </a:r>
                      <a:endParaRPr lang="it-IT"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US" sz="2800" dirty="0">
                          <a:solidFill>
                            <a:schemeClr val="tx1"/>
                          </a:solidFill>
                          <a:effectLst/>
                          <a:latin typeface="Times New Roman" panose="02020603050405020304" pitchFamily="18" charset="0"/>
                          <a:cs typeface="Times New Roman" panose="02020603050405020304" pitchFamily="18" charset="0"/>
                        </a:rPr>
                        <a:t>IT Manager </a:t>
                      </a:r>
                      <a:endParaRPr lang="it-IT" sz="2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bg1">
                        <a:lumMod val="95000"/>
                      </a:schemeClr>
                    </a:solidFill>
                  </a:tcPr>
                </a:tc>
                <a:extLst>
                  <a:ext uri="{0D108BD9-81ED-4DB2-BD59-A6C34878D82A}">
                    <a16:rowId xmlns:a16="http://schemas.microsoft.com/office/drawing/2014/main" val="4048353165"/>
                  </a:ext>
                </a:extLst>
              </a:tr>
              <a:tr h="547104">
                <a:tc>
                  <a:txBody>
                    <a:bodyPr/>
                    <a:lstStyle/>
                    <a:p>
                      <a:pPr>
                        <a:lnSpc>
                          <a:spcPct val="107000"/>
                        </a:lnSpc>
                        <a:spcAft>
                          <a:spcPts val="0"/>
                        </a:spcAft>
                      </a:pPr>
                      <a:r>
                        <a:rPr lang="en-US" sz="1200" dirty="0">
                          <a:effectLst/>
                          <a:latin typeface="Times New Roman" panose="02020603050405020304" pitchFamily="18" charset="0"/>
                          <a:cs typeface="Times New Roman" panose="02020603050405020304" pitchFamily="18" charset="0"/>
                        </a:rPr>
                        <a:t>Location</a:t>
                      </a:r>
                      <a:endParaRPr lang="it-IT"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US" sz="2800" dirty="0">
                          <a:effectLst/>
                          <a:latin typeface="Times New Roman" panose="02020603050405020304" pitchFamily="18" charset="0"/>
                          <a:cs typeface="Times New Roman" panose="02020603050405020304" pitchFamily="18" charset="0"/>
                        </a:rPr>
                        <a:t>London UK </a:t>
                      </a:r>
                      <a:endParaRPr lang="it-IT"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bg1">
                        <a:lumMod val="95000"/>
                      </a:schemeClr>
                    </a:solidFill>
                  </a:tcPr>
                </a:tc>
                <a:extLst>
                  <a:ext uri="{0D108BD9-81ED-4DB2-BD59-A6C34878D82A}">
                    <a16:rowId xmlns:a16="http://schemas.microsoft.com/office/drawing/2014/main" val="2994652124"/>
                  </a:ext>
                </a:extLst>
              </a:tr>
              <a:tr h="1084984">
                <a:tc>
                  <a:txBody>
                    <a:bodyPr/>
                    <a:lstStyle/>
                    <a:p>
                      <a:pPr>
                        <a:lnSpc>
                          <a:spcPct val="107000"/>
                        </a:lnSpc>
                        <a:spcAft>
                          <a:spcPts val="0"/>
                        </a:spcAft>
                      </a:pPr>
                      <a:r>
                        <a:rPr lang="en-US" sz="1200">
                          <a:effectLst/>
                          <a:latin typeface="Times New Roman" panose="02020603050405020304" pitchFamily="18" charset="0"/>
                          <a:cs typeface="Times New Roman" panose="02020603050405020304" pitchFamily="18" charset="0"/>
                        </a:rPr>
                        <a:t>Reports</a:t>
                      </a:r>
                      <a:endParaRPr lang="it-IT"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it-IT" sz="2800" dirty="0">
                          <a:effectLst/>
                          <a:latin typeface="Times New Roman" panose="02020603050405020304" pitchFamily="18" charset="0"/>
                          <a:ea typeface="Calibri" panose="020F0502020204030204" pitchFamily="34" charset="0"/>
                          <a:cs typeface="Times New Roman" panose="02020603050405020304" pitchFamily="18" charset="0"/>
                        </a:rPr>
                        <a:t>X Company</a:t>
                      </a:r>
                    </a:p>
                  </a:txBody>
                  <a:tcPr marL="68580" marR="68580" marT="0" marB="0">
                    <a:solidFill>
                      <a:schemeClr val="bg1">
                        <a:lumMod val="95000"/>
                      </a:schemeClr>
                    </a:solidFill>
                  </a:tcPr>
                </a:tc>
                <a:extLst>
                  <a:ext uri="{0D108BD9-81ED-4DB2-BD59-A6C34878D82A}">
                    <a16:rowId xmlns:a16="http://schemas.microsoft.com/office/drawing/2014/main" val="1279735524"/>
                  </a:ext>
                </a:extLst>
              </a:tr>
            </a:tbl>
          </a:graphicData>
        </a:graphic>
      </p:graphicFrame>
      <p:graphicFrame>
        <p:nvGraphicFramePr>
          <p:cNvPr id="33" name="Table 32">
            <a:extLst>
              <a:ext uri="{FF2B5EF4-FFF2-40B4-BE49-F238E27FC236}">
                <a16:creationId xmlns:a16="http://schemas.microsoft.com/office/drawing/2014/main" id="{43F9920D-870C-4E1D-A1F4-83FB4DC66393}"/>
              </a:ext>
            </a:extLst>
          </p:cNvPr>
          <p:cNvGraphicFramePr>
            <a:graphicFrameLocks noGrp="1"/>
          </p:cNvGraphicFramePr>
          <p:nvPr>
            <p:extLst>
              <p:ext uri="{D42A27DB-BD31-4B8C-83A1-F6EECF244321}">
                <p14:modId xmlns:p14="http://schemas.microsoft.com/office/powerpoint/2010/main" val="3300512320"/>
              </p:ext>
            </p:extLst>
          </p:nvPr>
        </p:nvGraphicFramePr>
        <p:xfrm>
          <a:off x="265948" y="3834958"/>
          <a:ext cx="5945944" cy="2787333"/>
        </p:xfrm>
        <a:graphic>
          <a:graphicData uri="http://schemas.openxmlformats.org/drawingml/2006/table">
            <a:tbl>
              <a:tblPr firstRow="1" firstCol="1" bandRow="1">
                <a:tableStyleId>{5C22544A-7EE6-4342-B048-85BDC9FD1C3A}</a:tableStyleId>
              </a:tblPr>
              <a:tblGrid>
                <a:gridCol w="832891">
                  <a:extLst>
                    <a:ext uri="{9D8B030D-6E8A-4147-A177-3AD203B41FA5}">
                      <a16:colId xmlns:a16="http://schemas.microsoft.com/office/drawing/2014/main" val="637627030"/>
                    </a:ext>
                  </a:extLst>
                </a:gridCol>
                <a:gridCol w="5113053">
                  <a:extLst>
                    <a:ext uri="{9D8B030D-6E8A-4147-A177-3AD203B41FA5}">
                      <a16:colId xmlns:a16="http://schemas.microsoft.com/office/drawing/2014/main" val="3947307906"/>
                    </a:ext>
                  </a:extLst>
                </a:gridCol>
              </a:tblGrid>
              <a:tr h="2563676">
                <a:tc>
                  <a:txBody>
                    <a:bodyPr/>
                    <a:lstStyle/>
                    <a:p>
                      <a:pPr>
                        <a:lnSpc>
                          <a:spcPct val="107000"/>
                        </a:lnSpc>
                        <a:spcAft>
                          <a:spcPts val="0"/>
                        </a:spcAft>
                      </a:pPr>
                      <a:r>
                        <a:rPr lang="en-US" sz="1200" dirty="0">
                          <a:effectLst/>
                          <a:latin typeface="Times New Roman" panose="02020603050405020304" pitchFamily="18" charset="0"/>
                          <a:cs typeface="Times New Roman" panose="02020603050405020304" pitchFamily="18" charset="0"/>
                        </a:rPr>
                        <a:t>Objectives</a:t>
                      </a:r>
                      <a:endParaRPr lang="it-IT"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US" sz="1200" dirty="0">
                          <a:effectLst/>
                          <a:latin typeface="Times New Roman" panose="02020603050405020304" pitchFamily="18" charset="0"/>
                          <a:cs typeface="Times New Roman" panose="02020603050405020304" pitchFamily="18" charset="0"/>
                        </a:rPr>
                        <a:t> </a:t>
                      </a:r>
                      <a:endParaRPr lang="it-IT" sz="1100" dirty="0">
                        <a:effectLst/>
                        <a:latin typeface="Times New Roman" panose="02020603050405020304" pitchFamily="18"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US" sz="1600" b="1" dirty="0">
                          <a:solidFill>
                            <a:schemeClr val="tx1"/>
                          </a:solidFill>
                          <a:effectLst/>
                          <a:latin typeface="Times New Roman" panose="02020603050405020304" pitchFamily="18" charset="0"/>
                          <a:cs typeface="Times New Roman" panose="02020603050405020304" pitchFamily="18" charset="0"/>
                        </a:rPr>
                        <a:t>Manage IT and electronic systems</a:t>
                      </a:r>
                      <a:endParaRPr lang="it-IT" sz="1600" b="1" dirty="0">
                        <a:solidFill>
                          <a:schemeClr val="tx1"/>
                        </a:solidFill>
                        <a:effectLst/>
                        <a:latin typeface="Times New Roman" panose="02020603050405020304" pitchFamily="18"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US" sz="1600" b="1" dirty="0">
                          <a:solidFill>
                            <a:schemeClr val="tx1"/>
                          </a:solidFill>
                          <a:effectLst/>
                          <a:latin typeface="Times New Roman" panose="02020603050405020304" pitchFamily="18" charset="0"/>
                          <a:cs typeface="Times New Roman" panose="02020603050405020304" pitchFamily="18" charset="0"/>
                        </a:rPr>
                        <a:t>Planning, arrange, keep control and analyze IT and electronic data procedures </a:t>
                      </a:r>
                      <a:endParaRPr lang="it-IT" sz="1600" b="1" dirty="0">
                        <a:solidFill>
                          <a:schemeClr val="tx1"/>
                        </a:solidFill>
                        <a:effectLst/>
                        <a:latin typeface="Times New Roman" panose="02020603050405020304" pitchFamily="18"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US" sz="1600" b="1" dirty="0">
                          <a:solidFill>
                            <a:schemeClr val="tx1"/>
                          </a:solidFill>
                          <a:effectLst/>
                          <a:latin typeface="Times New Roman" panose="02020603050405020304" pitchFamily="18" charset="0"/>
                          <a:cs typeface="Times New Roman" panose="02020603050405020304" pitchFamily="18" charset="0"/>
                        </a:rPr>
                        <a:t>Ensure internet security, network services and backup systems</a:t>
                      </a:r>
                      <a:endParaRPr lang="it-IT" sz="1600" b="1" dirty="0">
                        <a:solidFill>
                          <a:schemeClr val="tx1"/>
                        </a:solidFill>
                        <a:effectLst/>
                        <a:latin typeface="Times New Roman" panose="02020603050405020304" pitchFamily="18"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US" sz="1600" b="1" dirty="0">
                          <a:solidFill>
                            <a:schemeClr val="tx1"/>
                          </a:solidFill>
                          <a:effectLst/>
                          <a:latin typeface="Times New Roman" panose="02020603050405020304" pitchFamily="18" charset="0"/>
                          <a:cs typeface="Times New Roman" panose="02020603050405020304" pitchFamily="18" charset="0"/>
                        </a:rPr>
                        <a:t>Comport with user needs and program functionality to help support managerial policy</a:t>
                      </a:r>
                      <a:endParaRPr lang="it-IT" sz="1600" b="1" dirty="0">
                        <a:solidFill>
                          <a:schemeClr val="tx1"/>
                        </a:solidFill>
                        <a:effectLst/>
                        <a:latin typeface="Times New Roman" panose="02020603050405020304" pitchFamily="18"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US" sz="1600" b="1" dirty="0">
                          <a:solidFill>
                            <a:schemeClr val="tx1"/>
                          </a:solidFill>
                          <a:effectLst/>
                          <a:latin typeface="Times New Roman" panose="02020603050405020304" pitchFamily="18" charset="0"/>
                          <a:cs typeface="Times New Roman" panose="02020603050405020304" pitchFamily="18" charset="0"/>
                        </a:rPr>
                        <a:t>Detect problem areas and devise strategic alternatives in a timely manner.</a:t>
                      </a:r>
                      <a:endParaRPr lang="it-IT" sz="1600" b="1" dirty="0">
                        <a:solidFill>
                          <a:schemeClr val="tx1"/>
                        </a:solidFill>
                        <a:effectLst/>
                        <a:latin typeface="Times New Roman" panose="02020603050405020304" pitchFamily="18" charset="0"/>
                        <a:cs typeface="Times New Roman" panose="02020603050405020304" pitchFamily="18" charset="0"/>
                      </a:endParaRPr>
                    </a:p>
                    <a:p>
                      <a:pPr>
                        <a:lnSpc>
                          <a:spcPct val="107000"/>
                        </a:lnSpc>
                        <a:spcAft>
                          <a:spcPts val="0"/>
                        </a:spcAft>
                      </a:pPr>
                      <a:r>
                        <a:rPr lang="en-US" sz="1600" b="1" dirty="0">
                          <a:solidFill>
                            <a:schemeClr val="tx1"/>
                          </a:solidFill>
                          <a:effectLst/>
                          <a:latin typeface="Times New Roman" panose="02020603050405020304" pitchFamily="18" charset="0"/>
                          <a:cs typeface="Times New Roman" panose="02020603050405020304" pitchFamily="18" charset="0"/>
                        </a:rPr>
                        <a:t>(Business.linkedin.com, n.d.)</a:t>
                      </a:r>
                      <a:endParaRPr lang="it-IT" sz="16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bg1">
                        <a:lumMod val="95000"/>
                      </a:schemeClr>
                    </a:solidFill>
                  </a:tcPr>
                </a:tc>
                <a:extLst>
                  <a:ext uri="{0D108BD9-81ED-4DB2-BD59-A6C34878D82A}">
                    <a16:rowId xmlns:a16="http://schemas.microsoft.com/office/drawing/2014/main" val="2859882161"/>
                  </a:ext>
                </a:extLst>
              </a:tr>
            </a:tbl>
          </a:graphicData>
        </a:graphic>
      </p:graphicFrame>
      <p:pic>
        <p:nvPicPr>
          <p:cNvPr id="58" name="Picture 57">
            <a:extLst>
              <a:ext uri="{FF2B5EF4-FFF2-40B4-BE49-F238E27FC236}">
                <a16:creationId xmlns:a16="http://schemas.microsoft.com/office/drawing/2014/main" id="{DCB4F99F-DB8B-4BB7-BFD4-9EBB124833E2}"/>
              </a:ext>
            </a:extLst>
          </p:cNvPr>
          <p:cNvPicPr>
            <a:picLocks noChangeAspect="1"/>
          </p:cNvPicPr>
          <p:nvPr/>
        </p:nvPicPr>
        <p:blipFill>
          <a:blip r:embed="rId2"/>
          <a:stretch>
            <a:fillRect/>
          </a:stretch>
        </p:blipFill>
        <p:spPr>
          <a:xfrm>
            <a:off x="6389864" y="1103494"/>
            <a:ext cx="4561165" cy="2103363"/>
          </a:xfrm>
          <a:prstGeom prst="rect">
            <a:avLst/>
          </a:prstGeom>
        </p:spPr>
      </p:pic>
      <p:pic>
        <p:nvPicPr>
          <p:cNvPr id="60" name="Picture 59">
            <a:extLst>
              <a:ext uri="{FF2B5EF4-FFF2-40B4-BE49-F238E27FC236}">
                <a16:creationId xmlns:a16="http://schemas.microsoft.com/office/drawing/2014/main" id="{4E84A3E0-CE1E-4509-ABA6-0C1D6E2FD87C}"/>
              </a:ext>
            </a:extLst>
          </p:cNvPr>
          <p:cNvPicPr>
            <a:picLocks noChangeAspect="1"/>
          </p:cNvPicPr>
          <p:nvPr/>
        </p:nvPicPr>
        <p:blipFill>
          <a:blip r:embed="rId3"/>
          <a:stretch>
            <a:fillRect/>
          </a:stretch>
        </p:blipFill>
        <p:spPr>
          <a:xfrm>
            <a:off x="6211892" y="3834957"/>
            <a:ext cx="5531645" cy="2787333"/>
          </a:xfrm>
          <a:prstGeom prst="rect">
            <a:avLst/>
          </a:prstGeom>
        </p:spPr>
      </p:pic>
    </p:spTree>
    <p:extLst>
      <p:ext uri="{BB962C8B-B14F-4D97-AF65-F5344CB8AC3E}">
        <p14:creationId xmlns:p14="http://schemas.microsoft.com/office/powerpoint/2010/main" val="1920627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BE2B1-ECD1-4BDE-BE57-6891D5EFD6EE}"/>
              </a:ext>
            </a:extLst>
          </p:cNvPr>
          <p:cNvSpPr>
            <a:spLocks noGrp="1"/>
          </p:cNvSpPr>
          <p:nvPr>
            <p:ph type="title"/>
          </p:nvPr>
        </p:nvSpPr>
        <p:spPr>
          <a:xfrm>
            <a:off x="-472146" y="-43204"/>
            <a:ext cx="7393452" cy="983542"/>
          </a:xfrm>
        </p:spPr>
        <p:txBody>
          <a:bodyPr>
            <a:normAutofit/>
          </a:bodyPr>
          <a:lstStyle/>
          <a:p>
            <a:pPr algn="ctr"/>
            <a:r>
              <a:rPr lang="it-IT" sz="2400" b="1" dirty="0">
                <a:latin typeface="Times New Roman" panose="02020603050405020304" pitchFamily="18" charset="0"/>
                <a:cs typeface="Times New Roman" panose="02020603050405020304" pitchFamily="18" charset="0"/>
              </a:rPr>
              <a:t>JOB DESCRIPTION -IT MANAGER</a:t>
            </a:r>
          </a:p>
        </p:txBody>
      </p:sp>
      <p:pic>
        <p:nvPicPr>
          <p:cNvPr id="8" name="Content Placeholder 7">
            <a:extLst>
              <a:ext uri="{FF2B5EF4-FFF2-40B4-BE49-F238E27FC236}">
                <a16:creationId xmlns:a16="http://schemas.microsoft.com/office/drawing/2014/main" id="{943A1372-4E45-4128-9469-622827BA7C4E}"/>
              </a:ext>
            </a:extLst>
          </p:cNvPr>
          <p:cNvPicPr>
            <a:picLocks noGrp="1" noChangeAspect="1"/>
          </p:cNvPicPr>
          <p:nvPr>
            <p:ph idx="1"/>
          </p:nvPr>
        </p:nvPicPr>
        <p:blipFill>
          <a:blip r:embed="rId3"/>
          <a:stretch>
            <a:fillRect/>
          </a:stretch>
        </p:blipFill>
        <p:spPr>
          <a:xfrm>
            <a:off x="0" y="940338"/>
            <a:ext cx="7062351" cy="2817244"/>
          </a:xfrm>
          <a:prstGeom prst="rect">
            <a:avLst/>
          </a:prstGeom>
        </p:spPr>
      </p:pic>
      <p:pic>
        <p:nvPicPr>
          <p:cNvPr id="9" name="Picture 8">
            <a:extLst>
              <a:ext uri="{FF2B5EF4-FFF2-40B4-BE49-F238E27FC236}">
                <a16:creationId xmlns:a16="http://schemas.microsoft.com/office/drawing/2014/main" id="{54D27EB6-5041-45D2-BD26-C10C3771A82A}"/>
              </a:ext>
            </a:extLst>
          </p:cNvPr>
          <p:cNvPicPr>
            <a:picLocks noChangeAspect="1"/>
          </p:cNvPicPr>
          <p:nvPr/>
        </p:nvPicPr>
        <p:blipFill>
          <a:blip r:embed="rId4"/>
          <a:stretch>
            <a:fillRect/>
          </a:stretch>
        </p:blipFill>
        <p:spPr>
          <a:xfrm>
            <a:off x="7238355" y="4121835"/>
            <a:ext cx="4953646" cy="2736166"/>
          </a:xfrm>
          <a:prstGeom prst="rect">
            <a:avLst/>
          </a:prstGeom>
        </p:spPr>
      </p:pic>
      <p:pic>
        <p:nvPicPr>
          <p:cNvPr id="10" name="Picture 9">
            <a:extLst>
              <a:ext uri="{FF2B5EF4-FFF2-40B4-BE49-F238E27FC236}">
                <a16:creationId xmlns:a16="http://schemas.microsoft.com/office/drawing/2014/main" id="{71D1E4A9-A3C7-44B4-9B5E-8538B35F8D85}"/>
              </a:ext>
            </a:extLst>
          </p:cNvPr>
          <p:cNvPicPr>
            <a:picLocks noChangeAspect="1"/>
          </p:cNvPicPr>
          <p:nvPr/>
        </p:nvPicPr>
        <p:blipFill>
          <a:blip r:embed="rId5"/>
          <a:stretch>
            <a:fillRect/>
          </a:stretch>
        </p:blipFill>
        <p:spPr>
          <a:xfrm>
            <a:off x="7238355" y="1021416"/>
            <a:ext cx="4488044" cy="2736166"/>
          </a:xfrm>
          <a:prstGeom prst="rect">
            <a:avLst/>
          </a:prstGeom>
        </p:spPr>
      </p:pic>
      <p:pic>
        <p:nvPicPr>
          <p:cNvPr id="13" name="Picture 12">
            <a:extLst>
              <a:ext uri="{FF2B5EF4-FFF2-40B4-BE49-F238E27FC236}">
                <a16:creationId xmlns:a16="http://schemas.microsoft.com/office/drawing/2014/main" id="{CB0C7AF1-1D68-436D-AB74-973EDFC74279}"/>
              </a:ext>
            </a:extLst>
          </p:cNvPr>
          <p:cNvPicPr>
            <a:picLocks noChangeAspect="1"/>
          </p:cNvPicPr>
          <p:nvPr/>
        </p:nvPicPr>
        <p:blipFill>
          <a:blip r:embed="rId6"/>
          <a:stretch>
            <a:fillRect/>
          </a:stretch>
        </p:blipFill>
        <p:spPr>
          <a:xfrm>
            <a:off x="2425747" y="4572848"/>
            <a:ext cx="2286000" cy="2000250"/>
          </a:xfrm>
          <a:prstGeom prst="rect">
            <a:avLst/>
          </a:prstGeom>
        </p:spPr>
      </p:pic>
      <p:pic>
        <p:nvPicPr>
          <p:cNvPr id="15" name="Picture 14">
            <a:extLst>
              <a:ext uri="{FF2B5EF4-FFF2-40B4-BE49-F238E27FC236}">
                <a16:creationId xmlns:a16="http://schemas.microsoft.com/office/drawing/2014/main" id="{4537D844-266A-4874-94DF-E4F903E31CFF}"/>
              </a:ext>
            </a:extLst>
          </p:cNvPr>
          <p:cNvPicPr>
            <a:picLocks noChangeAspect="1"/>
          </p:cNvPicPr>
          <p:nvPr/>
        </p:nvPicPr>
        <p:blipFill>
          <a:blip r:embed="rId7"/>
          <a:stretch>
            <a:fillRect/>
          </a:stretch>
        </p:blipFill>
        <p:spPr>
          <a:xfrm>
            <a:off x="0" y="4476719"/>
            <a:ext cx="2438400" cy="2438400"/>
          </a:xfrm>
          <a:prstGeom prst="rect">
            <a:avLst/>
          </a:prstGeom>
        </p:spPr>
      </p:pic>
      <p:pic>
        <p:nvPicPr>
          <p:cNvPr id="16" name="Picture 15">
            <a:extLst>
              <a:ext uri="{FF2B5EF4-FFF2-40B4-BE49-F238E27FC236}">
                <a16:creationId xmlns:a16="http://schemas.microsoft.com/office/drawing/2014/main" id="{735C818F-107F-46E4-B4D4-0281E25362EB}"/>
              </a:ext>
            </a:extLst>
          </p:cNvPr>
          <p:cNvPicPr>
            <a:picLocks noChangeAspect="1"/>
          </p:cNvPicPr>
          <p:nvPr/>
        </p:nvPicPr>
        <p:blipFill>
          <a:blip r:embed="rId8"/>
          <a:stretch>
            <a:fillRect/>
          </a:stretch>
        </p:blipFill>
        <p:spPr>
          <a:xfrm>
            <a:off x="4892176" y="4356442"/>
            <a:ext cx="2170176" cy="2438400"/>
          </a:xfrm>
          <a:prstGeom prst="rect">
            <a:avLst/>
          </a:prstGeom>
        </p:spPr>
      </p:pic>
    </p:spTree>
    <p:extLst>
      <p:ext uri="{BB962C8B-B14F-4D97-AF65-F5344CB8AC3E}">
        <p14:creationId xmlns:p14="http://schemas.microsoft.com/office/powerpoint/2010/main" val="3635924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6" name="Rectangle 145">
            <a:extLst>
              <a:ext uri="{FF2B5EF4-FFF2-40B4-BE49-F238E27FC236}">
                <a16:creationId xmlns:a16="http://schemas.microsoft.com/office/drawing/2014/main" id="{E02F3C71-C981-4614-98EA-D6C494F809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3" y="321176"/>
            <a:ext cx="717424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91BAA0-8CE6-47FC-9F28-4A7B548D2F43}"/>
              </a:ext>
            </a:extLst>
          </p:cNvPr>
          <p:cNvSpPr>
            <a:spLocks noGrp="1"/>
          </p:cNvSpPr>
          <p:nvPr>
            <p:ph type="title"/>
          </p:nvPr>
        </p:nvSpPr>
        <p:spPr>
          <a:xfrm>
            <a:off x="821516" y="640263"/>
            <a:ext cx="6204984" cy="1344975"/>
          </a:xfrm>
        </p:spPr>
        <p:txBody>
          <a:bodyPr vert="horz" lIns="91440" tIns="45720" rIns="91440" bIns="45720" rtlCol="0">
            <a:normAutofit/>
          </a:bodyPr>
          <a:lstStyle/>
          <a:p>
            <a:r>
              <a:rPr lang="en-US" sz="4000"/>
              <a:t>Person Specification</a:t>
            </a:r>
          </a:p>
        </p:txBody>
      </p:sp>
      <p:sp>
        <p:nvSpPr>
          <p:cNvPr id="75" name="Content Placeholder 77">
            <a:extLst>
              <a:ext uri="{FF2B5EF4-FFF2-40B4-BE49-F238E27FC236}">
                <a16:creationId xmlns:a16="http://schemas.microsoft.com/office/drawing/2014/main" id="{45C52FD1-25D0-4439-9228-D8D3918F7DF8}"/>
              </a:ext>
            </a:extLst>
          </p:cNvPr>
          <p:cNvSpPr>
            <a:spLocks noGrp="1"/>
          </p:cNvSpPr>
          <p:nvPr>
            <p:ph idx="1"/>
          </p:nvPr>
        </p:nvSpPr>
        <p:spPr>
          <a:xfrm>
            <a:off x="821515" y="2121762"/>
            <a:ext cx="6204984" cy="3626917"/>
          </a:xfrm>
        </p:spPr>
        <p:txBody>
          <a:bodyPr>
            <a:normAutofit/>
          </a:bodyPr>
          <a:lstStyle/>
          <a:p>
            <a:pPr marL="0" indent="0">
              <a:buNone/>
            </a:pPr>
            <a:r>
              <a:rPr lang="en-US" sz="2400">
                <a:latin typeface="Times New Roman" panose="02020603050405020304" pitchFamily="18" charset="0"/>
                <a:cs typeface="Times New Roman" panose="02020603050405020304" pitchFamily="18" charset="0"/>
              </a:rPr>
              <a:t>The Person Specification is the next important step which is an expansion of job description that helps company to describe exactly what kind of person at which are the human characteristics that they need for the respective position. The person specification covers the knowledge, experience, education and skills that are necessaries for this job. (Yeung, 2008)</a:t>
            </a:r>
          </a:p>
        </p:txBody>
      </p:sp>
      <p:pic>
        <p:nvPicPr>
          <p:cNvPr id="76" name="Content Placeholder 11">
            <a:extLst>
              <a:ext uri="{FF2B5EF4-FFF2-40B4-BE49-F238E27FC236}">
                <a16:creationId xmlns:a16="http://schemas.microsoft.com/office/drawing/2014/main" id="{20942A16-4582-4DE3-B7CD-A31E5ADB8E9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61499" y="306909"/>
            <a:ext cx="3778512" cy="2286000"/>
          </a:xfrm>
          <a:prstGeom prst="rect">
            <a:avLst/>
          </a:prstGeom>
        </p:spPr>
      </p:pic>
      <p:pic>
        <p:nvPicPr>
          <p:cNvPr id="18" name="Picture 17" descr="A picture containing text, map&#10;&#10;Description automatically generated">
            <a:extLst>
              <a:ext uri="{FF2B5EF4-FFF2-40B4-BE49-F238E27FC236}">
                <a16:creationId xmlns:a16="http://schemas.microsoft.com/office/drawing/2014/main" id="{77451109-FCA8-4F5C-A531-A4BA0B1238D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29551" y="3175952"/>
            <a:ext cx="4042410" cy="2694940"/>
          </a:xfrm>
          <a:prstGeom prst="rect">
            <a:avLst/>
          </a:prstGeom>
        </p:spPr>
      </p:pic>
    </p:spTree>
    <p:extLst>
      <p:ext uri="{BB962C8B-B14F-4D97-AF65-F5344CB8AC3E}">
        <p14:creationId xmlns:p14="http://schemas.microsoft.com/office/powerpoint/2010/main" val="23603544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30389-D8DA-464E-AA0E-64B67718907F}"/>
              </a:ext>
            </a:extLst>
          </p:cNvPr>
          <p:cNvSpPr>
            <a:spLocks noGrp="1"/>
          </p:cNvSpPr>
          <p:nvPr>
            <p:ph type="title"/>
          </p:nvPr>
        </p:nvSpPr>
        <p:spPr>
          <a:xfrm>
            <a:off x="148884" y="168177"/>
            <a:ext cx="10515600" cy="1325563"/>
          </a:xfrm>
        </p:spPr>
        <p:txBody>
          <a:bodyPr>
            <a:normAutofit/>
          </a:bodyPr>
          <a:lstStyle/>
          <a:p>
            <a:r>
              <a:rPr lang="it-IT" sz="2400" b="1" dirty="0">
                <a:latin typeface="Times New Roman" panose="02020603050405020304" pitchFamily="18" charset="0"/>
                <a:cs typeface="Times New Roman" panose="02020603050405020304" pitchFamily="18" charset="0"/>
              </a:rPr>
              <a:t>PERSON SPECIFICATION- IT MANAGER</a:t>
            </a:r>
          </a:p>
        </p:txBody>
      </p:sp>
      <p:graphicFrame>
        <p:nvGraphicFramePr>
          <p:cNvPr id="4" name="Content Placeholder 3">
            <a:extLst>
              <a:ext uri="{FF2B5EF4-FFF2-40B4-BE49-F238E27FC236}">
                <a16:creationId xmlns:a16="http://schemas.microsoft.com/office/drawing/2014/main" id="{3C6A4F15-3061-4A1E-A5FD-D67684DF3120}"/>
              </a:ext>
            </a:extLst>
          </p:cNvPr>
          <p:cNvGraphicFramePr>
            <a:graphicFrameLocks noGrp="1"/>
          </p:cNvGraphicFramePr>
          <p:nvPr>
            <p:ph idx="1"/>
            <p:extLst>
              <p:ext uri="{D42A27DB-BD31-4B8C-83A1-F6EECF244321}">
                <p14:modId xmlns:p14="http://schemas.microsoft.com/office/powerpoint/2010/main" val="1353593394"/>
              </p:ext>
            </p:extLst>
          </p:nvPr>
        </p:nvGraphicFramePr>
        <p:xfrm>
          <a:off x="186398" y="1275080"/>
          <a:ext cx="5947116" cy="1349947"/>
        </p:xfrm>
        <a:graphic>
          <a:graphicData uri="http://schemas.openxmlformats.org/drawingml/2006/table">
            <a:tbl>
              <a:tblPr firstRow="1" firstCol="1" bandRow="1">
                <a:tableStyleId>{5C22544A-7EE6-4342-B048-85BDC9FD1C3A}</a:tableStyleId>
              </a:tblPr>
              <a:tblGrid>
                <a:gridCol w="2678722">
                  <a:extLst>
                    <a:ext uri="{9D8B030D-6E8A-4147-A177-3AD203B41FA5}">
                      <a16:colId xmlns:a16="http://schemas.microsoft.com/office/drawing/2014/main" val="3016514770"/>
                    </a:ext>
                  </a:extLst>
                </a:gridCol>
                <a:gridCol w="3268394">
                  <a:extLst>
                    <a:ext uri="{9D8B030D-6E8A-4147-A177-3AD203B41FA5}">
                      <a16:colId xmlns:a16="http://schemas.microsoft.com/office/drawing/2014/main" val="3371662225"/>
                    </a:ext>
                  </a:extLst>
                </a:gridCol>
              </a:tblGrid>
              <a:tr h="957707">
                <a:tc>
                  <a:txBody>
                    <a:bodyPr/>
                    <a:lstStyle/>
                    <a:p>
                      <a:pPr marR="1550670">
                        <a:lnSpc>
                          <a:spcPct val="107000"/>
                        </a:lnSpc>
                        <a:spcAft>
                          <a:spcPts val="0"/>
                        </a:spcAft>
                      </a:pPr>
                      <a:r>
                        <a:rPr lang="en-US" sz="1800" dirty="0">
                          <a:effectLst/>
                        </a:rPr>
                        <a:t>Education</a:t>
                      </a:r>
                      <a:endParaRPr lang="it-IT"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US" sz="1200" dirty="0">
                          <a:effectLst/>
                        </a:rPr>
                        <a:t> </a:t>
                      </a:r>
                      <a:endParaRPr lang="it-IT" sz="1100" dirty="0">
                        <a:effectLst/>
                      </a:endParaRPr>
                    </a:p>
                    <a:p>
                      <a:pPr marL="285750" lvl="0" indent="-285750">
                        <a:lnSpc>
                          <a:spcPct val="107000"/>
                        </a:lnSpc>
                        <a:spcAft>
                          <a:spcPts val="0"/>
                        </a:spcAft>
                        <a:buFont typeface="Arial" panose="020B0604020202020204" pitchFamily="34" charset="0"/>
                        <a:buChar char="•"/>
                      </a:pPr>
                      <a:r>
                        <a:rPr lang="en-US" sz="1800" dirty="0">
                          <a:solidFill>
                            <a:schemeClr val="tx1"/>
                          </a:solidFill>
                          <a:effectLst/>
                          <a:latin typeface="Times New Roman" panose="02020603050405020304" pitchFamily="18" charset="0"/>
                          <a:cs typeface="Times New Roman" panose="02020603050405020304" pitchFamily="18" charset="0"/>
                        </a:rPr>
                        <a:t>Degree in Technology or Computer Science (Business.linkedin.com, n.d.)</a:t>
                      </a:r>
                      <a:endParaRPr lang="it-IT" sz="1800" dirty="0">
                        <a:solidFill>
                          <a:schemeClr val="tx1"/>
                        </a:solidFill>
                        <a:effectLst/>
                        <a:latin typeface="Times New Roman" panose="02020603050405020304" pitchFamily="18" charset="0"/>
                        <a:cs typeface="Times New Roman" panose="02020603050405020304" pitchFamily="18" charset="0"/>
                      </a:endParaRPr>
                    </a:p>
                    <a:p>
                      <a:pPr>
                        <a:lnSpc>
                          <a:spcPct val="107000"/>
                        </a:lnSpc>
                        <a:spcAft>
                          <a:spcPts val="0"/>
                        </a:spcAft>
                      </a:pPr>
                      <a:r>
                        <a:rPr lang="en-US" sz="1800" dirty="0">
                          <a:solidFill>
                            <a:schemeClr val="tx1"/>
                          </a:solidFill>
                          <a:effectLst/>
                          <a:latin typeface="Times New Roman" panose="02020603050405020304" pitchFamily="18" charset="0"/>
                          <a:cs typeface="Times New Roman" panose="02020603050405020304" pitchFamily="18" charset="0"/>
                        </a:rPr>
                        <a:t> </a:t>
                      </a:r>
                      <a:endParaRPr lang="it-IT"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bg1">
                        <a:lumMod val="95000"/>
                      </a:schemeClr>
                    </a:solidFill>
                  </a:tcPr>
                </a:tc>
                <a:extLst>
                  <a:ext uri="{0D108BD9-81ED-4DB2-BD59-A6C34878D82A}">
                    <a16:rowId xmlns:a16="http://schemas.microsoft.com/office/drawing/2014/main" val="3220821232"/>
                  </a:ext>
                </a:extLst>
              </a:tr>
            </a:tbl>
          </a:graphicData>
        </a:graphic>
      </p:graphicFrame>
      <p:graphicFrame>
        <p:nvGraphicFramePr>
          <p:cNvPr id="5" name="Table 4">
            <a:extLst>
              <a:ext uri="{FF2B5EF4-FFF2-40B4-BE49-F238E27FC236}">
                <a16:creationId xmlns:a16="http://schemas.microsoft.com/office/drawing/2014/main" id="{22645909-4ADF-4F38-87E0-6CC256499CDA}"/>
              </a:ext>
            </a:extLst>
          </p:cNvPr>
          <p:cNvGraphicFramePr>
            <a:graphicFrameLocks noGrp="1"/>
          </p:cNvGraphicFramePr>
          <p:nvPr>
            <p:extLst>
              <p:ext uri="{D42A27DB-BD31-4B8C-83A1-F6EECF244321}">
                <p14:modId xmlns:p14="http://schemas.microsoft.com/office/powerpoint/2010/main" val="657023072"/>
              </p:ext>
            </p:extLst>
          </p:nvPr>
        </p:nvGraphicFramePr>
        <p:xfrm>
          <a:off x="148884" y="3285397"/>
          <a:ext cx="5984630" cy="3404426"/>
        </p:xfrm>
        <a:graphic>
          <a:graphicData uri="http://schemas.openxmlformats.org/drawingml/2006/table">
            <a:tbl>
              <a:tblPr firstRow="1" firstCol="1" bandRow="1">
                <a:tableStyleId>{5C22544A-7EE6-4342-B048-85BDC9FD1C3A}</a:tableStyleId>
              </a:tblPr>
              <a:tblGrid>
                <a:gridCol w="2366010">
                  <a:extLst>
                    <a:ext uri="{9D8B030D-6E8A-4147-A177-3AD203B41FA5}">
                      <a16:colId xmlns:a16="http://schemas.microsoft.com/office/drawing/2014/main" val="2887963030"/>
                    </a:ext>
                  </a:extLst>
                </a:gridCol>
                <a:gridCol w="3618620">
                  <a:extLst>
                    <a:ext uri="{9D8B030D-6E8A-4147-A177-3AD203B41FA5}">
                      <a16:colId xmlns:a16="http://schemas.microsoft.com/office/drawing/2014/main" val="3056313189"/>
                    </a:ext>
                  </a:extLst>
                </a:gridCol>
              </a:tblGrid>
              <a:tr h="0">
                <a:tc>
                  <a:txBody>
                    <a:bodyPr/>
                    <a:lstStyle/>
                    <a:p>
                      <a:pPr>
                        <a:lnSpc>
                          <a:spcPct val="107000"/>
                        </a:lnSpc>
                        <a:spcAft>
                          <a:spcPts val="0"/>
                        </a:spcAft>
                      </a:pPr>
                      <a:r>
                        <a:rPr lang="en-US" sz="1800" dirty="0">
                          <a:effectLst/>
                        </a:rPr>
                        <a:t>Experience </a:t>
                      </a:r>
                      <a:endParaRPr lang="it-IT"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US" sz="1200" dirty="0">
                          <a:effectLst/>
                        </a:rPr>
                        <a:t> </a:t>
                      </a:r>
                      <a:endParaRPr lang="it-IT" sz="1100" dirty="0">
                        <a:effectLst/>
                      </a:endParaRPr>
                    </a:p>
                    <a:p>
                      <a:pPr marL="285750" lvl="0" indent="-285750">
                        <a:lnSpc>
                          <a:spcPct val="107000"/>
                        </a:lnSpc>
                        <a:spcAft>
                          <a:spcPts val="0"/>
                        </a:spcAft>
                        <a:buFont typeface="Arial" panose="020B0604020202020204" pitchFamily="34" charset="0"/>
                        <a:buChar char="•"/>
                      </a:pPr>
                      <a:r>
                        <a:rPr lang="en-US" sz="1800" dirty="0">
                          <a:solidFill>
                            <a:schemeClr val="tx1"/>
                          </a:solidFill>
                          <a:effectLst/>
                          <a:latin typeface="Times New Roman" panose="02020603050405020304" pitchFamily="18" charset="0"/>
                          <a:cs typeface="Times New Roman" panose="02020603050405020304" pitchFamily="18" charset="0"/>
                        </a:rPr>
                        <a:t>Expert of software packages and software platforms (MS Exchange, Active Directory and many other Windows-based systems),</a:t>
                      </a:r>
                    </a:p>
                    <a:p>
                      <a:pPr marL="285750" lvl="0" indent="-285750">
                        <a:lnSpc>
                          <a:spcPct val="107000"/>
                        </a:lnSpc>
                        <a:spcAft>
                          <a:spcPts val="0"/>
                        </a:spcAft>
                        <a:buFont typeface="Arial" panose="020B0604020202020204" pitchFamily="34" charset="0"/>
                        <a:buChar char="•"/>
                      </a:pPr>
                      <a:r>
                        <a:rPr lang="en-US" sz="1800" dirty="0">
                          <a:solidFill>
                            <a:schemeClr val="tx1"/>
                          </a:solidFill>
                          <a:effectLst/>
                          <a:latin typeface="Times New Roman" panose="02020603050405020304" pitchFamily="18" charset="0"/>
                          <a:cs typeface="Times New Roman" panose="02020603050405020304" pitchFamily="18" charset="0"/>
                        </a:rPr>
                        <a:t> Recent equipment and technologies, recovery procedures and monitoring of system performance</a:t>
                      </a:r>
                      <a:endParaRPr lang="it-IT" sz="1800" dirty="0">
                        <a:solidFill>
                          <a:schemeClr val="tx1"/>
                        </a:solidFill>
                        <a:effectLst/>
                        <a:latin typeface="Times New Roman" panose="02020603050405020304" pitchFamily="18" charset="0"/>
                        <a:cs typeface="Times New Roman" panose="02020603050405020304" pitchFamily="18" charset="0"/>
                      </a:endParaRPr>
                    </a:p>
                    <a:p>
                      <a:pPr>
                        <a:lnSpc>
                          <a:spcPct val="107000"/>
                        </a:lnSpc>
                        <a:spcAft>
                          <a:spcPts val="0"/>
                        </a:spcAft>
                      </a:pPr>
                      <a:r>
                        <a:rPr lang="en-US" sz="1800" dirty="0">
                          <a:solidFill>
                            <a:schemeClr val="tx1"/>
                          </a:solidFill>
                          <a:effectLst/>
                          <a:latin typeface="Times New Roman" panose="02020603050405020304" pitchFamily="18" charset="0"/>
                          <a:cs typeface="Times New Roman" panose="02020603050405020304" pitchFamily="18" charset="0"/>
                        </a:rPr>
                        <a:t>(Business.linkedin.com, n.d.)</a:t>
                      </a:r>
                      <a:endParaRPr lang="it-IT" sz="1800" dirty="0">
                        <a:solidFill>
                          <a:schemeClr val="tx1"/>
                        </a:solidFill>
                        <a:effectLst/>
                        <a:latin typeface="Times New Roman" panose="02020603050405020304" pitchFamily="18" charset="0"/>
                        <a:cs typeface="Times New Roman" panose="02020603050405020304" pitchFamily="18" charset="0"/>
                      </a:endParaRPr>
                    </a:p>
                    <a:p>
                      <a:pPr>
                        <a:lnSpc>
                          <a:spcPct val="107000"/>
                        </a:lnSpc>
                        <a:spcAft>
                          <a:spcPts val="0"/>
                        </a:spcAft>
                      </a:pPr>
                      <a:r>
                        <a:rPr lang="en-US" sz="1800" dirty="0">
                          <a:solidFill>
                            <a:schemeClr val="tx1"/>
                          </a:solidFill>
                          <a:effectLst/>
                          <a:latin typeface="Times New Roman" panose="02020603050405020304" pitchFamily="18" charset="0"/>
                          <a:cs typeface="Times New Roman" panose="02020603050405020304" pitchFamily="18" charset="0"/>
                        </a:rPr>
                        <a:t> </a:t>
                      </a:r>
                      <a:endParaRPr lang="it-IT"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bg1">
                        <a:lumMod val="95000"/>
                      </a:schemeClr>
                    </a:solidFill>
                  </a:tcPr>
                </a:tc>
                <a:extLst>
                  <a:ext uri="{0D108BD9-81ED-4DB2-BD59-A6C34878D82A}">
                    <a16:rowId xmlns:a16="http://schemas.microsoft.com/office/drawing/2014/main" val="120013340"/>
                  </a:ext>
                </a:extLst>
              </a:tr>
            </a:tbl>
          </a:graphicData>
        </a:graphic>
      </p:graphicFrame>
      <p:pic>
        <p:nvPicPr>
          <p:cNvPr id="10" name="Picture 9">
            <a:extLst>
              <a:ext uri="{FF2B5EF4-FFF2-40B4-BE49-F238E27FC236}">
                <a16:creationId xmlns:a16="http://schemas.microsoft.com/office/drawing/2014/main" id="{7CBABF65-DB8A-4659-8043-D5348F0D805C}"/>
              </a:ext>
            </a:extLst>
          </p:cNvPr>
          <p:cNvPicPr>
            <a:picLocks noChangeAspect="1"/>
          </p:cNvPicPr>
          <p:nvPr/>
        </p:nvPicPr>
        <p:blipFill>
          <a:blip r:embed="rId2"/>
          <a:stretch>
            <a:fillRect/>
          </a:stretch>
        </p:blipFill>
        <p:spPr>
          <a:xfrm>
            <a:off x="6642222" y="987821"/>
            <a:ext cx="2143125" cy="2143125"/>
          </a:xfrm>
          <a:prstGeom prst="rect">
            <a:avLst/>
          </a:prstGeom>
        </p:spPr>
      </p:pic>
      <p:pic>
        <p:nvPicPr>
          <p:cNvPr id="11" name="Picture 10">
            <a:extLst>
              <a:ext uri="{FF2B5EF4-FFF2-40B4-BE49-F238E27FC236}">
                <a16:creationId xmlns:a16="http://schemas.microsoft.com/office/drawing/2014/main" id="{F24263AA-3D26-4557-96ED-050DEFB62AAF}"/>
              </a:ext>
            </a:extLst>
          </p:cNvPr>
          <p:cNvPicPr>
            <a:picLocks noChangeAspect="1"/>
          </p:cNvPicPr>
          <p:nvPr/>
        </p:nvPicPr>
        <p:blipFill>
          <a:blip r:embed="rId3"/>
          <a:stretch>
            <a:fillRect/>
          </a:stretch>
        </p:blipFill>
        <p:spPr>
          <a:xfrm>
            <a:off x="9592921" y="990645"/>
            <a:ext cx="2143125" cy="2143125"/>
          </a:xfrm>
          <a:prstGeom prst="rect">
            <a:avLst/>
          </a:prstGeom>
        </p:spPr>
      </p:pic>
      <p:pic>
        <p:nvPicPr>
          <p:cNvPr id="16" name="Picture 15">
            <a:extLst>
              <a:ext uri="{FF2B5EF4-FFF2-40B4-BE49-F238E27FC236}">
                <a16:creationId xmlns:a16="http://schemas.microsoft.com/office/drawing/2014/main" id="{9E9A6BC1-36C9-417A-A498-766E822E7A85}"/>
              </a:ext>
            </a:extLst>
          </p:cNvPr>
          <p:cNvPicPr>
            <a:picLocks noChangeAspect="1"/>
          </p:cNvPicPr>
          <p:nvPr/>
        </p:nvPicPr>
        <p:blipFill>
          <a:blip r:embed="rId4"/>
          <a:stretch>
            <a:fillRect/>
          </a:stretch>
        </p:blipFill>
        <p:spPr>
          <a:xfrm>
            <a:off x="6133512" y="3285396"/>
            <a:ext cx="5837995" cy="3404426"/>
          </a:xfrm>
          <a:prstGeom prst="rect">
            <a:avLst/>
          </a:prstGeom>
        </p:spPr>
      </p:pic>
    </p:spTree>
    <p:extLst>
      <p:ext uri="{BB962C8B-B14F-4D97-AF65-F5344CB8AC3E}">
        <p14:creationId xmlns:p14="http://schemas.microsoft.com/office/powerpoint/2010/main" val="10827376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FE103-E5C2-4154-B106-022F9384A369}"/>
              </a:ext>
            </a:extLst>
          </p:cNvPr>
          <p:cNvSpPr>
            <a:spLocks noGrp="1"/>
          </p:cNvSpPr>
          <p:nvPr>
            <p:ph type="title"/>
          </p:nvPr>
        </p:nvSpPr>
        <p:spPr>
          <a:xfrm>
            <a:off x="206815" y="337625"/>
            <a:ext cx="5926699" cy="1325563"/>
          </a:xfrm>
        </p:spPr>
        <p:txBody>
          <a:bodyPr>
            <a:normAutofit/>
          </a:bodyPr>
          <a:lstStyle/>
          <a:p>
            <a:r>
              <a:rPr lang="it-IT" sz="2400" b="1" dirty="0">
                <a:latin typeface="Times New Roman" panose="02020603050405020304" pitchFamily="18" charset="0"/>
                <a:cs typeface="Times New Roman" panose="02020603050405020304" pitchFamily="18" charset="0"/>
              </a:rPr>
              <a:t>PERSON SPECIFICATION- </a:t>
            </a:r>
            <a:br>
              <a:rPr lang="it-IT" sz="2400" b="1" dirty="0">
                <a:latin typeface="Times New Roman" panose="02020603050405020304" pitchFamily="18" charset="0"/>
                <a:cs typeface="Times New Roman" panose="02020603050405020304" pitchFamily="18" charset="0"/>
              </a:rPr>
            </a:br>
            <a:r>
              <a:rPr lang="it-IT" sz="2400" b="1" dirty="0">
                <a:latin typeface="Times New Roman" panose="02020603050405020304" pitchFamily="18" charset="0"/>
                <a:cs typeface="Times New Roman" panose="02020603050405020304" pitchFamily="18" charset="0"/>
              </a:rPr>
              <a:t>IT MANAGER</a:t>
            </a:r>
          </a:p>
        </p:txBody>
      </p:sp>
      <p:graphicFrame>
        <p:nvGraphicFramePr>
          <p:cNvPr id="4" name="Content Placeholder 3">
            <a:extLst>
              <a:ext uri="{FF2B5EF4-FFF2-40B4-BE49-F238E27FC236}">
                <a16:creationId xmlns:a16="http://schemas.microsoft.com/office/drawing/2014/main" id="{0BA863BD-5ACA-44B9-9DF1-271F473E2C50}"/>
              </a:ext>
            </a:extLst>
          </p:cNvPr>
          <p:cNvGraphicFramePr>
            <a:graphicFrameLocks noGrp="1"/>
          </p:cNvGraphicFramePr>
          <p:nvPr>
            <p:ph idx="1"/>
            <p:extLst>
              <p:ext uri="{D42A27DB-BD31-4B8C-83A1-F6EECF244321}">
                <p14:modId xmlns:p14="http://schemas.microsoft.com/office/powerpoint/2010/main" val="3306238455"/>
              </p:ext>
            </p:extLst>
          </p:nvPr>
        </p:nvGraphicFramePr>
        <p:xfrm>
          <a:off x="6253089" y="114799"/>
          <a:ext cx="5802923" cy="2787333"/>
        </p:xfrm>
        <a:graphic>
          <a:graphicData uri="http://schemas.openxmlformats.org/drawingml/2006/table">
            <a:tbl>
              <a:tblPr firstRow="1" firstCol="1" bandRow="1">
                <a:tableStyleId>{5C22544A-7EE6-4342-B048-85BDC9FD1C3A}</a:tableStyleId>
              </a:tblPr>
              <a:tblGrid>
                <a:gridCol w="2245709">
                  <a:extLst>
                    <a:ext uri="{9D8B030D-6E8A-4147-A177-3AD203B41FA5}">
                      <a16:colId xmlns:a16="http://schemas.microsoft.com/office/drawing/2014/main" val="2875347933"/>
                    </a:ext>
                  </a:extLst>
                </a:gridCol>
                <a:gridCol w="3557214">
                  <a:extLst>
                    <a:ext uri="{9D8B030D-6E8A-4147-A177-3AD203B41FA5}">
                      <a16:colId xmlns:a16="http://schemas.microsoft.com/office/drawing/2014/main" val="1202458691"/>
                    </a:ext>
                  </a:extLst>
                </a:gridCol>
              </a:tblGrid>
              <a:tr h="2191415">
                <a:tc>
                  <a:txBody>
                    <a:bodyPr/>
                    <a:lstStyle/>
                    <a:p>
                      <a:pPr>
                        <a:lnSpc>
                          <a:spcPct val="107000"/>
                        </a:lnSpc>
                        <a:spcAft>
                          <a:spcPts val="0"/>
                        </a:spcAft>
                      </a:pPr>
                      <a:r>
                        <a:rPr lang="en-US" sz="1200">
                          <a:effectLst/>
                        </a:rPr>
                        <a:t>Skills/Knowledge</a:t>
                      </a:r>
                      <a:endParaRPr lang="it-IT"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US" sz="1200" dirty="0">
                          <a:effectLst/>
                        </a:rPr>
                        <a:t> </a:t>
                      </a:r>
                      <a:endParaRPr lang="it-IT" sz="1100" dirty="0">
                        <a:effectLst/>
                      </a:endParaRPr>
                    </a:p>
                    <a:p>
                      <a:pPr marL="342900" lvl="0" indent="-342900">
                        <a:lnSpc>
                          <a:spcPct val="107000"/>
                        </a:lnSpc>
                        <a:spcAft>
                          <a:spcPts val="0"/>
                        </a:spcAft>
                        <a:buFont typeface="Symbol" panose="05050102010706020507" pitchFamily="18" charset="2"/>
                        <a:buChar char=""/>
                      </a:pPr>
                      <a:r>
                        <a:rPr lang="en-US" sz="1600" dirty="0">
                          <a:solidFill>
                            <a:schemeClr val="tx1"/>
                          </a:solidFill>
                          <a:effectLst/>
                          <a:latin typeface="Times New Roman" panose="02020603050405020304" pitchFamily="18" charset="0"/>
                          <a:cs typeface="Times New Roman" panose="02020603050405020304" pitchFamily="18" charset="0"/>
                        </a:rPr>
                        <a:t>IT Skills,</a:t>
                      </a:r>
                      <a:endParaRPr lang="it-IT" sz="1600" dirty="0">
                        <a:solidFill>
                          <a:schemeClr val="tx1"/>
                        </a:solidFill>
                        <a:effectLst/>
                        <a:latin typeface="Times New Roman" panose="02020603050405020304" pitchFamily="18"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US" sz="1600" dirty="0">
                          <a:solidFill>
                            <a:schemeClr val="tx1"/>
                          </a:solidFill>
                          <a:effectLst/>
                          <a:latin typeface="Times New Roman" panose="02020603050405020304" pitchFamily="18" charset="0"/>
                          <a:cs typeface="Times New Roman" panose="02020603050405020304" pitchFamily="18" charset="0"/>
                        </a:rPr>
                        <a:t>Communication Skills, </a:t>
                      </a:r>
                      <a:endParaRPr lang="it-IT" sz="1600" dirty="0">
                        <a:solidFill>
                          <a:schemeClr val="tx1"/>
                        </a:solidFill>
                        <a:effectLst/>
                        <a:latin typeface="Times New Roman" panose="02020603050405020304" pitchFamily="18"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US" sz="1600" dirty="0">
                          <a:solidFill>
                            <a:schemeClr val="tx1"/>
                          </a:solidFill>
                          <a:effectLst/>
                          <a:latin typeface="Times New Roman" panose="02020603050405020304" pitchFamily="18" charset="0"/>
                          <a:cs typeface="Times New Roman" panose="02020603050405020304" pitchFamily="18" charset="0"/>
                        </a:rPr>
                        <a:t>Teamwork skills, </a:t>
                      </a:r>
                      <a:endParaRPr lang="it-IT" sz="1600" dirty="0">
                        <a:solidFill>
                          <a:schemeClr val="tx1"/>
                        </a:solidFill>
                        <a:effectLst/>
                        <a:latin typeface="Times New Roman" panose="02020603050405020304" pitchFamily="18"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US" sz="1600" dirty="0">
                          <a:solidFill>
                            <a:schemeClr val="tx1"/>
                          </a:solidFill>
                          <a:effectLst/>
                          <a:latin typeface="Times New Roman" panose="02020603050405020304" pitchFamily="18" charset="0"/>
                          <a:cs typeface="Times New Roman" panose="02020603050405020304" pitchFamily="18" charset="0"/>
                        </a:rPr>
                        <a:t>Interpersonal Skills,</a:t>
                      </a:r>
                      <a:endParaRPr lang="it-IT" sz="1600" dirty="0">
                        <a:solidFill>
                          <a:schemeClr val="tx1"/>
                        </a:solidFill>
                        <a:effectLst/>
                        <a:latin typeface="Times New Roman" panose="02020603050405020304" pitchFamily="18"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US" sz="1600" dirty="0">
                          <a:solidFill>
                            <a:schemeClr val="tx1"/>
                          </a:solidFill>
                          <a:effectLst/>
                          <a:latin typeface="Times New Roman" panose="02020603050405020304" pitchFamily="18" charset="0"/>
                          <a:cs typeface="Times New Roman" panose="02020603050405020304" pitchFamily="18" charset="0"/>
                        </a:rPr>
                        <a:t>Problem Solving,</a:t>
                      </a:r>
                      <a:endParaRPr lang="it-IT" sz="1600" dirty="0">
                        <a:solidFill>
                          <a:schemeClr val="tx1"/>
                        </a:solidFill>
                        <a:effectLst/>
                        <a:latin typeface="Times New Roman" panose="02020603050405020304" pitchFamily="18"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US" sz="1600" dirty="0">
                          <a:solidFill>
                            <a:schemeClr val="tx1"/>
                          </a:solidFill>
                          <a:effectLst/>
                          <a:latin typeface="Times New Roman" panose="02020603050405020304" pitchFamily="18" charset="0"/>
                          <a:cs typeface="Times New Roman" panose="02020603050405020304" pitchFamily="18" charset="0"/>
                        </a:rPr>
                        <a:t>Critical Thinking,</a:t>
                      </a:r>
                      <a:endParaRPr lang="it-IT" sz="1600" dirty="0">
                        <a:solidFill>
                          <a:schemeClr val="tx1"/>
                        </a:solidFill>
                        <a:effectLst/>
                        <a:latin typeface="Times New Roman" panose="02020603050405020304" pitchFamily="18"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US" sz="1600" dirty="0">
                          <a:solidFill>
                            <a:schemeClr val="tx1"/>
                          </a:solidFill>
                          <a:effectLst/>
                          <a:latin typeface="Times New Roman" panose="02020603050405020304" pitchFamily="18" charset="0"/>
                          <a:cs typeface="Times New Roman" panose="02020603050405020304" pitchFamily="18" charset="0"/>
                        </a:rPr>
                        <a:t>Working Under Pressure</a:t>
                      </a:r>
                      <a:endParaRPr lang="it-IT" sz="1600" dirty="0">
                        <a:solidFill>
                          <a:schemeClr val="tx1"/>
                        </a:solidFill>
                        <a:effectLst/>
                        <a:latin typeface="Times New Roman" panose="02020603050405020304" pitchFamily="18" charset="0"/>
                        <a:cs typeface="Times New Roman" panose="02020603050405020304" pitchFamily="18" charset="0"/>
                      </a:endParaRPr>
                    </a:p>
                    <a:p>
                      <a:pPr>
                        <a:lnSpc>
                          <a:spcPct val="107000"/>
                        </a:lnSpc>
                        <a:spcAft>
                          <a:spcPts val="0"/>
                        </a:spcAft>
                      </a:pPr>
                      <a:r>
                        <a:rPr lang="en-US" sz="1600" dirty="0">
                          <a:solidFill>
                            <a:schemeClr val="tx1"/>
                          </a:solidFill>
                          <a:effectLst/>
                          <a:latin typeface="Times New Roman" panose="02020603050405020304" pitchFamily="18" charset="0"/>
                          <a:cs typeface="Times New Roman" panose="02020603050405020304" pitchFamily="18" charset="0"/>
                        </a:rPr>
                        <a:t>(Monster Hiring Resource Center, 2019)</a:t>
                      </a:r>
                      <a:endParaRPr lang="it-IT" sz="1600" dirty="0">
                        <a:solidFill>
                          <a:schemeClr val="tx1"/>
                        </a:solidFill>
                        <a:effectLst/>
                        <a:latin typeface="Times New Roman" panose="02020603050405020304" pitchFamily="18" charset="0"/>
                        <a:cs typeface="Times New Roman" panose="02020603050405020304" pitchFamily="18" charset="0"/>
                      </a:endParaRPr>
                    </a:p>
                    <a:p>
                      <a:pPr>
                        <a:lnSpc>
                          <a:spcPct val="107000"/>
                        </a:lnSpc>
                        <a:spcAft>
                          <a:spcPts val="0"/>
                        </a:spcAft>
                      </a:pPr>
                      <a:r>
                        <a:rPr lang="en-US" sz="1600" dirty="0">
                          <a:solidFill>
                            <a:schemeClr val="tx1"/>
                          </a:solidFill>
                          <a:effectLst/>
                          <a:latin typeface="Times New Roman" panose="02020603050405020304" pitchFamily="18" charset="0"/>
                          <a:cs typeface="Times New Roman" panose="02020603050405020304" pitchFamily="18" charset="0"/>
                        </a:rPr>
                        <a:t> </a:t>
                      </a:r>
                      <a:endParaRPr lang="it-IT"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bg1">
                        <a:lumMod val="95000"/>
                      </a:schemeClr>
                    </a:solidFill>
                  </a:tcPr>
                </a:tc>
                <a:extLst>
                  <a:ext uri="{0D108BD9-81ED-4DB2-BD59-A6C34878D82A}">
                    <a16:rowId xmlns:a16="http://schemas.microsoft.com/office/drawing/2014/main" val="1071883379"/>
                  </a:ext>
                </a:extLst>
              </a:tr>
            </a:tbl>
          </a:graphicData>
        </a:graphic>
      </p:graphicFrame>
      <p:pic>
        <p:nvPicPr>
          <p:cNvPr id="10" name="Picture 9" descr="A picture containing text&#10;&#10;Description automatically generated">
            <a:extLst>
              <a:ext uri="{FF2B5EF4-FFF2-40B4-BE49-F238E27FC236}">
                <a16:creationId xmlns:a16="http://schemas.microsoft.com/office/drawing/2014/main" id="{B903F91B-7DD2-4C0B-BE97-D14E120A2EB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8531" y="1904597"/>
            <a:ext cx="5690381" cy="2755996"/>
          </a:xfrm>
          <a:prstGeom prst="rect">
            <a:avLst/>
          </a:prstGeom>
        </p:spPr>
      </p:pic>
      <p:pic>
        <p:nvPicPr>
          <p:cNvPr id="12" name="Picture 11" descr="A screenshot of a cell phone&#10;&#10;Description automatically generated">
            <a:extLst>
              <a:ext uri="{FF2B5EF4-FFF2-40B4-BE49-F238E27FC236}">
                <a16:creationId xmlns:a16="http://schemas.microsoft.com/office/drawing/2014/main" id="{B1924C60-B9E0-403A-8A1B-B8FC949258C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25175" y="3080826"/>
            <a:ext cx="6067863" cy="3662376"/>
          </a:xfrm>
          <a:prstGeom prst="rect">
            <a:avLst/>
          </a:prstGeom>
        </p:spPr>
      </p:pic>
    </p:spTree>
    <p:extLst>
      <p:ext uri="{BB962C8B-B14F-4D97-AF65-F5344CB8AC3E}">
        <p14:creationId xmlns:p14="http://schemas.microsoft.com/office/powerpoint/2010/main" val="14927912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D49F8-24C4-44BD-8B82-BAE91C9501E7}"/>
              </a:ext>
            </a:extLst>
          </p:cNvPr>
          <p:cNvSpPr>
            <a:spLocks noGrp="1"/>
          </p:cNvSpPr>
          <p:nvPr>
            <p:ph type="title"/>
          </p:nvPr>
        </p:nvSpPr>
        <p:spPr>
          <a:xfrm>
            <a:off x="839788" y="457200"/>
            <a:ext cx="3932237" cy="1600200"/>
          </a:xfrm>
        </p:spPr>
        <p:txBody>
          <a:bodyPr>
            <a:normAutofit/>
          </a:bodyPr>
          <a:lstStyle/>
          <a:p>
            <a:r>
              <a:rPr lang="en-GB" dirty="0"/>
              <a:t>Recruitment strategy</a:t>
            </a:r>
          </a:p>
        </p:txBody>
      </p:sp>
      <p:sp>
        <p:nvSpPr>
          <p:cNvPr id="3" name="Content Placeholder 2">
            <a:extLst>
              <a:ext uri="{FF2B5EF4-FFF2-40B4-BE49-F238E27FC236}">
                <a16:creationId xmlns:a16="http://schemas.microsoft.com/office/drawing/2014/main" id="{E22217B9-A8B6-46E9-924A-B54814DAE1B8}"/>
              </a:ext>
            </a:extLst>
          </p:cNvPr>
          <p:cNvSpPr>
            <a:spLocks noGrp="1"/>
          </p:cNvSpPr>
          <p:nvPr>
            <p:ph idx="1"/>
          </p:nvPr>
        </p:nvSpPr>
        <p:spPr>
          <a:xfrm>
            <a:off x="5180012" y="674823"/>
            <a:ext cx="6172200" cy="5508353"/>
          </a:xfrm>
          <a:solidFill>
            <a:schemeClr val="bg2">
              <a:lumMod val="90000"/>
            </a:schemeClr>
          </a:solidFill>
          <a:effectLst>
            <a:outerShdw blurRad="50800" dist="38100" dir="8100000" algn="tr" rotWithShape="0">
              <a:prstClr val="black">
                <a:alpha val="40000"/>
              </a:prstClr>
            </a:outerShdw>
          </a:effectLst>
        </p:spPr>
        <p:txBody>
          <a:bodyPr anchor="ctr">
            <a:normAutofit fontScale="55000" lnSpcReduction="20000"/>
          </a:bodyPr>
          <a:lstStyle/>
          <a:p>
            <a:r>
              <a:rPr lang="en-GB" b="1" dirty="0"/>
              <a:t>“Buy” or “make” the employee? </a:t>
            </a:r>
          </a:p>
          <a:p>
            <a:pPr marL="0" indent="0">
              <a:buNone/>
            </a:pPr>
            <a:r>
              <a:rPr lang="en-GB" dirty="0"/>
              <a:t>The company decided that they need to ‘buy’ the IT Manager</a:t>
            </a:r>
          </a:p>
          <a:p>
            <a:r>
              <a:rPr lang="en-GB" b="1" dirty="0"/>
              <a:t>Who will recruit?</a:t>
            </a:r>
          </a:p>
          <a:p>
            <a:pPr marL="0" indent="0">
              <a:buNone/>
            </a:pPr>
            <a:r>
              <a:rPr lang="en-GB" dirty="0"/>
              <a:t>Because there is needed just one position to be filled, they will use a ‘Head-hunter’ instead a recruitment consultant.</a:t>
            </a:r>
          </a:p>
          <a:p>
            <a:r>
              <a:rPr lang="en-GB" b="1" dirty="0"/>
              <a:t>Why headhunting?</a:t>
            </a:r>
          </a:p>
          <a:p>
            <a:pPr>
              <a:buFont typeface="Wingdings" panose="05000000000000000000" pitchFamily="2" charset="2"/>
              <a:buChar char="Ø"/>
            </a:pPr>
            <a:r>
              <a:rPr lang="en-GB" dirty="0"/>
              <a:t>more targeted and efficient for the ‘hard to fill’ positions</a:t>
            </a:r>
          </a:p>
          <a:p>
            <a:pPr>
              <a:buFont typeface="Wingdings" panose="05000000000000000000" pitchFamily="2" charset="2"/>
              <a:buChar char="Ø"/>
            </a:pPr>
            <a:r>
              <a:rPr lang="en-GB" dirty="0"/>
              <a:t>approach also passive candidates</a:t>
            </a:r>
          </a:p>
          <a:p>
            <a:pPr>
              <a:buFont typeface="Wingdings" panose="05000000000000000000" pitchFamily="2" charset="2"/>
              <a:buChar char="Ø"/>
            </a:pPr>
            <a:r>
              <a:rPr lang="en-GB" dirty="0"/>
              <a:t>‘cherry pick’ the most qualified candidate for the needed position. </a:t>
            </a:r>
          </a:p>
          <a:p>
            <a:pPr marL="0" indent="0">
              <a:buNone/>
            </a:pPr>
            <a:r>
              <a:rPr lang="en-GB" dirty="0"/>
              <a:t>(Ecruit.co.uk 2019)</a:t>
            </a:r>
          </a:p>
          <a:p>
            <a:r>
              <a:rPr lang="en-GB" b="1" dirty="0"/>
              <a:t>What strategy?</a:t>
            </a:r>
          </a:p>
          <a:p>
            <a:pPr>
              <a:buFont typeface="Wingdings" panose="05000000000000000000" pitchFamily="2" charset="2"/>
              <a:buChar char="Ø"/>
            </a:pPr>
            <a:r>
              <a:rPr lang="en-GB" dirty="0"/>
              <a:t>Internal resources (internal advertisement) external sources (direct recruitment, advertisement</a:t>
            </a:r>
          </a:p>
          <a:p>
            <a:pPr>
              <a:buFont typeface="Wingdings" panose="05000000000000000000" pitchFamily="2" charset="2"/>
              <a:buChar char="Ø"/>
            </a:pPr>
            <a:r>
              <a:rPr lang="en-GB" dirty="0"/>
              <a:t>Post vacancy on social media: Niche LinkedIn groups, Facebook, Job affairs and company website</a:t>
            </a:r>
          </a:p>
          <a:p>
            <a:pPr>
              <a:buFont typeface="Wingdings" panose="05000000000000000000" pitchFamily="2" charset="2"/>
              <a:buChar char="Ø"/>
            </a:pPr>
            <a:endParaRPr lang="en-GB" dirty="0"/>
          </a:p>
          <a:p>
            <a:pPr marL="0" indent="0">
              <a:buNone/>
            </a:pPr>
            <a:endParaRPr lang="en-GB" dirty="0"/>
          </a:p>
        </p:txBody>
      </p:sp>
      <p:pic>
        <p:nvPicPr>
          <p:cNvPr id="6" name="Picture 5" descr="A picture containing text, person&#10;&#10;Description automatically generated">
            <a:extLst>
              <a:ext uri="{FF2B5EF4-FFF2-40B4-BE49-F238E27FC236}">
                <a16:creationId xmlns:a16="http://schemas.microsoft.com/office/drawing/2014/main" id="{772BE79E-246F-4775-A1DC-14206DAB2C9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36612" y="2057400"/>
            <a:ext cx="3957548" cy="2706963"/>
          </a:xfrm>
          <a:prstGeom prst="rect">
            <a:avLst/>
          </a:prstGeom>
        </p:spPr>
      </p:pic>
    </p:spTree>
    <p:extLst>
      <p:ext uri="{BB962C8B-B14F-4D97-AF65-F5344CB8AC3E}">
        <p14:creationId xmlns:p14="http://schemas.microsoft.com/office/powerpoint/2010/main" val="256169004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6BFD128-4EF7-4C8E-A851-10BE9C3302E6}"/>
              </a:ext>
            </a:extLst>
          </p:cNvPr>
          <p:cNvPicPr>
            <a:picLocks noChangeAspect="1"/>
          </p:cNvPicPr>
          <p:nvPr/>
        </p:nvPicPr>
        <p:blipFill rotWithShape="1">
          <a:blip r:embed="rId2">
            <a:alphaModFix/>
            <a:extLst>
              <a:ext uri="{28A0092B-C50C-407E-A947-70E740481C1C}">
                <a14:useLocalDpi xmlns:a14="http://schemas.microsoft.com/office/drawing/2010/main" val="0"/>
              </a:ext>
            </a:extLst>
          </a:blip>
          <a:srcRect l="26963" r="29449" b="1"/>
          <a:stretch/>
        </p:blipFill>
        <p:spPr>
          <a:xfrm>
            <a:off x="5797543" y="10"/>
            <a:ext cx="6394152" cy="6857990"/>
          </a:xfrm>
          <a:prstGeom prst="rect">
            <a:avLst/>
          </a:prstGeom>
        </p:spPr>
      </p:pic>
      <p:pic>
        <p:nvPicPr>
          <p:cNvPr id="24" name="Picture 19">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2" name="Title 1">
            <a:extLst>
              <a:ext uri="{FF2B5EF4-FFF2-40B4-BE49-F238E27FC236}">
                <a16:creationId xmlns:a16="http://schemas.microsoft.com/office/drawing/2014/main" id="{7D52E610-A31E-4877-BDD1-441230C7334E}"/>
              </a:ext>
            </a:extLst>
          </p:cNvPr>
          <p:cNvSpPr>
            <a:spLocks noGrp="1"/>
          </p:cNvSpPr>
          <p:nvPr>
            <p:ph type="title"/>
          </p:nvPr>
        </p:nvSpPr>
        <p:spPr>
          <a:xfrm>
            <a:off x="804998" y="798445"/>
            <a:ext cx="4803636" cy="1311664"/>
          </a:xfrm>
        </p:spPr>
        <p:txBody>
          <a:bodyPr>
            <a:normAutofit/>
          </a:bodyPr>
          <a:lstStyle/>
          <a:p>
            <a:r>
              <a:rPr lang="en-US" b="1" dirty="0">
                <a:solidFill>
                  <a:srgbClr val="000000"/>
                </a:solidFill>
              </a:rPr>
              <a:t>Screening Process</a:t>
            </a:r>
            <a:endParaRPr lang="en-GB" b="1" dirty="0">
              <a:solidFill>
                <a:srgbClr val="000000"/>
              </a:solidFill>
            </a:endParaRPr>
          </a:p>
        </p:txBody>
      </p:sp>
      <p:sp>
        <p:nvSpPr>
          <p:cNvPr id="3" name="Content Placeholder 2">
            <a:extLst>
              <a:ext uri="{FF2B5EF4-FFF2-40B4-BE49-F238E27FC236}">
                <a16:creationId xmlns:a16="http://schemas.microsoft.com/office/drawing/2014/main" id="{45FC9082-0F60-4B99-83DB-77B782DC065C}"/>
              </a:ext>
            </a:extLst>
          </p:cNvPr>
          <p:cNvSpPr>
            <a:spLocks noGrp="1"/>
          </p:cNvSpPr>
          <p:nvPr>
            <p:ph idx="1"/>
          </p:nvPr>
        </p:nvSpPr>
        <p:spPr>
          <a:xfrm>
            <a:off x="221226" y="2272143"/>
            <a:ext cx="5874773" cy="3788830"/>
          </a:xfrm>
        </p:spPr>
        <p:txBody>
          <a:bodyPr anchor="ctr">
            <a:normAutofit/>
          </a:bodyPr>
          <a:lstStyle/>
          <a:p>
            <a:pPr marL="0" indent="0">
              <a:buNone/>
            </a:pPr>
            <a:r>
              <a:rPr lang="en-US" sz="2000" dirty="0">
                <a:solidFill>
                  <a:srgbClr val="000000"/>
                </a:solidFill>
              </a:rPr>
              <a:t>	</a:t>
            </a:r>
            <a:r>
              <a:rPr lang="en-US" b="1" dirty="0">
                <a:solidFill>
                  <a:srgbClr val="000000"/>
                </a:solidFill>
              </a:rPr>
              <a:t>What is screening process?</a:t>
            </a:r>
          </a:p>
          <a:p>
            <a:pPr marL="0" indent="0">
              <a:buNone/>
            </a:pPr>
            <a:r>
              <a:rPr lang="en-US" dirty="0">
                <a:solidFill>
                  <a:srgbClr val="000000"/>
                </a:solidFill>
              </a:rPr>
              <a:t>“The screening process begins with the analysis of materials sent in response to the job posting. This analysis is undertaken to ensure that applicants have all the qualifications specified in the job posting.” (Oregonstate.edu, 2019)</a:t>
            </a:r>
            <a:endParaRPr lang="en-GB" dirty="0">
              <a:solidFill>
                <a:srgbClr val="000000"/>
              </a:solidFill>
            </a:endParaRPr>
          </a:p>
        </p:txBody>
      </p:sp>
    </p:spTree>
    <p:extLst>
      <p:ext uri="{BB962C8B-B14F-4D97-AF65-F5344CB8AC3E}">
        <p14:creationId xmlns:p14="http://schemas.microsoft.com/office/powerpoint/2010/main" val="956698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405C1A7-3FF4-4A75-837D-EFFE08B0C940}"/>
              </a:ext>
            </a:extLst>
          </p:cNvPr>
          <p:cNvSpPr>
            <a:spLocks noGrp="1"/>
          </p:cNvSpPr>
          <p:nvPr>
            <p:ph type="title"/>
          </p:nvPr>
        </p:nvSpPr>
        <p:spPr>
          <a:xfrm>
            <a:off x="640079" y="2053641"/>
            <a:ext cx="3669161" cy="2760098"/>
          </a:xfrm>
        </p:spPr>
        <p:txBody>
          <a:bodyPr>
            <a:normAutofit/>
          </a:bodyPr>
          <a:lstStyle/>
          <a:p>
            <a:r>
              <a:rPr lang="en-US" b="1" dirty="0">
                <a:solidFill>
                  <a:schemeClr val="accent4">
                    <a:lumMod val="60000"/>
                    <a:lumOff val="40000"/>
                  </a:schemeClr>
                </a:solidFill>
              </a:rPr>
              <a:t>Create a shortlist criteria</a:t>
            </a:r>
            <a:endParaRPr lang="en-GB" b="1" dirty="0">
              <a:solidFill>
                <a:schemeClr val="accent4">
                  <a:lumMod val="60000"/>
                  <a:lumOff val="40000"/>
                </a:schemeClr>
              </a:solidFill>
            </a:endParaRPr>
          </a:p>
        </p:txBody>
      </p:sp>
      <p:sp>
        <p:nvSpPr>
          <p:cNvPr id="53" name="Content Placeholder 2">
            <a:extLst>
              <a:ext uri="{FF2B5EF4-FFF2-40B4-BE49-F238E27FC236}">
                <a16:creationId xmlns:a16="http://schemas.microsoft.com/office/drawing/2014/main" id="{323E6309-A931-4D46-9314-1159EA7CE924}"/>
              </a:ext>
            </a:extLst>
          </p:cNvPr>
          <p:cNvSpPr>
            <a:spLocks noGrp="1"/>
          </p:cNvSpPr>
          <p:nvPr>
            <p:ph idx="1"/>
          </p:nvPr>
        </p:nvSpPr>
        <p:spPr>
          <a:xfrm>
            <a:off x="6090574" y="801866"/>
            <a:ext cx="5306084" cy="5230634"/>
          </a:xfrm>
        </p:spPr>
        <p:txBody>
          <a:bodyPr anchor="ctr">
            <a:normAutofit/>
          </a:bodyPr>
          <a:lstStyle/>
          <a:p>
            <a:pPr marL="0" indent="0">
              <a:buNone/>
            </a:pPr>
            <a:r>
              <a:rPr lang="en-US" sz="2400" dirty="0">
                <a:solidFill>
                  <a:srgbClr val="000000"/>
                </a:solidFill>
              </a:rPr>
              <a:t>The first step in screening is to understand the minimum requirements, qualifications, skills, behaviors, traits are needed for the job. (Ideal, 2016). These can be organized as follows:</a:t>
            </a:r>
          </a:p>
          <a:p>
            <a:pPr>
              <a:buFont typeface="Wingdings" panose="05000000000000000000" pitchFamily="2" charset="2"/>
              <a:buChar char="Ø"/>
            </a:pPr>
            <a:r>
              <a:rPr lang="en-US" sz="2400" dirty="0">
                <a:solidFill>
                  <a:srgbClr val="000000"/>
                </a:solidFill>
              </a:rPr>
              <a:t>Work Experience</a:t>
            </a:r>
          </a:p>
          <a:p>
            <a:pPr>
              <a:buFont typeface="Wingdings" panose="05000000000000000000" pitchFamily="2" charset="2"/>
              <a:buChar char="Ø"/>
            </a:pPr>
            <a:r>
              <a:rPr lang="en-US" sz="2400" dirty="0">
                <a:solidFill>
                  <a:srgbClr val="000000"/>
                </a:solidFill>
              </a:rPr>
              <a:t>Education</a:t>
            </a:r>
          </a:p>
          <a:p>
            <a:pPr>
              <a:buFont typeface="Wingdings" panose="05000000000000000000" pitchFamily="2" charset="2"/>
              <a:buChar char="Ø"/>
            </a:pPr>
            <a:r>
              <a:rPr lang="en-US" sz="2400" dirty="0">
                <a:solidFill>
                  <a:srgbClr val="000000"/>
                </a:solidFill>
              </a:rPr>
              <a:t>Skills, knowledge and   competencies</a:t>
            </a:r>
          </a:p>
          <a:p>
            <a:pPr>
              <a:buFont typeface="Wingdings" panose="05000000000000000000" pitchFamily="2" charset="2"/>
              <a:buChar char="Ø"/>
            </a:pPr>
            <a:r>
              <a:rPr lang="en-US" sz="2400" dirty="0">
                <a:solidFill>
                  <a:srgbClr val="000000"/>
                </a:solidFill>
              </a:rPr>
              <a:t>Personality traits </a:t>
            </a:r>
          </a:p>
          <a:p>
            <a:pPr marL="0" indent="0">
              <a:buNone/>
            </a:pPr>
            <a:endParaRPr lang="en-GB" sz="2400" dirty="0">
              <a:solidFill>
                <a:srgbClr val="000000"/>
              </a:solidFill>
            </a:endParaRPr>
          </a:p>
        </p:txBody>
      </p:sp>
    </p:spTree>
    <p:extLst>
      <p:ext uri="{BB962C8B-B14F-4D97-AF65-F5344CB8AC3E}">
        <p14:creationId xmlns:p14="http://schemas.microsoft.com/office/powerpoint/2010/main" val="3777284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5F56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AF19209-9D1B-4EDE-8EE8-F4855F0BF221}"/>
              </a:ext>
            </a:extLst>
          </p:cNvPr>
          <p:cNvSpPr>
            <a:spLocks noGrp="1"/>
          </p:cNvSpPr>
          <p:nvPr>
            <p:ph type="title"/>
          </p:nvPr>
        </p:nvSpPr>
        <p:spPr>
          <a:xfrm>
            <a:off x="524256" y="4767072"/>
            <a:ext cx="6594189" cy="1625210"/>
          </a:xfrm>
        </p:spPr>
        <p:txBody>
          <a:bodyPr>
            <a:normAutofit/>
          </a:bodyPr>
          <a:lstStyle/>
          <a:p>
            <a:pPr algn="r"/>
            <a:r>
              <a:rPr lang="en-GB" b="1" dirty="0">
                <a:solidFill>
                  <a:schemeClr val="accent4">
                    <a:lumMod val="60000"/>
                    <a:lumOff val="40000"/>
                  </a:schemeClr>
                </a:solidFill>
              </a:rPr>
              <a:t>Job qualifications – Essential or desirable?</a:t>
            </a:r>
          </a:p>
        </p:txBody>
      </p:sp>
      <p:pic>
        <p:nvPicPr>
          <p:cNvPr id="11" name="Picture 10">
            <a:extLst>
              <a:ext uri="{FF2B5EF4-FFF2-40B4-BE49-F238E27FC236}">
                <a16:creationId xmlns:a16="http://schemas.microsoft.com/office/drawing/2014/main" id="{6518373D-BAAF-4003-BB26-422D617E3004}"/>
              </a:ext>
            </a:extLst>
          </p:cNvPr>
          <p:cNvPicPr>
            <a:picLocks noChangeAspect="1"/>
          </p:cNvPicPr>
          <p:nvPr/>
        </p:nvPicPr>
        <p:blipFill rotWithShape="1">
          <a:blip r:embed="rId2">
            <a:extLst>
              <a:ext uri="{28A0092B-C50C-407E-A947-70E740481C1C}">
                <a14:useLocalDpi xmlns:a14="http://schemas.microsoft.com/office/drawing/2010/main" val="0"/>
              </a:ext>
            </a:extLst>
          </a:blip>
          <a:srcRect r="1" b="5763"/>
          <a:stretch/>
        </p:blipFill>
        <p:spPr>
          <a:xfrm>
            <a:off x="327547" y="321733"/>
            <a:ext cx="7058306" cy="4107392"/>
          </a:xfrm>
          <a:prstGeom prst="rect">
            <a:avLst/>
          </a:prstGeom>
        </p:spPr>
      </p:pic>
      <p:sp>
        <p:nvSpPr>
          <p:cNvPr id="18" name="Rectangle 17">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14DE6AE-D64E-495D-B843-911426068E90}"/>
              </a:ext>
            </a:extLst>
          </p:cNvPr>
          <p:cNvSpPr>
            <a:spLocks noGrp="1"/>
          </p:cNvSpPr>
          <p:nvPr>
            <p:ph idx="1"/>
          </p:nvPr>
        </p:nvSpPr>
        <p:spPr>
          <a:xfrm>
            <a:off x="8029319" y="917725"/>
            <a:ext cx="3424739" cy="4852362"/>
          </a:xfrm>
        </p:spPr>
        <p:txBody>
          <a:bodyPr anchor="ctr">
            <a:normAutofit/>
          </a:bodyPr>
          <a:lstStyle/>
          <a:p>
            <a:r>
              <a:rPr lang="en-US" sz="2000" dirty="0">
                <a:solidFill>
                  <a:srgbClr val="FFFFFF"/>
                </a:solidFill>
              </a:rPr>
              <a:t> BS (Bachelor of Science) in Computer Science - </a:t>
            </a:r>
            <a:r>
              <a:rPr lang="en-US" sz="2000" b="1" dirty="0">
                <a:solidFill>
                  <a:srgbClr val="FFFFFF"/>
                </a:solidFill>
              </a:rPr>
              <a:t>Essential</a:t>
            </a:r>
            <a:endParaRPr lang="en-GB" sz="2000" b="1" dirty="0">
              <a:solidFill>
                <a:srgbClr val="FFFFFF"/>
              </a:solidFill>
            </a:endParaRPr>
          </a:p>
          <a:p>
            <a:r>
              <a:rPr lang="en-US" sz="2000" dirty="0">
                <a:solidFill>
                  <a:srgbClr val="FFFFFF"/>
                </a:solidFill>
              </a:rPr>
              <a:t> MIS (Management Information Systems) or similar field - </a:t>
            </a:r>
            <a:r>
              <a:rPr lang="en-US" sz="2000" b="1" dirty="0">
                <a:solidFill>
                  <a:srgbClr val="FFFFFF"/>
                </a:solidFill>
              </a:rPr>
              <a:t>Desirable</a:t>
            </a:r>
            <a:endParaRPr lang="en-GB" sz="2000" b="1" dirty="0">
              <a:solidFill>
                <a:srgbClr val="FFFFFF"/>
              </a:solidFill>
            </a:endParaRPr>
          </a:p>
          <a:p>
            <a:r>
              <a:rPr lang="en-US" sz="2000" dirty="0">
                <a:solidFill>
                  <a:srgbClr val="FFFFFF"/>
                </a:solidFill>
              </a:rPr>
              <a:t> 5+ years’ experience in IT management - </a:t>
            </a:r>
            <a:r>
              <a:rPr lang="en-US" sz="2000" b="1" dirty="0">
                <a:solidFill>
                  <a:srgbClr val="FFFFFF"/>
                </a:solidFill>
              </a:rPr>
              <a:t>Desirable</a:t>
            </a:r>
            <a:endParaRPr lang="en-GB" sz="2000" b="1" dirty="0">
              <a:solidFill>
                <a:srgbClr val="FFFFFF"/>
              </a:solidFill>
            </a:endParaRPr>
          </a:p>
          <a:p>
            <a:r>
              <a:rPr lang="en-US" sz="2000" dirty="0">
                <a:solidFill>
                  <a:srgbClr val="FFFFFF"/>
                </a:solidFill>
              </a:rPr>
              <a:t> Expertise with implementing configuring and testing solutions. – </a:t>
            </a:r>
            <a:r>
              <a:rPr lang="en-US" sz="2000" b="1" dirty="0">
                <a:solidFill>
                  <a:srgbClr val="FFFFFF"/>
                </a:solidFill>
              </a:rPr>
              <a:t>Essential</a:t>
            </a:r>
            <a:endParaRPr lang="en-GB" sz="2000" b="1" dirty="0">
              <a:solidFill>
                <a:srgbClr val="FFFFFF"/>
              </a:solidFill>
            </a:endParaRPr>
          </a:p>
          <a:p>
            <a:r>
              <a:rPr lang="en-US" sz="2000" dirty="0">
                <a:solidFill>
                  <a:srgbClr val="FFFFFF"/>
                </a:solidFill>
              </a:rPr>
              <a:t> Strong, creative and analytical thinking – </a:t>
            </a:r>
            <a:r>
              <a:rPr lang="en-US" sz="2000" b="1" dirty="0">
                <a:solidFill>
                  <a:srgbClr val="FFFFFF"/>
                </a:solidFill>
              </a:rPr>
              <a:t>Essential</a:t>
            </a:r>
            <a:endParaRPr lang="en-GB" sz="2000" b="1" dirty="0">
              <a:solidFill>
                <a:srgbClr val="FFFFFF"/>
              </a:solidFill>
            </a:endParaRPr>
          </a:p>
          <a:p>
            <a:endParaRPr lang="en-GB" sz="2000" dirty="0">
              <a:solidFill>
                <a:srgbClr val="FFFFFF"/>
              </a:solidFill>
            </a:endParaRPr>
          </a:p>
        </p:txBody>
      </p:sp>
    </p:spTree>
    <p:extLst>
      <p:ext uri="{BB962C8B-B14F-4D97-AF65-F5344CB8AC3E}">
        <p14:creationId xmlns:p14="http://schemas.microsoft.com/office/powerpoint/2010/main" val="133992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5316D-ED2F-4F89-B4B4-8D9240B1A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C58253C-E928-4B16-957C-DB33A8070A29}"/>
              </a:ext>
            </a:extLst>
          </p:cNvPr>
          <p:cNvSpPr>
            <a:spLocks noGrp="1"/>
          </p:cNvSpPr>
          <p:nvPr>
            <p:ph type="title"/>
          </p:nvPr>
        </p:nvSpPr>
        <p:spPr>
          <a:xfrm>
            <a:off x="838200" y="2057400"/>
            <a:ext cx="2743200" cy="2743200"/>
          </a:xfrm>
          <a:prstGeom prst="ellipse">
            <a:avLst/>
          </a:prstGeom>
          <a:solidFill>
            <a:srgbClr val="262626"/>
          </a:solidFill>
          <a:ln w="174625" cmpd="thinThick">
            <a:solidFill>
              <a:srgbClr val="262626"/>
            </a:solidFill>
          </a:ln>
        </p:spPr>
        <p:txBody>
          <a:bodyPr anchor="ctr">
            <a:normAutofit/>
          </a:bodyPr>
          <a:lstStyle/>
          <a:p>
            <a:pPr algn="ctr"/>
            <a:r>
              <a:rPr lang="en-US" sz="2600" b="1">
                <a:solidFill>
                  <a:srgbClr val="FFFFFF"/>
                </a:solidFill>
              </a:rPr>
              <a:t>Assessing CV’s and application forms</a:t>
            </a:r>
            <a:br>
              <a:rPr lang="en-GB" sz="2600">
                <a:solidFill>
                  <a:srgbClr val="FFFFFF"/>
                </a:solidFill>
              </a:rPr>
            </a:br>
            <a:endParaRPr lang="en-GB" sz="2600">
              <a:solidFill>
                <a:srgbClr val="FFFFFF"/>
              </a:solidFill>
            </a:endParaRPr>
          </a:p>
        </p:txBody>
      </p:sp>
      <p:graphicFrame>
        <p:nvGraphicFramePr>
          <p:cNvPr id="5" name="Content Placeholder 2">
            <a:extLst>
              <a:ext uri="{FF2B5EF4-FFF2-40B4-BE49-F238E27FC236}">
                <a16:creationId xmlns:a16="http://schemas.microsoft.com/office/drawing/2014/main" id="{40E4BD1A-00A0-4B27-BCE2-70E817B80883}"/>
              </a:ext>
            </a:extLst>
          </p:cNvPr>
          <p:cNvGraphicFramePr>
            <a:graphicFrameLocks noGrp="1"/>
          </p:cNvGraphicFramePr>
          <p:nvPr>
            <p:ph idx="1"/>
            <p:extLst>
              <p:ext uri="{D42A27DB-BD31-4B8C-83A1-F6EECF244321}">
                <p14:modId xmlns:p14="http://schemas.microsoft.com/office/powerpoint/2010/main" val="890995274"/>
              </p:ext>
            </p:extLst>
          </p:nvPr>
        </p:nvGraphicFramePr>
        <p:xfrm>
          <a:off x="4038600" y="1166648"/>
          <a:ext cx="7315200" cy="45247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252332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A1AD45-A494-4312-9123-D40A64316ED9}"/>
              </a:ext>
            </a:extLst>
          </p:cNvPr>
          <p:cNvSpPr>
            <a:spLocks noGrp="1"/>
          </p:cNvSpPr>
          <p:nvPr>
            <p:ph type="title"/>
          </p:nvPr>
        </p:nvSpPr>
        <p:spPr>
          <a:xfrm>
            <a:off x="838200" y="963877"/>
            <a:ext cx="3494362" cy="4930246"/>
          </a:xfrm>
        </p:spPr>
        <p:txBody>
          <a:bodyPr>
            <a:normAutofit/>
          </a:bodyPr>
          <a:lstStyle/>
          <a:p>
            <a:pPr algn="r"/>
            <a:r>
              <a:rPr lang="en-US">
                <a:solidFill>
                  <a:schemeClr val="accent1"/>
                </a:solidFill>
              </a:rPr>
              <a:t>Shortlisting</a:t>
            </a:r>
            <a:endParaRPr lang="en-GB">
              <a:solidFill>
                <a:schemeClr val="accent1"/>
              </a:solidFill>
            </a:endParaRP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6C68E4E-DA1A-429D-88B7-5712B8DE4F9A}"/>
              </a:ext>
            </a:extLst>
          </p:cNvPr>
          <p:cNvSpPr>
            <a:spLocks noGrp="1"/>
          </p:cNvSpPr>
          <p:nvPr>
            <p:ph idx="1"/>
          </p:nvPr>
        </p:nvSpPr>
        <p:spPr>
          <a:xfrm>
            <a:off x="4976031" y="963877"/>
            <a:ext cx="6377769" cy="4930246"/>
          </a:xfrm>
        </p:spPr>
        <p:txBody>
          <a:bodyPr anchor="ctr">
            <a:normAutofit/>
          </a:bodyPr>
          <a:lstStyle/>
          <a:p>
            <a:r>
              <a:rPr lang="en-US" sz="2400" dirty="0"/>
              <a:t>3 Interviews</a:t>
            </a:r>
          </a:p>
          <a:p>
            <a:r>
              <a:rPr lang="en-US" sz="2400" dirty="0"/>
              <a:t>Technical and IT knowledge test</a:t>
            </a:r>
            <a:endParaRPr lang="en-GB" sz="2400" dirty="0"/>
          </a:p>
        </p:txBody>
      </p:sp>
    </p:spTree>
    <p:extLst>
      <p:ext uri="{BB962C8B-B14F-4D97-AF65-F5344CB8AC3E}">
        <p14:creationId xmlns:p14="http://schemas.microsoft.com/office/powerpoint/2010/main" val="5933796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1">
              <a:lumMod val="75000"/>
              <a:lumOff val="25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C4A64D-3D87-41AE-BBFA-90D4B8E55A34}"/>
              </a:ext>
            </a:extLst>
          </p:cNvPr>
          <p:cNvSpPr>
            <a:spLocks noGrp="1"/>
          </p:cNvSpPr>
          <p:nvPr>
            <p:ph type="title"/>
          </p:nvPr>
        </p:nvSpPr>
        <p:spPr>
          <a:xfrm>
            <a:off x="643467" y="643467"/>
            <a:ext cx="3363974" cy="1597315"/>
          </a:xfrm>
          <a:noFill/>
          <a:ln w="19050">
            <a:solidFill>
              <a:schemeClr val="bg1"/>
            </a:solidFill>
          </a:ln>
        </p:spPr>
        <p:txBody>
          <a:bodyPr wrap="square">
            <a:normAutofit/>
          </a:bodyPr>
          <a:lstStyle/>
          <a:p>
            <a:pPr algn="ctr"/>
            <a:r>
              <a:rPr lang="en-US" sz="2800" b="1" dirty="0">
                <a:solidFill>
                  <a:schemeClr val="accent4">
                    <a:lumMod val="60000"/>
                    <a:lumOff val="40000"/>
                  </a:schemeClr>
                </a:solidFill>
              </a:rPr>
              <a:t>What is an interview?</a:t>
            </a:r>
            <a:endParaRPr lang="en-GB" sz="2800" b="1" dirty="0">
              <a:solidFill>
                <a:schemeClr val="accent4">
                  <a:lumMod val="60000"/>
                  <a:lumOff val="40000"/>
                </a:schemeClr>
              </a:solidFill>
            </a:endParaRPr>
          </a:p>
        </p:txBody>
      </p:sp>
      <p:sp>
        <p:nvSpPr>
          <p:cNvPr id="3" name="Content Placeholder 2">
            <a:extLst>
              <a:ext uri="{FF2B5EF4-FFF2-40B4-BE49-F238E27FC236}">
                <a16:creationId xmlns:a16="http://schemas.microsoft.com/office/drawing/2014/main" id="{FEC7A0E6-B4A0-4695-AF6F-99296052A4AD}"/>
              </a:ext>
            </a:extLst>
          </p:cNvPr>
          <p:cNvSpPr>
            <a:spLocks noGrp="1"/>
          </p:cNvSpPr>
          <p:nvPr>
            <p:ph idx="1"/>
          </p:nvPr>
        </p:nvSpPr>
        <p:spPr>
          <a:xfrm>
            <a:off x="643468" y="2638044"/>
            <a:ext cx="3363974" cy="3415622"/>
          </a:xfrm>
        </p:spPr>
        <p:txBody>
          <a:bodyPr>
            <a:normAutofit/>
          </a:bodyPr>
          <a:lstStyle/>
          <a:p>
            <a:pPr marL="0" indent="0">
              <a:buNone/>
            </a:pPr>
            <a:r>
              <a:rPr lang="en-US" sz="1900" dirty="0">
                <a:solidFill>
                  <a:schemeClr val="bg1"/>
                </a:solidFill>
              </a:rPr>
              <a:t>“An interview is far more than merely asking and answering questions or talking to someone”. (Stewart and Cash, p.9, 2018) </a:t>
            </a:r>
          </a:p>
          <a:p>
            <a:pPr marL="0" indent="0">
              <a:buNone/>
            </a:pPr>
            <a:r>
              <a:rPr lang="en-US" sz="1900" dirty="0">
                <a:solidFill>
                  <a:schemeClr val="bg1"/>
                </a:solidFill>
              </a:rPr>
              <a:t>It is about two parties that each represents their unique set of attitudes, values, beliefs and communicate intra-personally and inter-personally. (Stewart and Cash, 2018)</a:t>
            </a:r>
            <a:endParaRPr lang="en-GB" sz="1900" dirty="0">
              <a:solidFill>
                <a:schemeClr val="bg1"/>
              </a:solidFill>
            </a:endParaRPr>
          </a:p>
          <a:p>
            <a:pPr marL="0" indent="0">
              <a:buNone/>
            </a:pPr>
            <a:endParaRPr lang="en-GB" sz="1900" dirty="0">
              <a:solidFill>
                <a:schemeClr val="bg1"/>
              </a:solidFill>
            </a:endParaRPr>
          </a:p>
        </p:txBody>
      </p:sp>
      <p:pic>
        <p:nvPicPr>
          <p:cNvPr id="5" name="Picture 4">
            <a:extLst>
              <a:ext uri="{FF2B5EF4-FFF2-40B4-BE49-F238E27FC236}">
                <a16:creationId xmlns:a16="http://schemas.microsoft.com/office/drawing/2014/main" id="{5E7029CB-DFDA-4764-882E-EC4E1ECE2F1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583148" y="643467"/>
            <a:ext cx="5679998" cy="5410199"/>
          </a:xfrm>
          <a:prstGeom prst="rect">
            <a:avLst/>
          </a:prstGeom>
        </p:spPr>
      </p:pic>
      <p:sp>
        <p:nvSpPr>
          <p:cNvPr id="6" name="TextBox 5">
            <a:extLst>
              <a:ext uri="{FF2B5EF4-FFF2-40B4-BE49-F238E27FC236}">
                <a16:creationId xmlns:a16="http://schemas.microsoft.com/office/drawing/2014/main" id="{E03CE9EC-E0E4-4B90-97FE-420D86926D1E}"/>
              </a:ext>
            </a:extLst>
          </p:cNvPr>
          <p:cNvSpPr txBox="1"/>
          <p:nvPr/>
        </p:nvSpPr>
        <p:spPr>
          <a:xfrm>
            <a:off x="8803819" y="5853611"/>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hrbartender.com/2015/recruiting/job-interviews-shape-the-candidate-experienc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3777788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C3A55C0-5C40-44FD-9A07-A1B55009E9C7}"/>
              </a:ext>
            </a:extLst>
          </p:cNvPr>
          <p:cNvPicPr>
            <a:picLocks noChangeAspect="1"/>
          </p:cNvPicPr>
          <p:nvPr/>
        </p:nvPicPr>
        <p:blipFill rotWithShape="1">
          <a:blip r:embed="rId2">
            <a:alphaModFix amt="35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15730"/>
          <a:stretch/>
        </p:blipFill>
        <p:spPr>
          <a:xfrm>
            <a:off x="20" y="1"/>
            <a:ext cx="12191980" cy="6857999"/>
          </a:xfrm>
          <a:prstGeom prst="rect">
            <a:avLst/>
          </a:prstGeom>
        </p:spPr>
      </p:pic>
      <p:sp>
        <p:nvSpPr>
          <p:cNvPr id="2" name="Title 1">
            <a:extLst>
              <a:ext uri="{FF2B5EF4-FFF2-40B4-BE49-F238E27FC236}">
                <a16:creationId xmlns:a16="http://schemas.microsoft.com/office/drawing/2014/main" id="{3C4685D2-F061-4669-8F2C-A622640335E6}"/>
              </a:ext>
            </a:extLst>
          </p:cNvPr>
          <p:cNvSpPr>
            <a:spLocks noGrp="1"/>
          </p:cNvSpPr>
          <p:nvPr>
            <p:ph type="title"/>
          </p:nvPr>
        </p:nvSpPr>
        <p:spPr>
          <a:xfrm>
            <a:off x="838201" y="1065862"/>
            <a:ext cx="3313164" cy="4726276"/>
          </a:xfrm>
        </p:spPr>
        <p:txBody>
          <a:bodyPr>
            <a:normAutofit/>
          </a:bodyPr>
          <a:lstStyle/>
          <a:p>
            <a:pPr algn="r"/>
            <a:r>
              <a:rPr lang="en-US" sz="4000">
                <a:solidFill>
                  <a:srgbClr val="FFFFFF"/>
                </a:solidFill>
              </a:rPr>
              <a:t>How to make an efficient interview? 5 P’s</a:t>
            </a:r>
            <a:endParaRPr lang="en-GB" sz="4000">
              <a:solidFill>
                <a:srgbClr val="FFFFFF"/>
              </a:solidFill>
            </a:endParaRPr>
          </a:p>
        </p:txBody>
      </p:sp>
      <p:cxnSp>
        <p:nvCxnSpPr>
          <p:cNvPr id="14" name="Straight Connector 11">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5B12EDD-C9E2-4F60-AB78-B3C2B9A6B592}"/>
              </a:ext>
            </a:extLst>
          </p:cNvPr>
          <p:cNvSpPr>
            <a:spLocks noGrp="1"/>
          </p:cNvSpPr>
          <p:nvPr>
            <p:ph idx="1"/>
          </p:nvPr>
        </p:nvSpPr>
        <p:spPr>
          <a:xfrm>
            <a:off x="5155379" y="1065862"/>
            <a:ext cx="5744685" cy="4726276"/>
          </a:xfrm>
        </p:spPr>
        <p:txBody>
          <a:bodyPr anchor="ctr">
            <a:normAutofit/>
          </a:bodyPr>
          <a:lstStyle/>
          <a:p>
            <a:r>
              <a:rPr lang="en-US" sz="2000" b="1">
                <a:solidFill>
                  <a:srgbClr val="FFFFFF"/>
                </a:solidFill>
              </a:rPr>
              <a:t>Preparation</a:t>
            </a:r>
            <a:r>
              <a:rPr lang="en-US" sz="2000">
                <a:solidFill>
                  <a:srgbClr val="FFFFFF"/>
                </a:solidFill>
              </a:rPr>
              <a:t> – at this point, the interviewer must be sure that he/she understands the key elements of the job.</a:t>
            </a:r>
            <a:endParaRPr lang="en-GB" sz="2000">
              <a:solidFill>
                <a:srgbClr val="FFFFFF"/>
              </a:solidFill>
            </a:endParaRPr>
          </a:p>
          <a:p>
            <a:r>
              <a:rPr lang="en-US" sz="2000" b="1">
                <a:solidFill>
                  <a:srgbClr val="FFFFFF"/>
                </a:solidFill>
              </a:rPr>
              <a:t>Purpose</a:t>
            </a:r>
            <a:r>
              <a:rPr lang="en-US" sz="2000">
                <a:solidFill>
                  <a:srgbClr val="FFFFFF"/>
                </a:solidFill>
              </a:rPr>
              <a:t> – the interviewer should have knowledge about the purpose of the interview.</a:t>
            </a:r>
            <a:endParaRPr lang="en-GB" sz="2000">
              <a:solidFill>
                <a:srgbClr val="FFFFFF"/>
              </a:solidFill>
            </a:endParaRPr>
          </a:p>
          <a:p>
            <a:r>
              <a:rPr lang="en-US" sz="2000" b="1">
                <a:solidFill>
                  <a:srgbClr val="FFFFFF"/>
                </a:solidFill>
              </a:rPr>
              <a:t>Performance</a:t>
            </a:r>
            <a:r>
              <a:rPr lang="en-US" sz="2000">
                <a:solidFill>
                  <a:srgbClr val="FFFFFF"/>
                </a:solidFill>
              </a:rPr>
              <a:t> – the key elements needed for the success of the company must be identified on the right candidates. </a:t>
            </a:r>
            <a:endParaRPr lang="en-GB" sz="2000">
              <a:solidFill>
                <a:srgbClr val="FFFFFF"/>
              </a:solidFill>
            </a:endParaRPr>
          </a:p>
          <a:p>
            <a:r>
              <a:rPr lang="en-US" sz="2000" b="1">
                <a:solidFill>
                  <a:srgbClr val="FFFFFF"/>
                </a:solidFill>
              </a:rPr>
              <a:t>People Skills</a:t>
            </a:r>
            <a:r>
              <a:rPr lang="en-US" sz="2000">
                <a:solidFill>
                  <a:srgbClr val="FFFFFF"/>
                </a:solidFill>
              </a:rPr>
              <a:t> – this will help selecting the right candidate by discovering the inner qualities and skills.</a:t>
            </a:r>
            <a:endParaRPr lang="en-GB" sz="2000">
              <a:solidFill>
                <a:srgbClr val="FFFFFF"/>
              </a:solidFill>
            </a:endParaRPr>
          </a:p>
          <a:p>
            <a:r>
              <a:rPr lang="en-US" sz="2000" b="1">
                <a:solidFill>
                  <a:srgbClr val="FFFFFF"/>
                </a:solidFill>
              </a:rPr>
              <a:t>Process</a:t>
            </a:r>
            <a:r>
              <a:rPr lang="en-US" sz="2000">
                <a:solidFill>
                  <a:srgbClr val="FFFFFF"/>
                </a:solidFill>
              </a:rPr>
              <a:t> – the interviewer follows a structured interview process.</a:t>
            </a:r>
            <a:endParaRPr lang="en-GB" sz="2000">
              <a:solidFill>
                <a:srgbClr val="FFFFFF"/>
              </a:solidFill>
            </a:endParaRPr>
          </a:p>
          <a:p>
            <a:endParaRPr lang="en-GB" sz="2000">
              <a:solidFill>
                <a:srgbClr val="FFFFFF"/>
              </a:solidFill>
            </a:endParaRPr>
          </a:p>
        </p:txBody>
      </p:sp>
    </p:spTree>
    <p:extLst>
      <p:ext uri="{BB962C8B-B14F-4D97-AF65-F5344CB8AC3E}">
        <p14:creationId xmlns:p14="http://schemas.microsoft.com/office/powerpoint/2010/main" val="1056012810"/>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CD84B-0109-4F5A-A06C-5D2FB4E3E2BD}"/>
              </a:ext>
            </a:extLst>
          </p:cNvPr>
          <p:cNvSpPr>
            <a:spLocks noGrp="1"/>
          </p:cNvSpPr>
          <p:nvPr>
            <p:ph type="title"/>
          </p:nvPr>
        </p:nvSpPr>
        <p:spPr>
          <a:xfrm>
            <a:off x="4965430" y="629268"/>
            <a:ext cx="6586491" cy="1286160"/>
          </a:xfrm>
        </p:spPr>
        <p:txBody>
          <a:bodyPr anchor="b">
            <a:normAutofit/>
          </a:bodyPr>
          <a:lstStyle/>
          <a:p>
            <a:r>
              <a:rPr lang="en-US" sz="4100" b="1"/>
              <a:t>Selection Process and Steps</a:t>
            </a:r>
            <a:br>
              <a:rPr lang="en-GB" sz="4100"/>
            </a:br>
            <a:endParaRPr lang="en-GB" sz="4100"/>
          </a:p>
        </p:txBody>
      </p:sp>
      <p:pic>
        <p:nvPicPr>
          <p:cNvPr id="5" name="Picture 4">
            <a:extLst>
              <a:ext uri="{FF2B5EF4-FFF2-40B4-BE49-F238E27FC236}">
                <a16:creationId xmlns:a16="http://schemas.microsoft.com/office/drawing/2014/main" id="{26842815-986C-42E4-956E-99FE2924E4C4}"/>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0127" r="31852"/>
          <a:stretch/>
        </p:blipFill>
        <p:spPr>
          <a:xfrm>
            <a:off x="20" y="10"/>
            <a:ext cx="4635571" cy="6857990"/>
          </a:xfrm>
          <a:prstGeom prst="rect">
            <a:avLst/>
          </a:prstGeom>
          <a:effectLst/>
        </p:spPr>
      </p:pic>
      <p:cxnSp>
        <p:nvCxnSpPr>
          <p:cNvPr id="15" name="Straight Connector 1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6FB56"/>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1E8C46D-CC55-4672-BA92-DCE42AF436BA}"/>
              </a:ext>
            </a:extLst>
          </p:cNvPr>
          <p:cNvSpPr>
            <a:spLocks noGrp="1"/>
          </p:cNvSpPr>
          <p:nvPr>
            <p:ph idx="1"/>
          </p:nvPr>
        </p:nvSpPr>
        <p:spPr>
          <a:xfrm>
            <a:off x="4965431" y="2438400"/>
            <a:ext cx="6586489" cy="3785419"/>
          </a:xfrm>
        </p:spPr>
        <p:txBody>
          <a:bodyPr>
            <a:normAutofit/>
          </a:bodyPr>
          <a:lstStyle/>
          <a:p>
            <a:pPr lvl="0"/>
            <a:r>
              <a:rPr lang="en-US" sz="1700" b="1"/>
              <a:t>Telephone Interview </a:t>
            </a:r>
            <a:r>
              <a:rPr lang="en-US" sz="1700"/>
              <a:t>– the recruiter gives a basic job description followed by questions related to the work history and the qualifications of the candidate</a:t>
            </a:r>
            <a:endParaRPr lang="en-GB" sz="1700"/>
          </a:p>
          <a:p>
            <a:pPr lvl="0"/>
            <a:r>
              <a:rPr lang="en-US" sz="1700" b="1"/>
              <a:t>Face-to-Face Interview </a:t>
            </a:r>
            <a:r>
              <a:rPr lang="en-US" sz="1700"/>
              <a:t>– at this point the candidate must prove why he is suitable for the available position. The interviewer will ask situational and behavioral interview questions, to make sure that he is making the right decision when choosing the right candidate</a:t>
            </a:r>
            <a:endParaRPr lang="en-GB" sz="1700"/>
          </a:p>
          <a:p>
            <a:pPr lvl="0"/>
            <a:r>
              <a:rPr lang="en-US" sz="1700" b="1"/>
              <a:t>Evaluation </a:t>
            </a:r>
            <a:r>
              <a:rPr lang="en-US" sz="1700"/>
              <a:t>– at this point, the interviewer is assessing the qualifications of the candidates and will try to identify which of them is the most suitable to fit the organization. </a:t>
            </a:r>
            <a:endParaRPr lang="en-GB" sz="1700"/>
          </a:p>
          <a:p>
            <a:pPr lvl="0"/>
            <a:r>
              <a:rPr lang="en-US" sz="1700" b="1"/>
              <a:t>Selection</a:t>
            </a:r>
            <a:r>
              <a:rPr lang="en-US" sz="1700"/>
              <a:t> – is usually a brief conversation where the company makes a verbal offer to the desired candidate. Once the company makes the final selection, it moves forward with the pre-employment steps, such as a background check and drug test. (Work.chron.com 2019)</a:t>
            </a:r>
            <a:endParaRPr lang="en-GB" sz="1700"/>
          </a:p>
          <a:p>
            <a:endParaRPr lang="en-GB" sz="1700"/>
          </a:p>
        </p:txBody>
      </p:sp>
      <p:sp>
        <p:nvSpPr>
          <p:cNvPr id="6" name="TextBox 5">
            <a:extLst>
              <a:ext uri="{FF2B5EF4-FFF2-40B4-BE49-F238E27FC236}">
                <a16:creationId xmlns:a16="http://schemas.microsoft.com/office/drawing/2014/main" id="{BADF6D77-93FD-4316-B90B-9AAB2F2F42E0}"/>
              </a:ext>
            </a:extLst>
          </p:cNvPr>
          <p:cNvSpPr txBox="1"/>
          <p:nvPr/>
        </p:nvSpPr>
        <p:spPr>
          <a:xfrm>
            <a:off x="2195500" y="6657945"/>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peoplematters.in/article/talent-acquisition/hiring-framework-choosing-effective-selection-processes-6773">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21844528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8F8A8-EDAC-46FC-9766-0EE56DA79CCE}"/>
              </a:ext>
            </a:extLst>
          </p:cNvPr>
          <p:cNvSpPr>
            <a:spLocks noGrp="1"/>
          </p:cNvSpPr>
          <p:nvPr>
            <p:ph type="title"/>
          </p:nvPr>
        </p:nvSpPr>
        <p:spPr>
          <a:xfrm>
            <a:off x="762001" y="803325"/>
            <a:ext cx="5314536" cy="1325563"/>
          </a:xfrm>
        </p:spPr>
        <p:txBody>
          <a:bodyPr>
            <a:normAutofit/>
          </a:bodyPr>
          <a:lstStyle/>
          <a:p>
            <a:pPr algn="ctr"/>
            <a:r>
              <a:rPr lang="en-US" dirty="0"/>
              <a:t>Conclusion</a:t>
            </a:r>
            <a:endParaRPr lang="en-GB" dirty="0"/>
          </a:p>
        </p:txBody>
      </p:sp>
      <p:sp>
        <p:nvSpPr>
          <p:cNvPr id="3" name="Content Placeholder 2">
            <a:extLst>
              <a:ext uri="{FF2B5EF4-FFF2-40B4-BE49-F238E27FC236}">
                <a16:creationId xmlns:a16="http://schemas.microsoft.com/office/drawing/2014/main" id="{815D51AB-A8D0-473C-982F-C3ACD60B723A}"/>
              </a:ext>
            </a:extLst>
          </p:cNvPr>
          <p:cNvSpPr>
            <a:spLocks noGrp="1"/>
          </p:cNvSpPr>
          <p:nvPr>
            <p:ph idx="1"/>
          </p:nvPr>
        </p:nvSpPr>
        <p:spPr>
          <a:xfrm>
            <a:off x="762000" y="2279018"/>
            <a:ext cx="5314543" cy="3375920"/>
          </a:xfrm>
        </p:spPr>
        <p:txBody>
          <a:bodyPr anchor="t">
            <a:normAutofit/>
          </a:bodyPr>
          <a:lstStyle/>
          <a:p>
            <a:pPr marL="0" indent="0">
              <a:buNone/>
            </a:pPr>
            <a:r>
              <a:rPr lang="en-US" dirty="0"/>
              <a:t>In todays workforce market it is important for every company to pay an exclusive attention to the recruitment process and allow enough time to select its employees as they are the best asset that a company can have.</a:t>
            </a:r>
            <a:endParaRPr lang="en-GB" dirty="0"/>
          </a:p>
        </p:txBody>
      </p:sp>
      <p:sp>
        <p:nvSpPr>
          <p:cNvPr id="39" name="Freeform: Shape 3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38902394-D601-4A8A-8562-D34C353E557A}"/>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9021" r="20835" b="1"/>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4218893322"/>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TotalTime>
  <Words>1661</Words>
  <Application>Microsoft Office PowerPoint</Application>
  <PresentationFormat>Widescreen</PresentationFormat>
  <Paragraphs>212</Paragraphs>
  <Slides>29</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Arial</vt:lpstr>
      <vt:lpstr>Calibri</vt:lpstr>
      <vt:lpstr>Calibri Light</vt:lpstr>
      <vt:lpstr>Symbol</vt:lpstr>
      <vt:lpstr>Times New Roman</vt:lpstr>
      <vt:lpstr>Wingdings</vt:lpstr>
      <vt:lpstr>Office Theme</vt:lpstr>
      <vt:lpstr>Professional Career Development</vt:lpstr>
      <vt:lpstr>Overview of the presentation</vt:lpstr>
      <vt:lpstr>What is recruitment?</vt:lpstr>
      <vt:lpstr>Why is recruitment important?</vt:lpstr>
      <vt:lpstr>Recruitment full life cycle</vt:lpstr>
      <vt:lpstr>Stages of the recruitment</vt:lpstr>
      <vt:lpstr>Recruitment planning</vt:lpstr>
      <vt:lpstr>Job Analysis</vt:lpstr>
      <vt:lpstr>Which methods to use for the job analysis?</vt:lpstr>
      <vt:lpstr>Job Analysis Form</vt:lpstr>
      <vt:lpstr>PowerPoint Presentation</vt:lpstr>
      <vt:lpstr>PowerPoint Presentation</vt:lpstr>
      <vt:lpstr>PowerPoint Presentation</vt:lpstr>
      <vt:lpstr>PowerPoint Presentation</vt:lpstr>
      <vt:lpstr>JOB DESCRIPTION-IT MANAGER</vt:lpstr>
      <vt:lpstr>JOB DESCRIPTION -IT MANAGER</vt:lpstr>
      <vt:lpstr>Person Specification</vt:lpstr>
      <vt:lpstr>PERSON SPECIFICATION- IT MANAGER</vt:lpstr>
      <vt:lpstr>PERSON SPECIFICATION-  IT MANAGER</vt:lpstr>
      <vt:lpstr>Recruitment strategy</vt:lpstr>
      <vt:lpstr>Screening Process</vt:lpstr>
      <vt:lpstr>Create a shortlist criteria</vt:lpstr>
      <vt:lpstr>Job qualifications – Essential or desirable?</vt:lpstr>
      <vt:lpstr>Assessing CV’s and application forms </vt:lpstr>
      <vt:lpstr>Shortlisting</vt:lpstr>
      <vt:lpstr>What is an interview?</vt:lpstr>
      <vt:lpstr>How to make an efficient interview? 5 P’s</vt:lpstr>
      <vt:lpstr>Selection Process and Steps </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Career Development</dc:title>
  <dc:creator>Gabi</dc:creator>
  <cp:lastModifiedBy>Gabi</cp:lastModifiedBy>
  <cp:revision>3</cp:revision>
  <dcterms:created xsi:type="dcterms:W3CDTF">2019-03-25T01:37:19Z</dcterms:created>
  <dcterms:modified xsi:type="dcterms:W3CDTF">2019-03-25T01:52:16Z</dcterms:modified>
</cp:coreProperties>
</file>