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31"/>
  </p:notesMasterIdLst>
  <p:handoutMasterIdLst>
    <p:handoutMasterId r:id="rId32"/>
  </p:handoutMasterIdLst>
  <p:sldIdLst>
    <p:sldId id="258" r:id="rId5"/>
    <p:sldId id="339" r:id="rId6"/>
    <p:sldId id="340" r:id="rId7"/>
    <p:sldId id="341" r:id="rId8"/>
    <p:sldId id="336" r:id="rId9"/>
    <p:sldId id="342" r:id="rId10"/>
    <p:sldId id="343" r:id="rId11"/>
    <p:sldId id="344" r:id="rId12"/>
    <p:sldId id="345" r:id="rId13"/>
    <p:sldId id="346" r:id="rId14"/>
    <p:sldId id="347" r:id="rId15"/>
    <p:sldId id="348" r:id="rId16"/>
    <p:sldId id="349" r:id="rId17"/>
    <p:sldId id="350" r:id="rId18"/>
    <p:sldId id="351" r:id="rId19"/>
    <p:sldId id="352" r:id="rId20"/>
    <p:sldId id="353" r:id="rId21"/>
    <p:sldId id="354" r:id="rId22"/>
    <p:sldId id="355" r:id="rId23"/>
    <p:sldId id="356" r:id="rId24"/>
    <p:sldId id="357" r:id="rId25"/>
    <p:sldId id="358" r:id="rId26"/>
    <p:sldId id="359" r:id="rId27"/>
    <p:sldId id="360" r:id="rId28"/>
    <p:sldId id="361" r:id="rId29"/>
    <p:sldId id="362"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2" autoAdjust="0"/>
    <p:restoredTop sz="71062" autoAdjust="0"/>
  </p:normalViewPr>
  <p:slideViewPr>
    <p:cSldViewPr snapToGrid="0">
      <p:cViewPr varScale="1">
        <p:scale>
          <a:sx n="65" d="100"/>
          <a:sy n="65" d="100"/>
        </p:scale>
        <p:origin x="828" y="33"/>
      </p:cViewPr>
      <p:guideLst/>
    </p:cSldViewPr>
  </p:slideViewPr>
  <p:notesTextViewPr>
    <p:cViewPr>
      <p:scale>
        <a:sx n="1" d="1"/>
        <a:sy n="1" d="1"/>
      </p:scale>
      <p:origin x="0" y="0"/>
    </p:cViewPr>
  </p:notesTextViewPr>
  <p:notesViewPr>
    <p:cSldViewPr snapToGrid="0">
      <p:cViewPr varScale="1">
        <p:scale>
          <a:sx n="60" d="100"/>
          <a:sy n="60" d="100"/>
        </p:scale>
        <p:origin x="893"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4ACDB4-642F-4F82-9C8D-2DC384BF8F2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9ABB06E6-7341-4F07-8285-8B35565B99C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1CC4456-0E88-4EB2-8FDA-8240F984B54A}" type="datetimeFigureOut">
              <a:rPr lang="en-US" smtClean="0"/>
              <a:t>9/24/2019</a:t>
            </a:fld>
            <a:endParaRPr lang="en-US"/>
          </a:p>
        </p:txBody>
      </p:sp>
      <p:sp>
        <p:nvSpPr>
          <p:cNvPr id="4" name="Footer Placeholder 3">
            <a:extLst>
              <a:ext uri="{FF2B5EF4-FFF2-40B4-BE49-F238E27FC236}">
                <a16:creationId xmlns:a16="http://schemas.microsoft.com/office/drawing/2014/main" id="{F2C88C94-6E7C-4506-82BE-23DAD04DCE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45A5C082-911A-46EA-8DF6-A63F9F9E0A6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C3086C9-2826-46AE-BD8E-F12CB3F9C8B4}" type="slidenum">
              <a:rPr lang="en-US" smtClean="0"/>
              <a:t>‹#›</a:t>
            </a:fld>
            <a:endParaRPr lang="en-US"/>
          </a:p>
        </p:txBody>
      </p:sp>
    </p:spTree>
    <p:extLst>
      <p:ext uri="{BB962C8B-B14F-4D97-AF65-F5344CB8AC3E}">
        <p14:creationId xmlns:p14="http://schemas.microsoft.com/office/powerpoint/2010/main" val="1875910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5E9994-CBF9-4364-B2D1-761774B9F53C}" type="datetimeFigureOut">
              <a:rPr lang="en-US" smtClean="0"/>
              <a:t>9/24/2019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D0BC5-116C-42CF-8B28-245F66D50665}" type="slidenum">
              <a:rPr lang="en-US" smtClean="0"/>
              <a:t>‹#›</a:t>
            </a:fld>
            <a:endParaRPr lang="en-US" dirty="0"/>
          </a:p>
        </p:txBody>
      </p:sp>
    </p:spTree>
    <p:extLst>
      <p:ext uri="{BB962C8B-B14F-4D97-AF65-F5344CB8AC3E}">
        <p14:creationId xmlns:p14="http://schemas.microsoft.com/office/powerpoint/2010/main" val="2499818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2</a:t>
            </a:fld>
            <a:endParaRPr lang="en-US" dirty="0"/>
          </a:p>
        </p:txBody>
      </p:sp>
    </p:spTree>
    <p:extLst>
      <p:ext uri="{BB962C8B-B14F-4D97-AF65-F5344CB8AC3E}">
        <p14:creationId xmlns:p14="http://schemas.microsoft.com/office/powerpoint/2010/main" val="11259780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3</a:t>
            </a:fld>
            <a:endParaRPr lang="en-US" dirty="0"/>
          </a:p>
        </p:txBody>
      </p:sp>
    </p:spTree>
    <p:extLst>
      <p:ext uri="{BB962C8B-B14F-4D97-AF65-F5344CB8AC3E}">
        <p14:creationId xmlns:p14="http://schemas.microsoft.com/office/powerpoint/2010/main" val="3840698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6</a:t>
            </a:fld>
            <a:endParaRPr lang="en-US" dirty="0"/>
          </a:p>
        </p:txBody>
      </p:sp>
    </p:spTree>
    <p:extLst>
      <p:ext uri="{BB962C8B-B14F-4D97-AF65-F5344CB8AC3E}">
        <p14:creationId xmlns:p14="http://schemas.microsoft.com/office/powerpoint/2010/main" val="1038667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8</a:t>
            </a:fld>
            <a:endParaRPr lang="en-US" dirty="0"/>
          </a:p>
        </p:txBody>
      </p:sp>
    </p:spTree>
    <p:extLst>
      <p:ext uri="{BB962C8B-B14F-4D97-AF65-F5344CB8AC3E}">
        <p14:creationId xmlns:p14="http://schemas.microsoft.com/office/powerpoint/2010/main" val="3167916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9</a:t>
            </a:fld>
            <a:endParaRPr lang="en-US" dirty="0"/>
          </a:p>
        </p:txBody>
      </p:sp>
    </p:spTree>
    <p:extLst>
      <p:ext uri="{BB962C8B-B14F-4D97-AF65-F5344CB8AC3E}">
        <p14:creationId xmlns:p14="http://schemas.microsoft.com/office/powerpoint/2010/main" val="4089327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14</a:t>
            </a:fld>
            <a:endParaRPr lang="en-US" dirty="0"/>
          </a:p>
        </p:txBody>
      </p:sp>
    </p:spTree>
    <p:extLst>
      <p:ext uri="{BB962C8B-B14F-4D97-AF65-F5344CB8AC3E}">
        <p14:creationId xmlns:p14="http://schemas.microsoft.com/office/powerpoint/2010/main" val="2932189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15</a:t>
            </a:fld>
            <a:endParaRPr lang="en-US" dirty="0"/>
          </a:p>
        </p:txBody>
      </p:sp>
    </p:spTree>
    <p:extLst>
      <p:ext uri="{BB962C8B-B14F-4D97-AF65-F5344CB8AC3E}">
        <p14:creationId xmlns:p14="http://schemas.microsoft.com/office/powerpoint/2010/main" val="17371571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16</a:t>
            </a:fld>
            <a:endParaRPr lang="en-US" dirty="0"/>
          </a:p>
        </p:txBody>
      </p:sp>
    </p:spTree>
    <p:extLst>
      <p:ext uri="{BB962C8B-B14F-4D97-AF65-F5344CB8AC3E}">
        <p14:creationId xmlns:p14="http://schemas.microsoft.com/office/powerpoint/2010/main" val="21480706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17</a:t>
            </a:fld>
            <a:endParaRPr lang="en-US" dirty="0"/>
          </a:p>
        </p:txBody>
      </p:sp>
    </p:spTree>
    <p:extLst>
      <p:ext uri="{BB962C8B-B14F-4D97-AF65-F5344CB8AC3E}">
        <p14:creationId xmlns:p14="http://schemas.microsoft.com/office/powerpoint/2010/main" val="1810711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18</a:t>
            </a:fld>
            <a:endParaRPr lang="en-US" dirty="0"/>
          </a:p>
        </p:txBody>
      </p:sp>
    </p:spTree>
    <p:extLst>
      <p:ext uri="{BB962C8B-B14F-4D97-AF65-F5344CB8AC3E}">
        <p14:creationId xmlns:p14="http://schemas.microsoft.com/office/powerpoint/2010/main" val="1528171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19</a:t>
            </a:fld>
            <a:endParaRPr lang="en-US" dirty="0"/>
          </a:p>
        </p:txBody>
      </p:sp>
    </p:spTree>
    <p:extLst>
      <p:ext uri="{BB962C8B-B14F-4D97-AF65-F5344CB8AC3E}">
        <p14:creationId xmlns:p14="http://schemas.microsoft.com/office/powerpoint/2010/main" val="9930617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20</a:t>
            </a:fld>
            <a:endParaRPr lang="en-US" dirty="0"/>
          </a:p>
        </p:txBody>
      </p:sp>
    </p:spTree>
    <p:extLst>
      <p:ext uri="{BB962C8B-B14F-4D97-AF65-F5344CB8AC3E}">
        <p14:creationId xmlns:p14="http://schemas.microsoft.com/office/powerpoint/2010/main" val="23987495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22</a:t>
            </a:fld>
            <a:endParaRPr lang="en-US" dirty="0"/>
          </a:p>
        </p:txBody>
      </p:sp>
    </p:spTree>
    <p:extLst>
      <p:ext uri="{BB962C8B-B14F-4D97-AF65-F5344CB8AC3E}">
        <p14:creationId xmlns:p14="http://schemas.microsoft.com/office/powerpoint/2010/main" val="34322625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FAD0BC5-116C-42CF-8B28-245F66D50665}" type="slidenum">
              <a:rPr lang="en-US" smtClean="0"/>
              <a:t>26</a:t>
            </a:fld>
            <a:endParaRPr lang="en-US" dirty="0"/>
          </a:p>
        </p:txBody>
      </p:sp>
    </p:spTree>
    <p:extLst>
      <p:ext uri="{BB962C8B-B14F-4D97-AF65-F5344CB8AC3E}">
        <p14:creationId xmlns:p14="http://schemas.microsoft.com/office/powerpoint/2010/main" val="210902924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BAEE62B5-0727-4FE1-B35D-4CC400F0421B}" type="datetime1">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8D29E9A-D780-446F-844A-BE267EEAD3AE}" type="datetime1">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EB7C910-909F-4D24-AD23-A62C7BD67FC7}" type="datetime1">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80320" y="2336873"/>
            <a:ext cx="4698358" cy="359931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594123" y="2336873"/>
            <a:ext cx="4700058" cy="359931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FA83216-DF3C-46DB-A40A-96FF3C606000}" type="datetime1">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13720A9-03EA-4B84-88A6-300F0BD51786}" type="datetime1">
              <a:rPr lang="en-US" smtClean="0"/>
              <a:t>9/24/2019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DF7BD0E-0FCD-4324-A628-FDB0CB3327DA}" type="datetime1">
              <a:rPr lang="en-US" smtClean="0"/>
              <a:t>9/24/2019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392EC9E-8B9A-41EE-9BA7-24325F3A2FA7}" type="datetime1">
              <a:rPr lang="en-US" smtClean="0"/>
              <a:t>9/24/2019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a:p>
        </p:txBody>
      </p:sp>
      <p:sp>
        <p:nvSpPr>
          <p:cNvPr id="3" name="Content Placeholder 2"/>
          <p:cNvSpPr>
            <a:spLocks noGrp="1"/>
          </p:cNvSpPr>
          <p:nvPr>
            <p:ph idx="1"/>
          </p:nvPr>
        </p:nvSpPr>
        <p:spPr>
          <a:xfrm>
            <a:off x="4685846" y="2336873"/>
            <a:ext cx="5608336" cy="359931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604F5E6-D73A-4AD2-857F-AF5620C48E9C}" type="datetime1">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8F6E721-8DEF-49EB-A280-ECA7ED0AF9E9}" type="datetime1">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1EE30329-BDC0-4E94-85A6-029919402EA5}" type="datetime1">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2B72B49-901F-4A06-A293-97E642D291F1}" type="datetime1">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88B8AC0-DF40-478D-AC66-7E53B92DC39D}" type="datetime1">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350704E-628F-4B07-B462-FEAA60A43C6F}" type="datetime1">
              <a:rPr lang="en-US" smtClean="0"/>
              <a:t>9/24/2019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8FDF3892-6A72-4732-B216-4C6AC1274CD7}" type="datetime1">
              <a:rPr lang="en-US" smtClean="0"/>
              <a:t>9/24/2019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CAFB02B0-6B64-4F60-8B09-8996E3F912FC}" type="datetime1">
              <a:rPr lang="en-US" smtClean="0"/>
              <a:t>9/24/2019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6DF3EBD-7946-447F-81B7-F8E13B1E0F65}" type="datetime1">
              <a:rPr lang="en-US" smtClean="0"/>
              <a:t>9/24/2019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a:off x="6807126" y="5936187"/>
            <a:ext cx="2743200" cy="365125"/>
          </a:xfrm>
        </p:spPr>
        <p:txBody>
          <a:bodyPr/>
          <a:lstStyle/>
          <a:p>
            <a:fld id="{10E91673-9338-481D-B5F9-C19B4D8B220D}" type="datetime1">
              <a:rPr lang="en-US" smtClean="0"/>
              <a:t>9/24/2019</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6947E68-D1AB-47D2-8C40-7F44C00C5B87}" type="datetime1">
              <a:rPr lang="en-US" smtClean="0"/>
              <a:t>9/24/2019</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descr="geometric abstract image">
            <a:extLst>
              <a:ext uri="{FF2B5EF4-FFF2-40B4-BE49-F238E27FC236}">
                <a16:creationId xmlns:a16="http://schemas.microsoft.com/office/drawing/2014/main" id="{1F6EA444-CCD5-43A4-848C-62DE7C63DDF9}"/>
              </a:ext>
              <a:ext uri="{C183D7F6-B498-43B3-948B-1728B52AA6E4}">
                <adec:decorative xmlns="" xmlns:adec="http://schemas.microsoft.com/office/drawing/2017/decorative" val="0"/>
              </a:ext>
            </a:extLst>
          </p:cNvPr>
          <p:cNvPicPr>
            <a:picLocks noChangeAspect="1"/>
          </p:cNvPicPr>
          <p:nvPr/>
        </p:nvPicPr>
        <p:blipFill rotWithShape="1">
          <a:blip r:embed="rId2"/>
          <a:srcRect t="10360" r="9091" b="10360"/>
          <a:stretch/>
        </p:blipFill>
        <p:spPr>
          <a:xfrm>
            <a:off x="-3176" y="10"/>
            <a:ext cx="12192000" cy="6857991"/>
          </a:xfrm>
          <a:prstGeom prst="rect">
            <a:avLst/>
          </a:prstGeom>
        </p:spPr>
      </p:pic>
      <p:sp>
        <p:nvSpPr>
          <p:cNvPr id="25" name="Rectangle 24">
            <a:extLst>
              <a:ext uri="{FF2B5EF4-FFF2-40B4-BE49-F238E27FC236}">
                <a16:creationId xmlns:a16="http://schemas.microsoft.com/office/drawing/2014/main" id="{41704883-D088-4683-A1FD-AEE53B33613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F6AF5ED-FC20-4831-8454-D57E6A498BE8}"/>
              </a:ext>
            </a:extLst>
          </p:cNvPr>
          <p:cNvSpPr>
            <a:spLocks noGrp="1"/>
          </p:cNvSpPr>
          <p:nvPr>
            <p:ph type="ctrTitle"/>
          </p:nvPr>
        </p:nvSpPr>
        <p:spPr>
          <a:xfrm>
            <a:off x="-393469" y="4752449"/>
            <a:ext cx="8133478" cy="940240"/>
          </a:xfrm>
        </p:spPr>
        <p:txBody>
          <a:bodyPr>
            <a:normAutofit fontScale="90000"/>
          </a:bodyPr>
          <a:lstStyle/>
          <a:p>
            <a:r>
              <a:rPr lang="en-US" sz="4800" dirty="0" smtClean="0"/>
              <a:t>Philosophical Roots of Humanistic Counselling</a:t>
            </a:r>
            <a:endParaRPr lang="en-US" sz="4800" dirty="0"/>
          </a:p>
        </p:txBody>
      </p:sp>
      <p:sp>
        <p:nvSpPr>
          <p:cNvPr id="29" name="Rectangle 28">
            <a:extLst>
              <a:ext uri="{FF2B5EF4-FFF2-40B4-BE49-F238E27FC236}">
                <a16:creationId xmlns:a16="http://schemas.microsoft.com/office/drawing/2014/main" id="{9BAB74E2-5A82-47FD-BBB4-BFD47779FF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A9C04EC1-26B9-40BD-84A6-B2C0A913D0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9C4FFB60-A034-4994-8F55-E38D4F31C87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176817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Roots of Counselling?</a:t>
            </a:r>
            <a:endParaRPr lang="en-GB" dirty="0"/>
          </a:p>
        </p:txBody>
      </p:sp>
      <p:sp>
        <p:nvSpPr>
          <p:cNvPr id="3" name="Content Placeholder 2"/>
          <p:cNvSpPr>
            <a:spLocks noGrp="1"/>
          </p:cNvSpPr>
          <p:nvPr>
            <p:ph idx="1"/>
          </p:nvPr>
        </p:nvSpPr>
        <p:spPr/>
        <p:txBody>
          <a:bodyPr/>
          <a:lstStyle/>
          <a:p>
            <a:endParaRPr lang="en-GB" dirty="0"/>
          </a:p>
          <a:p>
            <a:pPr algn="ctr"/>
            <a:r>
              <a:rPr lang="en-GB" sz="4400" dirty="0" smtClean="0"/>
              <a:t>When did the story of Counselling begin?</a:t>
            </a:r>
          </a:p>
        </p:txBody>
      </p:sp>
    </p:spTree>
    <p:extLst>
      <p:ext uri="{BB962C8B-B14F-4D97-AF65-F5344CB8AC3E}">
        <p14:creationId xmlns:p14="http://schemas.microsoft.com/office/powerpoint/2010/main" val="2226548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Roots of Counselling?</a:t>
            </a:r>
            <a:endParaRPr lang="en-GB" dirty="0"/>
          </a:p>
        </p:txBody>
      </p:sp>
      <p:sp>
        <p:nvSpPr>
          <p:cNvPr id="3" name="Content Placeholder 2"/>
          <p:cNvSpPr>
            <a:spLocks noGrp="1"/>
          </p:cNvSpPr>
          <p:nvPr>
            <p:ph idx="1"/>
          </p:nvPr>
        </p:nvSpPr>
        <p:spPr/>
        <p:txBody>
          <a:bodyPr/>
          <a:lstStyle/>
          <a:p>
            <a:r>
              <a:rPr lang="en-GB" dirty="0" smtClean="0"/>
              <a:t>Advances in technology and scientific progress. </a:t>
            </a:r>
            <a:r>
              <a:rPr lang="en-GB" dirty="0" smtClean="0"/>
              <a:t>Are we now more </a:t>
            </a:r>
            <a:r>
              <a:rPr lang="en-GB" dirty="0" smtClean="0"/>
              <a:t>knowledgeable?</a:t>
            </a:r>
          </a:p>
          <a:p>
            <a:r>
              <a:rPr lang="en-GB" dirty="0" smtClean="0"/>
              <a:t>Are we more compassionate, caring or sensitive?</a:t>
            </a:r>
          </a:p>
          <a:p>
            <a:r>
              <a:rPr lang="en-GB" dirty="0" smtClean="0"/>
              <a:t>Do we support each other, or is our  communication </a:t>
            </a:r>
            <a:r>
              <a:rPr lang="en-GB" dirty="0" smtClean="0"/>
              <a:t>becoming </a:t>
            </a:r>
            <a:r>
              <a:rPr lang="en-GB" dirty="0" smtClean="0"/>
              <a:t>more limited and destructive?</a:t>
            </a:r>
            <a:endParaRPr lang="en-GB" dirty="0"/>
          </a:p>
        </p:txBody>
      </p:sp>
    </p:spTree>
    <p:extLst>
      <p:ext uri="{BB962C8B-B14F-4D97-AF65-F5344CB8AC3E}">
        <p14:creationId xmlns:p14="http://schemas.microsoft.com/office/powerpoint/2010/main" val="3881180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study the philosophy of Humanistic Counselling?</a:t>
            </a:r>
            <a:endParaRPr lang="en-GB" dirty="0"/>
          </a:p>
        </p:txBody>
      </p:sp>
      <p:sp>
        <p:nvSpPr>
          <p:cNvPr id="3" name="Content Placeholder 2"/>
          <p:cNvSpPr>
            <a:spLocks noGrp="1"/>
          </p:cNvSpPr>
          <p:nvPr>
            <p:ph idx="1"/>
          </p:nvPr>
        </p:nvSpPr>
        <p:spPr/>
        <p:txBody>
          <a:bodyPr/>
          <a:lstStyle/>
          <a:p>
            <a:r>
              <a:rPr lang="en-GB" dirty="0" smtClean="0"/>
              <a:t>Looking at new ideas, not staying with the familiar, will allow us to have a more broader outlook. </a:t>
            </a:r>
          </a:p>
          <a:p>
            <a:r>
              <a:rPr lang="en-GB" dirty="0" smtClean="0"/>
              <a:t>It allows for more questioning, it allows us to question our assumptions and allows a more open critique on our own understanding and values</a:t>
            </a:r>
            <a:endParaRPr lang="en-GB" dirty="0"/>
          </a:p>
        </p:txBody>
      </p:sp>
    </p:spTree>
    <p:extLst>
      <p:ext uri="{BB962C8B-B14F-4D97-AF65-F5344CB8AC3E}">
        <p14:creationId xmlns:p14="http://schemas.microsoft.com/office/powerpoint/2010/main" val="3134274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 a Humanistic Identity</a:t>
            </a:r>
            <a:endParaRPr lang="en-GB" dirty="0"/>
          </a:p>
        </p:txBody>
      </p:sp>
      <p:sp>
        <p:nvSpPr>
          <p:cNvPr id="3" name="Content Placeholder 2"/>
          <p:cNvSpPr>
            <a:spLocks noGrp="1"/>
          </p:cNvSpPr>
          <p:nvPr>
            <p:ph idx="1"/>
          </p:nvPr>
        </p:nvSpPr>
        <p:spPr/>
        <p:txBody>
          <a:bodyPr/>
          <a:lstStyle/>
          <a:p>
            <a:r>
              <a:rPr lang="en-GB" dirty="0" smtClean="0"/>
              <a:t>Philosophy underpins the Humanistic Counselling Identity. Some of the greatest Greek thinkers had so much to say on healing, direction and meaning. </a:t>
            </a:r>
          </a:p>
          <a:p>
            <a:r>
              <a:rPr lang="en-GB" dirty="0" smtClean="0"/>
              <a:t>Within this lecture we’re going to take a look at some of these and start to process the link between philosophy and Counselling.</a:t>
            </a:r>
            <a:endParaRPr lang="en-GB" dirty="0"/>
          </a:p>
        </p:txBody>
      </p:sp>
    </p:spTree>
    <p:extLst>
      <p:ext uri="{BB962C8B-B14F-4D97-AF65-F5344CB8AC3E}">
        <p14:creationId xmlns:p14="http://schemas.microsoft.com/office/powerpoint/2010/main" val="2109846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Pythagoras</a:t>
            </a:r>
            <a:endParaRPr lang="en-GB" dirty="0"/>
          </a:p>
        </p:txBody>
      </p:sp>
      <p:sp>
        <p:nvSpPr>
          <p:cNvPr id="3" name="Content Placeholder 2"/>
          <p:cNvSpPr>
            <a:spLocks noGrp="1"/>
          </p:cNvSpPr>
          <p:nvPr>
            <p:ph idx="1"/>
          </p:nvPr>
        </p:nvSpPr>
        <p:spPr/>
        <p:txBody>
          <a:bodyPr>
            <a:normAutofit/>
          </a:bodyPr>
          <a:lstStyle/>
          <a:p>
            <a:r>
              <a:rPr lang="en-GB" sz="4400" dirty="0" smtClean="0"/>
              <a:t>What comes to mind when you think about Pythagoras?</a:t>
            </a:r>
            <a:endParaRPr lang="en-GB" sz="4400" dirty="0"/>
          </a:p>
        </p:txBody>
      </p:sp>
    </p:spTree>
    <p:extLst>
      <p:ext uri="{BB962C8B-B14F-4D97-AF65-F5344CB8AC3E}">
        <p14:creationId xmlns:p14="http://schemas.microsoft.com/office/powerpoint/2010/main" val="508498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Pythagoras</a:t>
            </a:r>
            <a:endParaRPr lang="en-GB" dirty="0"/>
          </a:p>
        </p:txBody>
      </p:sp>
      <p:sp>
        <p:nvSpPr>
          <p:cNvPr id="3" name="Content Placeholder 2"/>
          <p:cNvSpPr>
            <a:spLocks noGrp="1"/>
          </p:cNvSpPr>
          <p:nvPr>
            <p:ph idx="1"/>
          </p:nvPr>
        </p:nvSpPr>
        <p:spPr/>
        <p:txBody>
          <a:bodyPr/>
          <a:lstStyle/>
          <a:p>
            <a:r>
              <a:rPr lang="en-GB" dirty="0" smtClean="0"/>
              <a:t>Pythagoras felt that mathematics would allow us to have insight into ourselves and others.</a:t>
            </a:r>
            <a:endParaRPr lang="en-GB" dirty="0"/>
          </a:p>
        </p:txBody>
      </p:sp>
    </p:spTree>
    <p:extLst>
      <p:ext uri="{BB962C8B-B14F-4D97-AF65-F5344CB8AC3E}">
        <p14:creationId xmlns:p14="http://schemas.microsoft.com/office/powerpoint/2010/main" val="3523656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 (427-347)</a:t>
            </a:r>
            <a:endParaRPr lang="en-GB" dirty="0"/>
          </a:p>
        </p:txBody>
      </p:sp>
      <p:sp>
        <p:nvSpPr>
          <p:cNvPr id="3" name="Content Placeholder 2"/>
          <p:cNvSpPr>
            <a:spLocks noGrp="1"/>
          </p:cNvSpPr>
          <p:nvPr>
            <p:ph idx="1"/>
          </p:nvPr>
        </p:nvSpPr>
        <p:spPr/>
        <p:txBody>
          <a:bodyPr/>
          <a:lstStyle/>
          <a:p>
            <a:r>
              <a:rPr lang="en-GB" dirty="0" smtClean="0"/>
              <a:t>What we know about Socrates is from his pupil Plato.</a:t>
            </a:r>
          </a:p>
          <a:p>
            <a:r>
              <a:rPr lang="en-GB" dirty="0" smtClean="0"/>
              <a:t>What is a fulfilling life? For Plato mental health and happiness went together. </a:t>
            </a:r>
          </a:p>
          <a:p>
            <a:r>
              <a:rPr lang="en-GB" dirty="0" smtClean="0"/>
              <a:t>What would you suggest would be classed as the good life today?</a:t>
            </a:r>
            <a:endParaRPr lang="en-GB" dirty="0"/>
          </a:p>
        </p:txBody>
      </p:sp>
    </p:spTree>
    <p:extLst>
      <p:ext uri="{BB962C8B-B14F-4D97-AF65-F5344CB8AC3E}">
        <p14:creationId xmlns:p14="http://schemas.microsoft.com/office/powerpoint/2010/main" val="1055037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 cont..</a:t>
            </a:r>
            <a:endParaRPr lang="en-GB" dirty="0"/>
          </a:p>
        </p:txBody>
      </p:sp>
      <p:sp>
        <p:nvSpPr>
          <p:cNvPr id="3" name="Content Placeholder 2"/>
          <p:cNvSpPr>
            <a:spLocks noGrp="1"/>
          </p:cNvSpPr>
          <p:nvPr>
            <p:ph idx="1"/>
          </p:nvPr>
        </p:nvSpPr>
        <p:spPr/>
        <p:txBody>
          <a:bodyPr/>
          <a:lstStyle/>
          <a:p>
            <a:r>
              <a:rPr lang="en-GB" dirty="0" smtClean="0"/>
              <a:t>The three elements of the soul (personality)..</a:t>
            </a:r>
          </a:p>
          <a:p>
            <a:r>
              <a:rPr lang="en-GB" dirty="0" smtClean="0"/>
              <a:t>Appetite (hunger, thirst, sexual passion)</a:t>
            </a:r>
          </a:p>
          <a:p>
            <a:r>
              <a:rPr lang="en-GB" dirty="0" smtClean="0"/>
              <a:t>Reason (reflecting) </a:t>
            </a:r>
          </a:p>
          <a:p>
            <a:r>
              <a:rPr lang="en-GB" dirty="0" smtClean="0"/>
              <a:t>Spirit (a sense of honour)</a:t>
            </a:r>
          </a:p>
          <a:p>
            <a:endParaRPr lang="en-GB" dirty="0"/>
          </a:p>
        </p:txBody>
      </p:sp>
    </p:spTree>
    <p:extLst>
      <p:ext uri="{BB962C8B-B14F-4D97-AF65-F5344CB8AC3E}">
        <p14:creationId xmlns:p14="http://schemas.microsoft.com/office/powerpoint/2010/main" val="40443575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78426" y="1132676"/>
            <a:ext cx="9096805" cy="4154984"/>
          </a:xfrm>
          <a:prstGeom prst="rect">
            <a:avLst/>
          </a:prstGeom>
          <a:noFill/>
        </p:spPr>
        <p:txBody>
          <a:bodyPr wrap="square" rtlCol="0">
            <a:spAutoFit/>
          </a:bodyPr>
          <a:lstStyle/>
          <a:p>
            <a:r>
              <a:rPr lang="en-GB" sz="2400" dirty="0" smtClean="0"/>
              <a:t>“It will be the business of reason to rule with wisdom and </a:t>
            </a:r>
            <a:r>
              <a:rPr lang="en-GB" sz="2400" dirty="0" err="1" smtClean="0"/>
              <a:t>forethough</a:t>
            </a:r>
            <a:r>
              <a:rPr lang="en-GB" sz="2400" dirty="0" smtClean="0"/>
              <a:t> on behalf of the entire soul; while the spirited element out to act as its subordinate and ally. The two will be brought into accord…by that combination of mental and bodily training which will tune up one string of the instrument and relax the other, nourishing the reasoning part on the study of noble literature and allying the other’s wildness by harmony and rhythm. When both have been thus nurtured and trained to know their own true functions, they must be set in common over the appetites, which form the greater part of each man’s soul and are by nature insatiably covetous”. (Plato, </a:t>
            </a:r>
            <a:r>
              <a:rPr lang="en-GB" sz="2400" i="1" dirty="0" smtClean="0"/>
              <a:t>Republic</a:t>
            </a:r>
            <a:r>
              <a:rPr lang="en-GB" sz="2400" dirty="0" smtClean="0"/>
              <a:t> p.137)</a:t>
            </a:r>
            <a:endParaRPr lang="en-GB" sz="2400" dirty="0"/>
          </a:p>
        </p:txBody>
      </p:sp>
    </p:spTree>
    <p:extLst>
      <p:ext uri="{BB962C8B-B14F-4D97-AF65-F5344CB8AC3E}">
        <p14:creationId xmlns:p14="http://schemas.microsoft.com/office/powerpoint/2010/main" val="3987842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Plato Summary</a:t>
            </a:r>
            <a:endParaRPr lang="en-GB" dirty="0"/>
          </a:p>
        </p:txBody>
      </p:sp>
      <p:sp>
        <p:nvSpPr>
          <p:cNvPr id="3" name="Content Placeholder 2"/>
          <p:cNvSpPr>
            <a:spLocks noGrp="1"/>
          </p:cNvSpPr>
          <p:nvPr>
            <p:ph idx="1"/>
          </p:nvPr>
        </p:nvSpPr>
        <p:spPr/>
        <p:txBody>
          <a:bodyPr/>
          <a:lstStyle/>
          <a:p>
            <a:r>
              <a:rPr lang="en-GB" dirty="0" smtClean="0"/>
              <a:t>In an individual the three components of reason, appetite and spirit will work together in harmony, not off-balance.</a:t>
            </a:r>
            <a:endParaRPr lang="en-GB" dirty="0"/>
          </a:p>
        </p:txBody>
      </p:sp>
    </p:spTree>
    <p:extLst>
      <p:ext uri="{BB962C8B-B14F-4D97-AF65-F5344CB8AC3E}">
        <p14:creationId xmlns:p14="http://schemas.microsoft.com/office/powerpoint/2010/main" val="1256749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Are these concepts of the self still useful? </a:t>
            </a:r>
          </a:p>
          <a:p>
            <a:r>
              <a:rPr lang="en-GB" dirty="0" smtClean="0"/>
              <a:t>Do we give enough attention to the topic of self discipline and honour?</a:t>
            </a:r>
            <a:endParaRPr lang="en-GB" dirty="0"/>
          </a:p>
        </p:txBody>
      </p:sp>
    </p:spTree>
    <p:extLst>
      <p:ext uri="{BB962C8B-B14F-4D97-AF65-F5344CB8AC3E}">
        <p14:creationId xmlns:p14="http://schemas.microsoft.com/office/powerpoint/2010/main" val="32367940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Martin Luther (1483-1546)</a:t>
            </a:r>
            <a:endParaRPr lang="en-GB" dirty="0"/>
          </a:p>
        </p:txBody>
      </p:sp>
      <p:sp>
        <p:nvSpPr>
          <p:cNvPr id="3" name="Content Placeholder 2"/>
          <p:cNvSpPr>
            <a:spLocks noGrp="1"/>
          </p:cNvSpPr>
          <p:nvPr>
            <p:ph idx="1"/>
          </p:nvPr>
        </p:nvSpPr>
        <p:spPr/>
        <p:txBody>
          <a:bodyPr/>
          <a:lstStyle/>
          <a:p>
            <a:r>
              <a:rPr lang="en-GB" dirty="0" smtClean="0"/>
              <a:t>Challenged by the low moral state of the Catholic Church and how it was possible to pay for your sins to be forgiven.</a:t>
            </a:r>
          </a:p>
          <a:p>
            <a:r>
              <a:rPr lang="en-GB" dirty="0" smtClean="0"/>
              <a:t>For Martin Luther this was not repentance. For repentance to be true, there needed to be a real sense of authenticity.</a:t>
            </a:r>
          </a:p>
          <a:p>
            <a:r>
              <a:rPr lang="en-GB" dirty="0" smtClean="0"/>
              <a:t>Luther challenged the authority of the pope and the Catholic Church and rejected most of the sacraments.</a:t>
            </a:r>
          </a:p>
          <a:p>
            <a:r>
              <a:rPr lang="en-GB" dirty="0" smtClean="0"/>
              <a:t>Luther is thus credited as thus starting the Protestant revolution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019612" y="3650226"/>
            <a:ext cx="1975282" cy="2622056"/>
          </a:xfrm>
          <a:prstGeom prst="rect">
            <a:avLst/>
          </a:prstGeom>
        </p:spPr>
      </p:pic>
    </p:spTree>
    <p:extLst>
      <p:ext uri="{BB962C8B-B14F-4D97-AF65-F5344CB8AC3E}">
        <p14:creationId xmlns:p14="http://schemas.microsoft.com/office/powerpoint/2010/main" val="2216532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Luther cont..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protestant principles were based on a relationship with God not only through the Church, </a:t>
            </a:r>
            <a:r>
              <a:rPr lang="en-GB" dirty="0" err="1" smtClean="0"/>
              <a:t>buth</a:t>
            </a:r>
            <a:r>
              <a:rPr lang="en-GB" dirty="0" smtClean="0"/>
              <a:t> also through the individual’s learning, attempt at authenticity and direct Bible study.</a:t>
            </a:r>
          </a:p>
          <a:p>
            <a:r>
              <a:rPr lang="en-GB" dirty="0" smtClean="0"/>
              <a:t>Much more autonomy.</a:t>
            </a:r>
          </a:p>
          <a:p>
            <a:r>
              <a:rPr lang="en-GB" dirty="0" smtClean="0"/>
              <a:t>There were levels of </a:t>
            </a:r>
            <a:r>
              <a:rPr lang="en-GB" dirty="0" err="1" smtClean="0"/>
              <a:t>Protestentism</a:t>
            </a:r>
            <a:r>
              <a:rPr lang="en-GB" dirty="0" smtClean="0"/>
              <a:t> at the time:</a:t>
            </a:r>
          </a:p>
          <a:p>
            <a:r>
              <a:rPr lang="en-GB" dirty="0" smtClean="0"/>
              <a:t>At one end ‘High’ </a:t>
            </a:r>
            <a:r>
              <a:rPr lang="en-GB" dirty="0" err="1" smtClean="0"/>
              <a:t>protestentism</a:t>
            </a:r>
            <a:r>
              <a:rPr lang="en-GB" dirty="0" smtClean="0"/>
              <a:t>, which had a foundation based on the power of the Clergy, similar to the Catholic church at the time. At the other end members of the congregation would in fact have little support from the clergy and would lead themselves through worship.</a:t>
            </a:r>
          </a:p>
          <a:p>
            <a:r>
              <a:rPr lang="en-GB" dirty="0" smtClean="0"/>
              <a:t>How does this relate to Counselling today?</a:t>
            </a:r>
            <a:endParaRPr lang="en-GB" dirty="0"/>
          </a:p>
        </p:txBody>
      </p:sp>
    </p:spTree>
    <p:extLst>
      <p:ext uri="{BB962C8B-B14F-4D97-AF65-F5344CB8AC3E}">
        <p14:creationId xmlns:p14="http://schemas.microsoft.com/office/powerpoint/2010/main" val="2348677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The Protestant Reformation gave greater </a:t>
            </a:r>
            <a:r>
              <a:rPr lang="en-GB" dirty="0" err="1" smtClean="0"/>
              <a:t>authonomy</a:t>
            </a:r>
            <a:r>
              <a:rPr lang="en-GB" dirty="0" smtClean="0"/>
              <a:t> of thought and action to individuals. Secularism gave still more. But how autonomous can your clients be? Is there ever a higher authority than ‘individual conscience’?</a:t>
            </a:r>
            <a:endParaRPr lang="en-GB" dirty="0"/>
          </a:p>
        </p:txBody>
      </p:sp>
    </p:spTree>
    <p:extLst>
      <p:ext uri="{BB962C8B-B14F-4D97-AF65-F5344CB8AC3E}">
        <p14:creationId xmlns:p14="http://schemas.microsoft.com/office/powerpoint/2010/main" val="6056097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Rene </a:t>
            </a:r>
            <a:r>
              <a:rPr lang="en-GB" dirty="0" err="1" smtClean="0"/>
              <a:t>Decartes</a:t>
            </a:r>
            <a:r>
              <a:rPr lang="en-GB" dirty="0" smtClean="0"/>
              <a:t> (1596-1650)</a:t>
            </a:r>
            <a:endParaRPr lang="en-GB" dirty="0"/>
          </a:p>
        </p:txBody>
      </p:sp>
      <p:sp>
        <p:nvSpPr>
          <p:cNvPr id="3" name="Content Placeholder 2"/>
          <p:cNvSpPr>
            <a:spLocks noGrp="1"/>
          </p:cNvSpPr>
          <p:nvPr>
            <p:ph idx="1"/>
          </p:nvPr>
        </p:nvSpPr>
        <p:spPr/>
        <p:txBody>
          <a:bodyPr/>
          <a:lstStyle/>
          <a:p>
            <a:r>
              <a:rPr lang="en-GB" dirty="0" err="1" smtClean="0"/>
              <a:t>Decartes</a:t>
            </a:r>
            <a:r>
              <a:rPr lang="en-GB" dirty="0" smtClean="0"/>
              <a:t> began a time when we started to separate ‘me’. </a:t>
            </a:r>
            <a:endParaRPr lang="en-GB" dirty="0"/>
          </a:p>
          <a:p>
            <a:r>
              <a:rPr lang="en-GB" dirty="0" smtClean="0"/>
              <a:t>‘I think therefore I exist’</a:t>
            </a:r>
            <a:r>
              <a:rPr lang="en-GB" dirty="0"/>
              <a:t> </a:t>
            </a:r>
            <a:endParaRPr lang="en-GB" dirty="0" smtClean="0"/>
          </a:p>
          <a:p>
            <a:r>
              <a:rPr lang="en-GB" dirty="0" smtClean="0"/>
              <a:t>Three </a:t>
            </a:r>
            <a:r>
              <a:rPr lang="en-GB" dirty="0"/>
              <a:t>bits of ‘</a:t>
            </a:r>
            <a:r>
              <a:rPr lang="en-GB" dirty="0" smtClean="0"/>
              <a:t>things: </a:t>
            </a:r>
            <a:r>
              <a:rPr lang="en-GB" dirty="0"/>
              <a:t>God, Mind and Matter. </a:t>
            </a:r>
            <a:r>
              <a:rPr lang="en-GB" dirty="0" err="1"/>
              <a:t>Decartes</a:t>
            </a:r>
            <a:r>
              <a:rPr lang="en-GB" dirty="0"/>
              <a:t> believed that mind and matter were creations of God</a:t>
            </a:r>
            <a:r>
              <a:rPr lang="en-GB" dirty="0" smtClean="0"/>
              <a:t>.</a:t>
            </a:r>
          </a:p>
          <a:p>
            <a:endParaRPr lang="en-GB" dirty="0"/>
          </a:p>
          <a:p>
            <a:r>
              <a:rPr lang="en-GB" dirty="0" smtClean="0"/>
              <a:t>Interestingly, when clients come to us, seeking to find their identity, they want to figure out what ‘me’ is…it almost suggests a Cartesian way of thinking.</a:t>
            </a:r>
            <a:endParaRPr lang="en-GB" dirty="0"/>
          </a:p>
          <a:p>
            <a:endParaRPr lang="en-GB" dirty="0"/>
          </a:p>
        </p:txBody>
      </p:sp>
    </p:spTree>
    <p:extLst>
      <p:ext uri="{BB962C8B-B14F-4D97-AF65-F5344CB8AC3E}">
        <p14:creationId xmlns:p14="http://schemas.microsoft.com/office/powerpoint/2010/main" val="33076610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Decartes</a:t>
            </a:r>
            <a:r>
              <a:rPr lang="en-GB" dirty="0" smtClean="0"/>
              <a:t> cont..</a:t>
            </a:r>
            <a:endParaRPr lang="en-GB" dirty="0"/>
          </a:p>
        </p:txBody>
      </p:sp>
      <p:sp>
        <p:nvSpPr>
          <p:cNvPr id="3" name="Content Placeholder 2"/>
          <p:cNvSpPr>
            <a:spLocks noGrp="1"/>
          </p:cNvSpPr>
          <p:nvPr>
            <p:ph idx="1"/>
          </p:nvPr>
        </p:nvSpPr>
        <p:spPr/>
        <p:txBody>
          <a:bodyPr/>
          <a:lstStyle/>
          <a:p>
            <a:r>
              <a:rPr lang="en-GB" dirty="0" smtClean="0"/>
              <a:t>As </a:t>
            </a:r>
            <a:r>
              <a:rPr lang="en-GB" dirty="0" err="1" smtClean="0"/>
              <a:t>Decartes</a:t>
            </a:r>
            <a:r>
              <a:rPr lang="en-GB" dirty="0" smtClean="0"/>
              <a:t> developed his ideas he looked at a clear base from which he could work, he then systematically </a:t>
            </a:r>
            <a:r>
              <a:rPr lang="en-GB" dirty="0" err="1" smtClean="0"/>
              <a:t>strippedaway</a:t>
            </a:r>
            <a:r>
              <a:rPr lang="en-GB" dirty="0" smtClean="0"/>
              <a:t> anything that might seem uncertain.</a:t>
            </a:r>
          </a:p>
          <a:p>
            <a:endParaRPr lang="en-GB" dirty="0"/>
          </a:p>
          <a:p>
            <a:r>
              <a:rPr lang="en-GB" dirty="0" smtClean="0"/>
              <a:t>Everything is open to uncertainty and doubt, but I can </a:t>
            </a:r>
            <a:r>
              <a:rPr lang="en-GB" dirty="0" err="1" smtClean="0"/>
              <a:t>think..that</a:t>
            </a:r>
            <a:r>
              <a:rPr lang="en-GB" dirty="0" smtClean="0"/>
              <a:t> much is clear. I am.</a:t>
            </a:r>
          </a:p>
          <a:p>
            <a:r>
              <a:rPr lang="en-GB" dirty="0" smtClean="0"/>
              <a:t>COGITO ERGO SUM</a:t>
            </a:r>
            <a:endParaRPr lang="en-GB" dirty="0"/>
          </a:p>
        </p:txBody>
      </p:sp>
    </p:spTree>
    <p:extLst>
      <p:ext uri="{BB962C8B-B14F-4D97-AF65-F5344CB8AC3E}">
        <p14:creationId xmlns:p14="http://schemas.microsoft.com/office/powerpoint/2010/main" val="124130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96413" y="1290484"/>
            <a:ext cx="9556955" cy="3539430"/>
          </a:xfrm>
          <a:prstGeom prst="rect">
            <a:avLst/>
          </a:prstGeom>
          <a:noFill/>
        </p:spPr>
        <p:txBody>
          <a:bodyPr wrap="square" rtlCol="0">
            <a:spAutoFit/>
          </a:bodyPr>
          <a:lstStyle/>
          <a:p>
            <a:r>
              <a:rPr lang="en-GB" sz="2800" dirty="0" smtClean="0"/>
              <a:t>I attentively examined what I was and as I observed that I could suppose that I had no body, and that there was no world nor any place in which I might be; but that I could not therefore suppose that I was not; and that, on the contrary, from the very </a:t>
            </a:r>
            <a:r>
              <a:rPr lang="en-GB" sz="2800" dirty="0" err="1" smtClean="0"/>
              <a:t>circumstnces</a:t>
            </a:r>
            <a:r>
              <a:rPr lang="en-GB" sz="2800" dirty="0" smtClean="0"/>
              <a:t> that I thought to doubt of the truth of other things, it most clearly and certainly followed, that I was. (</a:t>
            </a:r>
            <a:r>
              <a:rPr lang="en-GB" sz="2800" dirty="0" err="1" smtClean="0"/>
              <a:t>Decartes</a:t>
            </a:r>
            <a:r>
              <a:rPr lang="en-GB" sz="2800" dirty="0" smtClean="0"/>
              <a:t>, </a:t>
            </a:r>
            <a:r>
              <a:rPr lang="en-GB" sz="2800" i="1" dirty="0" smtClean="0"/>
              <a:t>Discourse on </a:t>
            </a:r>
            <a:r>
              <a:rPr lang="en-GB" sz="2800" dirty="0" smtClean="0"/>
              <a:t>Method. p.27)</a:t>
            </a:r>
            <a:endParaRPr lang="en-GB" sz="2800" dirty="0"/>
          </a:p>
        </p:txBody>
      </p:sp>
    </p:spTree>
    <p:extLst>
      <p:ext uri="{BB962C8B-B14F-4D97-AF65-F5344CB8AC3E}">
        <p14:creationId xmlns:p14="http://schemas.microsoft.com/office/powerpoint/2010/main" val="4008313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Decartes</a:t>
            </a:r>
            <a:r>
              <a:rPr lang="en-GB" dirty="0" smtClean="0"/>
              <a:t> cont..</a:t>
            </a:r>
            <a:endParaRPr lang="en-GB" dirty="0"/>
          </a:p>
        </p:txBody>
      </p:sp>
      <p:sp>
        <p:nvSpPr>
          <p:cNvPr id="3" name="Content Placeholder 2"/>
          <p:cNvSpPr>
            <a:spLocks noGrp="1"/>
          </p:cNvSpPr>
          <p:nvPr>
            <p:ph idx="1"/>
          </p:nvPr>
        </p:nvSpPr>
        <p:spPr/>
        <p:txBody>
          <a:bodyPr/>
          <a:lstStyle/>
          <a:p>
            <a:r>
              <a:rPr lang="en-GB" dirty="0" smtClean="0"/>
              <a:t>ME. This is the basis on which so much of our current thinking is based.</a:t>
            </a:r>
          </a:p>
          <a:p>
            <a:r>
              <a:rPr lang="en-GB" dirty="0" smtClean="0"/>
              <a:t>We want to work on our ‘selves’</a:t>
            </a:r>
          </a:p>
          <a:p>
            <a:r>
              <a:rPr lang="en-GB" dirty="0" smtClean="0"/>
              <a:t>As Self is the ‘real thing’ we must therefore work towards satisfying this self. We need to find someone to help us find ourselves.</a:t>
            </a:r>
          </a:p>
          <a:p>
            <a:endParaRPr lang="en-GB" dirty="0"/>
          </a:p>
          <a:p>
            <a:pPr marL="0" indent="0">
              <a:buNone/>
            </a:pPr>
            <a:endParaRPr lang="en-GB" dirty="0"/>
          </a:p>
        </p:txBody>
      </p:sp>
    </p:spTree>
    <p:extLst>
      <p:ext uri="{BB962C8B-B14F-4D97-AF65-F5344CB8AC3E}">
        <p14:creationId xmlns:p14="http://schemas.microsoft.com/office/powerpoint/2010/main" val="2953745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Aspects of the self</a:t>
            </a:r>
            <a:endParaRPr lang="en-GB" dirty="0"/>
          </a:p>
        </p:txBody>
      </p:sp>
      <p:sp>
        <p:nvSpPr>
          <p:cNvPr id="3" name="Content Placeholder 2"/>
          <p:cNvSpPr>
            <a:spLocks noGrp="1"/>
          </p:cNvSpPr>
          <p:nvPr>
            <p:ph idx="1"/>
          </p:nvPr>
        </p:nvSpPr>
        <p:spPr/>
        <p:txBody>
          <a:bodyPr/>
          <a:lstStyle/>
          <a:p>
            <a:r>
              <a:rPr lang="en-GB" dirty="0" smtClean="0"/>
              <a:t>What terms can you think of that are used within psychotherapy that can be considered as aspects of self?</a:t>
            </a:r>
            <a:endParaRPr lang="en-GB" dirty="0"/>
          </a:p>
        </p:txBody>
      </p:sp>
    </p:spTree>
    <p:extLst>
      <p:ext uri="{BB962C8B-B14F-4D97-AF65-F5344CB8AC3E}">
        <p14:creationId xmlns:p14="http://schemas.microsoft.com/office/powerpoint/2010/main" val="42368901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Decartes</a:t>
            </a:r>
            <a:r>
              <a:rPr lang="en-GB" dirty="0" smtClean="0"/>
              <a:t> cont..</a:t>
            </a:r>
            <a:endParaRPr lang="en-GB" dirty="0"/>
          </a:p>
        </p:txBody>
      </p:sp>
      <p:sp>
        <p:nvSpPr>
          <p:cNvPr id="3" name="Content Placeholder 2"/>
          <p:cNvSpPr>
            <a:spLocks noGrp="1"/>
          </p:cNvSpPr>
          <p:nvPr>
            <p:ph idx="1"/>
          </p:nvPr>
        </p:nvSpPr>
        <p:spPr/>
        <p:txBody>
          <a:bodyPr/>
          <a:lstStyle/>
          <a:p>
            <a:r>
              <a:rPr lang="en-GB" dirty="0" smtClean="0"/>
              <a:t>If everything that you see is physical, I cannot see your essential real authentic self.</a:t>
            </a:r>
          </a:p>
          <a:p>
            <a:r>
              <a:rPr lang="en-GB" dirty="0" smtClean="0"/>
              <a:t>Are you all real, am I only the only real person here and you are all robots? Do robots have souls?</a:t>
            </a:r>
          </a:p>
          <a:p>
            <a:r>
              <a:rPr lang="en-GB" dirty="0" smtClean="0"/>
              <a:t>Could a well crafted machine deceive you into believing it had a ‘mind’?</a:t>
            </a:r>
            <a:endParaRPr lang="en-GB" dirty="0"/>
          </a:p>
        </p:txBody>
      </p:sp>
    </p:spTree>
    <p:extLst>
      <p:ext uri="{BB962C8B-B14F-4D97-AF65-F5344CB8AC3E}">
        <p14:creationId xmlns:p14="http://schemas.microsoft.com/office/powerpoint/2010/main" val="1512196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Jean Jacques Rousseau</a:t>
            </a:r>
            <a:endParaRPr lang="en-GB" dirty="0"/>
          </a:p>
        </p:txBody>
      </p:sp>
      <p:sp>
        <p:nvSpPr>
          <p:cNvPr id="3" name="Content Placeholder 2"/>
          <p:cNvSpPr>
            <a:spLocks noGrp="1"/>
          </p:cNvSpPr>
          <p:nvPr>
            <p:ph idx="1"/>
          </p:nvPr>
        </p:nvSpPr>
        <p:spPr/>
        <p:txBody>
          <a:bodyPr/>
          <a:lstStyle/>
          <a:p>
            <a:r>
              <a:rPr lang="en-GB" dirty="0" smtClean="0"/>
              <a:t>Rousseau believed that people should live their lives  fully and authentically.</a:t>
            </a:r>
          </a:p>
          <a:p>
            <a:r>
              <a:rPr lang="en-GB" dirty="0" smtClean="0"/>
              <a:t>However to do so, we must move away from people and get back in touch with nature.</a:t>
            </a:r>
          </a:p>
          <a:p>
            <a:endParaRPr lang="en-GB" dirty="0"/>
          </a:p>
          <a:p>
            <a:r>
              <a:rPr lang="en-GB" dirty="0" smtClean="0"/>
              <a:t>‘Cities are the abyss of the human species…Men are not made to be crowded into anthills but to be dispersed over the earth which they should cultivate. The more they come together, the more they are corrupted’ (Rousseau, </a:t>
            </a:r>
            <a:r>
              <a:rPr lang="en-GB" i="1" dirty="0" err="1" smtClean="0"/>
              <a:t>Emile:ou</a:t>
            </a:r>
            <a:r>
              <a:rPr lang="en-GB" i="1" dirty="0" smtClean="0"/>
              <a:t>, de l’education,</a:t>
            </a:r>
            <a:r>
              <a:rPr lang="en-GB" dirty="0" smtClean="0"/>
              <a:t>p.59)</a:t>
            </a:r>
            <a:endParaRPr lang="en-GB" dirty="0"/>
          </a:p>
        </p:txBody>
      </p:sp>
    </p:spTree>
    <p:extLst>
      <p:ext uri="{BB962C8B-B14F-4D97-AF65-F5344CB8AC3E}">
        <p14:creationId xmlns:p14="http://schemas.microsoft.com/office/powerpoint/2010/main" val="462032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Rousseau cont..</a:t>
            </a:r>
            <a:endParaRPr lang="en-GB" dirty="0"/>
          </a:p>
        </p:txBody>
      </p:sp>
      <p:sp>
        <p:nvSpPr>
          <p:cNvPr id="3" name="Content Placeholder 2"/>
          <p:cNvSpPr>
            <a:spLocks noGrp="1"/>
          </p:cNvSpPr>
          <p:nvPr>
            <p:ph idx="1"/>
          </p:nvPr>
        </p:nvSpPr>
        <p:spPr/>
        <p:txBody>
          <a:bodyPr/>
          <a:lstStyle/>
          <a:p>
            <a:r>
              <a:rPr lang="en-GB" dirty="0" smtClean="0"/>
              <a:t>For Rousseau returning to nature is the best approach to gain an authentic and lived life. It will lead to health, happiness and holism.</a:t>
            </a:r>
          </a:p>
          <a:p>
            <a:r>
              <a:rPr lang="en-GB" dirty="0" smtClean="0"/>
              <a:t>Turn away from politics, priests, physicians and move back to nature. Fresh air and exercise.</a:t>
            </a:r>
          </a:p>
          <a:p>
            <a:r>
              <a:rPr lang="en-GB" dirty="0" smtClean="0"/>
              <a:t>This begins at birth. Mother’s create a connection with their child, but children should also be allowed freedom to explore, to develop their natural </a:t>
            </a:r>
            <a:r>
              <a:rPr lang="en-GB" dirty="0" err="1" smtClean="0"/>
              <a:t>curiousity</a:t>
            </a:r>
            <a:r>
              <a:rPr lang="en-GB" dirty="0" smtClean="0"/>
              <a:t>.</a:t>
            </a:r>
            <a:endParaRPr lang="en-GB" dirty="0"/>
          </a:p>
        </p:txBody>
      </p:sp>
    </p:spTree>
    <p:extLst>
      <p:ext uri="{BB962C8B-B14F-4D97-AF65-F5344CB8AC3E}">
        <p14:creationId xmlns:p14="http://schemas.microsoft.com/office/powerpoint/2010/main" val="11249782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Rousseau cont..</a:t>
            </a:r>
            <a:endParaRPr lang="en-GB" dirty="0"/>
          </a:p>
        </p:txBody>
      </p:sp>
      <p:sp>
        <p:nvSpPr>
          <p:cNvPr id="3" name="Content Placeholder 2"/>
          <p:cNvSpPr>
            <a:spLocks noGrp="1"/>
          </p:cNvSpPr>
          <p:nvPr>
            <p:ph idx="1"/>
          </p:nvPr>
        </p:nvSpPr>
        <p:spPr/>
        <p:txBody>
          <a:bodyPr/>
          <a:lstStyle/>
          <a:p>
            <a:r>
              <a:rPr lang="en-GB" dirty="0" smtClean="0"/>
              <a:t>He believed in ‘person-centred’ learning. The teacher needs to engage and empathise with the learner, in order to gain an understanding of what was important for the learning. Teachers had to be ‘real’ to allow the child to explore and to make mistakes, otherwise they would lose motivation.</a:t>
            </a:r>
          </a:p>
          <a:p>
            <a:r>
              <a:rPr lang="en-GB" dirty="0" smtClean="0"/>
              <a:t>Nurturing the child would encourage the child to want to learn more.</a:t>
            </a:r>
          </a:p>
          <a:p>
            <a:endParaRPr lang="en-GB" dirty="0"/>
          </a:p>
        </p:txBody>
      </p:sp>
    </p:spTree>
    <p:extLst>
      <p:ext uri="{BB962C8B-B14F-4D97-AF65-F5344CB8AC3E}">
        <p14:creationId xmlns:p14="http://schemas.microsoft.com/office/powerpoint/2010/main" val="519539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a:t>
            </a:r>
            <a:endParaRPr lang="en-GB" dirty="0"/>
          </a:p>
        </p:txBody>
      </p:sp>
      <p:sp>
        <p:nvSpPr>
          <p:cNvPr id="3" name="Content Placeholder 2"/>
          <p:cNvSpPr>
            <a:spLocks noGrp="1"/>
          </p:cNvSpPr>
          <p:nvPr>
            <p:ph idx="1"/>
          </p:nvPr>
        </p:nvSpPr>
        <p:spPr/>
        <p:txBody>
          <a:bodyPr/>
          <a:lstStyle/>
          <a:p>
            <a:r>
              <a:rPr lang="en-GB" dirty="0" smtClean="0"/>
              <a:t>Do you think we can actually ‘find ourselves’ in a more pastoral, rural setting, away from urban life?</a:t>
            </a:r>
            <a:endParaRPr lang="en-GB" dirty="0"/>
          </a:p>
        </p:txBody>
      </p:sp>
    </p:spTree>
    <p:extLst>
      <p:ext uri="{BB962C8B-B14F-4D97-AF65-F5344CB8AC3E}">
        <p14:creationId xmlns:p14="http://schemas.microsoft.com/office/powerpoint/2010/main" val="2317647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Soren </a:t>
            </a:r>
            <a:r>
              <a:rPr lang="en-GB" dirty="0" err="1" smtClean="0"/>
              <a:t>Aabye</a:t>
            </a:r>
            <a:r>
              <a:rPr lang="en-GB" dirty="0" smtClean="0"/>
              <a:t> Kierkegaard (1813-1855)</a:t>
            </a:r>
            <a:endParaRPr lang="en-GB" dirty="0"/>
          </a:p>
        </p:txBody>
      </p:sp>
      <p:sp>
        <p:nvSpPr>
          <p:cNvPr id="3" name="Content Placeholder 2"/>
          <p:cNvSpPr>
            <a:spLocks noGrp="1"/>
          </p:cNvSpPr>
          <p:nvPr>
            <p:ph idx="1"/>
          </p:nvPr>
        </p:nvSpPr>
        <p:spPr/>
        <p:txBody>
          <a:bodyPr/>
          <a:lstStyle/>
          <a:p>
            <a:r>
              <a:rPr lang="en-GB" dirty="0" smtClean="0"/>
              <a:t>Homework.</a:t>
            </a:r>
          </a:p>
          <a:p>
            <a:r>
              <a:rPr lang="en-GB" dirty="0" smtClean="0"/>
              <a:t>Explore the ideas of Soren Kierkegaard. Look at his ideas of ‘self’.</a:t>
            </a:r>
          </a:p>
          <a:p>
            <a:endParaRPr lang="en-GB" dirty="0"/>
          </a:p>
          <a:p>
            <a:r>
              <a:rPr lang="en-GB" dirty="0" smtClean="0"/>
              <a:t>Consider how far existential perspectives inform your own work and thoughts. What are the consequences of this?</a:t>
            </a:r>
          </a:p>
          <a:p>
            <a:endParaRPr lang="en-GB" dirty="0"/>
          </a:p>
        </p:txBody>
      </p:sp>
    </p:spTree>
    <p:extLst>
      <p:ext uri="{BB962C8B-B14F-4D97-AF65-F5344CB8AC3E}">
        <p14:creationId xmlns:p14="http://schemas.microsoft.com/office/powerpoint/2010/main" val="119180979"/>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0B8658-DE86-42E1-9D01-970FE6B6ABA5}">
  <ds:schemaRefs>
    <ds:schemaRef ds:uri="http://schemas.microsoft.com/office/2006/documentManagement/types"/>
    <ds:schemaRef ds:uri="71af3243-3dd4-4a8d-8c0d-dd76da1f02a5"/>
    <ds:schemaRef ds:uri="http://purl.org/dc/elements/1.1/"/>
    <ds:schemaRef ds:uri="http://schemas.microsoft.com/office/2006/metadata/properties"/>
    <ds:schemaRef ds:uri="http://schemas.openxmlformats.org/package/2006/metadata/core-properties"/>
    <ds:schemaRef ds:uri="16c05727-aa75-4e4a-9b5f-8a80a1165891"/>
    <ds:schemaRef ds:uri="http://purl.org/dc/terms/"/>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A913FBCD-4DF7-4ECF-9257-7B99D5499325}">
  <ds:schemaRefs>
    <ds:schemaRef ds:uri="http://schemas.microsoft.com/sharepoint/v3/contenttype/forms"/>
  </ds:schemaRefs>
</ds:datastoreItem>
</file>

<file path=customXml/itemProps3.xml><?xml version="1.0" encoding="utf-8"?>
<ds:datastoreItem xmlns:ds="http://schemas.openxmlformats.org/officeDocument/2006/customXml" ds:itemID="{3E14B9E1-7F97-4662-8FB1-AC5A81D5A1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Berlin design</Template>
  <TotalTime>0</TotalTime>
  <Words>1351</Words>
  <Application>Microsoft Office PowerPoint</Application>
  <PresentationFormat>Widescreen</PresentationFormat>
  <Paragraphs>101</Paragraphs>
  <Slides>26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Trebuchet MS</vt:lpstr>
      <vt:lpstr>Berlin</vt:lpstr>
      <vt:lpstr>Philosophical Roots of Humanistic Counselling</vt:lpstr>
      <vt:lpstr>Roots of Counselling?</vt:lpstr>
      <vt:lpstr>Roots of Counselling?</vt:lpstr>
      <vt:lpstr>Why study the philosophy of Humanistic Counselling?</vt:lpstr>
      <vt:lpstr>Finding a Humanistic Identity</vt:lpstr>
      <vt:lpstr>Pythagoras</vt:lpstr>
      <vt:lpstr>Pythagoras</vt:lpstr>
      <vt:lpstr>Plato (427-347)</vt:lpstr>
      <vt:lpstr>Plato cont..</vt:lpstr>
      <vt:lpstr>PowerPoint Presentation</vt:lpstr>
      <vt:lpstr>Plato Summary</vt:lpstr>
      <vt:lpstr>Question..</vt:lpstr>
      <vt:lpstr>Martin Luther (1483-1546)</vt:lpstr>
      <vt:lpstr>Luther cont..</vt:lpstr>
      <vt:lpstr>Question</vt:lpstr>
      <vt:lpstr>Rene Decartes (1596-1650)</vt:lpstr>
      <vt:lpstr>Decartes cont..</vt:lpstr>
      <vt:lpstr>PowerPoint Presentation</vt:lpstr>
      <vt:lpstr>Decartes cont..</vt:lpstr>
      <vt:lpstr>Therapeutic Aspects of the self</vt:lpstr>
      <vt:lpstr>Decartes cont..</vt:lpstr>
      <vt:lpstr>Jean Jacques Rousseau</vt:lpstr>
      <vt:lpstr>Rousseau cont..</vt:lpstr>
      <vt:lpstr>Rousseau cont..</vt:lpstr>
      <vt:lpstr>Question..</vt:lpstr>
      <vt:lpstr>Soren Aabye Kierkegaard (1813-1855)</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2019-09-24T11:29:07Z</dcterms:created>
  <dcterms:modified xsi:type="dcterms:W3CDTF">2019-09-25T05:21:57Z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