
<file path=[Content_Types].xml><?xml version="1.0" encoding="utf-8"?>
<Types xmlns="http://schemas.openxmlformats.org/package/2006/content-types">
  <Default Extension="1" ContentType="image/jpeg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98" r:id="rId5"/>
    <p:sldId id="299" r:id="rId6"/>
    <p:sldId id="327" r:id="rId7"/>
    <p:sldId id="319" r:id="rId8"/>
    <p:sldId id="332" r:id="rId9"/>
    <p:sldId id="329" r:id="rId10"/>
    <p:sldId id="330" r:id="rId11"/>
    <p:sldId id="309" r:id="rId12"/>
    <p:sldId id="314" r:id="rId13"/>
    <p:sldId id="331" r:id="rId14"/>
    <p:sldId id="32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E1EDC22-A8FF-450A-A344-120366E6E6BE}">
          <p14:sldIdLst>
            <p14:sldId id="298"/>
            <p14:sldId id="299"/>
            <p14:sldId id="327"/>
            <p14:sldId id="319"/>
            <p14:sldId id="332"/>
            <p14:sldId id="329"/>
            <p14:sldId id="330"/>
            <p14:sldId id="309"/>
            <p14:sldId id="314"/>
            <p14:sldId id="331"/>
            <p14:sldId id="326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DF9B"/>
    <a:srgbClr val="FBF2D7"/>
    <a:srgbClr val="F2ACA9"/>
    <a:srgbClr val="E6D6A3"/>
    <a:srgbClr val="C8A5B1"/>
    <a:srgbClr val="FFB3A6"/>
    <a:srgbClr val="FFAFA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56B2A-D453-4A0E-A1BF-8D0E23E8CB5D}" v="38" dt="2026-03-06T12:31:53.469"/>
  </p1510:revLst>
</p1510:revInfo>
</file>

<file path=ppt/tableStyles.xml><?xml version="1.0" encoding="utf-8"?>
<a:tblStyleLst xmlns:a="http://schemas.openxmlformats.org/drawingml/2006/main" def="{0505E3EF-67EA-436B-97B2-0124C06EBD24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09" autoAdjust="0"/>
    <p:restoredTop sz="92157" autoAdjust="0"/>
  </p:normalViewPr>
  <p:slideViewPr>
    <p:cSldViewPr snapToGrid="0">
      <p:cViewPr>
        <p:scale>
          <a:sx n="79" d="100"/>
          <a:sy n="79" d="100"/>
        </p:scale>
        <p:origin x="44" y="1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6480AC-C0DE-4E5E-9ECD-9AE37E3FCB79}" type="doc">
      <dgm:prSet loTypeId="urn:microsoft.com/office/officeart/2005/8/layout/vList4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E201FBA7-5BD6-47E9-9F80-8967D9C39815}" type="pres">
      <dgm:prSet presAssocID="{A66480AC-C0DE-4E5E-9ECD-9AE37E3FCB79}" presName="linear" presStyleCnt="0">
        <dgm:presLayoutVars>
          <dgm:dir/>
          <dgm:resizeHandles val="exact"/>
        </dgm:presLayoutVars>
      </dgm:prSet>
      <dgm:spPr/>
    </dgm:pt>
  </dgm:ptLst>
  <dgm:cxnLst>
    <dgm:cxn modelId="{C7BF852C-9566-4AA6-AA12-46DA4A5C0295}" type="presOf" srcId="{A66480AC-C0DE-4E5E-9ECD-9AE37E3FCB79}" destId="{E201FBA7-5BD6-47E9-9F80-8967D9C39815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C6B4B7-5B04-9AD8-5D6A-8846B9A2BA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0FBE4B-FBF7-BD1A-139F-83C286BC84C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00BAC-FB81-492E-97B7-A02B7B36BE0F}" type="datetimeFigureOut">
              <a:rPr lang="en-US" smtClean="0"/>
              <a:t>3/12/2026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19583-E7E7-5714-7287-DE2308D2A6C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549DF6-D32F-D283-FFE9-E677A74D18E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7EC48-817D-441E-A589-E61E6F19836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65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3/12/2026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289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159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973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BF63F-D7E1-5B66-A35A-A15AAFD7E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A19C04-03E9-10F0-993D-805BD0F73F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A7141E-8F94-3EF2-97B0-4EDE447965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BC62F-0F69-C176-1A65-4749B6E6B4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449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7298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442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860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6465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8088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720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EEE861-5327-EC73-B29D-94CA9E298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B29D56-0D1D-ED1F-E1D9-864D8E4A7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927EF0-4DD0-A10B-4B7E-D4529A9024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82169-35C1-5EC1-B3D1-69299315C1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187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3D69E3-FFC8-340B-E0C7-BAB5168FEF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869" y="3864"/>
            <a:ext cx="12178261" cy="68502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02792" y="0"/>
            <a:ext cx="10186416" cy="6858000"/>
          </a:xfrm>
        </p:spPr>
        <p:txBody>
          <a:bodyPr tIns="91440" anchor="ctr">
            <a:noAutofit/>
          </a:bodyPr>
          <a:lstStyle>
            <a:lvl1pPr algn="ctr">
              <a:defRPr sz="72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1712284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11DD4-DAC6-3F0A-375C-8734155CED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208" y="4054"/>
            <a:ext cx="12177584" cy="684989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1816" y="451406"/>
            <a:ext cx="594360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01211" y="1182614"/>
            <a:ext cx="4832430" cy="82296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8605066B-CAE4-A78C-2A64-12177259717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001213" y="2372810"/>
            <a:ext cx="4832428" cy="3819646"/>
          </a:xfrm>
        </p:spPr>
        <p:txBody>
          <a:bodyPr tIns="182880">
            <a:normAutofit/>
          </a:bodyPr>
          <a:lstStyle>
            <a:lvl1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accent6">
                    <a:lumMod val="50000"/>
                  </a:schemeClr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4400" y="5781039"/>
            <a:ext cx="2060618" cy="133764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18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D46A0E-C4E1-C08D-1AFA-FC41F2BDC2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741" y="1542"/>
            <a:ext cx="12186518" cy="68549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5300" y="612648"/>
            <a:ext cx="11201400" cy="3566160"/>
          </a:xfrm>
        </p:spPr>
        <p:txBody>
          <a:bodyPr bIns="0" anchor="b">
            <a:noAutofit/>
          </a:bodyPr>
          <a:lstStyle>
            <a:lvl1pPr algn="ctr">
              <a:defRPr sz="72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750088" y="4688450"/>
            <a:ext cx="4832431" cy="941832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876130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D07426-496A-EEDB-DB53-15DA6D95375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145" y="2894"/>
            <a:ext cx="12181710" cy="68522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81154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81516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921446-DF3F-3352-E38A-4ADECA56C50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3165475" y="2556387"/>
            <a:ext cx="8237726" cy="351421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283464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2pPr>
            <a:lvl3pPr marL="12001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3pPr>
            <a:lvl4pPr marL="16573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4pPr>
            <a:lvl5pPr marL="21145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29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BB1BAA-0BBA-094D-36BB-52209C5744F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775" y="-7257"/>
            <a:ext cx="12169463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00280" y="532435"/>
            <a:ext cx="5924874" cy="58683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106E5D-F0FF-0F55-C4FF-7DD177C58C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20654" y="960120"/>
            <a:ext cx="4621593" cy="3145536"/>
          </a:xfrm>
        </p:spPr>
        <p:txBody>
          <a:bodyPr/>
          <a:lstStyle>
            <a:lvl1pPr algn="ctr">
              <a:defRPr sz="54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66AF09F6-0A31-C3AA-DF3A-7E062458EA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20654" y="4768520"/>
            <a:ext cx="4621593" cy="729206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9E30A96-253C-806E-DA56-9C892971C17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91499" y="-8626"/>
            <a:ext cx="4227271" cy="688975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95840" y="5803095"/>
            <a:ext cx="1969178" cy="1315587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336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81E90A88-865C-F9ED-C2BB-25421BBEA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BA3B1C17-899D-2FE2-0B01-60643853FB43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78721" y="2301069"/>
            <a:ext cx="4892675" cy="3482792"/>
          </a:xfrm>
        </p:spPr>
        <p:txBody>
          <a:bodyPr>
            <a:normAutofit/>
          </a:bodyPr>
          <a:lstStyle>
            <a:lvl1pPr marL="283464" indent="-283464">
              <a:defRPr sz="1800"/>
            </a:lvl1pPr>
            <a:lvl2pPr indent="-283464">
              <a:defRPr sz="1600"/>
            </a:lvl2pPr>
            <a:lvl3pPr indent="-283464">
              <a:defRPr sz="1400"/>
            </a:lvl3pPr>
            <a:lvl4pPr indent="-283464">
              <a:defRPr sz="1200"/>
            </a:lvl4pPr>
            <a:lvl5pPr indent="-283464"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C79FDB-6789-ED7D-E246-96F9F6DC068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37288" y="2301069"/>
            <a:ext cx="4892675" cy="3482792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600"/>
            </a:lvl2pPr>
            <a:lvl3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400"/>
            </a:lvl3pPr>
            <a:lvl4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4pPr>
            <a:lvl5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036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728253-E3DA-6D81-345D-04C29F7193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145" y="2894"/>
            <a:ext cx="12181710" cy="68522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81154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81516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E696E5A-37E4-7844-655B-462912CE36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43123" y="-899"/>
            <a:ext cx="1657350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58E6485-C17B-2771-87BA-0398E09E183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165475" y="2555875"/>
            <a:ext cx="8237538" cy="362063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accent6">
                    <a:lumMod val="50000"/>
                  </a:schemeClr>
                </a:solidFill>
              </a:defRPr>
            </a:lvl1pPr>
            <a:lvl2pPr>
              <a:defRPr sz="1600">
                <a:solidFill>
                  <a:schemeClr val="accent6">
                    <a:lumMod val="50000"/>
                  </a:schemeClr>
                </a:solidFill>
              </a:defRPr>
            </a:lvl2pPr>
            <a:lvl3pPr>
              <a:defRPr sz="1400">
                <a:solidFill>
                  <a:schemeClr val="accent6">
                    <a:lumMod val="50000"/>
                  </a:schemeClr>
                </a:solidFill>
              </a:defRPr>
            </a:lvl3pPr>
            <a:lvl4pPr>
              <a:defRPr sz="1200">
                <a:solidFill>
                  <a:schemeClr val="accent6">
                    <a:lumMod val="50000"/>
                  </a:schemeClr>
                </a:solidFill>
              </a:defRPr>
            </a:lvl4pPr>
            <a:lvl5pPr>
              <a:defRPr sz="120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755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EE5B0F-FC85-2832-52DD-74B32C94FF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2700" y="0"/>
            <a:ext cx="12166599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61439" y="451406"/>
            <a:ext cx="10354906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09997" y="1100989"/>
            <a:ext cx="9464150" cy="921683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algn="ctr"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4D558C2-5388-26DA-C2BE-AC226426CD2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796158" y="2286688"/>
            <a:ext cx="4160699" cy="4003675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600"/>
            </a:lvl2pPr>
            <a:lvl3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3pPr>
            <a:lvl4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4pPr>
            <a:lvl5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2D1E30A-3770-4825-553A-18C9DD793852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13448" y="2286688"/>
            <a:ext cx="4160699" cy="4003675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600"/>
            </a:lvl2pPr>
            <a:lvl3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3pPr>
            <a:lvl4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4pPr>
            <a:lvl5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22710" y="5811519"/>
            <a:ext cx="1742307" cy="130716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07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ontent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:a16="http://schemas.microsoft.com/office/drawing/2014/main" id="{7A6BBBB3-641A-CFC0-516F-63B74C40F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A4C64D22-E188-73F4-E0FE-F09DDC5CB30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79488" y="2311400"/>
            <a:ext cx="7091362" cy="3471863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C79FDB-6789-ED7D-E246-96F9F6DC068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445190" y="2301069"/>
            <a:ext cx="2684773" cy="3482792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600"/>
            </a:lvl2pPr>
            <a:lvl3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400"/>
            </a:lvl3pPr>
            <a:lvl4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4pPr>
            <a:lvl5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882640"/>
            <a:ext cx="1745658" cy="1236042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2847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:a16="http://schemas.microsoft.com/office/drawing/2014/main" id="{43F6EF2A-D737-1D2B-9BD8-C4AFD0408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A4C64D22-E188-73F4-E0FE-F09DDC5CB30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79488" y="2311400"/>
            <a:ext cx="10149840" cy="3471863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882640"/>
            <a:ext cx="1745658" cy="1236042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331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807E53-1889-5FED-84AB-36B4B655BFF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741" y="1542"/>
            <a:ext cx="12186518" cy="68549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60090" y="1"/>
            <a:ext cx="7626710" cy="6857046"/>
          </a:xfrm>
        </p:spPr>
        <p:txBody>
          <a:bodyPr bIns="0" anchor="ctr">
            <a:noAutofit/>
          </a:bodyPr>
          <a:lstStyle>
            <a:lvl1pPr algn="l">
              <a:defRPr sz="72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64A964A-4098-65AF-D012-2925365FB9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510588" y="-953"/>
            <a:ext cx="3200400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310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3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5DC7EA-10AE-1A0E-D197-CAB9FBAC9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89" y="0"/>
            <a:ext cx="12166599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35B76D1-7BAB-95CC-D082-E5857BA2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061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0352415-529E-A5FD-DC37-5D14118B5BB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4423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EF759D5-1499-DEC7-BEAE-9ADBC4D3525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46163" y="2304733"/>
            <a:ext cx="2713037" cy="3760787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1pPr>
            <a:lvl2pPr marL="50292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2pPr>
            <a:lvl3pPr marL="68580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3pPr>
            <a:lvl4pPr marL="86868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4pPr>
            <a:lvl5pPr marL="105156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152CA30-831A-8375-BB30-3BC996DB9AE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066468" y="2304733"/>
            <a:ext cx="4972858" cy="3760788"/>
          </a:xfrm>
        </p:spPr>
        <p:txBody>
          <a:bodyPr>
            <a:normAutofit/>
          </a:bodyPr>
          <a:lstStyle>
            <a:lvl1pPr marL="347472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1pPr>
            <a:lvl2pPr marL="7452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2pPr>
            <a:lvl3pPr marL="12024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3pPr>
            <a:lvl4pPr marL="16596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4pPr>
            <a:lvl5pPr marL="21168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5362880-674E-FD38-9934-5A4AAEB49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063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E556C0-01A0-755F-2117-1A2AE6158E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470"/>
            <a:ext cx="12192000" cy="68450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919" y="70439"/>
            <a:ext cx="12178162" cy="3533581"/>
          </a:xfrm>
        </p:spPr>
        <p:txBody>
          <a:bodyPr anchor="b">
            <a:noAutofit/>
          </a:bodyPr>
          <a:lstStyle>
            <a:lvl1pPr algn="ctr">
              <a:defRPr sz="72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7512F2E-49BF-E18A-D886-72AEA30E1D5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911879" y="3645514"/>
            <a:ext cx="8009681" cy="731838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rm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r>
              <a:rPr lang="en-US" dirty="0"/>
              <a:t>Add subtitle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9AB62AB-B562-C5FF-87CB-C3F72C70AE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809750" y="4826000"/>
            <a:ext cx="4001770" cy="590174"/>
          </a:xfrm>
        </p:spPr>
        <p:txBody>
          <a:bodyPr>
            <a:normAutofit/>
          </a:bodyPr>
          <a:lstStyle>
            <a:lvl1pPr marL="0" indent="0"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DF0E5B37-CF3B-656F-77B2-E3393E9576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877560" y="4826000"/>
            <a:ext cx="4001770" cy="590174"/>
          </a:xfrm>
        </p:spPr>
        <p:txBody>
          <a:bodyPr>
            <a:normAutofit/>
          </a:bodyPr>
          <a:lstStyle>
            <a:lvl1pPr marL="0" indent="0" algn="r"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2923345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>
            <a:extLst>
              <a:ext uri="{FF2B5EF4-FFF2-40B4-BE49-F238E27FC236}">
                <a16:creationId xmlns:a16="http://schemas.microsoft.com/office/drawing/2014/main" id="{07BDF2BC-0745-E548-2C4E-C6BA53E36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93716"/>
            <a:ext cx="10149840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0CFB7E-7B45-8CA9-6B42-9FE063623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474562" cy="315537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A21F3B-AA5B-C4FE-C298-92D1BDABA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23264" y="47289"/>
            <a:ext cx="461817" cy="682610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3934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>
            <a:extLst>
              <a:ext uri="{FF2B5EF4-FFF2-40B4-BE49-F238E27FC236}">
                <a16:creationId xmlns:a16="http://schemas.microsoft.com/office/drawing/2014/main" id="{07BDF2BC-0745-E548-2C4E-C6BA53E36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0CFB7E-7B45-8CA9-6B42-9FE063623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474562" cy="315537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A21F3B-AA5B-C4FE-C298-92D1BDABA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23264" y="47289"/>
            <a:ext cx="461817" cy="682610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084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763867"/>
            <a:ext cx="10820400" cy="129302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7853FA9-5039-030A-0DE6-246C9F50AB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21818" y="5571597"/>
            <a:ext cx="2743200" cy="1547086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79" r:id="rId3"/>
    <p:sldLayoutId id="2147483653" r:id="rId4"/>
    <p:sldLayoutId id="2147483657" r:id="rId5"/>
    <p:sldLayoutId id="2147483681" r:id="rId6"/>
    <p:sldLayoutId id="2147483680" r:id="rId7"/>
    <p:sldLayoutId id="2147483662" r:id="rId8"/>
    <p:sldLayoutId id="2147483683" r:id="rId9"/>
    <p:sldLayoutId id="2147483684" r:id="rId10"/>
    <p:sldLayoutId id="2147483654" r:id="rId11"/>
    <p:sldLayoutId id="2147483667" r:id="rId12"/>
    <p:sldLayoutId id="2147483665" r:id="rId13"/>
    <p:sldLayoutId id="2147483685" r:id="rId14"/>
    <p:sldLayoutId id="2147483686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accent6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svgsilh.com/image/305198.html" TargetMode="External"/><Relationship Id="rId4" Type="http://schemas.openxmlformats.org/officeDocument/2006/relationships/image" Target="../media/image11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leituraecontexto.blogspot.com/2019/" TargetMode="External"/><Relationship Id="rId3" Type="http://schemas.openxmlformats.org/officeDocument/2006/relationships/image" Target="../media/image12.jpg"/><Relationship Id="rId7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essbooks.ulib.csuohio.edu/projectmanagement2ndedition/chapter/2-3-business-case/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www.flickr.com/photos/gemmerich/867663284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1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rawpixel.com/search/risk?sort=curated&amp;page=1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s/photo/746913" TargetMode="External"/><Relationship Id="rId3" Type="http://schemas.openxmlformats.org/officeDocument/2006/relationships/image" Target="../media/image16.jpg"/><Relationship Id="rId7" Type="http://schemas.openxmlformats.org/officeDocument/2006/relationships/image" Target="../media/image1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ikist.com/free-photo-iliwj" TargetMode="External"/><Relationship Id="rId5" Type="http://schemas.openxmlformats.org/officeDocument/2006/relationships/image" Target="../media/image17.jpg"/><Relationship Id="rId10" Type="http://schemas.openxmlformats.org/officeDocument/2006/relationships/hyperlink" Target="https://www.pexels.com/es-es/foto/foto-de-primer-plano-de-un-ramo-de-rosas-rosadas-y-blancas-1488310/" TargetMode="External"/><Relationship Id="rId4" Type="http://schemas.openxmlformats.org/officeDocument/2006/relationships/hyperlink" Target="https://pixnio.com/flora-plants/flowers/tulips-flowers-pictures/flower-pink-rose-bouquet-petal-tulip-indoor" TargetMode="External"/><Relationship Id="rId9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windley.com/archives/2012/01/delivering_flowers_with_a_distributed_event_system_event_subscription_in_action.shtml" TargetMode="External"/><Relationship Id="rId5" Type="http://schemas.openxmlformats.org/officeDocument/2006/relationships/image" Target="../media/image21.gif"/><Relationship Id="rId4" Type="http://schemas.openxmlformats.org/officeDocument/2006/relationships/hyperlink" Target="https://openclipart.org/detail/76507/key-west---mallory---square-by-nkinkade-177732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hrispacia.wordpress.com/2020/01/21/no-wages-have-not-been-stagnant-since-the-sixties/" TargetMode="External"/><Relationship Id="rId3" Type="http://schemas.openxmlformats.org/officeDocument/2006/relationships/image" Target="../media/image22.jp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pixnio.com/media/young-woman-portrait-makeup-traditional-costume" TargetMode="External"/><Relationship Id="rId5" Type="http://schemas.openxmlformats.org/officeDocument/2006/relationships/image" Target="../media/image23.jpg"/><Relationship Id="rId10" Type="http://schemas.openxmlformats.org/officeDocument/2006/relationships/hyperlink" Target="https://www.virtuallibrary.info/introduction---our-digital-life.html" TargetMode="External"/><Relationship Id="rId4" Type="http://schemas.openxmlformats.org/officeDocument/2006/relationships/hyperlink" Target="https://pixabay.com/en/floral-flower-green-leaves-nature-147418/" TargetMode="External"/><Relationship Id="rId9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oristrytradeclub.co.uk/post/how-technology-is-transforming-floristry-key-innovations-you-need-to-know" TargetMode="External"/><Relationship Id="rId3" Type="http://schemas.openxmlformats.org/officeDocument/2006/relationships/hyperlink" Target="https://dictionary.cambridge.org/dictionary/english/drop" TargetMode="External"/><Relationship Id="rId7" Type="http://schemas.openxmlformats.org/officeDocument/2006/relationships/hyperlink" Target="https://www.floraldaily.co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eposnow.com/uk/resources/flower-shop-business" TargetMode="External"/><Relationship Id="rId5" Type="http://schemas.openxmlformats.org/officeDocument/2006/relationships/hyperlink" Target="https://www.bbc.co.uk/news/articles/cj4y18kqwgdo" TargetMode="External"/><Relationship Id="rId4" Type="http://schemas.openxmlformats.org/officeDocument/2006/relationships/hyperlink" Target="https://www.gov.uk/guidance/import-plants-and-plant-products-from-non-eu-countries-to-great-Britain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26.jpg"/><Relationship Id="rId7" Type="http://schemas.openxmlformats.org/officeDocument/2006/relationships/hyperlink" Target="https://foto.wuestenigel.com/beliebte-soziales-netzwerk-von-mark-zuckerberg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8.jpeg"/><Relationship Id="rId5" Type="http://schemas.openxmlformats.org/officeDocument/2006/relationships/hyperlink" Target="https://www.publicdomainpictures.net/en/view-image.php?image=67298&amp;picture=card-with-flowers" TargetMode="External"/><Relationship Id="rId4" Type="http://schemas.openxmlformats.org/officeDocument/2006/relationships/image" Target="../media/image2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26165F-7820-1D40-988A-76F18A38F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US" dirty="0"/>
            </a:b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2CA6DD-1CC8-14E3-F004-83435E94EEFE}"/>
              </a:ext>
            </a:extLst>
          </p:cNvPr>
          <p:cNvSpPr txBox="1"/>
          <p:nvPr/>
        </p:nvSpPr>
        <p:spPr>
          <a:xfrm>
            <a:off x="229274" y="420581"/>
            <a:ext cx="11893944" cy="5665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162A21-EDAB-E2B9-333F-2248EEDEE49C}"/>
              </a:ext>
            </a:extLst>
          </p:cNvPr>
          <p:cNvSpPr txBox="1"/>
          <p:nvPr/>
        </p:nvSpPr>
        <p:spPr>
          <a:xfrm>
            <a:off x="229274" y="542166"/>
            <a:ext cx="117334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</a:p>
          <a:p>
            <a:pPr lvl="1"/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LCLM4004_LON</a:t>
            </a:r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Mariia Boiko</a:t>
            </a:r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2518164</a:t>
            </a:r>
          </a:p>
          <a:p>
            <a:pPr lvl="1"/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Anita Nan </a:t>
            </a:r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rgbClr val="002060"/>
                </a:solidFill>
                <a:latin typeface="Georgia" panose="02040502050405020303" pitchFamily="18" charset="0"/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00BF4698-DBF7-8CEF-7695-D00DAFE97F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6200000">
            <a:off x="6304787" y="1134869"/>
            <a:ext cx="5067934" cy="602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08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57046-1292-17B2-062A-EE2A2AE8208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9467" y="1430867"/>
            <a:ext cx="6671291" cy="5113056"/>
          </a:xfrm>
        </p:spPr>
        <p:txBody>
          <a:bodyPr tIns="91440" bIns="91440" anchor="t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Scope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Green Haven Florists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(Fishbone Diagram)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5D8F91E-4A3B-52A1-918E-57213910BD06}"/>
              </a:ext>
            </a:extLst>
          </p:cNvPr>
          <p:cNvSpPr/>
          <p:nvPr/>
        </p:nvSpPr>
        <p:spPr>
          <a:xfrm>
            <a:off x="1038226" y="653144"/>
            <a:ext cx="3803195" cy="47352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pic>
        <p:nvPicPr>
          <p:cNvPr id="8" name="Picture 7" descr="The diagram represents a PESTLE analysis, which is an acronym for Political, Economic, Socio-cultural, Technological, Environmental, and Legal factors that are used to assess the external factors that can affect a business or project.&#10;&#10;AI-generated content may be incorrect.">
            <a:extLst>
              <a:ext uri="{FF2B5EF4-FFF2-40B4-BE49-F238E27FC236}">
                <a16:creationId xmlns:a16="http://schemas.microsoft.com/office/drawing/2014/main" id="{F73F058D-9908-01C6-859B-331952DCA0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41998" y="381145"/>
            <a:ext cx="4469619" cy="15009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F36E97-AAED-D934-4DF1-DA8E098766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37414" y="4718855"/>
            <a:ext cx="4469619" cy="15777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when.&#10;&#10;AI-generated content may be incorrect.">
            <a:extLst>
              <a:ext uri="{FF2B5EF4-FFF2-40B4-BE49-F238E27FC236}">
                <a16:creationId xmlns:a16="http://schemas.microsoft.com/office/drawing/2014/main" id="{993E1B70-0AF8-A0AE-580F-9B27097C6C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10800000" flipH="1" flipV="1">
            <a:off x="6841998" y="2283346"/>
            <a:ext cx="4396140" cy="1713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98488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6393AAF-0CC9-7CA1-025F-84504AB15972}"/>
              </a:ext>
            </a:extLst>
          </p:cNvPr>
          <p:cNvSpPr txBox="1"/>
          <p:nvPr/>
        </p:nvSpPr>
        <p:spPr>
          <a:xfrm>
            <a:off x="212436" y="1390276"/>
            <a:ext cx="1197956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Drop in sales -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”the process of something becoming less in amount or importance”</a:t>
            </a: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(Cambridge Dictionary, 2025).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5W2H model -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structured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 used to understand a situation through seven key questions (What, Who, When, Where, Why, How, How much).</a:t>
            </a: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examines macro-environmental factors affecting business.</a:t>
            </a: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 visual representation that illustrating possible causes of a problem.</a:t>
            </a: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1A35C96-3D7F-3291-2B97-6461010001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8407" y="5666014"/>
            <a:ext cx="11196512" cy="8949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9623E8-452D-3E16-E326-C4E0FDD20B03}"/>
              </a:ext>
            </a:extLst>
          </p:cNvPr>
          <p:cNvSpPr txBox="1"/>
          <p:nvPr/>
        </p:nvSpPr>
        <p:spPr>
          <a:xfrm>
            <a:off x="2941982" y="297078"/>
            <a:ext cx="5605670" cy="52322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7120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BB7E9F-66A3-E732-9882-019223003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F39BB8-5D79-A2B6-F185-1FDB1B1598C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24407" y="1143100"/>
            <a:ext cx="8817996" cy="4898004"/>
          </a:xfrm>
        </p:spPr>
        <p:txBody>
          <a:bodyPr tIns="91440" bIns="91440">
            <a:no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 in Norwich, UK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owners: Liam Patel and Priya Patel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Products: Bouquets, tulips and orchids</a:t>
            </a: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Strong local community connections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Walk-in purchases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Private and corporate flower orders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Online orders and delivery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Offers eco-friendly packaging materials</a:t>
            </a:r>
          </a:p>
          <a:p>
            <a:pPr lvl="0"/>
            <a:endParaRPr lang="en-US" noProof="0" dirty="0"/>
          </a:p>
        </p:txBody>
      </p:sp>
      <p:pic>
        <p:nvPicPr>
          <p:cNvPr id="16" name="Picture 15" descr="A beautiful bouquet of delicate pink tulips tied with a ribbon, placed on a wooden surface.&#10;&#10;AI-generated content may be incorrect.">
            <a:extLst>
              <a:ext uri="{FF2B5EF4-FFF2-40B4-BE49-F238E27FC236}">
                <a16:creationId xmlns:a16="http://schemas.microsoft.com/office/drawing/2014/main" id="{772F3EEB-C1F5-4CF0-DFE2-F5FA4FA014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53097" y="341778"/>
            <a:ext cx="2341915" cy="1541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 descr="The image is a vibrant display of five colorful tulip flowers, showcasing a mix of red, orange, purple, and yellow petals.&#10;&#10;AI-generated content may be incorrect.">
            <a:extLst>
              <a:ext uri="{FF2B5EF4-FFF2-40B4-BE49-F238E27FC236}">
                <a16:creationId xmlns:a16="http://schemas.microsoft.com/office/drawing/2014/main" id="{E8AB68A9-93C5-0A2F-C3C8-6A491C7AE5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3097" y="2007105"/>
            <a:ext cx="2341915" cy="19065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 descr="The image features a striking, vibrant blue orchid with delicate petals and a prominent purple lip.&#10;&#10;AI-generated content may be incorrect.">
            <a:extLst>
              <a:ext uri="{FF2B5EF4-FFF2-40B4-BE49-F238E27FC236}">
                <a16:creationId xmlns:a16="http://schemas.microsoft.com/office/drawing/2014/main" id="{8C8DA3A9-1AAE-F258-999D-D1C4787031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53097" y="4233673"/>
            <a:ext cx="2341916" cy="2121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" name="Picture 21" descr="The image shows a beautifully arranged bouquet of soft, pastel-colored roses and lavender, with delicate green foliage and a touch of white.&#10;&#10;AI-generated content may be incorrect.">
            <a:extLst>
              <a:ext uri="{FF2B5EF4-FFF2-40B4-BE49-F238E27FC236}">
                <a16:creationId xmlns:a16="http://schemas.microsoft.com/office/drawing/2014/main" id="{240E0B57-6481-7FF6-0C9B-CE1448FB43B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53097" y="331586"/>
            <a:ext cx="2341915" cy="1561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BF1901-44BC-ADD6-C268-52308E8ABA8F}"/>
              </a:ext>
            </a:extLst>
          </p:cNvPr>
          <p:cNvSpPr txBox="1"/>
          <p:nvPr/>
        </p:nvSpPr>
        <p:spPr>
          <a:xfrm>
            <a:off x="5025226" y="222508"/>
            <a:ext cx="3816625" cy="46166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72F74-8A16-1C32-53FA-8F50CE1D989D}"/>
              </a:ext>
            </a:extLst>
          </p:cNvPr>
          <p:cNvSpPr txBox="1"/>
          <p:nvPr/>
        </p:nvSpPr>
        <p:spPr>
          <a:xfrm>
            <a:off x="2935394" y="742990"/>
            <a:ext cx="32282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2258109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3BABAB6-2EED-6BF7-3632-A13238F2F9C3}"/>
              </a:ext>
            </a:extLst>
          </p:cNvPr>
          <p:cNvSpPr/>
          <p:nvPr/>
        </p:nvSpPr>
        <p:spPr>
          <a:xfrm>
            <a:off x="140102" y="840239"/>
            <a:ext cx="4431898" cy="712008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What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Drop in sales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04BFDE8-4D2D-140F-9F82-C78373289099}"/>
              </a:ext>
            </a:extLst>
          </p:cNvPr>
          <p:cNvSpPr/>
          <p:nvPr/>
        </p:nvSpPr>
        <p:spPr>
          <a:xfrm>
            <a:off x="114219" y="1750613"/>
            <a:ext cx="4562005" cy="704765"/>
          </a:xfrm>
          <a:prstGeom prst="roundRect">
            <a:avLst/>
          </a:prstGeom>
          <a:gradFill flip="none" rotWithShape="1">
            <a:gsLst>
              <a:gs pos="0">
                <a:srgbClr val="F3DF9B">
                  <a:shade val="30000"/>
                  <a:satMod val="115000"/>
                </a:srgbClr>
              </a:gs>
              <a:gs pos="50000">
                <a:srgbClr val="F3DF9B">
                  <a:shade val="67500"/>
                  <a:satMod val="115000"/>
                </a:srgbClr>
              </a:gs>
              <a:gs pos="100000">
                <a:srgbClr val="F3DF9B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Liam Patel and Priya Patel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3E3670C-4CE0-AF8B-2C20-E8303A446326}"/>
              </a:ext>
            </a:extLst>
          </p:cNvPr>
          <p:cNvSpPr/>
          <p:nvPr/>
        </p:nvSpPr>
        <p:spPr>
          <a:xfrm>
            <a:off x="9078180" y="4683883"/>
            <a:ext cx="2498628" cy="1846078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30%​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5A93900-D7B1-58DE-04DA-071793120A17}"/>
              </a:ext>
            </a:extLst>
          </p:cNvPr>
          <p:cNvSpPr/>
          <p:nvPr/>
        </p:nvSpPr>
        <p:spPr>
          <a:xfrm>
            <a:off x="88337" y="2653744"/>
            <a:ext cx="4555598" cy="720750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Norwich, United Kingdom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90D993A-7B00-2F9A-C14A-7714607395A8}"/>
              </a:ext>
            </a:extLst>
          </p:cNvPr>
          <p:cNvSpPr/>
          <p:nvPr/>
        </p:nvSpPr>
        <p:spPr>
          <a:xfrm>
            <a:off x="4894082" y="4683882"/>
            <a:ext cx="3843819" cy="1950247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 delivery services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and hard-to navigate website​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online services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CC9E3D9-D3A8-E2E0-3CC5-72B0C6E3FFCC}"/>
              </a:ext>
            </a:extLst>
          </p:cNvPr>
          <p:cNvSpPr/>
          <p:nvPr/>
        </p:nvSpPr>
        <p:spPr>
          <a:xfrm>
            <a:off x="88337" y="3572859"/>
            <a:ext cx="4555598" cy="772031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When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Over the past year 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D1351B4-43E4-6A15-D9F7-962689BF1FE7}"/>
              </a:ext>
            </a:extLst>
          </p:cNvPr>
          <p:cNvSpPr/>
          <p:nvPr/>
        </p:nvSpPr>
        <p:spPr>
          <a:xfrm>
            <a:off x="94744" y="4543255"/>
            <a:ext cx="4600956" cy="2127334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online competition and pressure from nearby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 shops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of imported fresh flowers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cost of eco-friendly packaging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location with low foot traffic</a:t>
            </a:r>
          </a:p>
        </p:txBody>
      </p:sp>
      <p:sp>
        <p:nvSpPr>
          <p:cNvPr id="31" name="Arrow: Left 30">
            <a:extLst>
              <a:ext uri="{FF2B5EF4-FFF2-40B4-BE49-F238E27FC236}">
                <a16:creationId xmlns:a16="http://schemas.microsoft.com/office/drawing/2014/main" id="{D9049E46-7DF2-C82B-27B5-EF870BCEC9E9}"/>
              </a:ext>
            </a:extLst>
          </p:cNvPr>
          <p:cNvSpPr/>
          <p:nvPr/>
        </p:nvSpPr>
        <p:spPr>
          <a:xfrm>
            <a:off x="383177" y="63869"/>
            <a:ext cx="3396343" cy="642805"/>
          </a:xfrm>
          <a:prstGeom prst="leftArrow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5W2H</a:t>
            </a:r>
          </a:p>
        </p:txBody>
      </p:sp>
      <p:pic>
        <p:nvPicPr>
          <p:cNvPr id="37" name="Picture 36" descr="The image features a stylized, white, circular emblem with a red cross and the Union Jack flag centered on it.&#10;&#10;AI-generated content may be incorrect.">
            <a:extLst>
              <a:ext uri="{FF2B5EF4-FFF2-40B4-BE49-F238E27FC236}">
                <a16:creationId xmlns:a16="http://schemas.microsoft.com/office/drawing/2014/main" id="{90F07AC1-B126-22B3-3F3D-21254609E0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48604" y="4086011"/>
            <a:ext cx="94792" cy="967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5AA4A9-1CCB-95BD-4239-E7A8E48D82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192485" y="1408117"/>
            <a:ext cx="6384471" cy="29367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95830F-26F4-4C40-BD33-9961AC80F230}"/>
              </a:ext>
            </a:extLst>
          </p:cNvPr>
          <p:cNvSpPr txBox="1"/>
          <p:nvPr/>
        </p:nvSpPr>
        <p:spPr>
          <a:xfrm>
            <a:off x="5927752" y="127984"/>
            <a:ext cx="3596639" cy="40011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&amp; Scope</a:t>
            </a:r>
          </a:p>
        </p:txBody>
      </p:sp>
    </p:spTree>
    <p:extLst>
      <p:ext uri="{BB962C8B-B14F-4D97-AF65-F5344CB8AC3E}">
        <p14:creationId xmlns:p14="http://schemas.microsoft.com/office/powerpoint/2010/main" val="213753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 descr="A timeline of the product launch">
            <a:extLst>
              <a:ext uri="{FF2B5EF4-FFF2-40B4-BE49-F238E27FC236}">
                <a16:creationId xmlns:a16="http://schemas.microsoft.com/office/drawing/2014/main" id="{EC2509DB-BE59-ED99-D6E3-32F087DBEB97}"/>
              </a:ext>
            </a:extLst>
          </p:cNvPr>
          <p:cNvGraphicFramePr>
            <a:graphicFrameLocks noGrp="1"/>
          </p:cNvGraphicFramePr>
          <p:nvPr>
            <p:ph sz="quarter" idx="17"/>
            <p:extLst>
              <p:ext uri="{D42A27DB-BD31-4B8C-83A1-F6EECF244321}">
                <p14:modId xmlns:p14="http://schemas.microsoft.com/office/powerpoint/2010/main" val="2134837770"/>
              </p:ext>
            </p:extLst>
          </p:nvPr>
        </p:nvGraphicFramePr>
        <p:xfrm>
          <a:off x="979488" y="2300288"/>
          <a:ext cx="45719" cy="457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45C8C74-7B31-8583-0CE2-7787CBC7B104}"/>
              </a:ext>
            </a:extLst>
          </p:cNvPr>
          <p:cNvSpPr txBox="1"/>
          <p:nvPr/>
        </p:nvSpPr>
        <p:spPr>
          <a:xfrm>
            <a:off x="424412" y="1228397"/>
            <a:ext cx="1134045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Brexit, new customs rules made flower imports more expensive and slower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trade charges added extra financial pressure on small flower business(DEFRA,2025 ).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Supermarket dominance has increased price competition for small florists.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and rising energy costs have increased the price of  flowers  (Devine, 2025).</a:t>
            </a:r>
          </a:p>
          <a:p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traditions and seasonal celebrations effect flower demand.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Social media impacts customers’ choice of floral products (Floral Daily, 2025).</a:t>
            </a:r>
          </a:p>
          <a:p>
            <a:endParaRPr lang="en-GB" sz="2000" dirty="0">
              <a:solidFill>
                <a:srgbClr val="7030A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0AEA97-3EDA-00E6-A310-231A29DFA769}"/>
              </a:ext>
            </a:extLst>
          </p:cNvPr>
          <p:cNvSpPr txBox="1"/>
          <p:nvPr/>
        </p:nvSpPr>
        <p:spPr>
          <a:xfrm>
            <a:off x="3231015" y="689789"/>
            <a:ext cx="5910943" cy="46166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 Analysis: Green Haven Florists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EB187E-EA31-A319-8EB4-CF05089C8095}"/>
              </a:ext>
            </a:extLst>
          </p:cNvPr>
          <p:cNvSpPr txBox="1"/>
          <p:nvPr/>
        </p:nvSpPr>
        <p:spPr>
          <a:xfrm>
            <a:off x="3047320" y="3244334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11597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ED6575F-AD42-6C7E-232C-96D42CBC737B}"/>
              </a:ext>
            </a:extLst>
          </p:cNvPr>
          <p:cNvSpPr txBox="1"/>
          <p:nvPr/>
        </p:nvSpPr>
        <p:spPr>
          <a:xfrm>
            <a:off x="714101" y="1057657"/>
            <a:ext cx="1089551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lang="en-GB" sz="2000" dirty="0">
              <a:solidFill>
                <a:srgbClr val="002060"/>
              </a:solidFill>
              <a:highlight>
                <a:srgbClr val="F2ACA9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effective digital marketing makes it difficult for florists to attract online customers, leading to lower sales (Wakerley, 2025).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Poor logistics systems make it difficult for florists to manage flower stock and delivery orders on time.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insurance requirements increase operational costs for florists.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protection of floral designs and branding increases business costs (Epos Now, 2023).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affects flower supply.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Eco-friendly packaging can increase flower costs, which may lead to higher prices.</a:t>
            </a:r>
            <a:b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2FE1C8-B03D-E9B0-F5DF-2FAD3BC77F59}"/>
              </a:ext>
            </a:extLst>
          </p:cNvPr>
          <p:cNvSpPr txBox="1"/>
          <p:nvPr/>
        </p:nvSpPr>
        <p:spPr>
          <a:xfrm>
            <a:off x="3022146" y="595992"/>
            <a:ext cx="6147707" cy="46166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 Analysis: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319693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F197A96-C282-B397-DB69-3398633B3FE1}"/>
              </a:ext>
            </a:extLst>
          </p:cNvPr>
          <p:cNvSpPr txBox="1">
            <a:spLocks/>
          </p:cNvSpPr>
          <p:nvPr/>
        </p:nvSpPr>
        <p:spPr>
          <a:xfrm>
            <a:off x="169709" y="452488"/>
            <a:ext cx="11660930" cy="584948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17261B5-EBA4-AD7D-D3A3-C85A847137ED}"/>
              </a:ext>
            </a:extLst>
          </p:cNvPr>
          <p:cNvSpPr txBox="1">
            <a:spLocks/>
          </p:cNvSpPr>
          <p:nvPr/>
        </p:nvSpPr>
        <p:spPr>
          <a:xfrm>
            <a:off x="322109" y="604888"/>
            <a:ext cx="11660930" cy="584948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40032C-C967-32BD-C2BD-D3B275C58A4A}"/>
              </a:ext>
            </a:extLst>
          </p:cNvPr>
          <p:cNvCxnSpPr>
            <a:cxnSpLocks/>
          </p:cNvCxnSpPr>
          <p:nvPr/>
        </p:nvCxnSpPr>
        <p:spPr>
          <a:xfrm flipV="1">
            <a:off x="1805202" y="3266243"/>
            <a:ext cx="7940371" cy="40797"/>
          </a:xfrm>
          <a:prstGeom prst="straightConnector1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49F20F2-FF38-6756-C551-ED92BF3CDBB6}"/>
              </a:ext>
            </a:extLst>
          </p:cNvPr>
          <p:cNvCxnSpPr>
            <a:cxnSpLocks/>
          </p:cNvCxnSpPr>
          <p:nvPr/>
        </p:nvCxnSpPr>
        <p:spPr>
          <a:xfrm>
            <a:off x="2016913" y="1615435"/>
            <a:ext cx="1204925" cy="1633349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7A3D829-AF97-4892-0A5F-B4E5C369FF66}"/>
              </a:ext>
            </a:extLst>
          </p:cNvPr>
          <p:cNvCxnSpPr>
            <a:cxnSpLocks/>
          </p:cNvCxnSpPr>
          <p:nvPr/>
        </p:nvCxnSpPr>
        <p:spPr>
          <a:xfrm>
            <a:off x="5680268" y="1698101"/>
            <a:ext cx="1322007" cy="1558250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4B39ED8-E186-E741-55C2-6A3C4C677100}"/>
              </a:ext>
            </a:extLst>
          </p:cNvPr>
          <p:cNvCxnSpPr>
            <a:cxnSpLocks/>
          </p:cNvCxnSpPr>
          <p:nvPr/>
        </p:nvCxnSpPr>
        <p:spPr>
          <a:xfrm flipH="1">
            <a:off x="1874630" y="3341958"/>
            <a:ext cx="1383692" cy="1684613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F886428-9B94-8321-AE18-22BEA03C2EC9}"/>
              </a:ext>
            </a:extLst>
          </p:cNvPr>
          <p:cNvCxnSpPr>
            <a:cxnSpLocks/>
          </p:cNvCxnSpPr>
          <p:nvPr/>
        </p:nvCxnSpPr>
        <p:spPr>
          <a:xfrm flipH="1">
            <a:off x="5775388" y="3304625"/>
            <a:ext cx="1222684" cy="1721499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3D65DA0-BB3E-B51F-4816-B0551294DC31}"/>
              </a:ext>
            </a:extLst>
          </p:cNvPr>
          <p:cNvCxnSpPr>
            <a:cxnSpLocks/>
          </p:cNvCxnSpPr>
          <p:nvPr/>
        </p:nvCxnSpPr>
        <p:spPr>
          <a:xfrm>
            <a:off x="6436015" y="2358106"/>
            <a:ext cx="2348756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C8D95E0-43EC-B564-D8D6-93AB303D6070}"/>
              </a:ext>
            </a:extLst>
          </p:cNvPr>
          <p:cNvCxnSpPr/>
          <p:nvPr/>
        </p:nvCxnSpPr>
        <p:spPr>
          <a:xfrm>
            <a:off x="6983802" y="3021496"/>
            <a:ext cx="1373019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795603A4-08D4-0532-E064-F441DA07F706}"/>
              </a:ext>
            </a:extLst>
          </p:cNvPr>
          <p:cNvSpPr txBox="1"/>
          <p:nvPr/>
        </p:nvSpPr>
        <p:spPr>
          <a:xfrm>
            <a:off x="6807482" y="2698284"/>
            <a:ext cx="2453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76EC5B9-7637-CA19-3E6E-0E947AB87E2F}"/>
              </a:ext>
            </a:extLst>
          </p:cNvPr>
          <p:cNvSpPr txBox="1"/>
          <p:nvPr/>
        </p:nvSpPr>
        <p:spPr>
          <a:xfrm>
            <a:off x="6167299" y="1754319"/>
            <a:ext cx="3973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social media marketing (Wakerley, 2025)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6B279B3-0590-540C-0C4B-FCF68E54732B}"/>
              </a:ext>
            </a:extLst>
          </p:cNvPr>
          <p:cNvCxnSpPr>
            <a:cxnSpLocks/>
          </p:cNvCxnSpPr>
          <p:nvPr/>
        </p:nvCxnSpPr>
        <p:spPr>
          <a:xfrm>
            <a:off x="2695575" y="2392913"/>
            <a:ext cx="2130107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9D87D6D0-980C-5D95-123C-954795EC97FC}"/>
              </a:ext>
            </a:extLst>
          </p:cNvPr>
          <p:cNvCxnSpPr>
            <a:cxnSpLocks/>
          </p:cNvCxnSpPr>
          <p:nvPr/>
        </p:nvCxnSpPr>
        <p:spPr>
          <a:xfrm>
            <a:off x="3111475" y="3021496"/>
            <a:ext cx="2888699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7983BBF3-0686-406F-83D8-19B33495BACA}"/>
              </a:ext>
            </a:extLst>
          </p:cNvPr>
          <p:cNvSpPr txBox="1"/>
          <p:nvPr/>
        </p:nvSpPr>
        <p:spPr>
          <a:xfrm>
            <a:off x="2868533" y="2694201"/>
            <a:ext cx="3727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digital marketing skills</a:t>
            </a:r>
          </a:p>
          <a:p>
            <a:endParaRPr lang="en-GB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AB02DAA-718D-8EF5-AA84-DB0CC970A459}"/>
              </a:ext>
            </a:extLst>
          </p:cNvPr>
          <p:cNvSpPr txBox="1"/>
          <p:nvPr/>
        </p:nvSpPr>
        <p:spPr>
          <a:xfrm>
            <a:off x="2593108" y="2069747"/>
            <a:ext cx="2661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customer service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CAC8CAA-93A4-AB2E-4693-3C841DE96411}"/>
              </a:ext>
            </a:extLst>
          </p:cNvPr>
          <p:cNvCxnSpPr>
            <a:cxnSpLocks/>
          </p:cNvCxnSpPr>
          <p:nvPr/>
        </p:nvCxnSpPr>
        <p:spPr>
          <a:xfrm>
            <a:off x="2893084" y="4086970"/>
            <a:ext cx="1845893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5313185-F54B-F20F-B323-75F335E57DCC}"/>
              </a:ext>
            </a:extLst>
          </p:cNvPr>
          <p:cNvCxnSpPr/>
          <p:nvPr/>
        </p:nvCxnSpPr>
        <p:spPr>
          <a:xfrm>
            <a:off x="2306622" y="4765106"/>
            <a:ext cx="2432355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6C641175-5F3C-090F-2ACD-E8499BE96361}"/>
              </a:ext>
            </a:extLst>
          </p:cNvPr>
          <p:cNvSpPr txBox="1"/>
          <p:nvPr/>
        </p:nvSpPr>
        <p:spPr>
          <a:xfrm>
            <a:off x="2829071" y="3740288"/>
            <a:ext cx="2196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</a:t>
            </a:r>
            <a:r>
              <a:rPr lang="en-GB" dirty="0">
                <a:solidFill>
                  <a:srgbClr val="002060"/>
                </a:solidFill>
              </a:rPr>
              <a:t>e</a:t>
            </a:r>
          </a:p>
          <a:p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6315A12-2909-79B4-584B-1F9FCE3DEE3F}"/>
              </a:ext>
            </a:extLst>
          </p:cNvPr>
          <p:cNvSpPr txBox="1"/>
          <p:nvPr/>
        </p:nvSpPr>
        <p:spPr>
          <a:xfrm>
            <a:off x="2262707" y="4415158"/>
            <a:ext cx="29132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Drought affecting flowers</a:t>
            </a:r>
          </a:p>
          <a:p>
            <a:endParaRPr lang="en-GB" dirty="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79C3F123-89F9-1832-C17E-B891CA7B487B}"/>
              </a:ext>
            </a:extLst>
          </p:cNvPr>
          <p:cNvCxnSpPr>
            <a:cxnSpLocks/>
          </p:cNvCxnSpPr>
          <p:nvPr/>
        </p:nvCxnSpPr>
        <p:spPr>
          <a:xfrm>
            <a:off x="6620677" y="4043999"/>
            <a:ext cx="2555128" cy="19454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3A2CE8FA-E243-D484-5DFC-EF295CC90769}"/>
              </a:ext>
            </a:extLst>
          </p:cNvPr>
          <p:cNvCxnSpPr>
            <a:cxnSpLocks/>
          </p:cNvCxnSpPr>
          <p:nvPr/>
        </p:nvCxnSpPr>
        <p:spPr>
          <a:xfrm flipV="1">
            <a:off x="6096000" y="4760506"/>
            <a:ext cx="3079805" cy="460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F12D612C-F451-2157-52A9-AB1C4707B7F2}"/>
              </a:ext>
            </a:extLst>
          </p:cNvPr>
          <p:cNvSpPr txBox="1"/>
          <p:nvPr/>
        </p:nvSpPr>
        <p:spPr>
          <a:xfrm>
            <a:off x="6547036" y="3721707"/>
            <a:ext cx="307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disruptions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184ED843-81E4-91BB-078C-C4C04A974369}"/>
              </a:ext>
            </a:extLst>
          </p:cNvPr>
          <p:cNvSpPr txBox="1"/>
          <p:nvPr/>
        </p:nvSpPr>
        <p:spPr>
          <a:xfrm>
            <a:off x="6249515" y="4388673"/>
            <a:ext cx="420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Expensive eco-friendly packaging</a:t>
            </a:r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45F70A56-B60F-7E24-188D-75B885AB982B}"/>
              </a:ext>
            </a:extLst>
          </p:cNvPr>
          <p:cNvSpPr/>
          <p:nvPr/>
        </p:nvSpPr>
        <p:spPr>
          <a:xfrm>
            <a:off x="1414452" y="1150204"/>
            <a:ext cx="1752534" cy="456501"/>
          </a:xfrm>
          <a:prstGeom prst="roundRect">
            <a:avLst/>
          </a:prstGeom>
          <a:solidFill>
            <a:srgbClr val="FFB3A6"/>
          </a:solidFill>
          <a:ln w="38100">
            <a:solidFill>
              <a:schemeClr val="accent1">
                <a:lumMod val="75000"/>
              </a:schemeClr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b="1" dirty="0">
                <a:ln/>
                <a:solidFill>
                  <a:srgbClr val="002060"/>
                </a:solidFill>
                <a:highlight>
                  <a:srgbClr val="F2ACA9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C04C123B-17C3-B21B-91EE-23577F2768AC}"/>
              </a:ext>
            </a:extLst>
          </p:cNvPr>
          <p:cNvSpPr/>
          <p:nvPr/>
        </p:nvSpPr>
        <p:spPr>
          <a:xfrm>
            <a:off x="4861790" y="1150204"/>
            <a:ext cx="1574225" cy="497759"/>
          </a:xfrm>
          <a:prstGeom prst="roundRect">
            <a:avLst/>
          </a:prstGeom>
          <a:solidFill>
            <a:srgbClr val="FFB3A6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87" name="Rectangle: Rounded Corners 86">
            <a:extLst>
              <a:ext uri="{FF2B5EF4-FFF2-40B4-BE49-F238E27FC236}">
                <a16:creationId xmlns:a16="http://schemas.microsoft.com/office/drawing/2014/main" id="{F0CF6BAD-1F9E-6B0A-AFCB-32D4558B78F3}"/>
              </a:ext>
            </a:extLst>
          </p:cNvPr>
          <p:cNvSpPr/>
          <p:nvPr/>
        </p:nvSpPr>
        <p:spPr>
          <a:xfrm>
            <a:off x="1455089" y="5093241"/>
            <a:ext cx="1628305" cy="413033"/>
          </a:xfrm>
          <a:prstGeom prst="roundRect">
            <a:avLst/>
          </a:prstGeom>
          <a:solidFill>
            <a:srgbClr val="FFB3A6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8" name="Rectangle: Rounded Corners 87">
            <a:extLst>
              <a:ext uri="{FF2B5EF4-FFF2-40B4-BE49-F238E27FC236}">
                <a16:creationId xmlns:a16="http://schemas.microsoft.com/office/drawing/2014/main" id="{329DDED5-D7BF-6977-28C3-83F4E5D19AC9}"/>
              </a:ext>
            </a:extLst>
          </p:cNvPr>
          <p:cNvSpPr/>
          <p:nvPr/>
        </p:nvSpPr>
        <p:spPr>
          <a:xfrm>
            <a:off x="5025463" y="5086829"/>
            <a:ext cx="2198127" cy="464962"/>
          </a:xfrm>
          <a:prstGeom prst="roundRect">
            <a:avLst/>
          </a:prstGeom>
          <a:solidFill>
            <a:srgbClr val="FFAFA4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94" name="Isosceles Triangle 93">
            <a:extLst>
              <a:ext uri="{FF2B5EF4-FFF2-40B4-BE49-F238E27FC236}">
                <a16:creationId xmlns:a16="http://schemas.microsoft.com/office/drawing/2014/main" id="{4E7AAD6E-1587-7421-C11C-ACCE8E3EA6CC}"/>
              </a:ext>
            </a:extLst>
          </p:cNvPr>
          <p:cNvSpPr/>
          <p:nvPr/>
        </p:nvSpPr>
        <p:spPr>
          <a:xfrm rot="5400000">
            <a:off x="9406572" y="2071037"/>
            <a:ext cx="2219154" cy="2216576"/>
          </a:xfrm>
          <a:prstGeom prst="triangle">
            <a:avLst>
              <a:gd name="adj" fmla="val 46539"/>
            </a:avLst>
          </a:prstGeom>
          <a:gradFill flip="none" rotWithShape="1">
            <a:gsLst>
              <a:gs pos="0">
                <a:schemeClr val="accent1">
                  <a:tint val="69000"/>
                  <a:alpha val="100000"/>
                  <a:satMod val="109000"/>
                  <a:lumMod val="110000"/>
                </a:schemeClr>
              </a:gs>
              <a:gs pos="52000">
                <a:schemeClr val="accent1">
                  <a:tint val="74000"/>
                  <a:satMod val="100000"/>
                  <a:lumMod val="104000"/>
                </a:schemeClr>
              </a:gs>
              <a:gs pos="100000">
                <a:schemeClr val="accent1">
                  <a:tint val="78000"/>
                  <a:satMod val="100000"/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Half Frame 94">
            <a:extLst>
              <a:ext uri="{FF2B5EF4-FFF2-40B4-BE49-F238E27FC236}">
                <a16:creationId xmlns:a16="http://schemas.microsoft.com/office/drawing/2014/main" id="{63253EF3-AC4D-AC24-A5FC-45EDF83FDB59}"/>
              </a:ext>
            </a:extLst>
          </p:cNvPr>
          <p:cNvSpPr/>
          <p:nvPr/>
        </p:nvSpPr>
        <p:spPr>
          <a:xfrm rot="8091734">
            <a:off x="-329719" y="2470613"/>
            <a:ext cx="1759917" cy="1742690"/>
          </a:xfrm>
          <a:prstGeom prst="halfFrame">
            <a:avLst/>
          </a:prstGeom>
          <a:gradFill flip="none" rotWithShape="1">
            <a:gsLst>
              <a:gs pos="0">
                <a:schemeClr val="accent1">
                  <a:tint val="69000"/>
                  <a:alpha val="100000"/>
                  <a:satMod val="109000"/>
                  <a:lumMod val="110000"/>
                </a:schemeClr>
              </a:gs>
              <a:gs pos="52000">
                <a:schemeClr val="accent1">
                  <a:tint val="74000"/>
                  <a:satMod val="100000"/>
                  <a:lumMod val="104000"/>
                </a:schemeClr>
              </a:gs>
              <a:gs pos="100000">
                <a:schemeClr val="accent1">
                  <a:tint val="78000"/>
                  <a:satMod val="100000"/>
                  <a:lumMod val="10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351B52A3-A3D0-9E64-A160-F05031F4EAFA}"/>
              </a:ext>
            </a:extLst>
          </p:cNvPr>
          <p:cNvSpPr/>
          <p:nvPr/>
        </p:nvSpPr>
        <p:spPr>
          <a:xfrm>
            <a:off x="9445329" y="2652789"/>
            <a:ext cx="1414616" cy="1024788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76200">
            <a:solidFill>
              <a:schemeClr val="accent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SALES</a:t>
            </a:r>
          </a:p>
        </p:txBody>
      </p:sp>
      <p:sp>
        <p:nvSpPr>
          <p:cNvPr id="102" name="Half Frame 101">
            <a:extLst>
              <a:ext uri="{FF2B5EF4-FFF2-40B4-BE49-F238E27FC236}">
                <a16:creationId xmlns:a16="http://schemas.microsoft.com/office/drawing/2014/main" id="{281D3384-F053-A9CF-648D-7C69E3B22002}"/>
              </a:ext>
            </a:extLst>
          </p:cNvPr>
          <p:cNvSpPr/>
          <p:nvPr/>
        </p:nvSpPr>
        <p:spPr>
          <a:xfrm rot="8352294">
            <a:off x="510873" y="2932215"/>
            <a:ext cx="831086" cy="830725"/>
          </a:xfrm>
          <a:prstGeom prst="halfFrame">
            <a:avLst/>
          </a:prstGeom>
          <a:gradFill flip="none" rotWithShape="1">
            <a:gsLst>
              <a:gs pos="0">
                <a:srgbClr val="F3DF9B">
                  <a:shade val="30000"/>
                  <a:satMod val="115000"/>
                </a:srgbClr>
              </a:gs>
              <a:gs pos="50000">
                <a:srgbClr val="F3DF9B">
                  <a:shade val="67500"/>
                  <a:satMod val="115000"/>
                </a:srgbClr>
              </a:gs>
              <a:gs pos="100000">
                <a:srgbClr val="F3DF9B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solidFill>
              <a:srgbClr val="E6D6A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76E173-F2E8-307E-7040-096167E1CF79}"/>
              </a:ext>
            </a:extLst>
          </p:cNvPr>
          <p:cNvSpPr txBox="1"/>
          <p:nvPr/>
        </p:nvSpPr>
        <p:spPr>
          <a:xfrm>
            <a:off x="2593108" y="316627"/>
            <a:ext cx="8024092" cy="46166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2060"/>
                </a:solidFill>
              </a:rPr>
              <a:t>Ca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and Effect Analysis: Fishbone Diagram</a:t>
            </a:r>
            <a:endParaRPr lang="en-GB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273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3AF6FF0-0983-D201-5309-D87DA4D4E54B}"/>
              </a:ext>
            </a:extLst>
          </p:cNvPr>
          <p:cNvSpPr/>
          <p:nvPr/>
        </p:nvSpPr>
        <p:spPr>
          <a:xfrm>
            <a:off x="1344168" y="630936"/>
            <a:ext cx="6217920" cy="512064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AF6BB9-E9CE-83CC-C1BC-9F8C092A920F}"/>
              </a:ext>
            </a:extLst>
          </p:cNvPr>
          <p:cNvSpPr txBox="1"/>
          <p:nvPr/>
        </p:nvSpPr>
        <p:spPr>
          <a:xfrm>
            <a:off x="411062" y="1683123"/>
            <a:ext cx="932855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high-quality flowers 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has a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local reputation.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have declined by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due to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delivery services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online presence 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an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customer behaviour, online flower shopping, increased competition, inflation 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rising import costs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have significantly affected the company’s sales.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both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internal weaknesses 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market pressures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have contributed to the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sales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b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person is sitting at a wooden table, arranging an array of colorful flowers and gardening tools on a blank sheet.&#10;&#10;AI-generated content may be incorrect.">
            <a:extLst>
              <a:ext uri="{FF2B5EF4-FFF2-40B4-BE49-F238E27FC236}">
                <a16:creationId xmlns:a16="http://schemas.microsoft.com/office/drawing/2014/main" id="{1296B0C1-DD68-FC9F-EA50-02E99946AF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31977" y="2189065"/>
            <a:ext cx="2045969" cy="14247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The image shows a person holding a beautiful bouquet of flowers, likely in a warm, inviting setting.&#10;&#10;AI-generated content may be incorrect.">
            <a:extLst>
              <a:ext uri="{FF2B5EF4-FFF2-40B4-BE49-F238E27FC236}">
                <a16:creationId xmlns:a16="http://schemas.microsoft.com/office/drawing/2014/main" id="{CA5A1819-17E0-9D73-85A7-311438FE6A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06787" y="300162"/>
            <a:ext cx="2045969" cy="1496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The image shows a stock market graph with an upward trend, highlighting an inflation rate of 78% and various stock prices and dates.&#10;&#10;AI-generated content may be incorrect.">
            <a:extLst>
              <a:ext uri="{FF2B5EF4-FFF2-40B4-BE49-F238E27FC236}">
                <a16:creationId xmlns:a16="http://schemas.microsoft.com/office/drawing/2014/main" id="{ECA86795-2AD5-0F5A-70D7-D6EC0AB97B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657170" y="3779747"/>
            <a:ext cx="1995585" cy="11727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The image contains various social media icons, including Facebook, Twitter, YouTube, LinkedIn, and Reddit, all arranged in a grid layout.&#10;&#10;AI-generated content may be incorrect.">
            <a:extLst>
              <a:ext uri="{FF2B5EF4-FFF2-40B4-BE49-F238E27FC236}">
                <a16:creationId xmlns:a16="http://schemas.microsoft.com/office/drawing/2014/main" id="{8A928536-EA70-CB86-F878-C738462B92E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739620" y="5118508"/>
            <a:ext cx="1893322" cy="11727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9741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BEC5413-1670-9C14-6412-09BB5EBFDCDA}"/>
              </a:ext>
            </a:extLst>
          </p:cNvPr>
          <p:cNvSpPr txBox="1"/>
          <p:nvPr/>
        </p:nvSpPr>
        <p:spPr>
          <a:xfrm>
            <a:off x="418011" y="588510"/>
            <a:ext cx="11277599" cy="60235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Cambridge Dictionary (2025)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Drop.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https://dictionary.cambridge.org/dictionary/english/drop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base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(Accessed: 1 March 2026).</a:t>
            </a:r>
          </a:p>
          <a:p>
            <a:pPr fontAlgn="base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&amp; Rural Affairs (2025)</a:t>
            </a:r>
            <a:r>
              <a:rPr lang="en-GB" b="1" dirty="0"/>
              <a:t>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 plants and plant products from non-EU countries to Great Britain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https://www.gov.uk/guidance/import-plants-and-plant-products-from-non-eu-countries-to-great-Britain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pPr fontAlgn="base"/>
            <a:endParaRPr lang="en-GB" sz="18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Devine, J.(2025)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prices hit sales of popular blooms – florist. BBC News.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https://www.bbc.co.uk/news/articles/cj4y18kqwgdo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 26 February 2026).</a:t>
            </a:r>
          </a:p>
          <a:p>
            <a:pPr fontAlgn="base"/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Epos Now (2023)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Flower shop business: Tips for floral retail success.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https://www.eposnow.com/uk/resources/flower-shop-business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(Accessed: 27 February 2026).</a:t>
            </a:r>
          </a:p>
          <a:p>
            <a:pPr fontAlgn="base"/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Floral Daily (2026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Strong prices ensure a healthy flower trade around International Women`s Day.  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https://www.floraldaily.com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pPr fontAlgn="base"/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Wakerley, G.(2025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How technology is transforming floristry: key innovations you need to know. Floristry Trade Club</a:t>
            </a:r>
            <a:r>
              <a:rPr lang="en-GB" sz="1800" i="1" dirty="0">
                <a:solidFill>
                  <a:schemeClr val="bg1"/>
                </a:solidFill>
              </a:rPr>
              <a:t>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https://www.floristrytradeclub.co.uk/post/how-technology-is-transforming-floristry-key-innovations-you-need-to-know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26 February 2026).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FCB1260-EE3D-2875-65E7-9A4CC1B61230}"/>
              </a:ext>
            </a:extLst>
          </p:cNvPr>
          <p:cNvSpPr/>
          <p:nvPr/>
        </p:nvSpPr>
        <p:spPr>
          <a:xfrm>
            <a:off x="3456516" y="146852"/>
            <a:ext cx="4562475" cy="44165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12017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95B70-2478-5E74-1C58-F992FCF89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FDE90FA-B2D6-271E-E3BA-DFD547323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58" t="20998" r="58163" b="4541"/>
          <a:stretch/>
        </p:blipFill>
        <p:spPr>
          <a:xfrm rot="10800000" flipH="1">
            <a:off x="8014009" y="-9201"/>
            <a:ext cx="3696438" cy="6867199"/>
          </a:xfrm>
          <a:prstGeom prst="rect">
            <a:avLst/>
          </a:prstGeom>
        </p:spPr>
      </p:pic>
      <p:pic>
        <p:nvPicPr>
          <p:cNvPr id="27" name="Picture 26" descr="A beautiful pink card with a heart message and a pink ribbon with yellow flowers.">
            <a:extLst>
              <a:ext uri="{FF2B5EF4-FFF2-40B4-BE49-F238E27FC236}">
                <a16:creationId xmlns:a16="http://schemas.microsoft.com/office/drawing/2014/main" id="{1EEBC98F-ADA3-D16A-A7BB-7657F33F78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6696" y="310895"/>
            <a:ext cx="6300216" cy="60624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9" name="Picture 28" descr="The image shows a yellow square with a black question mark on it, surrounded by three colorful cards: red, pink, and blue.">
            <a:extLst>
              <a:ext uri="{FF2B5EF4-FFF2-40B4-BE49-F238E27FC236}">
                <a16:creationId xmlns:a16="http://schemas.microsoft.com/office/drawing/2014/main" id="{3735F7A4-0985-3D3B-DAFF-0D272E9120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227337" y="228600"/>
            <a:ext cx="3696439" cy="6144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4A19EC3-DD37-CA81-DB17-2B1E72263233}"/>
              </a:ext>
            </a:extLst>
          </p:cNvPr>
          <p:cNvSpPr txBox="1"/>
          <p:nvPr/>
        </p:nvSpPr>
        <p:spPr>
          <a:xfrm>
            <a:off x="6596858" y="6903662"/>
            <a:ext cx="63419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foto.wuestenigel.com/beliebte-soziales-netzwerk-von-mark-zuckerber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83751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67670762_wac_SD_V12" id="{7A12FC3B-6876-4B64-BD29-85411680474D}" vid="{FAF419BD-AB88-4BA8-B634-A11C4B16F0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019c1af84e4c42538be25a3407d5fd95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a18a51269419d9a5e95602c04c50dad1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A918A9-726B-4A91-8209-236B8401AF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E6C29D-6FEF-4A52-861D-EF278E72452E}">
  <ds:schemaRefs>
    <ds:schemaRef ds:uri="http://purl.org/dc/dcmitype/"/>
    <ds:schemaRef ds:uri="http://purl.org/dc/elements/1.1/"/>
    <ds:schemaRef ds:uri="http://www.w3.org/XML/1998/namespace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716bca3a-9bc9-4129-a185-7ea87f9d73cc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B856E2A-6560-4573-A632-9F335AE917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0</TotalTime>
  <Words>848</Words>
  <Application>Microsoft Office PowerPoint</Application>
  <PresentationFormat>Widescreen</PresentationFormat>
  <Paragraphs>136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Georgia</vt:lpstr>
      <vt:lpstr>Wingdings</vt:lpstr>
      <vt:lpstr>Custom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Mariia Boiko (2518164)</dc:creator>
  <cp:lastModifiedBy>Mariia Boiko (2518164)</cp:lastModifiedBy>
  <cp:revision>9</cp:revision>
  <dcterms:created xsi:type="dcterms:W3CDTF">2026-03-05T12:52:22Z</dcterms:created>
  <dcterms:modified xsi:type="dcterms:W3CDTF">2026-03-12T21:41:00Z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