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5"/>
  </p:notesMasterIdLst>
  <p:sldIdLst>
    <p:sldId id="256" r:id="rId2"/>
    <p:sldId id="264" r:id="rId3"/>
    <p:sldId id="304" r:id="rId4"/>
    <p:sldId id="305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3" r:id="rId43"/>
    <p:sldId id="302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EA1E9F-0B33-4956-AED3-A05AF6E3C3C6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57300-03A6-4CC1-9C42-24BDA010F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492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BA53B35-67CF-404E-8545-3AAE23F6C9D3}" type="slidenum">
              <a:rPr lang="en-GB" altLang="en-US" smtClean="0"/>
              <a:pPr eaLnBrk="1" hangingPunct="1">
                <a:spcBef>
                  <a:spcPct val="0"/>
                </a:spcBef>
              </a:pPr>
              <a:t>15</a:t>
            </a:fld>
            <a:endParaRPr lang="en-GB" altLang="en-US"/>
          </a:p>
        </p:txBody>
      </p:sp>
      <p:sp>
        <p:nvSpPr>
          <p:cNvPr id="5734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C581EBE-CD47-4804-B599-C55D14FC1456}" type="slidenum">
              <a:rPr lang="en-US" altLang="en-US"/>
              <a:pPr algn="r" eaLnBrk="1" hangingPunct="1">
                <a:spcBef>
                  <a:spcPct val="0"/>
                </a:spcBef>
              </a:pPr>
              <a:t>15</a:t>
            </a:fld>
            <a:endParaRPr lang="en-US" altLang="en-US"/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9413" y="684213"/>
            <a:ext cx="6100762" cy="3432175"/>
          </a:xfrm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b="1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8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053FFBD-E3B8-4061-89D4-BFAAE3F34675}" type="slidenum">
              <a:rPr lang="en-GB" altLang="en-US" smtClean="0"/>
              <a:pPr eaLnBrk="1" hangingPunct="1">
                <a:spcBef>
                  <a:spcPct val="0"/>
                </a:spcBef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8970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03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150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08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92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87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3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07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56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130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019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6105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49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1699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90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088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038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F4CEC-268F-4968-BC81-06882B67752E}" type="datetimeFigureOut">
              <a:rPr lang="en-GB" smtClean="0"/>
              <a:t>14/01/2024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F4E2ADB-D481-4ED8-9544-5AE4BF5F8F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6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heapdecorscostume.blogspot.com/2021/07/resources-clipart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rketingmadecreative.wordpress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latworldknowledge.lardbucket.org/books/public-speaking-practice-and-ethics/s12-03-putting-it-together-steps-to-c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.uk/imgres?imgurl=http://successbeginstoday.org/wordpress/wp-content/uploads/2009/05/children-in-classroom.jpg&amp;imgrefurl=http://successbeginstoday.org/wordpress/2009/05/how-not-to-praise-your-kids/&amp;usg=__myghda-3wcfn-QI3wBA2znslToc=&amp;h=285&amp;w=421&amp;sz=42&amp;hl=en&amp;start=1&amp;zoom=1&amp;um=1&amp;itbs=1&amp;tbnid=my4U6X0_IRLS6M:&amp;tbnh=85&amp;tbnw=125&amp;prev=/search?q%3Dchildren%2Bin%2Bclassroom%26um%3D1%26hl%3Den%26sa%3DN%26biw%3D1004%26bih%3D610%26tbm%3Disch&amp;ei=ea3oTYPIGMLX8gPn1ZWMAQ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 TargetMode="External"/><Relationship Id="rId3" Type="http://schemas.openxmlformats.org/officeDocument/2006/relationships/hyperlink" Target="https://www.bing.com/videos/riverview/relatedvideo?q=three+mountains+task+youtube&amp;mid=86661DDE4C5F2DEE4D0E86661DDE4C5F2DEE4D0E&amp;FORM=VIRE" TargetMode="External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imgres?imgurl=http://www.compassion.com/NR/rdonlyres/eryxytkk2ae73rxoptwoiv47d3b3m54b4n2isdyu3hqetfvy4we6pjuu225oy32pmxvowy63u6ckhvepfxlreewqgvh/compassion-sponsor-a-child_HO241-education-360W.jpg&amp;imgrefurl=http://www.compassion.com/sponsordonor/projectslideshows/hondurasprojecturban.htm?Page%3D6&amp;usg=__dLc2KNWaT5d9SO7mWhfEat0Ts4s=&amp;h=270&amp;w=360&amp;sz=50&amp;hl=en&amp;start=35&amp;zoom=1&amp;um=1&amp;itbs=1&amp;tbnid=42rxVol7DviUvM:&amp;tbnh=91&amp;tbnw=121&amp;prev=/search?q%3Dchildren%2Bin%2Bclassroom%26start%3D20%26um%3D1%26hl%3Den%26sa%3DN%26biw%3D1004%26bih%3D610%26ndsp%3D20%26tbm%3Disch&amp;ei=o63oTZeTFoKx8gPRuviOAQ" TargetMode="External"/><Relationship Id="rId11" Type="http://schemas.openxmlformats.org/officeDocument/2006/relationships/image" Target="../media/image18.jpeg"/><Relationship Id="rId5" Type="http://schemas.openxmlformats.org/officeDocument/2006/relationships/image" Target="../media/image13.jpeg"/><Relationship Id="rId10" Type="http://schemas.openxmlformats.org/officeDocument/2006/relationships/hyperlink" Target="http://www.google.co.uk/imgres?imgurl=http://lsp.warrington.gov.uk/images/PLAY_01_tcm15-12494.JPG&amp;imgrefurl=http://lsp.warrington.gov.uk/childrenandyoungpeople/placestogo/directoryactivities/directory.aspx&amp;usg=__VYHxGHI7vepZpTt7y6nsRI7J4h8=&amp;h=275&amp;w=423&amp;sz=18&amp;hl=en&amp;start=7&amp;zoom=1&amp;um=1&amp;itbs=1&amp;tbnid=Ob7koaorBV9zaM:&amp;tbnh=82&amp;tbnw=126&amp;prev=/search?q%3Dchildren%2Bplaying%26um%3D1%26hl%3Den%26sa%3DX%26biw%3D1004%26bih%3D610%26tbm%3Disch&amp;ei=ra_oTc2BOou88gPti_2KAQ" TargetMode="External"/><Relationship Id="rId4" Type="http://schemas.openxmlformats.org/officeDocument/2006/relationships/hyperlink" Target="http://www.google.co.uk/imgres?imgurl=http://successbeginstoday.org/wordpress/wp-content/uploads/2009/05/children-in-classroom.jpg&amp;imgrefurl=http://successbeginstoday.org/wordpress/2009/05/how-not-to-praise-your-kids/&amp;usg=__myghda-3wcfn-QI3wBA2znslToc=&amp;h=285&amp;w=421&amp;sz=42&amp;hl=en&amp;start=1&amp;zoom=1&amp;um=1&amp;itbs=1&amp;tbnid=my4U6X0_IRLS6M:&amp;tbnh=85&amp;tbnw=125&amp;prev=/search?q%3Dchildren%2Bin%2Bclassroom%26um%3D1%26hl%3Den%26sa%3DN%26biw%3D1004%26bih%3D610%26tbm%3Disch&amp;ei=ea3oTYPIGMLX8gPn1ZWMAQ" TargetMode="External"/><Relationship Id="rId9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gnArvcWaH6I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www.bing.com/videos/riverview/relatedvideo?&amp;q=piaget+concrete+operational+task&amp;&amp;mid=3FA0359304963199C0353FA0359304963199C035&amp;&amp;FORM=VRDGAR" TargetMode="Externa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 TargetMode="Externa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 TargetMode="Externa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o.uk/imgres?imgurl=http://www.compassion.com/NR/rdonlyres/eryxytkk2ae73rxoptwoiv47d3b3m54b4n2isdyu3hqetfvy4we6pjuu225oy32pmxvowy63u6ckhvepfxlreewqgvh/compassion-sponsor-a-child_HO241-education-360W.jpg&amp;imgrefurl=http://www.compassion.com/sponsordonor/projectslideshows/hondurasprojecturban.htm?Page%3D6&amp;usg=__dLc2KNWaT5d9SO7mWhfEat0Ts4s=&amp;h=270&amp;w=360&amp;sz=50&amp;hl=en&amp;start=35&amp;zoom=1&amp;um=1&amp;itbs=1&amp;tbnid=42rxVol7DviUvM:&amp;tbnh=91&amp;tbnw=121&amp;prev=/search?q%3Dchildren%2Bin%2Bclassroom%26start%3D20%26um%3D1%26hl%3Den%26sa%3DN%26biw%3D1004%26bih%3D610%26ndsp%3D20%26tbm%3Disch&amp;ei=o63oTZeTFoKx8gPRuviOAQ" TargetMode="Externa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.uk/imgres?imgurl=http://lsp.warrington.gov.uk/images/PLAY_01_tcm15-12494.JPG&amp;imgrefurl=http://lsp.warrington.gov.uk/childrenandyoungpeople/placestogo/directoryactivities/directory.aspx&amp;usg=__VYHxGHI7vepZpTt7y6nsRI7J4h8=&amp;h=275&amp;w=423&amp;sz=18&amp;hl=en&amp;start=7&amp;zoom=1&amp;um=1&amp;itbs=1&amp;tbnid=Ob7koaorBV9zaM:&amp;tbnh=82&amp;tbnw=126&amp;prev=/search?q%3Dchildren%2Bplaying%26um%3D1%26hl%3Den%26sa%3DX%26biw%3D1004%26bih%3D610%26tbm%3Disch&amp;ei=ra_oTc2BOou88gPti_2KAQ" TargetMode="Externa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psycnet.apa.org/record/1975-20825-001" TargetMode="External"/><Relationship Id="rId7" Type="http://schemas.openxmlformats.org/officeDocument/2006/relationships/hyperlink" Target="https://www.researchgate.net/publication/281578915_Piagetian_and_Vygotskian_Approaches_to_Cognitive_Development_in_the_Kindergarten_Classroom" TargetMode="External"/><Relationship Id="rId2" Type="http://schemas.openxmlformats.org/officeDocument/2006/relationships/hyperlink" Target="http://webspace.ship.edu/cgboer/piaget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sy.cmu.edu/~siegler/siegler06hnbk.pdf" TargetMode="External"/><Relationship Id="rId5" Type="http://schemas.openxmlformats.org/officeDocument/2006/relationships/hyperlink" Target="https://www.funderstanding.com/educators/jean-piaget-cognitive-development-in-the-classroom/" TargetMode="External"/><Relationship Id="rId4" Type="http://schemas.openxmlformats.org/officeDocument/2006/relationships/hyperlink" Target="https://quizlet.com/gb/602524140/developmenthughes-policeman-doll-study-1975-flash-card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7168" y="1563122"/>
            <a:ext cx="7766936" cy="1646302"/>
          </a:xfrm>
        </p:spPr>
        <p:txBody>
          <a:bodyPr/>
          <a:lstStyle/>
          <a:p>
            <a:r>
              <a:rPr lang="en-GB" sz="4000" dirty="0" err="1"/>
              <a:t>Damcaniaeth</a:t>
            </a:r>
            <a:r>
              <a:rPr lang="en-GB" sz="4000" dirty="0"/>
              <a:t> </a:t>
            </a:r>
            <a:r>
              <a:rPr lang="en-GB" sz="4000" dirty="0" err="1"/>
              <a:t>Dysgu</a:t>
            </a:r>
            <a:r>
              <a:rPr lang="en-GB" sz="4000" dirty="0"/>
              <a:t> ac </a:t>
            </a:r>
            <a:r>
              <a:rPr lang="en-GB" sz="4000" dirty="0" err="1"/>
              <a:t>Ymarfer</a:t>
            </a:r>
            <a:br>
              <a:rPr lang="en-GB" sz="4000" dirty="0"/>
            </a:br>
            <a:r>
              <a:rPr lang="en-GB" sz="4000" dirty="0"/>
              <a:t>Learning Theory and Practice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646302"/>
          </a:xfrm>
        </p:spPr>
        <p:txBody>
          <a:bodyPr>
            <a:normAutofit fontScale="92500" lnSpcReduction="20000"/>
          </a:bodyPr>
          <a:lstStyle/>
          <a:p>
            <a:r>
              <a:rPr lang="en-GB" sz="2400" b="1" dirty="0"/>
              <a:t>ECES4010/C</a:t>
            </a:r>
          </a:p>
          <a:p>
            <a:r>
              <a:rPr lang="en-GB" sz="2400" b="1" dirty="0" err="1"/>
              <a:t>Wythnos</a:t>
            </a:r>
            <a:r>
              <a:rPr lang="en-GB" sz="2400" b="1" dirty="0"/>
              <a:t> 1 </a:t>
            </a:r>
            <a:r>
              <a:rPr lang="en-GB" sz="2400" b="1" dirty="0" err="1"/>
              <a:t>Sesiwn</a:t>
            </a:r>
            <a:r>
              <a:rPr lang="en-GB" sz="2400" b="1" dirty="0"/>
              <a:t> 2 </a:t>
            </a:r>
          </a:p>
          <a:p>
            <a:r>
              <a:rPr lang="en-GB" sz="2400" b="1" dirty="0"/>
              <a:t>Week 1 Session 2</a:t>
            </a:r>
          </a:p>
          <a:p>
            <a:r>
              <a:rPr lang="en-GB" sz="2400" b="1" dirty="0"/>
              <a:t>Piaget</a:t>
            </a:r>
            <a:endParaRPr lang="en-GB" sz="2400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3893" t="36298" r="49147" b="24313"/>
          <a:stretch/>
        </p:blipFill>
        <p:spPr bwMode="auto">
          <a:xfrm rot="20429937">
            <a:off x="1108365" y="3657600"/>
            <a:ext cx="3142210" cy="26600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90165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 err="1">
                <a:latin typeface="+mn-lt"/>
                <a:cs typeface="Arial" panose="020B0604020202020204" pitchFamily="34" charset="0"/>
              </a:rPr>
              <a:t>Gorolwg</a:t>
            </a:r>
            <a:r>
              <a:rPr lang="en-GB" sz="4400" dirty="0">
                <a:latin typeface="+mn-lt"/>
                <a:cs typeface="Arial" panose="020B0604020202020204" pitchFamily="34" charset="0"/>
              </a:rPr>
              <a:t> </a:t>
            </a:r>
            <a:r>
              <a:rPr lang="en-GB" sz="4400" dirty="0" err="1">
                <a:latin typeface="+mn-lt"/>
                <a:cs typeface="Arial" panose="020B0604020202020204" pitchFamily="34" charset="0"/>
              </a:rPr>
              <a:t>Sesiwn</a:t>
            </a:r>
            <a:r>
              <a:rPr lang="en-GB" sz="4400" dirty="0">
                <a:latin typeface="+mn-lt"/>
                <a:cs typeface="Arial" panose="020B0604020202020204" pitchFamily="34" charset="0"/>
              </a:rPr>
              <a:t> / </a:t>
            </a:r>
            <a:r>
              <a:rPr lang="en-GB" sz="4400" i="1" dirty="0">
                <a:latin typeface="+mn-lt"/>
                <a:cs typeface="Arial" panose="020B0604020202020204" pitchFamily="34" charset="0"/>
              </a:rPr>
              <a:t>Session Overview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981200" y="2057400"/>
            <a:ext cx="4038600" cy="443484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3200" dirty="0">
                <a:cs typeface="Arial" panose="020B0604020202020204" pitchFamily="34" charset="0"/>
              </a:rPr>
              <a:t>Piaget</a:t>
            </a:r>
          </a:p>
          <a:p>
            <a:r>
              <a:rPr lang="en-GB" sz="3200" dirty="0" err="1">
                <a:cs typeface="Arial" panose="020B0604020202020204" pitchFamily="34" charset="0"/>
              </a:rPr>
              <a:t>Deilliant</a:t>
            </a:r>
            <a:r>
              <a:rPr lang="en-GB" sz="3200" dirty="0">
                <a:cs typeface="Arial" panose="020B0604020202020204" pitchFamily="34" charset="0"/>
              </a:rPr>
              <a:t> </a:t>
            </a:r>
            <a:r>
              <a:rPr lang="en-GB" sz="3200" dirty="0" err="1">
                <a:cs typeface="Arial" panose="020B0604020202020204" pitchFamily="34" charset="0"/>
              </a:rPr>
              <a:t>dysgu</a:t>
            </a:r>
            <a:r>
              <a:rPr lang="en-GB" sz="3200" dirty="0">
                <a:cs typeface="Arial" panose="020B0604020202020204" pitchFamily="34" charset="0"/>
              </a:rPr>
              <a:t> </a:t>
            </a:r>
            <a:r>
              <a:rPr lang="en-GB" sz="3200" dirty="0" err="1">
                <a:cs typeface="Arial" panose="020B0604020202020204" pitchFamily="34" charset="0"/>
              </a:rPr>
              <a:t>perthnasol</a:t>
            </a:r>
            <a:endParaRPr lang="en-GB" sz="3200" dirty="0">
              <a:cs typeface="Arial" panose="020B0604020202020204" pitchFamily="34" charset="0"/>
            </a:endParaRPr>
          </a:p>
          <a:p>
            <a:r>
              <a:rPr lang="en-GB" sz="3200" dirty="0" err="1">
                <a:cs typeface="Arial" panose="020B0604020202020204" pitchFamily="34" charset="0"/>
              </a:rPr>
              <a:t>Perthnasedd</a:t>
            </a:r>
            <a:r>
              <a:rPr lang="en-GB" sz="3200" dirty="0">
                <a:cs typeface="Arial" panose="020B0604020202020204" pitchFamily="34" charset="0"/>
              </a:rPr>
              <a:t> </a:t>
            </a:r>
            <a:r>
              <a:rPr lang="en-GB" sz="3200" dirty="0" err="1">
                <a:cs typeface="Arial" panose="020B0604020202020204" pitchFamily="34" charset="0"/>
              </a:rPr>
              <a:t>i’r</a:t>
            </a:r>
            <a:r>
              <a:rPr lang="en-GB" sz="3200" dirty="0">
                <a:cs typeface="Arial" panose="020B0604020202020204" pitchFamily="34" charset="0"/>
              </a:rPr>
              <a:t> </a:t>
            </a:r>
            <a:r>
              <a:rPr lang="en-GB" sz="3200" dirty="0" err="1">
                <a:cs typeface="Arial" panose="020B0604020202020204" pitchFamily="34" charset="0"/>
              </a:rPr>
              <a:t>aseiniad</a:t>
            </a:r>
            <a:endParaRPr lang="en-GB" sz="3200" dirty="0"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1920085"/>
            <a:ext cx="4038600" cy="443484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3200" i="1" dirty="0">
                <a:cs typeface="Arial" panose="020B0604020202020204" pitchFamily="34" charset="0"/>
              </a:rPr>
              <a:t>Piaget</a:t>
            </a:r>
          </a:p>
          <a:p>
            <a:r>
              <a:rPr lang="en-GB" sz="3200" i="1" dirty="0">
                <a:cs typeface="Arial" panose="020B0604020202020204" pitchFamily="34" charset="0"/>
              </a:rPr>
              <a:t>Relevant learning outcome</a:t>
            </a:r>
          </a:p>
          <a:p>
            <a:r>
              <a:rPr lang="en-GB" sz="3200" i="1" dirty="0">
                <a:cs typeface="Arial" panose="020B0604020202020204" pitchFamily="34" charset="0"/>
              </a:rPr>
              <a:t>Relevance to assignment</a:t>
            </a:r>
          </a:p>
        </p:txBody>
      </p:sp>
    </p:spTree>
    <p:extLst>
      <p:ext uri="{BB962C8B-B14F-4D97-AF65-F5344CB8AC3E}">
        <p14:creationId xmlns:p14="http://schemas.microsoft.com/office/powerpoint/2010/main" val="529464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72B3D4D-48BF-AC1F-B3E2-2AC60DC9F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4032" y="2675467"/>
            <a:ext cx="3420368" cy="3450696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sz="2800" b="1" dirty="0"/>
              <a:t>Lecture slides</a:t>
            </a:r>
          </a:p>
          <a:p>
            <a:r>
              <a:rPr lang="en-GB" sz="2800" b="1" dirty="0"/>
              <a:t>Research</a:t>
            </a:r>
          </a:p>
          <a:p>
            <a:r>
              <a:rPr lang="en-GB" sz="2800" b="1" dirty="0"/>
              <a:t>Moodle page</a:t>
            </a:r>
          </a:p>
          <a:p>
            <a:r>
              <a:rPr lang="en-GB" sz="2800" b="1" dirty="0"/>
              <a:t>Library and Learning Resources:</a:t>
            </a:r>
          </a:p>
          <a:p>
            <a:r>
              <a:rPr lang="en-GB" sz="2800" dirty="0"/>
              <a:t>Online resource lists</a:t>
            </a:r>
          </a:p>
          <a:p>
            <a:r>
              <a:rPr lang="en-GB" sz="2800" dirty="0" err="1"/>
              <a:t>Infoskills</a:t>
            </a:r>
            <a:r>
              <a:rPr lang="en-GB" sz="2800" dirty="0"/>
              <a:t> programme</a:t>
            </a:r>
          </a:p>
          <a:p>
            <a:r>
              <a:rPr lang="en-GB" sz="2800" dirty="0"/>
              <a:t>Student Essentials </a:t>
            </a:r>
          </a:p>
          <a:p>
            <a:r>
              <a:rPr lang="en-GB" sz="2800" b="1" dirty="0"/>
              <a:t>Google Scholar</a:t>
            </a:r>
          </a:p>
          <a:p>
            <a:pPr marL="0" indent="0">
              <a:buNone/>
            </a:pPr>
            <a:endParaRPr lang="en-GB" sz="2800" b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69AD1E4-8AD1-9C7D-F0BA-0F9D91460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698" y="315635"/>
            <a:ext cx="8229600" cy="1252728"/>
          </a:xfrm>
        </p:spPr>
        <p:txBody>
          <a:bodyPr>
            <a:normAutofit/>
          </a:bodyPr>
          <a:lstStyle/>
          <a:p>
            <a:r>
              <a:rPr lang="en-GB" dirty="0" err="1"/>
              <a:t>Adnoddau</a:t>
            </a:r>
            <a:r>
              <a:rPr lang="en-GB" dirty="0"/>
              <a:t> </a:t>
            </a:r>
            <a:r>
              <a:rPr lang="en-GB" dirty="0" err="1"/>
              <a:t>modiwl</a:t>
            </a:r>
            <a:r>
              <a:rPr lang="en-GB" dirty="0"/>
              <a:t> </a:t>
            </a:r>
            <a:r>
              <a:rPr lang="en-GB" dirty="0" err="1"/>
              <a:t>benodol</a:t>
            </a:r>
            <a:br>
              <a:rPr lang="en-GB" dirty="0"/>
            </a:br>
            <a:r>
              <a:rPr lang="en-GB" dirty="0"/>
              <a:t>Module specific resources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DC04C57-D45A-5C52-BD6C-5A03D8AA618C}"/>
              </a:ext>
            </a:extLst>
          </p:cNvPr>
          <p:cNvSpPr txBox="1">
            <a:spLocks/>
          </p:cNvSpPr>
          <p:nvPr/>
        </p:nvSpPr>
        <p:spPr>
          <a:xfrm>
            <a:off x="2387600" y="2675467"/>
            <a:ext cx="3420368" cy="34506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 err="1"/>
              <a:t>Sleidiau</a:t>
            </a:r>
            <a:r>
              <a:rPr lang="en-GB" sz="2800" b="1" dirty="0"/>
              <a:t> </a:t>
            </a:r>
            <a:r>
              <a:rPr lang="en-GB" sz="2800" b="1" dirty="0" err="1"/>
              <a:t>darlith</a:t>
            </a:r>
            <a:endParaRPr lang="en-GB" sz="2800" b="1" dirty="0"/>
          </a:p>
          <a:p>
            <a:r>
              <a:rPr lang="en-GB" sz="2800" b="1" dirty="0" err="1"/>
              <a:t>Ymchwil</a:t>
            </a:r>
            <a:endParaRPr lang="en-GB" sz="2800" b="1" dirty="0"/>
          </a:p>
          <a:p>
            <a:r>
              <a:rPr lang="en-GB" sz="2800" b="1" dirty="0" err="1"/>
              <a:t>Tutalen</a:t>
            </a:r>
            <a:r>
              <a:rPr lang="en-GB" sz="2800" b="1" dirty="0"/>
              <a:t> Moodle</a:t>
            </a:r>
          </a:p>
          <a:p>
            <a:r>
              <a:rPr lang="en-GB" sz="2800" b="1" dirty="0" err="1"/>
              <a:t>Llyfrgell</a:t>
            </a:r>
            <a:r>
              <a:rPr lang="en-GB" sz="2800" b="1" dirty="0"/>
              <a:t> ac </a:t>
            </a:r>
            <a:r>
              <a:rPr lang="en-GB" sz="2800" b="1" dirty="0" err="1"/>
              <a:t>Adnoddau</a:t>
            </a:r>
            <a:r>
              <a:rPr lang="en-GB" sz="2800" b="1" dirty="0"/>
              <a:t> </a:t>
            </a:r>
            <a:r>
              <a:rPr lang="en-GB" sz="2800" b="1" dirty="0" err="1"/>
              <a:t>Dysgu</a:t>
            </a:r>
            <a:r>
              <a:rPr lang="en-GB" sz="2800" b="1" dirty="0"/>
              <a:t>:</a:t>
            </a:r>
          </a:p>
          <a:p>
            <a:r>
              <a:rPr lang="en-GB" sz="2800" dirty="0" err="1"/>
              <a:t>Rhestrau</a:t>
            </a:r>
            <a:r>
              <a:rPr lang="en-GB" sz="2800" dirty="0"/>
              <a:t>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ar-lein</a:t>
            </a:r>
            <a:endParaRPr lang="en-GB" sz="2800" dirty="0"/>
          </a:p>
          <a:p>
            <a:r>
              <a:rPr lang="en-GB" sz="2800" dirty="0" err="1"/>
              <a:t>Rhaglen</a:t>
            </a:r>
            <a:r>
              <a:rPr lang="en-GB" sz="2800" dirty="0"/>
              <a:t> </a:t>
            </a:r>
            <a:r>
              <a:rPr lang="en-GB" sz="2800" dirty="0" err="1"/>
              <a:t>Infoskills</a:t>
            </a:r>
            <a:endParaRPr lang="en-GB" sz="2800" dirty="0"/>
          </a:p>
          <a:p>
            <a:r>
              <a:rPr lang="en-GB" sz="2800" dirty="0" err="1"/>
              <a:t>Hanfodion</a:t>
            </a:r>
            <a:r>
              <a:rPr lang="en-GB" sz="2800" dirty="0"/>
              <a:t> </a:t>
            </a:r>
            <a:r>
              <a:rPr lang="en-GB" sz="2800" dirty="0" err="1"/>
              <a:t>Myfyrywr</a:t>
            </a:r>
            <a:r>
              <a:rPr lang="en-GB" sz="2800" dirty="0"/>
              <a:t> </a:t>
            </a:r>
          </a:p>
          <a:p>
            <a:r>
              <a:rPr lang="en-GB" sz="2800" b="1" dirty="0"/>
              <a:t>Google Scholar</a:t>
            </a:r>
          </a:p>
          <a:p>
            <a:endParaRPr lang="en-GB" sz="2800" b="1" dirty="0"/>
          </a:p>
        </p:txBody>
      </p:sp>
      <p:pic>
        <p:nvPicPr>
          <p:cNvPr id="6" name="Picture 5" descr="A picture containing text, toy, doll, clipart&#10;&#10;Description automatically generated">
            <a:extLst>
              <a:ext uri="{FF2B5EF4-FFF2-40B4-BE49-F238E27FC236}">
                <a16:creationId xmlns:a16="http://schemas.microsoft.com/office/drawing/2014/main" id="{670227D5-EE43-9873-8FBF-E11852C36B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90646" y="472901"/>
            <a:ext cx="2267744" cy="119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204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82124A4-F6BD-CD90-CB6D-3A20D04BE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913" y="2543679"/>
            <a:ext cx="3456384" cy="3450696"/>
          </a:xfrm>
        </p:spPr>
        <p:txBody>
          <a:bodyPr>
            <a:normAutofit fontScale="85000" lnSpcReduction="20000"/>
          </a:bodyPr>
          <a:lstStyle/>
          <a:p>
            <a:r>
              <a:rPr lang="en-GB" sz="2800" dirty="0"/>
              <a:t>Planning</a:t>
            </a:r>
          </a:p>
          <a:p>
            <a:r>
              <a:rPr lang="en-GB" sz="2800" dirty="0"/>
              <a:t>Organising</a:t>
            </a:r>
          </a:p>
          <a:p>
            <a:r>
              <a:rPr lang="en-GB" sz="2800" dirty="0"/>
              <a:t>Problem Solving</a:t>
            </a:r>
          </a:p>
          <a:p>
            <a:r>
              <a:rPr lang="en-GB" sz="2800" dirty="0"/>
              <a:t>Collaborating</a:t>
            </a:r>
          </a:p>
          <a:p>
            <a:r>
              <a:rPr lang="en-GB" sz="2800" dirty="0"/>
              <a:t>Researching</a:t>
            </a:r>
          </a:p>
          <a:p>
            <a:r>
              <a:rPr lang="en-GB" sz="2800" dirty="0"/>
              <a:t>Note taking</a:t>
            </a:r>
          </a:p>
          <a:p>
            <a:r>
              <a:rPr lang="en-GB" sz="2800" dirty="0"/>
              <a:t>Communication</a:t>
            </a:r>
          </a:p>
          <a:p>
            <a:r>
              <a:rPr lang="en-GB" sz="2800" dirty="0"/>
              <a:t>Adaptability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E58F5AD-9ECF-765E-E414-A1D8C4502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err="1"/>
              <a:t>Sgiliau</a:t>
            </a:r>
            <a:r>
              <a:rPr lang="en-GB" sz="4000" dirty="0"/>
              <a:t> </a:t>
            </a:r>
            <a:r>
              <a:rPr lang="en-GB" sz="4000" dirty="0" err="1"/>
              <a:t>Cyflogadwyedd</a:t>
            </a:r>
            <a:r>
              <a:rPr lang="en-GB" sz="4000" dirty="0"/>
              <a:t> / </a:t>
            </a:r>
            <a:r>
              <a:rPr lang="en-GB" sz="4000" dirty="0" err="1"/>
              <a:t>Trosgwlyddadwy</a:t>
            </a:r>
            <a:br>
              <a:rPr lang="en-GB" dirty="0"/>
            </a:br>
            <a:r>
              <a:rPr lang="en-GB" dirty="0"/>
              <a:t>Employability / Transferable Skills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E16343F4-5364-0507-E4A0-44EA485ABAF4}"/>
              </a:ext>
            </a:extLst>
          </p:cNvPr>
          <p:cNvSpPr txBox="1">
            <a:spLocks/>
          </p:cNvSpPr>
          <p:nvPr/>
        </p:nvSpPr>
        <p:spPr>
          <a:xfrm>
            <a:off x="2279576" y="2380831"/>
            <a:ext cx="3600400" cy="3450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err="1"/>
              <a:t>Cynllunio</a:t>
            </a:r>
            <a:endParaRPr lang="en-GB" sz="2800" dirty="0"/>
          </a:p>
          <a:p>
            <a:r>
              <a:rPr lang="en-GB" sz="2800" dirty="0" err="1"/>
              <a:t>Trefnu</a:t>
            </a:r>
            <a:endParaRPr lang="en-GB" sz="2800" dirty="0"/>
          </a:p>
          <a:p>
            <a:r>
              <a:rPr lang="en-GB" sz="2800" dirty="0" err="1"/>
              <a:t>Datrys</a:t>
            </a:r>
            <a:r>
              <a:rPr lang="en-GB" sz="2800" dirty="0"/>
              <a:t> </a:t>
            </a:r>
            <a:r>
              <a:rPr lang="en-GB" sz="2800" dirty="0" err="1"/>
              <a:t>Problemau</a:t>
            </a:r>
            <a:endParaRPr lang="en-GB" sz="2800" dirty="0"/>
          </a:p>
          <a:p>
            <a:r>
              <a:rPr lang="en-GB" sz="2800" dirty="0" err="1"/>
              <a:t>Cydweithio</a:t>
            </a:r>
            <a:endParaRPr lang="en-GB" sz="2800" dirty="0"/>
          </a:p>
          <a:p>
            <a:r>
              <a:rPr lang="en-GB" sz="2800" dirty="0" err="1"/>
              <a:t>Ymchwilio</a:t>
            </a:r>
            <a:endParaRPr lang="en-GB" sz="2800" dirty="0"/>
          </a:p>
          <a:p>
            <a:r>
              <a:rPr lang="en-GB" sz="2800" dirty="0" err="1"/>
              <a:t>Cymryd</a:t>
            </a:r>
            <a:r>
              <a:rPr lang="en-GB" sz="2800" dirty="0"/>
              <a:t> </a:t>
            </a:r>
            <a:r>
              <a:rPr lang="en-GB" sz="2800" dirty="0" err="1"/>
              <a:t>nodiadau</a:t>
            </a:r>
            <a:endParaRPr lang="en-GB" sz="2800" dirty="0"/>
          </a:p>
          <a:p>
            <a:r>
              <a:rPr lang="en-GB" sz="2800" dirty="0" err="1"/>
              <a:t>Cyfathrebu</a:t>
            </a:r>
            <a:endParaRPr lang="en-GB" sz="2800" dirty="0"/>
          </a:p>
          <a:p>
            <a:r>
              <a:rPr lang="en-GB" sz="2800" dirty="0" err="1"/>
              <a:t>Hyblygrwydd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BB345B-D980-A6C4-6D36-E3641335F989}"/>
              </a:ext>
            </a:extLst>
          </p:cNvPr>
          <p:cNvSpPr txBox="1"/>
          <p:nvPr/>
        </p:nvSpPr>
        <p:spPr>
          <a:xfrm>
            <a:off x="2207568" y="5807022"/>
            <a:ext cx="561662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#OAstudiaethiGyflogaeth</a:t>
            </a:r>
            <a:endParaRPr lang="en-GB" sz="2400" b="1" dirty="0">
              <a:solidFill>
                <a:schemeClr val="accent2"/>
              </a:solidFill>
            </a:endParaRPr>
          </a:p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 #FromHigherEdToHired</a:t>
            </a: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A228021-4D61-79F7-7269-3C9A8C342F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50781" y="5974979"/>
            <a:ext cx="3419872" cy="1044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98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685800"/>
            <a:ext cx="8305800" cy="1143000"/>
          </a:xfrm>
        </p:spPr>
        <p:txBody>
          <a:bodyPr>
            <a:noAutofit/>
          </a:bodyPr>
          <a:lstStyle/>
          <a:p>
            <a:br>
              <a:rPr lang="en-GB" i="1" dirty="0"/>
            </a:br>
            <a:r>
              <a:rPr lang="en-GB" sz="2800" dirty="0"/>
              <a:t>Un  </a:t>
            </a:r>
            <a:r>
              <a:rPr lang="en-GB" sz="2800" dirty="0" err="1"/>
              <a:t>ddamcaniaeth</a:t>
            </a:r>
            <a:r>
              <a:rPr lang="en-GB" sz="2800" dirty="0"/>
              <a:t> </a:t>
            </a:r>
            <a:r>
              <a:rPr lang="en-GB" sz="2800" dirty="0" err="1"/>
              <a:t>seicolegol</a:t>
            </a:r>
            <a:r>
              <a:rPr lang="en-GB" sz="2800" dirty="0"/>
              <a:t> </a:t>
            </a:r>
            <a:r>
              <a:rPr lang="en-GB" sz="2800" dirty="0" err="1"/>
              <a:t>berthnasol</a:t>
            </a:r>
            <a:br>
              <a:rPr lang="en-GB" sz="2800" dirty="0"/>
            </a:br>
            <a:r>
              <a:rPr lang="en-GB" sz="2800" i="1" dirty="0"/>
              <a:t>One relevant psychological theory</a:t>
            </a:r>
            <a:endParaRPr lang="cy-GB" sz="28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209800"/>
            <a:ext cx="3384376" cy="3744416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5943600" y="2209800"/>
            <a:ext cx="4038600" cy="443484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dirty="0"/>
              <a:t>Jean Piaget</a:t>
            </a:r>
          </a:p>
          <a:p>
            <a:r>
              <a:rPr lang="en-GB" dirty="0"/>
              <a:t>1896-1980</a:t>
            </a:r>
          </a:p>
          <a:p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Swisdir</a:t>
            </a:r>
            <a:r>
              <a:rPr lang="en-GB" dirty="0"/>
              <a:t> / From Switzerland</a:t>
            </a:r>
          </a:p>
          <a:p>
            <a:r>
              <a:rPr lang="en-GB" dirty="0"/>
              <a:t>1921- </a:t>
            </a:r>
            <a:r>
              <a:rPr lang="en-GB" dirty="0" err="1"/>
              <a:t>cyhoeddi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erthygl</a:t>
            </a:r>
            <a:r>
              <a:rPr lang="en-GB" dirty="0"/>
              <a:t> </a:t>
            </a:r>
            <a:r>
              <a:rPr lang="en-GB" dirty="0" err="1"/>
              <a:t>gyntaf</a:t>
            </a:r>
            <a:r>
              <a:rPr lang="en-GB" dirty="0"/>
              <a:t> am </a:t>
            </a:r>
            <a:r>
              <a:rPr lang="en-GB" dirty="0" err="1"/>
              <a:t>allu</a:t>
            </a:r>
            <a:endParaRPr lang="en-GB" dirty="0"/>
          </a:p>
          <a:p>
            <a:r>
              <a:rPr lang="en-GB" dirty="0"/>
              <a:t>1921- publication of his first article on intelligence </a:t>
            </a:r>
          </a:p>
          <a:p>
            <a:pPr marL="0" indent="0">
              <a:buNone/>
            </a:pPr>
            <a:r>
              <a:rPr lang="en-GB" sz="1400" dirty="0"/>
              <a:t>(Boeree,2006)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926153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3"/>
          <p:cNvSpPr>
            <a:spLocks noGrp="1"/>
          </p:cNvSpPr>
          <p:nvPr>
            <p:ph type="title"/>
          </p:nvPr>
        </p:nvSpPr>
        <p:spPr>
          <a:xfrm>
            <a:off x="2286000" y="3810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 err="1"/>
              <a:t>Datblygiad</a:t>
            </a:r>
            <a:r>
              <a:rPr lang="en-GB" altLang="en-US" dirty="0"/>
              <a:t>  </a:t>
            </a:r>
            <a:r>
              <a:rPr lang="en-GB" altLang="en-US" dirty="0" err="1"/>
              <a:t>Gwybyddol</a:t>
            </a:r>
            <a:br>
              <a:rPr lang="en-GB" altLang="en-US" dirty="0"/>
            </a:br>
            <a:r>
              <a:rPr lang="en-GB" altLang="en-US" dirty="0"/>
              <a:t>Cognitive Development</a:t>
            </a:r>
          </a:p>
        </p:txBody>
      </p:sp>
      <p:sp>
        <p:nvSpPr>
          <p:cNvPr id="18435" name="Content Placeholder 4"/>
          <p:cNvSpPr>
            <a:spLocks noGrp="1"/>
          </p:cNvSpPr>
          <p:nvPr>
            <p:ph sz="half" idx="1"/>
          </p:nvPr>
        </p:nvSpPr>
        <p:spPr>
          <a:xfrm>
            <a:off x="957263" y="1871749"/>
            <a:ext cx="4038600" cy="443484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altLang="en-US" dirty="0" err="1"/>
              <a:t>Canolbwyntio</a:t>
            </a:r>
            <a:r>
              <a:rPr lang="en-GB" altLang="en-US" dirty="0"/>
              <a:t> </a:t>
            </a:r>
            <a:r>
              <a:rPr lang="en-GB" altLang="en-US" dirty="0" err="1"/>
              <a:t>ar</a:t>
            </a:r>
            <a:r>
              <a:rPr lang="en-GB" altLang="en-US" dirty="0"/>
              <a:t> y </a:t>
            </a:r>
            <a:r>
              <a:rPr lang="en-GB" altLang="en-US" dirty="0" err="1"/>
              <a:t>prosesau</a:t>
            </a:r>
            <a:r>
              <a:rPr lang="en-GB" altLang="en-US" dirty="0"/>
              <a:t> </a:t>
            </a:r>
            <a:r>
              <a:rPr lang="en-GB" altLang="en-US" dirty="0" err="1"/>
              <a:t>gwaelodol</a:t>
            </a:r>
            <a:r>
              <a:rPr lang="en-GB" altLang="en-US" dirty="0"/>
              <a:t> </a:t>
            </a:r>
            <a:r>
              <a:rPr lang="en-GB" altLang="en-US" dirty="0" err="1"/>
              <a:t>sydd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cyfrannu</a:t>
            </a:r>
            <a:r>
              <a:rPr lang="en-GB" altLang="en-US" dirty="0"/>
              <a:t> at </a:t>
            </a:r>
            <a:r>
              <a:rPr lang="en-GB" altLang="en-US" dirty="0" err="1"/>
              <a:t>sut</a:t>
            </a:r>
            <a:r>
              <a:rPr lang="en-GB" altLang="en-US" dirty="0"/>
              <a:t> </a:t>
            </a:r>
            <a:r>
              <a:rPr lang="en-GB" altLang="en-US" dirty="0" err="1"/>
              <a:t>mae</a:t>
            </a:r>
            <a:r>
              <a:rPr lang="en-GB" altLang="en-US" dirty="0"/>
              <a:t> plant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dechrau</a:t>
            </a:r>
            <a:endParaRPr lang="en-GB" altLang="en-US" dirty="0"/>
          </a:p>
          <a:p>
            <a:pPr marL="68580" indent="0">
              <a:buNone/>
            </a:pPr>
            <a:endParaRPr lang="en-GB" altLang="en-US" dirty="0"/>
          </a:p>
          <a:p>
            <a:r>
              <a:rPr lang="en-GB" altLang="en-US" dirty="0" err="1"/>
              <a:t>Prosesu</a:t>
            </a:r>
            <a:r>
              <a:rPr lang="en-GB" altLang="en-US" dirty="0"/>
              <a:t> </a:t>
            </a:r>
            <a:r>
              <a:rPr lang="en-GB" altLang="en-US" dirty="0" err="1"/>
              <a:t>gwybodaeth</a:t>
            </a:r>
            <a:endParaRPr lang="en-GB" altLang="en-US" dirty="0"/>
          </a:p>
          <a:p>
            <a:r>
              <a:rPr lang="en-GB" altLang="en-US" dirty="0" err="1"/>
              <a:t>Datblygu</a:t>
            </a:r>
            <a:r>
              <a:rPr lang="en-GB" altLang="en-US" dirty="0"/>
              <a:t> </a:t>
            </a:r>
            <a:r>
              <a:rPr lang="en-GB" altLang="en-US" dirty="0" err="1"/>
              <a:t>dealltwriaeth</a:t>
            </a:r>
            <a:r>
              <a:rPr lang="en-GB" altLang="en-US" dirty="0"/>
              <a:t> </a:t>
            </a:r>
            <a:r>
              <a:rPr lang="en-GB" altLang="en-US" dirty="0" err="1"/>
              <a:t>cysyniadol</a:t>
            </a:r>
            <a:endParaRPr lang="en-GB" altLang="en-US" dirty="0"/>
          </a:p>
          <a:p>
            <a:r>
              <a:rPr lang="en-GB" altLang="en-US" dirty="0" err="1"/>
              <a:t>Rhesymu</a:t>
            </a:r>
            <a:r>
              <a:rPr lang="en-GB" altLang="en-US" dirty="0"/>
              <a:t> a </a:t>
            </a:r>
            <a:r>
              <a:rPr lang="en-GB" altLang="en-US" dirty="0" err="1"/>
              <a:t>datrys</a:t>
            </a:r>
            <a:r>
              <a:rPr lang="en-GB" altLang="en-US" dirty="0"/>
              <a:t> </a:t>
            </a:r>
            <a:r>
              <a:rPr lang="en-GB" altLang="en-US" dirty="0" err="1"/>
              <a:t>problemau</a:t>
            </a:r>
            <a:endParaRPr lang="en-GB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684520" y="1925627"/>
            <a:ext cx="4038600" cy="443484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ct val="0"/>
              </a:spcBef>
              <a:buNone/>
              <a:defRPr/>
            </a:pPr>
            <a:r>
              <a:rPr lang="en-GB" altLang="en-US" kern="1200" dirty="0"/>
              <a:t>Focuses on underlying processes that contribute to how children begin to…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kern="1200" dirty="0"/>
              <a:t>Process information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kern="1200" dirty="0"/>
              <a:t>Develop conceptual understanding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kern="1200" dirty="0"/>
              <a:t>Reason and problem solve</a:t>
            </a:r>
          </a:p>
          <a:p>
            <a:pPr marL="0" indent="0">
              <a:buNone/>
              <a:defRPr/>
            </a:pPr>
            <a:endParaRPr lang="en-GB" dirty="0"/>
          </a:p>
        </p:txBody>
      </p:sp>
      <p:pic>
        <p:nvPicPr>
          <p:cNvPr id="18437" name="Picture 7" descr="D:\temp\Temporary Internet Files\Content.IE5\SW33J78L\MM90031576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818" y="5051909"/>
            <a:ext cx="2310571" cy="149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789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483" name="Content Placeholder 4"/>
          <p:cNvSpPr>
            <a:spLocks noGrp="1"/>
          </p:cNvSpPr>
          <p:nvPr>
            <p:ph sz="half" idx="1"/>
          </p:nvPr>
        </p:nvSpPr>
        <p:spPr>
          <a:xfrm>
            <a:off x="558064" y="2763563"/>
            <a:ext cx="4184035" cy="3880772"/>
          </a:xfrm>
        </p:spPr>
        <p:txBody>
          <a:bodyPr/>
          <a:lstStyle/>
          <a:p>
            <a:r>
              <a:rPr lang="en-GB" altLang="en-US"/>
              <a:t>Credai bod natur a magwraeth yn rhyngweithio i greu datblygiad gwybyddol</a:t>
            </a:r>
          </a:p>
          <a:p>
            <a:r>
              <a:rPr lang="en-GB" altLang="en-US"/>
              <a:t>Caiff plentyn ei eni gyda chynllun gwybyddol sydd yn ‘datblygu’ wrth i’r plentyn aeddfedu</a:t>
            </a:r>
          </a:p>
          <a:p>
            <a:r>
              <a:rPr lang="en-GB" altLang="en-US"/>
              <a:t>Mae’r amgylchedd yn angenrheidiol er mwyn darparu’r ysgogiad i alluogi sgiliau i ddatblygu</a:t>
            </a:r>
            <a:endParaRPr lang="en-GB" altLang="en-US" dirty="0"/>
          </a:p>
        </p:txBody>
      </p:sp>
      <p:sp>
        <p:nvSpPr>
          <p:cNvPr id="20484" name="Content Placeholder 5"/>
          <p:cNvSpPr>
            <a:spLocks noGrp="1"/>
          </p:cNvSpPr>
          <p:nvPr>
            <p:ph sz="half" idx="2"/>
          </p:nvPr>
        </p:nvSpPr>
        <p:spPr>
          <a:xfrm>
            <a:off x="5169483" y="2902711"/>
            <a:ext cx="4184034" cy="3880773"/>
          </a:xfrm>
        </p:spPr>
        <p:txBody>
          <a:bodyPr/>
          <a:lstStyle/>
          <a:p>
            <a:r>
              <a:rPr lang="en-US" altLang="en-US"/>
              <a:t>Piaget believed that nature and nurture interact to yield cognitive development</a:t>
            </a:r>
          </a:p>
          <a:p>
            <a:r>
              <a:rPr lang="en-US" altLang="en-US"/>
              <a:t>Child is born with inborn plan for cognitive development which unfolds as the child matures</a:t>
            </a:r>
          </a:p>
          <a:p>
            <a:r>
              <a:rPr lang="en-US" altLang="en-US"/>
              <a:t>The environment is necessary to provide stimulus to allow these skills to develop </a:t>
            </a:r>
          </a:p>
          <a:p>
            <a:endParaRPr lang="en-GB" altLang="en-US" dirty="0"/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689114"/>
            <a:ext cx="3059832" cy="189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1258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608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/>
              <a:t>Datblygiad gwybyddol yn digwydd drwy gyfres o gamau hierarchaidd</a:t>
            </a:r>
          </a:p>
          <a:p>
            <a:endParaRPr lang="en-GB" altLang="en-US"/>
          </a:p>
          <a:p>
            <a:r>
              <a:rPr lang="en-GB" altLang="en-US"/>
              <a:t>Plant fel ‘dysgwyr gweithredol’ yn ymwneud a ‘darganfod yr hunan’ </a:t>
            </a:r>
          </a:p>
        </p:txBody>
      </p:sp>
      <p:sp>
        <p:nvSpPr>
          <p:cNvPr id="4608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Cognitive development occurs through series of universal hierarchical stages</a:t>
            </a:r>
          </a:p>
          <a:p>
            <a:endParaRPr lang="en-US" altLang="en-US"/>
          </a:p>
          <a:p>
            <a:r>
              <a:rPr lang="en-US" altLang="en-US"/>
              <a:t>Children as “active learners” engaging in “self-discovery”</a:t>
            </a:r>
          </a:p>
          <a:p>
            <a:endParaRPr lang="en-US" altLang="en-US"/>
          </a:p>
          <a:p>
            <a:endParaRPr lang="en-GB" altLang="en-US" dirty="0"/>
          </a:p>
        </p:txBody>
      </p:sp>
      <p:pic>
        <p:nvPicPr>
          <p:cNvPr id="2" name="Picture 2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8F647AC0-4730-44B1-B879-8AFF1861F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332922" y="4368391"/>
            <a:ext cx="2743199" cy="200410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8C5D2B7-C1A6-4FAE-A97A-A7B22807AAE3}"/>
              </a:ext>
            </a:extLst>
          </p:cNvPr>
          <p:cNvSpPr txBox="1"/>
          <p:nvPr/>
        </p:nvSpPr>
        <p:spPr>
          <a:xfrm>
            <a:off x="3332922" y="6372156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509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Sgemau</a:t>
            </a:r>
            <a:r>
              <a:rPr lang="en-GB" dirty="0"/>
              <a:t>                            Schemas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/>
              <a:t>Gelwir y dull o drefnu a phrosesu gwybodaeth yn sgema</a:t>
            </a:r>
          </a:p>
          <a:p>
            <a:r>
              <a:rPr lang="en-GB"/>
              <a:t>E.e. mae babanod yn ymchwilio eu byd drwy’r sgema o guro pethau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Ways of organizing and processing information are the cognitive structures  are called schemas</a:t>
            </a:r>
          </a:p>
          <a:p>
            <a:r>
              <a:rPr lang="en-GB" dirty="0"/>
              <a:t>E.g. banging is a favourite schema used by babies to explore their world</a:t>
            </a:r>
          </a:p>
          <a:p>
            <a:endParaRPr lang="en-GB" dirty="0"/>
          </a:p>
        </p:txBody>
      </p:sp>
      <p:pic>
        <p:nvPicPr>
          <p:cNvPr id="9" name="Picture 3" descr="C:\Users\l.roberts\AppData\Local\Microsoft\Windows\Temporary Internet Files\Content.IE5\VGH11Z05\6104268618_ffa5d39726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0" y="4725144"/>
            <a:ext cx="266429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534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Asimileiddio a Chymhwyso</a:t>
            </a:r>
            <a:br>
              <a:rPr lang="en-GB"/>
            </a:br>
            <a:r>
              <a:rPr lang="en-GB"/>
              <a:t>Assimilation and Accomodation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/>
              <a:t>Asimileiddio</a:t>
            </a:r>
            <a:r>
              <a:rPr lang="en-GB" dirty="0"/>
              <a:t> – </a:t>
            </a:r>
            <a:r>
              <a:rPr lang="en-GB" dirty="0" err="1"/>
              <a:t>deall</a:t>
            </a:r>
            <a:r>
              <a:rPr lang="en-GB" dirty="0"/>
              <a:t> </a:t>
            </a:r>
            <a:r>
              <a:rPr lang="en-GB" dirty="0" err="1"/>
              <a:t>profiad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/ </a:t>
            </a:r>
            <a:r>
              <a:rPr lang="en-GB" dirty="0" err="1"/>
              <a:t>gwrthrych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nhermau</a:t>
            </a:r>
            <a:r>
              <a:rPr lang="en-GB" dirty="0"/>
              <a:t> </a:t>
            </a:r>
            <a:r>
              <a:rPr lang="en-GB" dirty="0" err="1"/>
              <a:t>sgema</a:t>
            </a:r>
            <a:r>
              <a:rPr lang="en-GB" dirty="0"/>
              <a:t> </a:t>
            </a:r>
            <a:r>
              <a:rPr lang="en-GB" dirty="0" err="1"/>
              <a:t>presennol</a:t>
            </a:r>
          </a:p>
          <a:p>
            <a:r>
              <a:rPr lang="en-GB"/>
              <a:t>e.e.</a:t>
            </a:r>
            <a:r>
              <a:rPr lang="en-GB" dirty="0"/>
              <a:t> </a:t>
            </a:r>
            <a:r>
              <a:rPr lang="en-GB" err="1"/>
              <a:t>gwrthrychau</a:t>
            </a:r>
            <a:r>
              <a:rPr lang="en-GB" dirty="0"/>
              <a:t> </a:t>
            </a:r>
            <a:r>
              <a:rPr lang="en-GB" err="1"/>
              <a:t>newydd</a:t>
            </a:r>
            <a:endParaRPr lang="cy-GB" err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Assimilation - understanding a new </a:t>
            </a:r>
            <a:r>
              <a:rPr lang="en-GB"/>
              <a:t>experience / object in terms of an existing schema</a:t>
            </a:r>
          </a:p>
          <a:p>
            <a:r>
              <a:rPr lang="en-GB"/>
              <a:t>e.g.</a:t>
            </a:r>
            <a:r>
              <a:rPr lang="en-GB" dirty="0"/>
              <a:t> when new objects are incorporated</a:t>
            </a:r>
          </a:p>
          <a:p>
            <a:endParaRPr lang="en-GB"/>
          </a:p>
          <a:p>
            <a:endParaRPr lang="cy-GB" dirty="0"/>
          </a:p>
        </p:txBody>
      </p:sp>
      <p:pic>
        <p:nvPicPr>
          <p:cNvPr id="2056" name="Picture 8" descr="C:\Users\l.roberts\AppData\Local\Microsoft\Windows\Temporary Internet Files\Content.IE5\FX8L93BW\soup-spoon-1259655659_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490" y="4672609"/>
            <a:ext cx="475252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603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Cymhwyso - cyfaddasu sgema sydd eisoes yn bod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Cydbwysoli- adfer cydbwysedd trwy ddatblygu sgemau newydd neu addasu hen sgemau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Accommodation- modifying an existing scheme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Equilibration - restoring balance by developing new schemes or adapting old ones</a:t>
            </a:r>
          </a:p>
          <a:p>
            <a:endParaRPr lang="en-GB"/>
          </a:p>
          <a:p>
            <a:endParaRPr lang="cy-GB" dirty="0"/>
          </a:p>
        </p:txBody>
      </p:sp>
      <p:pic>
        <p:nvPicPr>
          <p:cNvPr id="3077" name="Picture 5" descr="C:\Users\l.roberts\AppData\Local\Microsoft\Windows\Temporary Internet Files\Content.IE5\S9T0P2O1\dreamstimefree_46655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744" y="2948609"/>
            <a:ext cx="280831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41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858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Trafodaeth</a:t>
            </a:r>
            <a:br>
              <a:rPr lang="en-GB" dirty="0"/>
            </a:br>
            <a:r>
              <a:rPr lang="en-GB" dirty="0"/>
              <a:t>Discussion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05000" y="1828800"/>
            <a:ext cx="4038600" cy="4434840"/>
          </a:xfrm>
          <a:prstGeom prst="rect">
            <a:avLst/>
          </a:prstGeom>
        </p:spPr>
        <p:txBody>
          <a:bodyPr/>
          <a:lstStyle/>
          <a:p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parau</a:t>
            </a:r>
            <a:r>
              <a:rPr lang="en-GB" dirty="0"/>
              <a:t>, </a:t>
            </a:r>
            <a:r>
              <a:rPr lang="en-GB" dirty="0" err="1"/>
              <a:t>trafodwch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profiad</a:t>
            </a:r>
            <a:r>
              <a:rPr lang="en-GB" dirty="0"/>
              <a:t> o </a:t>
            </a:r>
            <a:r>
              <a:rPr lang="en-GB" dirty="0" err="1"/>
              <a:t>sgemau</a:t>
            </a:r>
            <a:endParaRPr lang="en-GB" dirty="0"/>
          </a:p>
          <a:p>
            <a:r>
              <a:rPr lang="en-GB" dirty="0" err="1"/>
              <a:t>Mewn</a:t>
            </a:r>
            <a:r>
              <a:rPr lang="en-GB" dirty="0"/>
              <a:t> plant </a:t>
            </a:r>
          </a:p>
          <a:p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oedolion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4932" y="1752600"/>
            <a:ext cx="4038600" cy="44348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 pairs, discuss your own </a:t>
            </a:r>
            <a:r>
              <a:rPr lang="en-GB"/>
              <a:t>experience of schemas</a:t>
            </a:r>
            <a:endParaRPr lang="en-GB" dirty="0"/>
          </a:p>
          <a:p>
            <a:r>
              <a:rPr lang="en-GB" dirty="0"/>
              <a:t>In children</a:t>
            </a:r>
          </a:p>
          <a:p>
            <a:r>
              <a:rPr lang="en-GB" dirty="0"/>
              <a:t>In adults</a:t>
            </a:r>
          </a:p>
          <a:p>
            <a:pPr marL="0" indent="0">
              <a:buNone/>
            </a:pPr>
            <a:endParaRPr lang="cy-GB" dirty="0"/>
          </a:p>
        </p:txBody>
      </p:sp>
      <p:pic>
        <p:nvPicPr>
          <p:cNvPr id="4098" name="Picture 2" descr="C:\Users\l.roberts\AppData\Local\Microsoft\Windows\Temporary Internet Files\Content.IE5\EEQLKL9O\icon_discuss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4343400"/>
            <a:ext cx="432048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979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3"/>
          <p:cNvSpPr>
            <a:spLocks noGrp="1"/>
          </p:cNvSpPr>
          <p:nvPr>
            <p:ph type="title"/>
          </p:nvPr>
        </p:nvSpPr>
        <p:spPr>
          <a:xfrm>
            <a:off x="1919536" y="421402"/>
            <a:ext cx="7986464" cy="1351415"/>
          </a:xfrm>
        </p:spPr>
        <p:txBody>
          <a:bodyPr>
            <a:normAutofit/>
          </a:bodyPr>
          <a:lstStyle/>
          <a:p>
            <a:r>
              <a:rPr lang="en-GB" altLang="en-US" dirty="0" err="1"/>
              <a:t>Damcaniaeth</a:t>
            </a:r>
            <a:r>
              <a:rPr lang="en-GB" altLang="en-US" dirty="0"/>
              <a:t> Piaget </a:t>
            </a:r>
            <a:br>
              <a:rPr lang="en-GB" altLang="en-US" dirty="0"/>
            </a:br>
            <a:r>
              <a:rPr lang="en-GB" altLang="en-US" dirty="0"/>
              <a:t>Piaget’s Theory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920409" y="2067239"/>
            <a:ext cx="4297017" cy="435334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lnSpc>
                <a:spcPct val="90000"/>
              </a:lnSpc>
              <a:buClr>
                <a:srgbClr val="000000"/>
              </a:buClr>
              <a:buNone/>
              <a:defRPr/>
            </a:pPr>
            <a:endParaRPr lang="en-US" altLang="en-US" sz="2000" dirty="0">
              <a:solidFill>
                <a:srgbClr val="333399"/>
              </a:solidFill>
            </a:endParaRPr>
          </a:p>
          <a:p>
            <a:pPr eaLnBrk="1" hangingPunct="1">
              <a:lnSpc>
                <a:spcPct val="9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en-US" altLang="en-US" sz="2600" dirty="0"/>
              <a:t>Often labeled </a:t>
            </a:r>
            <a:r>
              <a:rPr lang="en-US" altLang="en-US" sz="2600" b="1" dirty="0"/>
              <a:t>constructivist </a:t>
            </a:r>
            <a:r>
              <a:rPr lang="en-US" altLang="en-US" sz="2600" dirty="0"/>
              <a:t>because it depicts children as constructing knowledge for themselves</a:t>
            </a:r>
          </a:p>
          <a:p>
            <a:pPr eaLnBrk="1" hangingPunct="1">
              <a:lnSpc>
                <a:spcPct val="9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endParaRPr lang="en-US" altLang="en-US" sz="2600" dirty="0"/>
          </a:p>
          <a:p>
            <a:pPr eaLnBrk="1" hangingPunct="1">
              <a:lnSpc>
                <a:spcPct val="9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en-US" altLang="en-US" sz="2600"/>
              <a:t>Children are seen as:</a:t>
            </a:r>
          </a:p>
          <a:p>
            <a:pPr lvl="1" eaLnBrk="1" hangingPunct="1">
              <a:lnSpc>
                <a:spcPct val="9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en-US" altLang="en-US" sz="2800" dirty="0"/>
              <a:t>Active </a:t>
            </a:r>
          </a:p>
          <a:p>
            <a:pPr lvl="1" eaLnBrk="1" hangingPunct="1">
              <a:lnSpc>
                <a:spcPct val="9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en-US" altLang="en-US" sz="2800" dirty="0"/>
              <a:t>Learning many important lessons on their own</a:t>
            </a:r>
          </a:p>
          <a:p>
            <a:pPr lvl="1" eaLnBrk="1" hangingPunct="1">
              <a:lnSpc>
                <a:spcPct val="9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en-US" altLang="en-US" sz="2800" dirty="0"/>
              <a:t>Intrinsically motivated to learn 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9542" y="33252"/>
            <a:ext cx="2987824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45164" y="2133600"/>
            <a:ext cx="4469836" cy="415498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altLang="en-US" sz="2400" err="1"/>
              <a:t>Yn</a:t>
            </a:r>
            <a:r>
              <a:rPr lang="en-GB" altLang="en-US" sz="2400" dirty="0"/>
              <a:t> </a:t>
            </a:r>
            <a:r>
              <a:rPr lang="en-GB" altLang="en-US" sz="2400" err="1"/>
              <a:t>cael</a:t>
            </a:r>
            <a:r>
              <a:rPr lang="en-GB" altLang="en-US" sz="2400" dirty="0"/>
              <a:t> </a:t>
            </a:r>
            <a:r>
              <a:rPr lang="en-GB" altLang="en-US" sz="2400" err="1"/>
              <a:t>ei</a:t>
            </a:r>
            <a:r>
              <a:rPr lang="en-GB" altLang="en-US" sz="2400" dirty="0"/>
              <a:t> </a:t>
            </a:r>
            <a:r>
              <a:rPr lang="en-GB" altLang="en-US" sz="2400" err="1"/>
              <a:t>alw’n</a:t>
            </a:r>
            <a:r>
              <a:rPr lang="en-GB" altLang="en-US" sz="2400" dirty="0"/>
              <a:t> </a:t>
            </a:r>
            <a:r>
              <a:rPr lang="en-GB" altLang="en-US" sz="2400" b="1" err="1"/>
              <a:t>adeileddol</a:t>
            </a:r>
            <a:r>
              <a:rPr lang="en-GB" altLang="en-US" sz="2400" dirty="0"/>
              <a:t> </a:t>
            </a:r>
            <a:r>
              <a:rPr lang="en-GB" altLang="en-US" sz="2400" err="1"/>
              <a:t>oherwydd</a:t>
            </a:r>
            <a:r>
              <a:rPr lang="en-GB" altLang="en-US" sz="2400" dirty="0"/>
              <a:t> </a:t>
            </a:r>
            <a:r>
              <a:rPr lang="en-GB" altLang="en-US" sz="2400" err="1"/>
              <a:t>mae</a:t>
            </a:r>
            <a:r>
              <a:rPr lang="en-GB" altLang="en-US" sz="2400" dirty="0"/>
              <a:t> plant </a:t>
            </a:r>
            <a:r>
              <a:rPr lang="en-GB" altLang="en-US" sz="2400" err="1"/>
              <a:t>yn</a:t>
            </a:r>
            <a:r>
              <a:rPr lang="en-GB" altLang="en-US" sz="2400" dirty="0"/>
              <a:t> </a:t>
            </a:r>
            <a:r>
              <a:rPr lang="en-GB" altLang="en-US" sz="2400" err="1"/>
              <a:t>adeiladu</a:t>
            </a:r>
            <a:r>
              <a:rPr lang="en-GB" altLang="en-US" sz="2400" dirty="0"/>
              <a:t> </a:t>
            </a:r>
            <a:r>
              <a:rPr lang="en-GB" altLang="en-US" sz="2400" err="1"/>
              <a:t>gwybodaeth</a:t>
            </a:r>
            <a:r>
              <a:rPr lang="en-GB" altLang="en-US" sz="2400" dirty="0"/>
              <a:t> </a:t>
            </a:r>
            <a:r>
              <a:rPr lang="en-GB" altLang="en-US" sz="2400" err="1"/>
              <a:t>eu</a:t>
            </a:r>
            <a:r>
              <a:rPr lang="en-GB" altLang="en-US" sz="2400" dirty="0"/>
              <a:t> </a:t>
            </a:r>
            <a:r>
              <a:rPr lang="en-GB" altLang="en-US" sz="2400" err="1"/>
              <a:t>hunain</a:t>
            </a:r>
            <a:endParaRPr lang="en-GB" altLang="en-US" sz="2400"/>
          </a:p>
          <a:p>
            <a:endParaRPr lang="en-GB" altLang="en-US" sz="2400" dirty="0"/>
          </a:p>
          <a:p>
            <a:r>
              <a:rPr lang="en-GB" altLang="en-US" sz="2400"/>
              <a:t>Gwelir plant yn: </a:t>
            </a:r>
          </a:p>
          <a:p>
            <a:pPr marL="800100" lvl="1" indent="-342900">
              <a:buFont typeface="Arial"/>
              <a:buChar char="•"/>
            </a:pPr>
            <a:r>
              <a:rPr lang="en-GB" altLang="en-US" sz="2400" err="1"/>
              <a:t>Weithredol</a:t>
            </a:r>
            <a:endParaRPr lang="en-GB" altLang="en-US" sz="2400"/>
          </a:p>
          <a:p>
            <a:pPr marL="800100" lvl="1" indent="-342900">
              <a:buFont typeface="Arial"/>
              <a:buChar char="•"/>
            </a:pPr>
            <a:r>
              <a:rPr lang="en-GB" altLang="en-US" sz="2400" err="1"/>
              <a:t>Yn</a:t>
            </a:r>
            <a:r>
              <a:rPr lang="en-GB" altLang="en-US" sz="2400" dirty="0"/>
              <a:t> </a:t>
            </a:r>
            <a:r>
              <a:rPr lang="en-GB" altLang="en-US" sz="2400" err="1"/>
              <a:t>dysgu</a:t>
            </a:r>
            <a:r>
              <a:rPr lang="en-GB" altLang="en-US" sz="2400" dirty="0"/>
              <a:t> </a:t>
            </a:r>
            <a:r>
              <a:rPr lang="en-GB" altLang="en-US" sz="2400" err="1"/>
              <a:t>gwersi</a:t>
            </a:r>
            <a:r>
              <a:rPr lang="en-GB" altLang="en-US" sz="2400" dirty="0"/>
              <a:t> </a:t>
            </a:r>
            <a:r>
              <a:rPr lang="en-GB" altLang="en-US" sz="2400" err="1"/>
              <a:t>pwysig</a:t>
            </a:r>
            <a:r>
              <a:rPr lang="en-GB" altLang="en-US" sz="2400" dirty="0"/>
              <a:t> </a:t>
            </a:r>
            <a:r>
              <a:rPr lang="en-GB" altLang="en-US" sz="2400" err="1"/>
              <a:t>eu</a:t>
            </a:r>
            <a:r>
              <a:rPr lang="en-GB" altLang="en-US" sz="2400" dirty="0"/>
              <a:t> </a:t>
            </a:r>
            <a:r>
              <a:rPr lang="en-GB" altLang="en-US" sz="2400" err="1"/>
              <a:t>hunain</a:t>
            </a:r>
            <a:endParaRPr lang="en-GB" altLang="en-US" sz="2400"/>
          </a:p>
          <a:p>
            <a:pPr marL="800100" lvl="1" indent="-342900">
              <a:buFont typeface="Arial"/>
              <a:buChar char="•"/>
            </a:pPr>
            <a:r>
              <a:rPr lang="en-GB" altLang="en-US" sz="2400" err="1"/>
              <a:t>Wedi</a:t>
            </a:r>
            <a:r>
              <a:rPr lang="en-GB" altLang="en-US" sz="2400" dirty="0"/>
              <a:t> </a:t>
            </a:r>
            <a:r>
              <a:rPr lang="en-GB" altLang="en-US" sz="2400" err="1"/>
              <a:t>ei</a:t>
            </a:r>
            <a:r>
              <a:rPr lang="en-GB" altLang="en-US" sz="2400" dirty="0"/>
              <a:t> </a:t>
            </a:r>
            <a:r>
              <a:rPr lang="en-GB" altLang="en-US" sz="2400" err="1"/>
              <a:t>hysgogi’n</a:t>
            </a:r>
            <a:r>
              <a:rPr lang="en-GB" altLang="en-US" sz="2400" dirty="0"/>
              <a:t> </a:t>
            </a:r>
            <a:r>
              <a:rPr lang="en-GB" altLang="en-US" sz="2400" err="1"/>
              <a:t>gynhenid</a:t>
            </a:r>
            <a:r>
              <a:rPr lang="en-GB" altLang="en-US" sz="2400" dirty="0"/>
              <a:t> </a:t>
            </a:r>
            <a:r>
              <a:rPr lang="en-GB" altLang="en-US" sz="2400" err="1"/>
              <a:t>i</a:t>
            </a:r>
            <a:r>
              <a:rPr lang="en-GB" altLang="en-US" sz="2400" dirty="0"/>
              <a:t> </a:t>
            </a:r>
            <a:r>
              <a:rPr lang="en-GB" altLang="en-US" sz="2400" err="1"/>
              <a:t>ddysgu</a:t>
            </a:r>
            <a:endParaRPr lang="en-GB" altLang="en-US" sz="2400"/>
          </a:p>
        </p:txBody>
      </p:sp>
    </p:spTree>
    <p:extLst>
      <p:ext uri="{BB962C8B-B14F-4D97-AF65-F5344CB8AC3E}">
        <p14:creationId xmlns:p14="http://schemas.microsoft.com/office/powerpoint/2010/main" val="3441583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Camau datblygiad Piaget</a:t>
            </a:r>
            <a:br>
              <a:rPr lang="en-GB" altLang="en-US"/>
            </a:br>
            <a:r>
              <a:rPr lang="en-GB" altLang="en-US"/>
              <a:t>Piaget’s developmental stages</a:t>
            </a:r>
            <a:endParaRPr lang="en-GB" altLang="en-US" dirty="0"/>
          </a:p>
        </p:txBody>
      </p:sp>
      <p:sp>
        <p:nvSpPr>
          <p:cNvPr id="21507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Datblygiad yn symud drwy gamau hierarchaidd penodol</a:t>
            </a:r>
          </a:p>
          <a:p>
            <a:r>
              <a:rPr lang="en-GB" altLang="en-US"/>
              <a:t>Newidiadau ansoddol mewn gwybyddiaeth</a:t>
            </a:r>
          </a:p>
          <a:p>
            <a:r>
              <a:rPr lang="en-GB" altLang="en-US"/>
              <a:t>Plant yn datblygu trwy BEDWAR cam gwybyddol, pob un yn adeiladu ar yr un cynt</a:t>
            </a:r>
            <a:endParaRPr lang="en-GB" altLang="en-US" dirty="0"/>
          </a:p>
        </p:txBody>
      </p:sp>
      <p:sp>
        <p:nvSpPr>
          <p:cNvPr id="21508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Piaget claimed development proceeds in distinct hierarchical stages </a:t>
            </a:r>
          </a:p>
          <a:p>
            <a:r>
              <a:rPr lang="en-US" altLang="en-US"/>
              <a:t>Qualitative changes in cognition</a:t>
            </a:r>
          </a:p>
          <a:p>
            <a:r>
              <a:rPr lang="en-US" altLang="en-US"/>
              <a:t>Children progress through FOUR stages of cognitive development, each building on the previous one</a:t>
            </a:r>
          </a:p>
          <a:p>
            <a:endParaRPr lang="en-GB" altLang="en-US" dirty="0"/>
          </a:p>
        </p:txBody>
      </p:sp>
      <p:pic>
        <p:nvPicPr>
          <p:cNvPr id="21509" name="Picture 4" descr="ANd9GcSgQkrwockwDbPNKW7E25SoU9UMDF-ejmdDgSz5ZSJVwlQ28FvuYUFS-0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012" y="4689043"/>
            <a:ext cx="2743200" cy="148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175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188913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Piaget’s Theory </a:t>
            </a:r>
            <a:br>
              <a:rPr lang="en-US" altLang="en-US" dirty="0">
                <a:latin typeface="Palatino Linotype" pitchFamily="18" charset="0"/>
              </a:rPr>
            </a:b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Damcaniaeth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Piaget</a:t>
            </a:r>
          </a:p>
        </p:txBody>
      </p:sp>
      <p:pic>
        <p:nvPicPr>
          <p:cNvPr id="22531" name="Picture 3" descr="12673_Myers_Psy_8e_Table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600200"/>
            <a:ext cx="7772400" cy="4675188"/>
          </a:xfrm>
          <a:noFill/>
        </p:spPr>
      </p:pic>
    </p:spTree>
    <p:extLst>
      <p:ext uri="{BB962C8B-B14F-4D97-AF65-F5344CB8AC3E}">
        <p14:creationId xmlns:p14="http://schemas.microsoft.com/office/powerpoint/2010/main" val="166502381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Pre-operational</a:t>
            </a:r>
            <a:br>
              <a:rPr lang="en-GB" altLang="en-US"/>
            </a:br>
            <a:r>
              <a:rPr lang="en-GB" altLang="en-US"/>
              <a:t>Cyn-weithredol</a:t>
            </a:r>
            <a:endParaRPr lang="en-GB" altLang="en-US" dirty="0"/>
          </a:p>
        </p:txBody>
      </p:sp>
      <p:sp>
        <p:nvSpPr>
          <p:cNvPr id="23555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Plant heb weithrediadau – y rheolau abstract sydd yn tanategu meddwl rhesymegol oedolyn</a:t>
            </a:r>
          </a:p>
          <a:p>
            <a:r>
              <a:rPr lang="en-GB" altLang="en-US"/>
              <a:t>O ganlyniad, mae eu meddwl yn anghyson ac yn afresymol o safbwynt oedeolyn</a:t>
            </a:r>
            <a:endParaRPr lang="en-GB" altLang="en-US" dirty="0"/>
          </a:p>
        </p:txBody>
      </p:sp>
      <p:sp>
        <p:nvSpPr>
          <p:cNvPr id="2355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/>
              <a:t>They lack operations – abstract rules that underpin adult logical thinking</a:t>
            </a:r>
          </a:p>
          <a:p>
            <a:r>
              <a:rPr lang="en-GB" altLang="en-US"/>
              <a:t>As a result their thinking tends to be inconsistent and irrational from an adult’s perspective</a:t>
            </a:r>
          </a:p>
          <a:p>
            <a:endParaRPr lang="en-GB" altLang="en-US" dirty="0"/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4" y="4411525"/>
            <a:ext cx="2341563" cy="170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27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4"/>
          <p:cNvSpPr>
            <a:spLocks noGrp="1"/>
          </p:cNvSpPr>
          <p:nvPr>
            <p:ph sz="half" idx="1"/>
          </p:nvPr>
        </p:nvSpPr>
        <p:spPr>
          <a:xfrm>
            <a:off x="478551" y="682972"/>
            <a:ext cx="4184035" cy="38807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Cyfyngiadau ar feddwl plentyn cyn-weithredol</a:t>
            </a:r>
          </a:p>
          <a:p>
            <a:pPr lvl="1"/>
            <a:r>
              <a:rPr lang="en-GB" altLang="en-US"/>
              <a:t>Egosentraeth</a:t>
            </a:r>
          </a:p>
          <a:p>
            <a:pPr lvl="1"/>
            <a:r>
              <a:rPr lang="en-GB" altLang="en-US"/>
              <a:t>Animistiaeth</a:t>
            </a:r>
          </a:p>
          <a:p>
            <a:pPr lvl="1"/>
            <a:r>
              <a:rPr lang="en-GB" altLang="en-US"/>
              <a:t>Canoli</a:t>
            </a:r>
          </a:p>
          <a:p>
            <a:r>
              <a:rPr lang="en-GB" altLang="en-US"/>
              <a:t>Plant yn parhau i ddatblygu cynrychiolaeth fewnol o'r byd drwy addasu a chymryd i fewn profiadau newydd</a:t>
            </a:r>
            <a:endParaRPr lang="en-GB" altLang="en-US" dirty="0"/>
          </a:p>
        </p:txBody>
      </p:sp>
      <p:sp>
        <p:nvSpPr>
          <p:cNvPr id="24580" name="Content Placeholder 5"/>
          <p:cNvSpPr>
            <a:spLocks noGrp="1"/>
          </p:cNvSpPr>
          <p:nvPr>
            <p:ph sz="half" idx="2"/>
          </p:nvPr>
        </p:nvSpPr>
        <p:spPr>
          <a:xfrm>
            <a:off x="5288753" y="623337"/>
            <a:ext cx="4184034" cy="3880773"/>
          </a:xfrm>
        </p:spPr>
        <p:txBody>
          <a:bodyPr/>
          <a:lstStyle/>
          <a:p>
            <a:r>
              <a:rPr lang="en-GB" altLang="en-US"/>
              <a:t>Limitations on a pre-operational child’s thinking include:</a:t>
            </a:r>
          </a:p>
          <a:p>
            <a:pPr lvl="1"/>
            <a:r>
              <a:rPr lang="en-GB" altLang="en-US"/>
              <a:t>Egocentrism</a:t>
            </a:r>
          </a:p>
          <a:p>
            <a:pPr lvl="1"/>
            <a:r>
              <a:rPr lang="en-GB" altLang="en-US"/>
              <a:t>Animism</a:t>
            </a:r>
          </a:p>
          <a:p>
            <a:pPr lvl="1"/>
            <a:r>
              <a:rPr lang="en-GB" altLang="en-US"/>
              <a:t>Centration</a:t>
            </a:r>
          </a:p>
          <a:p>
            <a:r>
              <a:rPr lang="en-GB" altLang="en-US"/>
              <a:t>Children continue to develop their internal representations of the world through adaptation and accommodation of new experiences</a:t>
            </a:r>
          </a:p>
          <a:p>
            <a:endParaRPr lang="en-GB" altLang="en-US" dirty="0"/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186" y="4470562"/>
            <a:ext cx="3025775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197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Yn ôl Piaget</a:t>
            </a:r>
            <a:br>
              <a:rPr lang="en-GB" altLang="en-US"/>
            </a:br>
            <a:r>
              <a:rPr lang="en-GB" altLang="en-US"/>
              <a:t>According to Piaget</a:t>
            </a:r>
            <a:endParaRPr lang="en-GB" altLang="en-US" dirty="0"/>
          </a:p>
        </p:txBody>
      </p:sp>
      <p:sp>
        <p:nvSpPr>
          <p:cNvPr id="25603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Nid yw plant ifanc yn deall fod gan eraill olwg wahanol o’r byd</a:t>
            </a:r>
          </a:p>
          <a:p>
            <a:r>
              <a:rPr lang="en-GB" altLang="en-US"/>
              <a:t>Tybiant fod pawb arall yn medru gweld beth fedran nhw</a:t>
            </a:r>
          </a:p>
          <a:p>
            <a:r>
              <a:rPr lang="en-GB" altLang="en-US"/>
              <a:t>Dydy’r egosentraeth yma ddim yn diflannu yn llwyr nes bod y plentyn yn 7 neu 8 oed</a:t>
            </a:r>
            <a:endParaRPr lang="en-GB" altLang="en-US" dirty="0"/>
          </a:p>
        </p:txBody>
      </p:sp>
      <p:sp>
        <p:nvSpPr>
          <p:cNvPr id="25604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/>
              <a:t>Young children do not understand that others have a different view of the world from theirs</a:t>
            </a:r>
          </a:p>
          <a:p>
            <a:r>
              <a:rPr lang="en-GB" altLang="en-US"/>
              <a:t>They assume that anyone else can see what they can see</a:t>
            </a:r>
          </a:p>
          <a:p>
            <a:r>
              <a:rPr lang="en-GB" altLang="en-US"/>
              <a:t>This egocentrism does not disappear fully until the child is 7 or 8 years old.</a:t>
            </a:r>
          </a:p>
          <a:p>
            <a:endParaRPr lang="en-GB" altLang="en-US" dirty="0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113" y="5042140"/>
            <a:ext cx="1243012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31636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3952876" y="274638"/>
            <a:ext cx="6257925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/>
              <a:t>Profi egosentraeth</a:t>
            </a:r>
            <a:br>
              <a:rPr lang="en-GB" altLang="en-US" sz="4000" dirty="0"/>
            </a:br>
            <a:r>
              <a:rPr lang="en-GB" altLang="en-US" sz="4000"/>
              <a:t>Tests of egocentrism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310064" y="1785938"/>
            <a:ext cx="5595937" cy="45259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800" dirty="0">
                <a:solidFill>
                  <a:srgbClr val="0355CD"/>
                </a:solidFill>
              </a:rPr>
              <a:t>1. Three mountains task (Piaget &amp; </a:t>
            </a:r>
            <a:r>
              <a:rPr lang="en-GB" altLang="en-US" sz="2800" dirty="0" err="1">
                <a:solidFill>
                  <a:srgbClr val="0355CD"/>
                </a:solidFill>
              </a:rPr>
              <a:t>Inhelder</a:t>
            </a:r>
            <a:r>
              <a:rPr lang="en-GB" altLang="en-US" sz="2800" dirty="0">
                <a:solidFill>
                  <a:srgbClr val="0355CD"/>
                </a:solidFill>
              </a:rPr>
              <a:t>, 1956)</a:t>
            </a:r>
          </a:p>
          <a:p>
            <a:pPr marL="0" indent="0">
              <a:buNone/>
            </a:pPr>
            <a:r>
              <a:rPr lang="en-GB" altLang="en-US" sz="2000" dirty="0">
                <a:solidFill>
                  <a:srgbClr val="0355CD"/>
                </a:solidFill>
                <a:hlinkClick r:id="rId3"/>
              </a:rPr>
              <a:t>https://www.bing.com/videos/riverview/relatedvideo?q=three+mountains+task+youtube&amp;mid=86661DDE4C5F2DEE4D0E86661DDE4C5F2DEE4D0E&amp;FORM=VIRE</a:t>
            </a:r>
            <a:endParaRPr lang="en-GB" altLang="en-US" sz="2000" dirty="0">
              <a:solidFill>
                <a:srgbClr val="0355CD"/>
              </a:solidFill>
            </a:endParaRPr>
          </a:p>
          <a:p>
            <a:pPr marL="0" indent="0">
              <a:buNone/>
            </a:pPr>
            <a:endParaRPr lang="en-GB" altLang="en-US" sz="2000" dirty="0">
              <a:solidFill>
                <a:srgbClr val="0355CD"/>
              </a:solidFill>
            </a:endParaRPr>
          </a:p>
          <a:p>
            <a:pPr marL="0" indent="0">
              <a:buNone/>
            </a:pPr>
            <a:r>
              <a:rPr lang="en-GB" altLang="en-US" sz="2800" dirty="0">
                <a:solidFill>
                  <a:srgbClr val="0355CD"/>
                </a:solidFill>
              </a:rPr>
              <a:t>2. Turntable task (Borke,1975)</a:t>
            </a:r>
          </a:p>
          <a:p>
            <a:endParaRPr lang="en-GB" altLang="en-US" sz="2000" dirty="0">
              <a:solidFill>
                <a:srgbClr val="0355CD"/>
              </a:solidFill>
            </a:endParaRPr>
          </a:p>
          <a:p>
            <a:pPr marL="0" indent="0">
              <a:buNone/>
            </a:pPr>
            <a:r>
              <a:rPr lang="en-GB" altLang="en-US" sz="2800" dirty="0">
                <a:solidFill>
                  <a:srgbClr val="0355CD"/>
                </a:solidFill>
              </a:rPr>
              <a:t>3. Boy and policemen task (Hughes, 1975)</a:t>
            </a:r>
          </a:p>
          <a:p>
            <a:pPr marL="0" indent="0">
              <a:buNone/>
            </a:pPr>
            <a:r>
              <a:rPr lang="en-GB" altLang="en-US" b="1" dirty="0">
                <a:solidFill>
                  <a:srgbClr val="0355CD"/>
                </a:solidFill>
              </a:rPr>
              <a:t>Task – find out more about task 2 and 3</a:t>
            </a:r>
          </a:p>
        </p:txBody>
      </p:sp>
      <p:pic>
        <p:nvPicPr>
          <p:cNvPr id="26628" name="Picture 3" descr="ANd9GcSgQkrwockwDbPNKW7E25SoU9UMDF-ejmdDgSz5ZSJVwlQ28FvuYUFS-0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2339975" cy="159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 descr="ANd9GcRRMtaip55uY5bRoIWMmwwChv2txg6D3PuD8_o5o_sTomm3kgnVMagoqVM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628776"/>
            <a:ext cx="2339975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 descr="ANd9GcT2XRzzY7ddQZnGa2ZUGbYhkQbkTz71RhldrRNah_BETXoFv-Y5Wcz7rkd3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429001"/>
            <a:ext cx="23399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6" descr="ANd9GcS7b6V5o53YenKBu-Oa8Xrk6HzY3AdkjeE7F9zA1kVvGMNb5ou5N4JWhnY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5084764"/>
            <a:ext cx="233997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100153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/>
              <a:t>Beirniadaethau o’r dasg</a:t>
            </a:r>
            <a:br>
              <a:rPr lang="en-GB" altLang="en-US"/>
            </a:br>
            <a:r>
              <a:rPr lang="en-GB" altLang="en-US"/>
              <a:t>Criticisms of the task</a:t>
            </a:r>
            <a:br>
              <a:rPr lang="en-GB" altLang="en-US"/>
            </a:br>
            <a:endParaRPr lang="en-GB" altLang="en-US" dirty="0"/>
          </a:p>
        </p:txBody>
      </p:sp>
      <p:sp>
        <p:nvSpPr>
          <p:cNvPr id="29699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Modelau Piaget â diffyg nodweddion amlwg i alluogi plant i wahaniaethu un ochr i'r llall</a:t>
            </a:r>
          </a:p>
          <a:p>
            <a:r>
              <a:rPr lang="en-GB" altLang="en-US"/>
              <a:t>Gallai'r dasg o ail adeiladu’r arddangosfa, neu o ddewis y lluniau addas fod yn rhy anodd i blentyn ifanc</a:t>
            </a:r>
            <a:endParaRPr lang="en-GB" altLang="en-US" dirty="0"/>
          </a:p>
        </p:txBody>
      </p:sp>
      <p:sp>
        <p:nvSpPr>
          <p:cNvPr id="29700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Piaget’s models lacked salient characteristics that could allow children to differentiate one view from the next</a:t>
            </a:r>
          </a:p>
          <a:p>
            <a:r>
              <a:rPr lang="en-US" altLang="en-US"/>
              <a:t>The task of reconstructing the display, or choosing the appropriate drawings may be beyond the ability of a young child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471961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/>
            </a:br>
            <a:r>
              <a:rPr lang="en-GB"/>
              <a:t>Animeiddiaeth</a:t>
            </a:r>
            <a:br>
              <a:rPr lang="en-GB"/>
            </a:br>
            <a:r>
              <a:rPr lang="en-GB"/>
              <a:t>Animism</a:t>
            </a:r>
            <a:endParaRPr lang="cy-GB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/>
              <a:t>Y plentyn yn credu fod popeth yn ymwybodol h.y. â theimladau</a:t>
            </a:r>
          </a:p>
          <a:p>
            <a:r>
              <a:rPr lang="en-GB"/>
              <a:t>e.e. y car ddim yn dechrau gan ei fod wedi blino neu’n sal</a:t>
            </a:r>
            <a:endParaRPr lang="cy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The child believes that everything is conscious i.e. everything has feelings </a:t>
            </a:r>
            <a:endParaRPr lang="cy-GB"/>
          </a:p>
          <a:p>
            <a:r>
              <a:rPr lang="en-GB"/>
              <a:t>e.g. the car won’t start because it is sick or tired</a:t>
            </a:r>
            <a:endParaRPr lang="en-GB" dirty="0"/>
          </a:p>
        </p:txBody>
      </p:sp>
      <p:pic>
        <p:nvPicPr>
          <p:cNvPr id="5123" name="Picture 3" descr="C:\Users\l.roberts\AppData\Local\Microsoft\Windows\Temporary Internet Files\Content.IE5\UU4Z21D1\orange_fun_car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664" y="5105400"/>
            <a:ext cx="619268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9123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Canoli</a:t>
            </a:r>
            <a:br>
              <a:rPr lang="en-GB"/>
            </a:br>
            <a:r>
              <a:rPr lang="en-GB"/>
              <a:t>Centration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/>
              <a:t>Ffocysu ar un agwedd o gyd-destun tra’n anwybyddu’r lleill – dyma lle mae’r egwyddor gwybyddol o gadwraeth yn dod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This involves focusing on one aspect of a context whilst ignoring others</a:t>
            </a:r>
            <a:r>
              <a:rPr lang="cy-GB"/>
              <a:t> – this is where the cognitive principle of conservation arises </a:t>
            </a:r>
            <a:endParaRPr lang="en-GB" dirty="0"/>
          </a:p>
        </p:txBody>
      </p:sp>
      <p:pic>
        <p:nvPicPr>
          <p:cNvPr id="5" name="Picture 2" descr="C:\Documents and Settings\ittrobl\Local Settings\Temporary Internet Files\Content.IE5\A5QJOCWS\MP9003905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26295" y="4439343"/>
            <a:ext cx="3657600" cy="15636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5082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772400" cy="928688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3200" dirty="0" err="1">
                <a:solidFill>
                  <a:schemeClr val="bg2">
                    <a:lumMod val="25000"/>
                  </a:schemeClr>
                </a:solidFill>
              </a:rPr>
              <a:t>Tasg</a:t>
            </a:r>
            <a:r>
              <a:rPr lang="en-US" altLang="en-US" sz="3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en-US" sz="3200" dirty="0" err="1">
                <a:solidFill>
                  <a:schemeClr val="bg2">
                    <a:lumMod val="25000"/>
                  </a:schemeClr>
                </a:solidFill>
              </a:rPr>
              <a:t>Cadwraeth</a:t>
            </a:r>
            <a:br>
              <a:rPr lang="en-US" altLang="en-US" sz="32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altLang="en-US" sz="3200" dirty="0">
                <a:solidFill>
                  <a:schemeClr val="bg2">
                    <a:lumMod val="25000"/>
                  </a:schemeClr>
                </a:solidFill>
              </a:rPr>
              <a:t>Conservation Tasks </a:t>
            </a:r>
          </a:p>
        </p:txBody>
      </p:sp>
      <p:pic>
        <p:nvPicPr>
          <p:cNvPr id="31747" name="Picture 5" descr="Fig-0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1" y="1129701"/>
            <a:ext cx="8215313" cy="4857750"/>
          </a:xfrm>
          <a:noFill/>
        </p:spPr>
      </p:pic>
      <p:sp>
        <p:nvSpPr>
          <p:cNvPr id="6" name="Subtitle 2"/>
          <p:cNvSpPr txBox="1">
            <a:spLocks/>
          </p:cNvSpPr>
          <p:nvPr/>
        </p:nvSpPr>
        <p:spPr bwMode="auto">
          <a:xfrm>
            <a:off x="2524125" y="5981700"/>
            <a:ext cx="77724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GB" sz="2400" kern="0" dirty="0">
                <a:hlinkClick r:id="rId3"/>
              </a:rPr>
              <a:t>http://www.youtube.com/watch?v=gnArvcWaH6I</a:t>
            </a:r>
            <a:r>
              <a:rPr lang="en-GB" sz="2400" kern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8738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/>
              <a:t>Meddwl cyn-weithredol a’r her o gadwraeth</a:t>
            </a:r>
            <a:br>
              <a:rPr lang="en-US" altLang="en-US"/>
            </a:br>
            <a:r>
              <a:rPr lang="en-US" altLang="en-US"/>
              <a:t>Pre-operational thinking and problems of conservation</a:t>
            </a:r>
            <a:br>
              <a:rPr lang="en-US" altLang="en-US"/>
            </a:br>
            <a:endParaRPr lang="en-GB" dirty="0"/>
          </a:p>
        </p:txBody>
      </p:sp>
      <p:sp>
        <p:nvSpPr>
          <p:cNvPr id="39939" name="Content Placeholder 3"/>
          <p:cNvSpPr>
            <a:spLocks noGrp="1"/>
          </p:cNvSpPr>
          <p:nvPr>
            <p:ph sz="half" idx="1"/>
          </p:nvPr>
        </p:nvSpPr>
        <p:spPr>
          <a:xfrm>
            <a:off x="617699" y="2843076"/>
            <a:ext cx="4184035" cy="3880772"/>
          </a:xfrm>
        </p:spPr>
        <p:txBody>
          <a:bodyPr/>
          <a:lstStyle/>
          <a:p>
            <a:r>
              <a:rPr lang="en-GB" altLang="en-US"/>
              <a:t>Pam mae plant cyn weithredol yn methu tasgau cadwraeth?</a:t>
            </a:r>
          </a:p>
          <a:p>
            <a:endParaRPr lang="en-GB" altLang="en-US"/>
          </a:p>
          <a:p>
            <a:r>
              <a:rPr lang="en-GB" altLang="en-US"/>
              <a:t>Oherwydd nid yw eu meddyliau yn cael eu rheoli gan egwyddorion tu chwith, cyfadferiad a hunaniaeth</a:t>
            </a:r>
            <a:endParaRPr lang="en-GB" altLang="en-US" dirty="0"/>
          </a:p>
        </p:txBody>
      </p:sp>
      <p:sp>
        <p:nvSpPr>
          <p:cNvPr id="39940" name="Content Placeholder 4"/>
          <p:cNvSpPr>
            <a:spLocks noGrp="1"/>
          </p:cNvSpPr>
          <p:nvPr>
            <p:ph sz="half" idx="2"/>
          </p:nvPr>
        </p:nvSpPr>
        <p:spPr>
          <a:xfrm>
            <a:off x="5142979" y="2843076"/>
            <a:ext cx="4184034" cy="3880773"/>
          </a:xfrm>
        </p:spPr>
        <p:txBody>
          <a:bodyPr/>
          <a:lstStyle/>
          <a:p>
            <a:r>
              <a:rPr lang="en-US" altLang="en-US"/>
              <a:t>Why do pre-operational children fail problems of conservation?</a:t>
            </a:r>
          </a:p>
          <a:p>
            <a:endParaRPr lang="en-US" altLang="en-US"/>
          </a:p>
          <a:p>
            <a:r>
              <a:rPr lang="en-US" altLang="en-US"/>
              <a:t>Because their thinking is not governed by principles of reversibility, compensation and identity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659459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4035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Pe byddai plant yn defnyddio’r egwyddorion hyn, byddet yn dod i’r canlyniad y cedwir yr hylif</a:t>
            </a:r>
          </a:p>
          <a:p>
            <a:r>
              <a:rPr lang="en-GB" altLang="en-US"/>
              <a:t>Ni chânt eu rheoli gan weithrediadau rhesymegol</a:t>
            </a:r>
          </a:p>
          <a:p>
            <a:r>
              <a:rPr lang="en-GB" altLang="en-US"/>
              <a:t>Felly yn ‘egosentrig’ ac yn reddfol</a:t>
            </a:r>
            <a:endParaRPr lang="en-GB" altLang="en-US" dirty="0"/>
          </a:p>
        </p:txBody>
      </p:sp>
      <p:sp>
        <p:nvSpPr>
          <p:cNvPr id="4403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If children applied these principles, they would conclude liquid is conserved</a:t>
            </a:r>
          </a:p>
          <a:p>
            <a:r>
              <a:rPr lang="en-US" altLang="en-US"/>
              <a:t>Not governed by logical operations</a:t>
            </a:r>
          </a:p>
          <a:p>
            <a:r>
              <a:rPr lang="en-US" altLang="en-US"/>
              <a:t>Consequently, it appears egocentric (e.g., 3 mountains task) and intuitive (e.g., conservation tasks)</a:t>
            </a:r>
          </a:p>
          <a:p>
            <a:endParaRPr lang="en-GB" altLang="en-US" dirty="0"/>
          </a:p>
        </p:txBody>
      </p:sp>
      <p:pic>
        <p:nvPicPr>
          <p:cNvPr id="440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071" y="4897748"/>
            <a:ext cx="2887181" cy="1635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6159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Tasg / Task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/>
              <a:t>Mewn parau, ystyriwch enghreifftiau o weithgareddau yn y Cyfnod Sylfaen ac esboniwch pam fod rhain yn addas ar gyfer plentyn yn y cyfnod cyn-weithredol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In pairs, consider examples of activities in a Foundation Phase setting and explain why these are suitable for a pre-operational child</a:t>
            </a:r>
            <a:endParaRPr lang="cy-GB" dirty="0"/>
          </a:p>
        </p:txBody>
      </p:sp>
      <p:pic>
        <p:nvPicPr>
          <p:cNvPr id="6146" name="Picture 2" descr="C:\Users\l.roberts\AppData\Local\Microsoft\Windows\Temporary Internet Files\Content.IE5\5KQJEYQZ\NrIoG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1" y="4953001"/>
            <a:ext cx="4243535" cy="176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4367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cy-GB"/>
              <a:t>Goblygiadau Addysgol 1</a:t>
            </a:r>
            <a:br>
              <a:rPr lang="en-GB" altLang="cy-GB"/>
            </a:br>
            <a:r>
              <a:rPr lang="en-GB" altLang="cy-GB"/>
              <a:t>Educational Implications 1</a:t>
            </a:r>
            <a:endParaRPr lang="en-GB" altLang="cy-GB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cy-GB"/>
              <a:t>Defnyddio adnoddau a deunydd gweledol lle’n bosib</a:t>
            </a:r>
          </a:p>
          <a:p>
            <a:r>
              <a:rPr lang="en-GB" altLang="cy-GB"/>
              <a:t>Cadw cyfarwyddiadau’n fyr gn ddefnyddio symudiadau yn ogystal â geiriau </a:t>
            </a:r>
          </a:p>
          <a:p>
            <a:r>
              <a:rPr lang="en-GB" altLang="cy-GB"/>
              <a:t>Peidio disgwyl disgyblion i weld y gyd o safbwynt pobl eraill yn gyson</a:t>
            </a:r>
          </a:p>
          <a:p>
            <a:r>
              <a:rPr lang="en-GB" altLang="cy-GB"/>
              <a:t>Bod yn ymwybodol i'r posibilrwydd efallai fod gan ddisgyblion ystyron gwahanol am yr un gair neu eiriau gwahanol am yr un ystyr.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Use of concrete props and visual aids whenever possible.</a:t>
            </a:r>
          </a:p>
          <a:p>
            <a:r>
              <a:rPr lang="en-GB"/>
              <a:t> Make instructions relatively short, using actions as well as words.</a:t>
            </a:r>
          </a:p>
          <a:p>
            <a:r>
              <a:rPr lang="en-GB"/>
              <a:t> Do not expect the students to consistently see the world from someone else’s point of view.</a:t>
            </a:r>
          </a:p>
          <a:p>
            <a:r>
              <a:rPr lang="en-GB"/>
              <a:t>Be sensitive to the possibility that students may have different meanings for the same word or different words for the same meaning. </a:t>
            </a:r>
            <a:endParaRPr lang="en-GB" dirty="0"/>
          </a:p>
        </p:txBody>
      </p:sp>
      <p:graphicFrame>
        <p:nvGraphicFramePr>
          <p:cNvPr id="66573" name="Group 13"/>
          <p:cNvGraphicFramePr>
            <a:graphicFrameLocks noGrp="1"/>
          </p:cNvGraphicFramePr>
          <p:nvPr/>
        </p:nvGraphicFramePr>
        <p:xfrm>
          <a:off x="1524000" y="0"/>
          <a:ext cx="208002" cy="518048"/>
        </p:xfrm>
        <a:graphic>
          <a:graphicData uri="http://schemas.openxmlformats.org/drawingml/2006/table">
            <a:tbl>
              <a:tblPr/>
              <a:tblGrid>
                <a:gridCol w="208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301" marR="91301" marT="45664" marB="45664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6583" name="Group 23"/>
          <p:cNvGraphicFramePr>
            <a:graphicFrameLocks noGrp="1"/>
          </p:cNvGraphicFramePr>
          <p:nvPr/>
        </p:nvGraphicFramePr>
        <p:xfrm>
          <a:off x="1524000" y="0"/>
          <a:ext cx="208002" cy="518048"/>
        </p:xfrm>
        <a:graphic>
          <a:graphicData uri="http://schemas.openxmlformats.org/drawingml/2006/table">
            <a:tbl>
              <a:tblPr/>
              <a:tblGrid>
                <a:gridCol w="208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301" marR="91301" marT="45664" marB="45664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9996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Rhoi digon o gyfle i blant i ymarfer sgiliau penodol ymarferol fydd yn gosod y sylfaen ar gyfer tasgau mwy cymhleth fel darllen a deall.</a:t>
            </a:r>
          </a:p>
          <a:p>
            <a:r>
              <a:rPr lang="en-GB"/>
              <a:t>Darparu amrediad eang o brofiadau er mwyn adeiladu sylfaen gadarn i ddysgu iaith a chysyniadau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 Give children a great deal of hands-on practice with the skills that serve as building blocks for more complex skills like reading comprehension.</a:t>
            </a:r>
          </a:p>
          <a:p>
            <a:r>
              <a:rPr lang="en-GB"/>
              <a:t>Provide a wide range of experiences in order to build a foundation for concept learning and language.</a:t>
            </a:r>
          </a:p>
          <a:p>
            <a:r>
              <a:rPr lang="en-GB"/>
              <a:t>(McLendon, 2011)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3612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Concrit</a:t>
            </a:r>
            <a:r>
              <a:rPr lang="en-GB" dirty="0"/>
              <a:t> </a:t>
            </a:r>
            <a:r>
              <a:rPr lang="en-GB" dirty="0" err="1"/>
              <a:t>gweithredol</a:t>
            </a:r>
            <a:br>
              <a:rPr lang="en-GB" dirty="0"/>
            </a:br>
            <a:r>
              <a:rPr lang="en-GB" dirty="0"/>
              <a:t>Concrete operational (7-11)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Dal wedi eu gwreiddio yn y byd concrid</a:t>
            </a:r>
          </a:p>
          <a:p>
            <a:r>
              <a:rPr lang="en-GB"/>
              <a:t>Yn cael trafferth i feddwl yn haniaethol</a:t>
            </a:r>
          </a:p>
          <a:p>
            <a:r>
              <a:rPr lang="en-GB"/>
              <a:t>Flavell (1986 in Slavin 2009, p.37) </a:t>
            </a:r>
          </a:p>
          <a:p>
            <a:r>
              <a:rPr lang="en-GB"/>
              <a:t>An earthbound, concrete, practical-minded sort of problem-solving approach… a theorist the elementary school child is not</a:t>
            </a:r>
          </a:p>
          <a:p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Still very much rooted in the concrete world</a:t>
            </a:r>
          </a:p>
          <a:p>
            <a:r>
              <a:rPr lang="en-GB"/>
              <a:t>Have difficulty with abstract thought</a:t>
            </a:r>
          </a:p>
          <a:p>
            <a:r>
              <a:rPr lang="en-GB"/>
              <a:t>Flavell (1986 in Slavin 2009, p.37) </a:t>
            </a:r>
          </a:p>
          <a:p>
            <a:r>
              <a:rPr lang="en-GB"/>
              <a:t>An earthbound, concrete, practical-minded sort of problem-solving approach… a theorist the elementary school child is not</a:t>
            </a:r>
          </a:p>
          <a:p>
            <a:endParaRPr lang="cy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307" y="666457"/>
            <a:ext cx="2341563" cy="1207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136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Cyfresiad yn datblygu- y gallu i drefnu pethau yn rhesymegol</a:t>
            </a:r>
          </a:p>
          <a:p>
            <a:r>
              <a:rPr lang="en-GB"/>
              <a:t>e.e. lleiaf i'r mwyaf</a:t>
            </a:r>
          </a:p>
          <a:p>
            <a:r>
              <a:rPr lang="en-GB"/>
              <a:t>Medr trosiad wedyn ddatblygu h.y. adnabod cysylltiadau rhwng dau beth yn seiliedig ar wybodaeth am y trydydd e.e. mae Tom yn dalach na Ben ac mae Ben yn dalach na Sam felly mae Tom yn dalach na Sam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Seriation develops- the ability to arrange things in logical progression</a:t>
            </a:r>
          </a:p>
          <a:p>
            <a:r>
              <a:rPr lang="en-GB"/>
              <a:t>e.g. smallest to largest</a:t>
            </a:r>
          </a:p>
          <a:p>
            <a:r>
              <a:rPr lang="en-GB"/>
              <a:t>Transitivity can then develop i.e. inferring relationships between two objects on the basis of knowledge of a third e.g.  Tom is taller than Ben and Ben is taller than Sam therefore Tom is taller than Sam </a:t>
            </a:r>
          </a:p>
          <a:p>
            <a:r>
              <a:rPr lang="en-GB"/>
              <a:t>( Slavin,2009)</a:t>
            </a:r>
            <a:endParaRPr lang="cy-GB" dirty="0"/>
          </a:p>
        </p:txBody>
      </p:sp>
      <p:pic>
        <p:nvPicPr>
          <p:cNvPr id="7171" name="Picture 3" descr="C:\Users\l.roberts\AppData\Local\Microsoft\Windows\Temporary Internet Files\Content.IE5\EME09GLO\20081214202128_three-kid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722" y="649356"/>
            <a:ext cx="2599792" cy="1248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9022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915963"/>
            <a:ext cx="4184035" cy="38807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Plant yn symud o feddwl egosentrig i feddwl gwrthrychol</a:t>
            </a:r>
          </a:p>
          <a:p>
            <a:r>
              <a:rPr lang="en-GB"/>
              <a:t>Medr plant weld fod eraill yn medru cael canfyddiadau gwahanol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1640" y="2915963"/>
            <a:ext cx="4184034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Children move from egocentric thought to decentred or objective thought</a:t>
            </a:r>
          </a:p>
          <a:p>
            <a:r>
              <a:rPr lang="en-GB"/>
              <a:t>Allows children to see that others can have different perceptions</a:t>
            </a:r>
            <a:endParaRPr lang="cy-GB"/>
          </a:p>
          <a:p>
            <a:endParaRPr lang="en-GB" dirty="0"/>
          </a:p>
          <a:p>
            <a:r>
              <a:rPr lang="en-GB"/>
              <a:t>( Slavin, 2009)</a:t>
            </a:r>
            <a:endParaRPr lang="en-GB" dirty="0"/>
          </a:p>
        </p:txBody>
      </p:sp>
      <p:pic>
        <p:nvPicPr>
          <p:cNvPr id="8194" name="Picture 2" descr="C:\Users\l.roberts\AppData\Local\Microsoft\Windows\Temporary Internet Files\Content.IE5\VGH11Z05\3-kids-looking-dow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469" y="685751"/>
            <a:ext cx="2009825" cy="135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9498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Tasg / Task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parau</a:t>
            </a:r>
            <a:r>
              <a:rPr lang="en-GB" dirty="0"/>
              <a:t>, </a:t>
            </a:r>
            <a:r>
              <a:rPr lang="en-GB" dirty="0" err="1"/>
              <a:t>ystyriwch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>
                <a:hlinkClick r:id="rId2"/>
              </a:rPr>
              <a:t>weithgaredd</a:t>
            </a:r>
            <a:r>
              <a:rPr lang="en-GB" dirty="0"/>
              <a:t> </a:t>
            </a:r>
            <a:r>
              <a:rPr lang="en-GB" dirty="0" err="1"/>
              <a:t>ganlynol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addas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plentyn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cyfnod</a:t>
            </a:r>
            <a:r>
              <a:rPr lang="en-GB" dirty="0"/>
              <a:t> </a:t>
            </a:r>
            <a:r>
              <a:rPr lang="en-GB" dirty="0" err="1"/>
              <a:t>concrid</a:t>
            </a:r>
            <a:r>
              <a:rPr lang="en-GB" dirty="0"/>
              <a:t> </a:t>
            </a:r>
            <a:r>
              <a:rPr lang="en-GB" dirty="0" err="1"/>
              <a:t>gweithredol</a:t>
            </a: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 pairs, consider how the following </a:t>
            </a:r>
            <a:r>
              <a:rPr lang="en-GB" dirty="0">
                <a:hlinkClick r:id="rId2"/>
              </a:rPr>
              <a:t>activity</a:t>
            </a:r>
            <a:r>
              <a:rPr lang="en-GB" dirty="0"/>
              <a:t> is suitable for a child in Piaget’s concrete operational stage                                                 </a:t>
            </a:r>
            <a:endParaRPr lang="cy-GB" dirty="0"/>
          </a:p>
        </p:txBody>
      </p:sp>
      <p:pic>
        <p:nvPicPr>
          <p:cNvPr id="9218" name="Picture 2" descr="C:\Users\l.roberts\AppData\Local\Microsoft\Windows\Temporary Internet Files\Content.IE5\FDGQFACQ\children_world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070" y="4035287"/>
            <a:ext cx="4608512" cy="216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8234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cy-GB"/>
              <a:t>Goblygiadau Addysgol 2 </a:t>
            </a:r>
            <a:br>
              <a:rPr lang="en-GB" altLang="cy-GB" dirty="0"/>
            </a:br>
            <a:r>
              <a:rPr lang="en-US" altLang="cy-GB"/>
              <a:t>Educational implications 2</a:t>
            </a:r>
            <a:endParaRPr lang="en-US" altLang="cy-GB" dirty="0"/>
          </a:p>
        </p:txBody>
      </p:sp>
      <p:sp>
        <p:nvSpPr>
          <p:cNvPr id="35843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GB" altLang="cy-GB"/>
              <a:t>Defnyddio cyfarpar gweledol a modelau</a:t>
            </a:r>
          </a:p>
          <a:p>
            <a:pPr lvl="1"/>
            <a:r>
              <a:rPr lang="en-GB" altLang="cy-GB"/>
              <a:t>Darparu cyfleoedd i drafod materion cymdeithasol, gwleidyddol a diwylliannol</a:t>
            </a:r>
          </a:p>
          <a:p>
            <a:pPr lvl="1"/>
            <a:r>
              <a:rPr lang="en-GB" altLang="cy-GB"/>
              <a:t>Dysgu cysyniadau eang yn hytrach na ffeithiau a’u lleoli o fewn cyd-destun ystyrol a pherthnasol i’r dysgwr.</a:t>
            </a:r>
          </a:p>
          <a:p>
            <a:endParaRPr lang="en-GB" altLang="cy-GB" dirty="0"/>
          </a:p>
        </p:txBody>
      </p:sp>
      <p:sp>
        <p:nvSpPr>
          <p:cNvPr id="35844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r>
              <a:rPr lang="en-GB" altLang="cy-GB"/>
              <a:t>Use visual aids and models</a:t>
            </a:r>
          </a:p>
          <a:p>
            <a:pPr lvl="1"/>
            <a:r>
              <a:rPr lang="en-GB" altLang="cy-GB"/>
              <a:t>Provide opportunities to discuss social, political, and cultural issues</a:t>
            </a:r>
          </a:p>
          <a:p>
            <a:pPr lvl="1"/>
            <a:r>
              <a:rPr lang="en-GB" altLang="cy-GB"/>
              <a:t>Teach broad concepts rather than facts, and to situate these in a context meaningful and relevant to the learner</a:t>
            </a:r>
          </a:p>
          <a:p>
            <a:endParaRPr lang="en-GB" altLang="cy-GB" dirty="0"/>
          </a:p>
        </p:txBody>
      </p:sp>
    </p:spTree>
    <p:extLst>
      <p:ext uri="{BB962C8B-B14F-4D97-AF65-F5344CB8AC3E}">
        <p14:creationId xmlns:p14="http://schemas.microsoft.com/office/powerpoint/2010/main" val="11780935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cy-GB"/>
              <a:t>Goblygiadau Addysgol 3</a:t>
            </a:r>
            <a:br>
              <a:rPr lang="en-GB" altLang="cy-GB"/>
            </a:br>
            <a:r>
              <a:rPr lang="en-US" altLang="cy-GB"/>
              <a:t>Educational implications 3</a:t>
            </a:r>
            <a:endParaRPr lang="en-GB" altLang="cy-GB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cy-GB"/>
              <a:t>Darparu cyfleoedd i</a:t>
            </a:r>
          </a:p>
          <a:p>
            <a:pPr lvl="1"/>
            <a:r>
              <a:rPr lang="en-GB" altLang="cy-GB"/>
              <a:t>ddosbarthu a grwpio gwybodaeth fwyfwy cymhleth</a:t>
            </a:r>
          </a:p>
          <a:p>
            <a:pPr lvl="1"/>
            <a:r>
              <a:rPr lang="en-GB" altLang="cy-GB"/>
              <a:t>ddefnyddio amlinelliadau a hierarchaeth i hwyluso cymhwyso gwybodaeth newydd gyda hen wybodaeth</a:t>
            </a:r>
          </a:p>
          <a:p>
            <a:pPr lvl="1"/>
            <a:endParaRPr lang="en-GB" altLang="cy-GB" dirty="0"/>
          </a:p>
        </p:txBody>
      </p:sp>
      <p:sp>
        <p:nvSpPr>
          <p:cNvPr id="36868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cy-GB"/>
              <a:t>Allow opportunities to </a:t>
            </a:r>
          </a:p>
          <a:p>
            <a:pPr lvl="1"/>
            <a:r>
              <a:rPr lang="en-GB" altLang="cy-GB"/>
              <a:t>classify and group information with increasing complexity</a:t>
            </a:r>
          </a:p>
          <a:p>
            <a:pPr lvl="1"/>
            <a:r>
              <a:rPr lang="en-GB" altLang="cy-GB"/>
              <a:t>use outlines and hierarchies to facilitate assimilating new information with previous knowledge</a:t>
            </a:r>
          </a:p>
          <a:p>
            <a:endParaRPr lang="en-GB" altLang="cy-GB" dirty="0"/>
          </a:p>
        </p:txBody>
      </p:sp>
    </p:spTree>
    <p:extLst>
      <p:ext uri="{BB962C8B-B14F-4D97-AF65-F5344CB8AC3E}">
        <p14:creationId xmlns:p14="http://schemas.microsoft.com/office/powerpoint/2010/main" val="25497304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cy-GB"/>
              <a:t>Goblygiadau Addysgol 4</a:t>
            </a:r>
            <a:br>
              <a:rPr lang="en-GB" altLang="cy-GB"/>
            </a:br>
            <a:r>
              <a:rPr lang="en-US" altLang="cy-GB"/>
              <a:t>Educational implications 4</a:t>
            </a:r>
            <a:endParaRPr lang="en-US" altLang="cy-GB" dirty="0"/>
          </a:p>
        </p:txBody>
      </p:sp>
      <p:sp>
        <p:nvSpPr>
          <p:cNvPr id="32771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GB" altLang="cy-GB"/>
              <a:t>Mae ‘dysgu drwy ddarganfod’ yn rhoi’r cyfleoedd i ddysgwyr ymchwilio ac arbrofi, ac felly hybu dealltwriaeth newydd</a:t>
            </a:r>
          </a:p>
          <a:p>
            <a:pPr lvl="1"/>
            <a:r>
              <a:rPr lang="en-GB" altLang="cy-GB"/>
              <a:t>Mae rhoi cyfleoedd sy’n galluogi myfyrwyr o wahanol lefelau gwybyddol i weithio gyda’i gilydd yn aml yn hybu myfyrwyr llai aeddfed i ddatblygu i lefel mwy aeddfed o ddealltwriaeth</a:t>
            </a:r>
          </a:p>
          <a:p>
            <a:endParaRPr lang="en-GB" alt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GB"/>
              <a:t>'Discovery learning’ provides opportunities for learners to explore and experiment, thereby encouraging new understandings</a:t>
            </a:r>
          </a:p>
          <a:p>
            <a:pPr lvl="1"/>
            <a:r>
              <a:rPr lang="en-GB"/>
              <a:t>Opportunities that allow students of differing cognitive levels to work together often encourage less mature students to advance to a more mature understanding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8673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5059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/>
              <a:t>Damcaniaeth Piaget yn bwysig iawn o ran y ffordd roedd pobl yn meddwl am ddatblygiadau gwybyddol plant</a:t>
            </a:r>
          </a:p>
          <a:p>
            <a:r>
              <a:rPr lang="en-GB" altLang="en-US"/>
              <a:t>Datblygiad galluoedd gwybyddol drwy’r rhyngweithiad rhwng natur a magwraeth a’r amgylchedd</a:t>
            </a:r>
            <a:endParaRPr lang="en-GB" altLang="en-US" dirty="0"/>
          </a:p>
        </p:txBody>
      </p:sp>
      <p:sp>
        <p:nvSpPr>
          <p:cNvPr id="45060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Piaget’s theory was hugely important in changing the way people thought about the development of cognitive abilities in children.</a:t>
            </a:r>
          </a:p>
          <a:p>
            <a:r>
              <a:rPr lang="en-US" altLang="en-US"/>
              <a:t>Development of cognitive abilities evolves through interaction between innate capacities and the environment</a:t>
            </a:r>
            <a:endParaRPr lang="en-US" altLang="en-US" dirty="0"/>
          </a:p>
        </p:txBody>
      </p:sp>
      <p:pic>
        <p:nvPicPr>
          <p:cNvPr id="45061" name="Picture 6" descr="ANd9GcT2XRzzY7ddQZnGa2ZUGbYhkQbkTz71RhldrRNah_BETXoFv-Y5Wcz7rkd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044" y="4956314"/>
            <a:ext cx="23399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5497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Beirniadaethau o Piaget 1</a:t>
            </a:r>
            <a:br>
              <a:rPr lang="en-GB" altLang="en-US"/>
            </a:br>
            <a:r>
              <a:rPr lang="en-GB" altLang="en-US"/>
              <a:t>Criticisms of Piaget 1</a:t>
            </a:r>
            <a:endParaRPr lang="en-GB" altLang="en-US" dirty="0"/>
          </a:p>
        </p:txBody>
      </p:sp>
      <p:sp>
        <p:nvSpPr>
          <p:cNvPr id="47107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Er fod damcaniaeth Piaget yn ddylanwadol hyd heddiw, mae rhai gwendidau nawr yn amlwg</a:t>
            </a:r>
          </a:p>
          <a:p>
            <a:r>
              <a:rPr lang="en-GB" altLang="en-US"/>
              <a:t>Mae‘r model camau yn ystyried fod meddwl plant yn fwy cyson nag yw e (Seigler,2006)</a:t>
            </a:r>
          </a:p>
          <a:p>
            <a:pPr lvl="1"/>
            <a:r>
              <a:rPr lang="en-GB" altLang="en-US"/>
              <a:t>Mae plant yn aml yn mynd yn ôl i hen ffordd o feddwl/ymddwyn</a:t>
            </a:r>
          </a:p>
          <a:p>
            <a:r>
              <a:rPr lang="en-GB" altLang="en-US"/>
              <a:t>Mae babis a phlant yn fwy abl yn wybyddol na gydnabyddwyd gan Piaget</a:t>
            </a:r>
            <a:endParaRPr lang="en-GB" altLang="en-US" dirty="0"/>
          </a:p>
        </p:txBody>
      </p:sp>
      <p:sp>
        <p:nvSpPr>
          <p:cNvPr id="47108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Although Piaget’s theory remains highly influential, some weaknesses are now apparent</a:t>
            </a:r>
          </a:p>
          <a:p>
            <a:pPr lvl="1"/>
            <a:r>
              <a:rPr lang="en-US" altLang="en-US"/>
              <a:t>The stage model depicts children’s thinking as being more consistent than it is (Seigler, 2006)</a:t>
            </a:r>
          </a:p>
          <a:p>
            <a:pPr lvl="2"/>
            <a:r>
              <a:rPr lang="en-US" altLang="en-US"/>
              <a:t>Child often reverts to old ways of thinking/acting</a:t>
            </a:r>
          </a:p>
          <a:p>
            <a:pPr lvl="1"/>
            <a:r>
              <a:rPr lang="en-US" altLang="en-US"/>
              <a:t>Infants and young children are more cognitively competent than Piaget recognised</a:t>
            </a:r>
          </a:p>
          <a:p>
            <a:endParaRPr lang="en-GB" altLang="en-US" dirty="0"/>
          </a:p>
        </p:txBody>
      </p:sp>
      <p:pic>
        <p:nvPicPr>
          <p:cNvPr id="47109" name="Picture 6" descr="ANd9GcT2XRzzY7ddQZnGa2ZUGbYhkQbkTz71RhldrRNah_BETXoFv-Y5Wcz7rkd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648" y="249109"/>
            <a:ext cx="116998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39697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Beirniadaethau o Piaget 2</a:t>
            </a:r>
            <a:br>
              <a:rPr lang="en-GB" altLang="en-US"/>
            </a:br>
            <a:r>
              <a:rPr lang="en-GB" altLang="en-US"/>
              <a:t>Criticisms of Piaget 2</a:t>
            </a:r>
            <a:endParaRPr lang="cy-GB" dirty="0"/>
          </a:p>
        </p:txBody>
      </p:sp>
      <p:sp>
        <p:nvSpPr>
          <p:cNvPr id="38915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altLang="cy-GB"/>
              <a:t>Dywed Huitt a Hummel (1998 ar gael yn </a:t>
            </a:r>
            <a:r>
              <a:rPr lang="en-US"/>
              <a:t>Wood, Smith &amp;  Grossniklaus, 2014)</a:t>
            </a:r>
            <a:endParaRPr lang="en-GB" altLang="cy-GB"/>
          </a:p>
          <a:p>
            <a:pPr lvl="1"/>
            <a:r>
              <a:rPr lang="en-GB" altLang="cy-GB"/>
              <a:t>‘only 35% of high school graduates in industrialized countries obtain formal operations; many people do not think formally during adulthood’.</a:t>
            </a:r>
          </a:p>
          <a:p>
            <a:pPr lvl="1"/>
            <a:r>
              <a:rPr lang="en-GB" altLang="cy-GB"/>
              <a:t>Mae hwn yn bwysig yn nhermau datblygu cyfarwyddiadau a deunyddiau cefnogol ar gyfer myfyrwyr sydd yn oedolion, ond efallai yn gyfyngedig yn eu dealltwriaeth o gysyniadau abstract</a:t>
            </a:r>
            <a:endParaRPr lang="en-GB" alt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Huitt and Hummel (1998, in Wood, Smith &amp; Grossniklaus, 2014)</a:t>
            </a:r>
          </a:p>
          <a:p>
            <a:pPr lvl="1"/>
            <a:r>
              <a:rPr lang="en-GB" altLang="cy-GB"/>
              <a:t>only 35% of high school graduates in industrialized countries obtain formal operations; many people do not think formally during adulthood’.</a:t>
            </a:r>
          </a:p>
          <a:p>
            <a:pPr lvl="1"/>
            <a:r>
              <a:rPr lang="en-GB" altLang="cy-GB"/>
              <a:t>This is important in terms of developing instructions and support materials for adult students, who may be restricted in their understanding of abstract concepts</a:t>
            </a:r>
          </a:p>
          <a:p>
            <a:endParaRPr lang="en-GB"/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4510161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Beirniadaethau o Piaget 3 </a:t>
            </a:r>
            <a:br>
              <a:rPr lang="en-GB" altLang="en-US" dirty="0"/>
            </a:br>
            <a:r>
              <a:rPr lang="en-GB" altLang="en-US"/>
              <a:t>Criticisms of Piaget 3</a:t>
            </a:r>
            <a:endParaRPr lang="en-US" altLang="cy-GB" dirty="0"/>
          </a:p>
        </p:txBody>
      </p:sp>
      <p:sp>
        <p:nvSpPr>
          <p:cNvPr id="45059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cy-GB"/>
              <a:t>McGonigle, B (1987) wedi gweithio gyda mwncïod</a:t>
            </a:r>
          </a:p>
          <a:p>
            <a:r>
              <a:rPr lang="en-US" altLang="cy-GB"/>
              <a:t>Mwncïod wedi dysgu trefnu maint, siap a lliw hyd at 12 gwrthrych ar sgrin</a:t>
            </a:r>
          </a:p>
          <a:p>
            <a:r>
              <a:rPr lang="en-US" altLang="cy-GB"/>
              <a:t>Yn cyfateb i lefel datblygiad plentyn 6-7 </a:t>
            </a:r>
            <a:r>
              <a:rPr lang="en-US" altLang="cy-GB" dirty="0"/>
              <a:t>oed</a:t>
            </a:r>
          </a:p>
          <a:p>
            <a:r>
              <a:rPr lang="en-US" altLang="cy-GB"/>
              <a:t>Y tro cyntaf i hyn gael ei weld mewn anifail</a:t>
            </a:r>
          </a:p>
          <a:p>
            <a:r>
              <a:rPr lang="en-US" altLang="cy-GB"/>
              <a:t>‘The monkey did it!’</a:t>
            </a:r>
          </a:p>
          <a:p>
            <a:endParaRPr lang="en-US" altLang="cy-GB"/>
          </a:p>
          <a:p>
            <a:endParaRPr lang="en-US" altLang="cy-GB" dirty="0"/>
          </a:p>
        </p:txBody>
      </p:sp>
      <p:sp>
        <p:nvSpPr>
          <p:cNvPr id="45060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cy-GB" dirty="0"/>
              <a:t>McGonigle (1987) worked with monkeys</a:t>
            </a:r>
          </a:p>
          <a:p>
            <a:r>
              <a:rPr lang="en-GB" altLang="cy-GB" dirty="0"/>
              <a:t>They learnt how to organise the size, shape and colour of up to 12 objects on screen</a:t>
            </a:r>
          </a:p>
          <a:p>
            <a:r>
              <a:rPr lang="en-GB" altLang="cy-GB" dirty="0"/>
              <a:t>This reflects a 6-7 year old child development</a:t>
            </a:r>
          </a:p>
          <a:p>
            <a:r>
              <a:rPr lang="en-GB" altLang="cy-GB" dirty="0"/>
              <a:t>The first time that this has been demonstrated in animals</a:t>
            </a:r>
          </a:p>
          <a:p>
            <a:r>
              <a:rPr lang="en-US" altLang="cy-GB" dirty="0"/>
              <a:t>‘The monkey did it!’</a:t>
            </a:r>
          </a:p>
          <a:p>
            <a:endParaRPr lang="en-GB" altLang="cy-GB" dirty="0"/>
          </a:p>
          <a:p>
            <a:endParaRPr lang="en-GB" altLang="cy-GB" dirty="0"/>
          </a:p>
          <a:p>
            <a:endParaRPr lang="en-GB" altLang="cy-GB" dirty="0"/>
          </a:p>
        </p:txBody>
      </p:sp>
    </p:spTree>
    <p:extLst>
      <p:ext uri="{BB962C8B-B14F-4D97-AF65-F5344CB8AC3E}">
        <p14:creationId xmlns:p14="http://schemas.microsoft.com/office/powerpoint/2010/main" val="4854262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Ffactorau cymdeithasol</a:t>
            </a:r>
            <a:br>
              <a:rPr lang="en-GB" altLang="en-US"/>
            </a:br>
            <a:r>
              <a:rPr lang="en-GB" altLang="en-US"/>
              <a:t>Social factors</a:t>
            </a:r>
            <a:endParaRPr lang="en-GB" altLang="en-US" dirty="0"/>
          </a:p>
        </p:txBody>
      </p:sp>
      <p:sp>
        <p:nvSpPr>
          <p:cNvPr id="49155" name="Content Placeholder 4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/>
              <a:t>Damaniaeth Piaget yn anwybyddu rôl ffactorau cymdeithasol mewn datblygiad dysgu a gwybyddiaeth</a:t>
            </a:r>
          </a:p>
          <a:p>
            <a:r>
              <a:rPr lang="en-GB" altLang="en-US"/>
              <a:t>Gweld y plentyn fel ‘gwyddonydd’ datblygol- yn datblygu ar wahan i'w fyd cymdeithasol</a:t>
            </a:r>
          </a:p>
          <a:p>
            <a:r>
              <a:rPr lang="en-GB" altLang="en-US"/>
              <a:t>Damcaniaeth Vygotsky yn canolbwyntio ar ddatblygiad plant fel proses cymdeithasol</a:t>
            </a:r>
          </a:p>
        </p:txBody>
      </p:sp>
      <p:sp>
        <p:nvSpPr>
          <p:cNvPr id="4915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Piaget’s theory ignores the role of social factors in learning &amp; cognitive development</a:t>
            </a:r>
          </a:p>
          <a:p>
            <a:r>
              <a:rPr lang="en-US" altLang="en-US"/>
              <a:t>Saw child as a developing “scientist” – developing independently from its social world</a:t>
            </a:r>
          </a:p>
          <a:p>
            <a:r>
              <a:rPr lang="en-US" altLang="en-US"/>
              <a:t>Vygotsky’s theory in contrast focuses on child development as a social process</a:t>
            </a:r>
          </a:p>
          <a:p>
            <a:endParaRPr lang="en-GB" altLang="en-US"/>
          </a:p>
        </p:txBody>
      </p:sp>
      <p:pic>
        <p:nvPicPr>
          <p:cNvPr id="49157" name="Picture 5" descr="ANd9GcRRMtaip55uY5bRoIWMmwwChv2txg6D3PuD8_o5o_sTomm3kgnVMagoqVM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757" y="404192"/>
            <a:ext cx="1799860" cy="131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43341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>
          <a:xfrm>
            <a:off x="392412" y="457200"/>
            <a:ext cx="11525397" cy="1320800"/>
          </a:xfrm>
        </p:spPr>
        <p:txBody>
          <a:bodyPr>
            <a:normAutofit/>
          </a:bodyPr>
          <a:lstStyle/>
          <a:p>
            <a:r>
              <a:rPr lang="en-US" altLang="en-US"/>
              <a:t>Newidiadau i ddamcaniaeth Piaget</a:t>
            </a:r>
            <a:br>
              <a:rPr lang="en-US" altLang="en-US" dirty="0"/>
            </a:br>
            <a:r>
              <a:rPr lang="en-US" altLang="en-US"/>
              <a:t>Changes to Piaget’s theory</a:t>
            </a:r>
            <a:endParaRPr lang="en-US" altLang="en-US" dirty="0"/>
          </a:p>
        </p:txBody>
      </p:sp>
      <p:sp>
        <p:nvSpPr>
          <p:cNvPr id="60419" name="Content Placeholder 2"/>
          <p:cNvSpPr>
            <a:spLocks noGrp="1"/>
          </p:cNvSpPr>
          <p:nvPr>
            <p:ph sz="half" idx="1"/>
          </p:nvPr>
        </p:nvSpPr>
        <p:spPr>
          <a:xfrm>
            <a:off x="611073" y="2902711"/>
            <a:ext cx="4184035" cy="38807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US" altLang="en-US"/>
              <a:t>Y camau oedran wedi eu adolygu yn sgil ymchwil</a:t>
            </a:r>
          </a:p>
          <a:p>
            <a:pPr lvl="1"/>
            <a:r>
              <a:rPr lang="en-US" altLang="en-US"/>
              <a:t>Y syniad o newid yn ôl i gamau blaenorol yn debygol</a:t>
            </a:r>
          </a:p>
          <a:p>
            <a:pPr lvl="1"/>
            <a:endParaRPr lang="en-US" altLang="en-US"/>
          </a:p>
          <a:p>
            <a:r>
              <a:rPr lang="en-US" altLang="en-US"/>
              <a:t>Dull Vygotsky yn ystyried rôl pwerus prosesau cymdeithasol</a:t>
            </a:r>
            <a:endParaRPr lang="en-US" altLang="en-US" dirty="0"/>
          </a:p>
        </p:txBody>
      </p:sp>
      <p:sp>
        <p:nvSpPr>
          <p:cNvPr id="60420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975598"/>
            <a:ext cx="4184034" cy="3880773"/>
          </a:xfrm>
        </p:spPr>
        <p:txBody>
          <a:bodyPr/>
          <a:lstStyle/>
          <a:p>
            <a:pPr lvl="1"/>
            <a:r>
              <a:rPr lang="en-GB" altLang="en-US"/>
              <a:t>The age bands have been reviewed in light of modern research</a:t>
            </a:r>
          </a:p>
          <a:p>
            <a:pPr lvl="1"/>
            <a:r>
              <a:rPr lang="en-GB" altLang="en-US"/>
              <a:t>The idea of movement back to prior stages is likely </a:t>
            </a:r>
          </a:p>
          <a:p>
            <a:pPr lvl="1"/>
            <a:endParaRPr lang="en-GB" altLang="en-US"/>
          </a:p>
          <a:p>
            <a:r>
              <a:rPr lang="en-GB" altLang="en-US"/>
              <a:t>Vygotsky’s approach takes into account the powerful role of social processes </a:t>
            </a:r>
          </a:p>
          <a:p>
            <a:endParaRPr lang="en-GB" altLang="en-US"/>
          </a:p>
          <a:p>
            <a:endParaRPr lang="en-GB" altLang="en-US" dirty="0"/>
          </a:p>
        </p:txBody>
      </p:sp>
      <p:pic>
        <p:nvPicPr>
          <p:cNvPr id="60421" name="Picture 6" descr="ANd9GcS7b6V5o53YenKBu-Oa8Xrk6HzY3AdkjeE7F9zA1kVvGMNb5ou5N4JWhnY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600" y="536713"/>
            <a:ext cx="2339975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1985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7BF1A-59DA-4416-A5DE-6B037E5DD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Map </a:t>
            </a:r>
            <a:r>
              <a:rPr lang="en-GB" dirty="0" err="1"/>
              <a:t>Meddwl</a:t>
            </a:r>
            <a:br>
              <a:rPr lang="en-GB" dirty="0"/>
            </a:br>
            <a:r>
              <a:rPr lang="en-GB" dirty="0"/>
              <a:t>Mind Map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943464-7C37-4F96-9CBD-23AD559C39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2353" y="4417834"/>
            <a:ext cx="4184035" cy="38807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b="1" dirty="0" err="1"/>
              <a:t>Damcaniaeth</a:t>
            </a:r>
            <a:r>
              <a:rPr lang="en-GB" sz="2400" b="1" dirty="0"/>
              <a:t> Piaget o </a:t>
            </a:r>
            <a:r>
              <a:rPr lang="en-GB" sz="2400" b="1" dirty="0" err="1"/>
              <a:t>fewn</a:t>
            </a:r>
            <a:r>
              <a:rPr lang="en-GB" sz="2400" b="1" dirty="0"/>
              <a:t> </a:t>
            </a:r>
            <a:r>
              <a:rPr lang="en-GB" sz="2400" b="1" dirty="0" err="1"/>
              <a:t>amgylchedd</a:t>
            </a:r>
            <a:r>
              <a:rPr lang="en-GB" sz="2400" b="1" dirty="0"/>
              <a:t> </a:t>
            </a:r>
            <a:r>
              <a:rPr lang="en-GB" sz="2400" b="1" dirty="0" err="1"/>
              <a:t>dysgu</a:t>
            </a:r>
            <a:r>
              <a:rPr lang="en-GB" sz="2400" b="1" dirty="0"/>
              <a:t> ac </a:t>
            </a:r>
            <a:r>
              <a:rPr lang="en-GB" sz="2400" b="1" dirty="0" err="1"/>
              <a:t>addysgu</a:t>
            </a:r>
            <a:endParaRPr lang="en-GB" sz="24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67689B-8B71-441B-A21D-1972F3EC72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6272" y="4417834"/>
            <a:ext cx="4184034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b="1" dirty="0"/>
              <a:t>Piaget theory within a teaching and learning environment</a:t>
            </a:r>
          </a:p>
        </p:txBody>
      </p:sp>
      <p:pic>
        <p:nvPicPr>
          <p:cNvPr id="5" name="Picture 5" descr="Clipart - mindmap">
            <a:extLst>
              <a:ext uri="{FF2B5EF4-FFF2-40B4-BE49-F238E27FC236}">
                <a16:creationId xmlns:a16="http://schemas.microsoft.com/office/drawing/2014/main" id="{BF748B79-9B48-41DD-9534-961D6ACAF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2212" y="1806534"/>
            <a:ext cx="4094669" cy="23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698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Llyfryddiaeth  References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y-GB" sz="1600" dirty="0" err="1"/>
              <a:t>Boeree</a:t>
            </a:r>
            <a:r>
              <a:rPr lang="cy-GB" sz="1600" dirty="0"/>
              <a:t>, C.G. ( 2006) </a:t>
            </a:r>
            <a:r>
              <a:rPr lang="cy-GB" sz="1600" i="1" dirty="0"/>
              <a:t>Jean </a:t>
            </a:r>
            <a:r>
              <a:rPr lang="cy-GB" sz="1600" i="1" dirty="0" err="1"/>
              <a:t>Piaget</a:t>
            </a:r>
            <a:r>
              <a:rPr lang="cy-GB" sz="1600" i="1" dirty="0"/>
              <a:t> 1896 - 1980 </a:t>
            </a:r>
            <a:r>
              <a:rPr lang="cy-GB" sz="1600" i="1" dirty="0" err="1"/>
              <a:t>Biography</a:t>
            </a:r>
            <a:r>
              <a:rPr lang="cy-GB" sz="1600" dirty="0"/>
              <a:t>. Available at </a:t>
            </a:r>
            <a:r>
              <a:rPr lang="cy-GB" sz="1600" dirty="0">
                <a:hlinkClick r:id="rId2"/>
              </a:rPr>
              <a:t>http://webspace.ship.edu/cgboer/piaget.html</a:t>
            </a:r>
            <a:r>
              <a:rPr lang="cy-GB" sz="1600" dirty="0"/>
              <a:t> [ Accessed </a:t>
            </a:r>
            <a:r>
              <a:rPr lang="en-GB" sz="1600" dirty="0"/>
              <a:t>23.6.17</a:t>
            </a:r>
            <a:r>
              <a:rPr lang="cy-GB" sz="1600" dirty="0"/>
              <a:t>]</a:t>
            </a:r>
          </a:p>
          <a:p>
            <a:r>
              <a:rPr lang="cy-GB" sz="1600" dirty="0"/>
              <a:t>Borke, H. (1975) Turntable Task. Available at </a:t>
            </a:r>
            <a:r>
              <a:rPr lang="cy-GB" sz="1600" dirty="0">
                <a:hlinkClick r:id="rId3"/>
              </a:rPr>
              <a:t>https://psycnet.apa.org/record/1975-20825-001</a:t>
            </a:r>
            <a:r>
              <a:rPr lang="cy-GB" sz="1600" dirty="0"/>
              <a:t> (Accessed 23.01.2023)</a:t>
            </a:r>
          </a:p>
          <a:p>
            <a:r>
              <a:rPr lang="cy-GB" sz="1600" dirty="0"/>
              <a:t>Hughes, M. (1975) Policeman Doll. Available at </a:t>
            </a:r>
            <a:r>
              <a:rPr lang="cy-GB" sz="1600" dirty="0">
                <a:hlinkClick r:id="rId4"/>
              </a:rPr>
              <a:t>https://quizlet.com/gb/602524140/developmenthughes-policeman-doll-study-1975-flash-cards/</a:t>
            </a:r>
            <a:r>
              <a:rPr lang="cy-GB" sz="1600" dirty="0"/>
              <a:t> (Accessed 23.01.2023)</a:t>
            </a:r>
          </a:p>
          <a:p>
            <a:r>
              <a:rPr lang="en-US" altLang="cy-GB" sz="1600" dirty="0"/>
              <a:t>McGonigle, Brendan O. (1987) Non-verbal thinking by animals? </a:t>
            </a:r>
            <a:r>
              <a:rPr lang="en-US" altLang="cy-GB" sz="1600" i="1" dirty="0"/>
              <a:t>Nature</a:t>
            </a:r>
            <a:r>
              <a:rPr lang="en-US" altLang="cy-GB" sz="1600" dirty="0"/>
              <a:t>. Vol 325(7000) Jan 1987, 110-112.</a:t>
            </a:r>
          </a:p>
          <a:p>
            <a:r>
              <a:rPr lang="en-US" altLang="cy-GB" sz="1600" dirty="0"/>
              <a:t>McLendon, K. (2011) Jean Piaget: Cognitive Development in the Classroom. Available at </a:t>
            </a:r>
            <a:r>
              <a:rPr lang="en-US" altLang="cy-GB" sz="1600" dirty="0">
                <a:hlinkClick r:id="rId5"/>
              </a:rPr>
              <a:t>https://www.funderstanding.com/educators/jean-piaget-cognitive-development-in-the-classroom/</a:t>
            </a:r>
            <a:r>
              <a:rPr lang="en-US" altLang="cy-GB" sz="1600" dirty="0"/>
              <a:t> (Accessed 23.01.2023)</a:t>
            </a:r>
          </a:p>
          <a:p>
            <a:r>
              <a:rPr lang="en-US" altLang="cy-GB" sz="1600" dirty="0" err="1"/>
              <a:t>Seigler</a:t>
            </a:r>
            <a:r>
              <a:rPr lang="en-US" altLang="cy-GB" sz="1600" dirty="0"/>
              <a:t>, R.S ( 2006) Chapter 11 </a:t>
            </a:r>
            <a:r>
              <a:rPr lang="en-US" altLang="cy-GB" sz="1600" dirty="0" err="1"/>
              <a:t>Microgenetic</a:t>
            </a:r>
            <a:r>
              <a:rPr lang="en-US" altLang="cy-GB" sz="1600" dirty="0"/>
              <a:t> Analyses of Learning. Available at </a:t>
            </a:r>
            <a:r>
              <a:rPr lang="en-US" altLang="cy-GB" sz="1600" dirty="0">
                <a:hlinkClick r:id="rId6"/>
              </a:rPr>
              <a:t>http://www.psy.cmu.edu/~siegler/siegler06hnbk.pdf</a:t>
            </a:r>
            <a:r>
              <a:rPr lang="en-US" altLang="cy-GB" sz="1600" dirty="0"/>
              <a:t> [ Accessed </a:t>
            </a:r>
            <a:r>
              <a:rPr lang="en-GB" sz="1600" dirty="0"/>
              <a:t>23.6.17</a:t>
            </a:r>
            <a:r>
              <a:rPr lang="en-US" altLang="cy-GB" sz="1600" dirty="0"/>
              <a:t>]</a:t>
            </a:r>
          </a:p>
          <a:p>
            <a:r>
              <a:rPr lang="en-US" altLang="cy-GB" sz="1600" dirty="0" err="1"/>
              <a:t>Slavin</a:t>
            </a:r>
            <a:r>
              <a:rPr lang="en-US" altLang="cy-GB" sz="1600" dirty="0"/>
              <a:t>, R.E. ( 2009</a:t>
            </a:r>
            <a:r>
              <a:rPr lang="en-US" altLang="cy-GB" sz="1600" i="1" dirty="0"/>
              <a:t>) Educational Psychology. Theory and Practice. </a:t>
            </a:r>
            <a:r>
              <a:rPr lang="en-US" altLang="cy-GB" sz="1600" dirty="0"/>
              <a:t>New Jersey: Pearson.</a:t>
            </a:r>
          </a:p>
          <a:p>
            <a:r>
              <a:rPr lang="en-GB" sz="1600" dirty="0"/>
              <a:t>Wood, K.C., Smith, H. &amp; </a:t>
            </a:r>
            <a:r>
              <a:rPr lang="en-GB" sz="1600" dirty="0" err="1"/>
              <a:t>Grossniklaus</a:t>
            </a:r>
            <a:r>
              <a:rPr lang="en-GB" sz="1600" dirty="0"/>
              <a:t>, D. (2014) </a:t>
            </a:r>
            <a:r>
              <a:rPr lang="en-GB" sz="1600" i="1" dirty="0"/>
              <a:t>Piaget’s Stages of Cognitive Development. </a:t>
            </a:r>
            <a:r>
              <a:rPr lang="en-GB" sz="1600" dirty="0"/>
              <a:t>Available at </a:t>
            </a:r>
            <a:r>
              <a:rPr lang="en-GB" sz="1600" dirty="0">
                <a:hlinkClick r:id="rId7"/>
              </a:rPr>
              <a:t>https://www.researchgate.net/publication/281578915_Piagetian_and_Vygotskian_Approaches_to_Cognitive_Development_in_the_Kindergarten_Classroom</a:t>
            </a:r>
            <a:r>
              <a:rPr lang="en-GB" sz="1600" dirty="0"/>
              <a:t> (Accessed 23.01.2023)</a:t>
            </a:r>
          </a:p>
          <a:p>
            <a:r>
              <a:rPr lang="en-GB" sz="1600" dirty="0"/>
              <a:t>Image of Piaget ( 2006) Available at </a:t>
            </a:r>
            <a:r>
              <a:rPr lang="en-GB" sz="1600" dirty="0">
                <a:hlinkClick r:id="rId2"/>
              </a:rPr>
              <a:t>http://webspace.ship.edu/cgboer/piaget.html</a:t>
            </a:r>
            <a:r>
              <a:rPr lang="en-GB" sz="1600" dirty="0"/>
              <a:t> [ Accessed 23.6.17]</a:t>
            </a:r>
          </a:p>
          <a:p>
            <a:endParaRPr lang="en-GB" sz="1600" dirty="0"/>
          </a:p>
          <a:p>
            <a:endParaRPr lang="cy-GB" sz="1600" dirty="0"/>
          </a:p>
        </p:txBody>
      </p:sp>
    </p:spTree>
    <p:extLst>
      <p:ext uri="{BB962C8B-B14F-4D97-AF65-F5344CB8AC3E}">
        <p14:creationId xmlns:p14="http://schemas.microsoft.com/office/powerpoint/2010/main" val="30613507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</TotalTime>
  <Words>2940</Words>
  <Application>Microsoft Office PowerPoint</Application>
  <PresentationFormat>Widescreen</PresentationFormat>
  <Paragraphs>312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Calibri</vt:lpstr>
      <vt:lpstr>Palatino Linotype</vt:lpstr>
      <vt:lpstr>Symbol</vt:lpstr>
      <vt:lpstr>Trebuchet MS</vt:lpstr>
      <vt:lpstr>Wingdings</vt:lpstr>
      <vt:lpstr>Wingdings 3</vt:lpstr>
      <vt:lpstr>Facet</vt:lpstr>
      <vt:lpstr>Damcaniaeth Dysgu ac Ymarfer Learning Theory and Practice  </vt:lpstr>
      <vt:lpstr>Gorolwg Sesiwn / Session Overview</vt:lpstr>
      <vt:lpstr>Adnoddau modiwl benodol Module specific resources</vt:lpstr>
      <vt:lpstr>Sgiliau Cyflogadwyedd / Trosgwlyddadwy Employability / Transferable Skills</vt:lpstr>
      <vt:lpstr> Un  ddamcaniaeth seicolegol berthnasol One relevant psychological theory</vt:lpstr>
      <vt:lpstr>Datblygiad  Gwybyddol Cognitive Development</vt:lpstr>
      <vt:lpstr>PowerPoint Presentation</vt:lpstr>
      <vt:lpstr>PowerPoint Presentation</vt:lpstr>
      <vt:lpstr>Sgemau                            Schemas</vt:lpstr>
      <vt:lpstr>Asimileiddio a Chymhwyso Assimilation and Accomodation</vt:lpstr>
      <vt:lpstr>PowerPoint Presentation</vt:lpstr>
      <vt:lpstr>Trafodaeth Discussion</vt:lpstr>
      <vt:lpstr>Damcaniaeth Piaget  Piaget’s Theory</vt:lpstr>
      <vt:lpstr>Camau datblygiad Piaget Piaget’s developmental stages</vt:lpstr>
      <vt:lpstr>Piaget’s Theory  Damcaniaeth Piaget</vt:lpstr>
      <vt:lpstr>Pre-operational Cyn-weithredol</vt:lpstr>
      <vt:lpstr>PowerPoint Presentation</vt:lpstr>
      <vt:lpstr>Yn ôl Piaget According to Piaget</vt:lpstr>
      <vt:lpstr>Profi egosentraeth Tests of egocentrism</vt:lpstr>
      <vt:lpstr>Beirniadaethau o’r dasg Criticisms of the task </vt:lpstr>
      <vt:lpstr> Animeiddiaeth Animism</vt:lpstr>
      <vt:lpstr>Canoli Centration</vt:lpstr>
      <vt:lpstr>Tasg Cadwraeth Conservation Tasks </vt:lpstr>
      <vt:lpstr>Meddwl cyn-weithredol a’r her o gadwraeth Pre-operational thinking and problems of conservation </vt:lpstr>
      <vt:lpstr>PowerPoint Presentation</vt:lpstr>
      <vt:lpstr>Tasg / Task</vt:lpstr>
      <vt:lpstr>Goblygiadau Addysgol 1 Educational Implications 1</vt:lpstr>
      <vt:lpstr>PowerPoint Presentation</vt:lpstr>
      <vt:lpstr>Concrit gweithredol Concrete operational (7-11)</vt:lpstr>
      <vt:lpstr>PowerPoint Presentation</vt:lpstr>
      <vt:lpstr>PowerPoint Presentation</vt:lpstr>
      <vt:lpstr>Tasg / Task</vt:lpstr>
      <vt:lpstr>Goblygiadau Addysgol 2  Educational implications 2</vt:lpstr>
      <vt:lpstr>Goblygiadau Addysgol 3 Educational implications 3</vt:lpstr>
      <vt:lpstr>Goblygiadau Addysgol 4 Educational implications 4</vt:lpstr>
      <vt:lpstr>PowerPoint Presentation</vt:lpstr>
      <vt:lpstr>Beirniadaethau o Piaget 1 Criticisms of Piaget 1</vt:lpstr>
      <vt:lpstr>Beirniadaethau o Piaget 2 Criticisms of Piaget 2</vt:lpstr>
      <vt:lpstr>Beirniadaethau o Piaget 3  Criticisms of Piaget 3</vt:lpstr>
      <vt:lpstr>Ffactorau cymdeithasol Social factors</vt:lpstr>
      <vt:lpstr>Newidiadau i ddamcaniaeth Piaget Changes to Piaget’s theory</vt:lpstr>
      <vt:lpstr>Tasg Map Meddwl Mind Map Task</vt:lpstr>
      <vt:lpstr>Llyfryddiaeth  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Baggott</dc:creator>
  <cp:lastModifiedBy>Helen A Griffiths</cp:lastModifiedBy>
  <cp:revision>205</cp:revision>
  <dcterms:created xsi:type="dcterms:W3CDTF">2019-07-09T09:55:30Z</dcterms:created>
  <dcterms:modified xsi:type="dcterms:W3CDTF">2024-01-14T18:47:26Z</dcterms:modified>
</cp:coreProperties>
</file>