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4"/>
  </p:notesMasterIdLst>
  <p:sldIdLst>
    <p:sldId id="256" r:id="rId2"/>
    <p:sldId id="257" r:id="rId3"/>
    <p:sldId id="258" r:id="rId4"/>
    <p:sldId id="268" r:id="rId5"/>
    <p:sldId id="259" r:id="rId6"/>
    <p:sldId id="260"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6" d="100"/>
          <a:sy n="66" d="100"/>
        </p:scale>
        <p:origin x="66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3E9A9F-1486-4A74-B82F-6E4FF789CCF6}"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AE8F0FE0-3782-4030-BC90-2571768181B4}">
      <dgm:prSet custT="1"/>
      <dgm:spPr/>
      <dgm:t>
        <a:bodyPr/>
        <a:lstStyle/>
        <a:p>
          <a:r>
            <a:rPr lang="en-GB" sz="1400" b="0" dirty="0">
              <a:solidFill>
                <a:schemeClr val="bg1"/>
              </a:solidFill>
              <a:latin typeface="Arial" panose="020B0604020202020204" pitchFamily="34" charset="0"/>
              <a:cs typeface="Arial" panose="020B0604020202020204" pitchFamily="34" charset="0"/>
            </a:rPr>
            <a:t>This presentation will explore ageing and the care, empowerment and support needs of older people</a:t>
          </a:r>
          <a:br>
            <a:rPr lang="en-GB" sz="1500" b="0" dirty="0">
              <a:solidFill>
                <a:schemeClr val="bg1"/>
              </a:solidFill>
            </a:rPr>
          </a:br>
          <a:endParaRPr lang="en-GB" sz="1500" b="0" dirty="0">
            <a:solidFill>
              <a:schemeClr val="bg1"/>
            </a:solidFill>
          </a:endParaRPr>
        </a:p>
      </dgm:t>
    </dgm:pt>
    <dgm:pt modelId="{24B8D396-594F-4265-A9F9-888DCFB6B96F}" type="parTrans" cxnId="{47438315-1692-44ED-9CBD-667473244365}">
      <dgm:prSet/>
      <dgm:spPr/>
      <dgm:t>
        <a:bodyPr/>
        <a:lstStyle/>
        <a:p>
          <a:endParaRPr lang="en-GB"/>
        </a:p>
      </dgm:t>
    </dgm:pt>
    <dgm:pt modelId="{D821C16F-74B3-4002-BA34-C62A4C4FD6F0}" type="sibTrans" cxnId="{47438315-1692-44ED-9CBD-667473244365}">
      <dgm:prSet/>
      <dgm:spPr/>
      <dgm:t>
        <a:bodyPr/>
        <a:lstStyle/>
        <a:p>
          <a:endParaRPr lang="en-GB"/>
        </a:p>
      </dgm:t>
    </dgm:pt>
    <dgm:pt modelId="{05AB35CF-7615-4974-A16D-9385D2C19FA3}">
      <dgm:prSet custT="1"/>
      <dgm:spPr/>
      <dgm:t>
        <a:bodyPr/>
        <a:lstStyle/>
        <a:p>
          <a:r>
            <a:rPr lang="en-GB" sz="1400" b="0" dirty="0">
              <a:solidFill>
                <a:schemeClr val="bg1"/>
              </a:solidFill>
              <a:latin typeface="Arial" panose="020B0604020202020204" pitchFamily="34" charset="0"/>
              <a:cs typeface="Arial" panose="020B0604020202020204" pitchFamily="34" charset="0"/>
            </a:rPr>
            <a:t>It will focus on the UK health and social care provisions and settings</a:t>
          </a:r>
          <a:br>
            <a:rPr lang="en-GB" sz="1400" b="0" dirty="0">
              <a:solidFill>
                <a:schemeClr val="bg1"/>
              </a:solidFill>
              <a:latin typeface="Arial" panose="020B0604020202020204" pitchFamily="34" charset="0"/>
              <a:cs typeface="Arial" panose="020B0604020202020204" pitchFamily="34" charset="0"/>
            </a:rPr>
          </a:br>
          <a:endParaRPr lang="en-GB" sz="1400" b="0" dirty="0">
            <a:solidFill>
              <a:schemeClr val="bg1"/>
            </a:solidFill>
            <a:latin typeface="Arial" panose="020B0604020202020204" pitchFamily="34" charset="0"/>
            <a:cs typeface="Arial" panose="020B0604020202020204" pitchFamily="34" charset="0"/>
          </a:endParaRPr>
        </a:p>
      </dgm:t>
    </dgm:pt>
    <dgm:pt modelId="{8A754D99-6736-4622-8427-A94EE706A6BE}" type="parTrans" cxnId="{02A532B3-C7F4-467F-B44B-59C496CA3B3F}">
      <dgm:prSet/>
      <dgm:spPr/>
      <dgm:t>
        <a:bodyPr/>
        <a:lstStyle/>
        <a:p>
          <a:endParaRPr lang="en-GB"/>
        </a:p>
      </dgm:t>
    </dgm:pt>
    <dgm:pt modelId="{A76640B5-8763-481A-A11C-3C23D447E082}" type="sibTrans" cxnId="{02A532B3-C7F4-467F-B44B-59C496CA3B3F}">
      <dgm:prSet/>
      <dgm:spPr/>
      <dgm:t>
        <a:bodyPr/>
        <a:lstStyle/>
        <a:p>
          <a:endParaRPr lang="en-GB"/>
        </a:p>
      </dgm:t>
    </dgm:pt>
    <dgm:pt modelId="{DFEB24DB-20EF-45D7-B65E-5BEF723E46C0}">
      <dgm:prSet custT="1"/>
      <dgm:spPr/>
      <dgm:t>
        <a:bodyPr/>
        <a:lstStyle/>
        <a:p>
          <a:r>
            <a:rPr lang="en-GB" sz="1400" b="0" dirty="0">
              <a:solidFill>
                <a:schemeClr val="bg1"/>
              </a:solidFill>
              <a:latin typeface="Arial" panose="020B0604020202020204" pitchFamily="34" charset="0"/>
              <a:cs typeface="Arial" panose="020B0604020202020204" pitchFamily="34" charset="0"/>
            </a:rPr>
            <a:t>It will include the roles of policy, legislation and technology</a:t>
          </a:r>
        </a:p>
      </dgm:t>
    </dgm:pt>
    <dgm:pt modelId="{1B36189A-6E5E-4104-ABB7-8FAD83097A55}" type="parTrans" cxnId="{6A16F914-7021-4910-9639-22107F2B5F20}">
      <dgm:prSet/>
      <dgm:spPr/>
      <dgm:t>
        <a:bodyPr/>
        <a:lstStyle/>
        <a:p>
          <a:endParaRPr lang="en-GB"/>
        </a:p>
      </dgm:t>
    </dgm:pt>
    <dgm:pt modelId="{860CBFCF-504E-45F6-88EC-8CDD1E2C630A}" type="sibTrans" cxnId="{6A16F914-7021-4910-9639-22107F2B5F20}">
      <dgm:prSet/>
      <dgm:spPr/>
      <dgm:t>
        <a:bodyPr/>
        <a:lstStyle/>
        <a:p>
          <a:endParaRPr lang="en-GB"/>
        </a:p>
      </dgm:t>
    </dgm:pt>
    <dgm:pt modelId="{EBFBF175-2AEB-4AC9-AA3E-573C741C1115}" type="pres">
      <dgm:prSet presAssocID="{D43E9A9F-1486-4A74-B82F-6E4FF789CCF6}" presName="compositeShape" presStyleCnt="0">
        <dgm:presLayoutVars>
          <dgm:chMax val="7"/>
          <dgm:dir/>
          <dgm:resizeHandles val="exact"/>
        </dgm:presLayoutVars>
      </dgm:prSet>
      <dgm:spPr/>
    </dgm:pt>
    <dgm:pt modelId="{80902B63-DA21-4D3A-B4B1-FE5D5FA7AE67}" type="pres">
      <dgm:prSet presAssocID="{AE8F0FE0-3782-4030-BC90-2571768181B4}" presName="circ1" presStyleLbl="vennNode1" presStyleIdx="0" presStyleCnt="3" custLinFactNeighborX="-63374" custLinFactNeighborY="-10623"/>
      <dgm:spPr/>
    </dgm:pt>
    <dgm:pt modelId="{A422362E-A1B5-48A2-B170-6359E3BF42A4}" type="pres">
      <dgm:prSet presAssocID="{AE8F0FE0-3782-4030-BC90-2571768181B4}" presName="circ1Tx" presStyleLbl="revTx" presStyleIdx="0" presStyleCnt="0">
        <dgm:presLayoutVars>
          <dgm:chMax val="0"/>
          <dgm:chPref val="0"/>
          <dgm:bulletEnabled val="1"/>
        </dgm:presLayoutVars>
      </dgm:prSet>
      <dgm:spPr/>
    </dgm:pt>
    <dgm:pt modelId="{8FE1A825-F0DD-458A-BA0F-3C94EF91BC6E}" type="pres">
      <dgm:prSet presAssocID="{05AB35CF-7615-4974-A16D-9385D2C19FA3}" presName="circ2" presStyleLbl="vennNode1" presStyleIdx="1" presStyleCnt="3" custLinFactNeighborX="-38847" custLinFactNeighborY="7243"/>
      <dgm:spPr/>
    </dgm:pt>
    <dgm:pt modelId="{160E146B-CAF9-40F0-91FE-8B0C10B4F128}" type="pres">
      <dgm:prSet presAssocID="{05AB35CF-7615-4974-A16D-9385D2C19FA3}" presName="circ2Tx" presStyleLbl="revTx" presStyleIdx="0" presStyleCnt="0">
        <dgm:presLayoutVars>
          <dgm:chMax val="0"/>
          <dgm:chPref val="0"/>
          <dgm:bulletEnabled val="1"/>
        </dgm:presLayoutVars>
      </dgm:prSet>
      <dgm:spPr/>
    </dgm:pt>
    <dgm:pt modelId="{18AF17DA-D757-49B7-871A-0967431285B5}" type="pres">
      <dgm:prSet presAssocID="{DFEB24DB-20EF-45D7-B65E-5BEF723E46C0}" presName="circ3" presStyleLbl="vennNode1" presStyleIdx="2" presStyleCnt="3" custLinFactNeighborX="-85381" custLinFactNeighborY="2083"/>
      <dgm:spPr/>
    </dgm:pt>
    <dgm:pt modelId="{B1FD78CE-33BA-4246-89D6-13DF8C7BA644}" type="pres">
      <dgm:prSet presAssocID="{DFEB24DB-20EF-45D7-B65E-5BEF723E46C0}" presName="circ3Tx" presStyleLbl="revTx" presStyleIdx="0" presStyleCnt="0">
        <dgm:presLayoutVars>
          <dgm:chMax val="0"/>
          <dgm:chPref val="0"/>
          <dgm:bulletEnabled val="1"/>
        </dgm:presLayoutVars>
      </dgm:prSet>
      <dgm:spPr/>
    </dgm:pt>
  </dgm:ptLst>
  <dgm:cxnLst>
    <dgm:cxn modelId="{A47C3B00-41D1-40F6-AA22-E6AE86356121}" type="presOf" srcId="{05AB35CF-7615-4974-A16D-9385D2C19FA3}" destId="{160E146B-CAF9-40F0-91FE-8B0C10B4F128}" srcOrd="1" destOrd="0" presId="urn:microsoft.com/office/officeart/2005/8/layout/venn1"/>
    <dgm:cxn modelId="{6A16F914-7021-4910-9639-22107F2B5F20}" srcId="{D43E9A9F-1486-4A74-B82F-6E4FF789CCF6}" destId="{DFEB24DB-20EF-45D7-B65E-5BEF723E46C0}" srcOrd="2" destOrd="0" parTransId="{1B36189A-6E5E-4104-ABB7-8FAD83097A55}" sibTransId="{860CBFCF-504E-45F6-88EC-8CDD1E2C630A}"/>
    <dgm:cxn modelId="{47438315-1692-44ED-9CBD-667473244365}" srcId="{D43E9A9F-1486-4A74-B82F-6E4FF789CCF6}" destId="{AE8F0FE0-3782-4030-BC90-2571768181B4}" srcOrd="0" destOrd="0" parTransId="{24B8D396-594F-4265-A9F9-888DCFB6B96F}" sibTransId="{D821C16F-74B3-4002-BA34-C62A4C4FD6F0}"/>
    <dgm:cxn modelId="{8AD8FE20-D498-434D-9C2F-BED2F8569FC4}" type="presOf" srcId="{D43E9A9F-1486-4A74-B82F-6E4FF789CCF6}" destId="{EBFBF175-2AEB-4AC9-AA3E-573C741C1115}" srcOrd="0" destOrd="0" presId="urn:microsoft.com/office/officeart/2005/8/layout/venn1"/>
    <dgm:cxn modelId="{F1B21024-6918-4A57-95A7-33D53B3C7EB0}" type="presOf" srcId="{DFEB24DB-20EF-45D7-B65E-5BEF723E46C0}" destId="{B1FD78CE-33BA-4246-89D6-13DF8C7BA644}" srcOrd="1" destOrd="0" presId="urn:microsoft.com/office/officeart/2005/8/layout/venn1"/>
    <dgm:cxn modelId="{93F78E4C-59D7-4030-A780-B0E92358195B}" type="presOf" srcId="{05AB35CF-7615-4974-A16D-9385D2C19FA3}" destId="{8FE1A825-F0DD-458A-BA0F-3C94EF91BC6E}" srcOrd="0" destOrd="0" presId="urn:microsoft.com/office/officeart/2005/8/layout/venn1"/>
    <dgm:cxn modelId="{6E0C0462-CF7B-4728-B364-1607A000E5CC}" type="presOf" srcId="{AE8F0FE0-3782-4030-BC90-2571768181B4}" destId="{A422362E-A1B5-48A2-B170-6359E3BF42A4}" srcOrd="1" destOrd="0" presId="urn:microsoft.com/office/officeart/2005/8/layout/venn1"/>
    <dgm:cxn modelId="{02A532B3-C7F4-467F-B44B-59C496CA3B3F}" srcId="{D43E9A9F-1486-4A74-B82F-6E4FF789CCF6}" destId="{05AB35CF-7615-4974-A16D-9385D2C19FA3}" srcOrd="1" destOrd="0" parTransId="{8A754D99-6736-4622-8427-A94EE706A6BE}" sibTransId="{A76640B5-8763-481A-A11C-3C23D447E082}"/>
    <dgm:cxn modelId="{9F7D07EC-80C9-47C9-90B4-ADFEAD7F8149}" type="presOf" srcId="{DFEB24DB-20EF-45D7-B65E-5BEF723E46C0}" destId="{18AF17DA-D757-49B7-871A-0967431285B5}" srcOrd="0" destOrd="0" presId="urn:microsoft.com/office/officeart/2005/8/layout/venn1"/>
    <dgm:cxn modelId="{370773F0-BACC-4B4D-A0E7-4BBC0AC4A46D}" type="presOf" srcId="{AE8F0FE0-3782-4030-BC90-2571768181B4}" destId="{80902B63-DA21-4D3A-B4B1-FE5D5FA7AE67}" srcOrd="0" destOrd="0" presId="urn:microsoft.com/office/officeart/2005/8/layout/venn1"/>
    <dgm:cxn modelId="{496E61FD-CE8A-44E4-94E5-78279527CFA6}" type="presParOf" srcId="{EBFBF175-2AEB-4AC9-AA3E-573C741C1115}" destId="{80902B63-DA21-4D3A-B4B1-FE5D5FA7AE67}" srcOrd="0" destOrd="0" presId="urn:microsoft.com/office/officeart/2005/8/layout/venn1"/>
    <dgm:cxn modelId="{A1EAC89D-2B2D-407D-9B11-2A2EB0D736E0}" type="presParOf" srcId="{EBFBF175-2AEB-4AC9-AA3E-573C741C1115}" destId="{A422362E-A1B5-48A2-B170-6359E3BF42A4}" srcOrd="1" destOrd="0" presId="urn:microsoft.com/office/officeart/2005/8/layout/venn1"/>
    <dgm:cxn modelId="{1736A8E6-8241-4CFD-8919-DB666F022B7D}" type="presParOf" srcId="{EBFBF175-2AEB-4AC9-AA3E-573C741C1115}" destId="{8FE1A825-F0DD-458A-BA0F-3C94EF91BC6E}" srcOrd="2" destOrd="0" presId="urn:microsoft.com/office/officeart/2005/8/layout/venn1"/>
    <dgm:cxn modelId="{488484EE-B06C-4686-85B7-63F1726BF9E8}" type="presParOf" srcId="{EBFBF175-2AEB-4AC9-AA3E-573C741C1115}" destId="{160E146B-CAF9-40F0-91FE-8B0C10B4F128}" srcOrd="3" destOrd="0" presId="urn:microsoft.com/office/officeart/2005/8/layout/venn1"/>
    <dgm:cxn modelId="{F77A6755-0C6F-4772-9FA5-6873002C0E25}" type="presParOf" srcId="{EBFBF175-2AEB-4AC9-AA3E-573C741C1115}" destId="{18AF17DA-D757-49B7-871A-0967431285B5}" srcOrd="4" destOrd="0" presId="urn:microsoft.com/office/officeart/2005/8/layout/venn1"/>
    <dgm:cxn modelId="{8721CFCF-00D0-41CA-9C65-B8F024D31B20}" type="presParOf" srcId="{EBFBF175-2AEB-4AC9-AA3E-573C741C1115}" destId="{B1FD78CE-33BA-4246-89D6-13DF8C7BA644}" srcOrd="5"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BFD04F-1479-49BF-8022-F51EA5205B0E}"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12303E28-B37B-485C-8A50-29CCF5024E82}">
      <dgm:prSet custT="1"/>
      <dgm:spPr/>
      <dgm:t>
        <a:bodyPr/>
        <a:lstStyle/>
        <a:p>
          <a:r>
            <a:rPr lang="en-GB" sz="1600" b="0" dirty="0">
              <a:solidFill>
                <a:schemeClr val="bg1"/>
              </a:solidFill>
              <a:latin typeface="Arial" panose="020B0604020202020204" pitchFamily="34" charset="0"/>
              <a:cs typeface="Arial" panose="020B0604020202020204" pitchFamily="34" charset="0"/>
            </a:rPr>
            <a:t>Ageing matters because it affects </a:t>
          </a:r>
          <a:r>
            <a:rPr lang="en-GB" sz="1600" b="1" dirty="0">
              <a:solidFill>
                <a:schemeClr val="bg1"/>
              </a:solidFill>
              <a:latin typeface="Arial" panose="020B0604020202020204" pitchFamily="34" charset="0"/>
              <a:cs typeface="Arial" panose="020B0604020202020204" pitchFamily="34" charset="0"/>
            </a:rPr>
            <a:t>individuals</a:t>
          </a:r>
          <a:r>
            <a:rPr lang="en-GB" sz="1600" b="0" dirty="0">
              <a:solidFill>
                <a:schemeClr val="bg1"/>
              </a:solidFill>
              <a:latin typeface="Arial" panose="020B0604020202020204" pitchFamily="34" charset="0"/>
              <a:cs typeface="Arial" panose="020B0604020202020204" pitchFamily="34" charset="0"/>
            </a:rPr>
            <a:t>, </a:t>
          </a:r>
          <a:r>
            <a:rPr lang="en-GB" sz="1600" b="1" dirty="0">
              <a:solidFill>
                <a:schemeClr val="bg1"/>
              </a:solidFill>
              <a:latin typeface="Arial" panose="020B0604020202020204" pitchFamily="34" charset="0"/>
              <a:cs typeface="Arial" panose="020B0604020202020204" pitchFamily="34" charset="0"/>
            </a:rPr>
            <a:t>families</a:t>
          </a:r>
          <a:r>
            <a:rPr lang="en-GB" sz="1600" b="0" dirty="0">
              <a:solidFill>
                <a:schemeClr val="bg1"/>
              </a:solidFill>
              <a:latin typeface="Arial" panose="020B0604020202020204" pitchFamily="34" charset="0"/>
              <a:cs typeface="Arial" panose="020B0604020202020204" pitchFamily="34" charset="0"/>
            </a:rPr>
            <a:t> and the </a:t>
          </a:r>
          <a:r>
            <a:rPr lang="en-GB" sz="1600" b="1" dirty="0">
              <a:solidFill>
                <a:schemeClr val="bg1"/>
              </a:solidFill>
              <a:latin typeface="Arial" panose="020B0604020202020204" pitchFamily="34" charset="0"/>
              <a:cs typeface="Arial" panose="020B0604020202020204" pitchFamily="34" charset="0"/>
            </a:rPr>
            <a:t>healthcare</a:t>
          </a:r>
          <a:r>
            <a:rPr lang="en-GB" sz="1600" b="0" dirty="0">
              <a:solidFill>
                <a:schemeClr val="bg1"/>
              </a:solidFill>
              <a:latin typeface="Arial" panose="020B0604020202020204" pitchFamily="34" charset="0"/>
              <a:cs typeface="Arial" panose="020B0604020202020204" pitchFamily="34" charset="0"/>
            </a:rPr>
            <a:t> </a:t>
          </a:r>
          <a:r>
            <a:rPr lang="en-GB" sz="1600" b="1" dirty="0">
              <a:solidFill>
                <a:schemeClr val="bg1"/>
              </a:solidFill>
              <a:latin typeface="Arial" panose="020B0604020202020204" pitchFamily="34" charset="0"/>
              <a:cs typeface="Arial" panose="020B0604020202020204" pitchFamily="34" charset="0"/>
            </a:rPr>
            <a:t>system.</a:t>
          </a:r>
        </a:p>
      </dgm:t>
    </dgm:pt>
    <dgm:pt modelId="{89B7DDEA-5B69-46D4-A0F2-C72552549C80}" type="parTrans" cxnId="{2253D536-8013-4979-AB08-CF304EC6AB61}">
      <dgm:prSet/>
      <dgm:spPr/>
      <dgm:t>
        <a:bodyPr/>
        <a:lstStyle/>
        <a:p>
          <a:endParaRPr lang="en-GB"/>
        </a:p>
      </dgm:t>
    </dgm:pt>
    <dgm:pt modelId="{B0F5A70B-A683-4283-B605-61C8475898C9}" type="sibTrans" cxnId="{2253D536-8013-4979-AB08-CF304EC6AB61}">
      <dgm:prSet/>
      <dgm:spPr/>
      <dgm:t>
        <a:bodyPr/>
        <a:lstStyle/>
        <a:p>
          <a:endParaRPr lang="en-GB"/>
        </a:p>
      </dgm:t>
    </dgm:pt>
    <dgm:pt modelId="{74F7AC28-9ED0-4F24-B0C3-B860832B2730}">
      <dgm:prSet custT="1"/>
      <dgm:spPr/>
      <dgm:t>
        <a:bodyPr/>
        <a:lstStyle/>
        <a:p>
          <a:r>
            <a:rPr lang="en-GB" sz="1600" b="1" dirty="0">
              <a:solidFill>
                <a:schemeClr val="bg1"/>
              </a:solidFill>
              <a:latin typeface="Arial" panose="020B0604020202020204" pitchFamily="34" charset="0"/>
              <a:cs typeface="Arial" panose="020B0604020202020204" pitchFamily="34" charset="0"/>
            </a:rPr>
            <a:t>Health impact: </a:t>
          </a:r>
          <a:r>
            <a:rPr lang="en-GB" sz="1600" dirty="0">
              <a:solidFill>
                <a:schemeClr val="bg1"/>
              </a:solidFill>
              <a:latin typeface="Arial" panose="020B0604020202020204" pitchFamily="34" charset="0"/>
              <a:cs typeface="Arial" panose="020B0604020202020204" pitchFamily="34" charset="0"/>
            </a:rPr>
            <a:t>Risk of chronic illness such as </a:t>
          </a:r>
          <a:r>
            <a:rPr lang="en-GB" sz="1600" b="1" dirty="0">
              <a:solidFill>
                <a:schemeClr val="bg1"/>
              </a:solidFill>
              <a:latin typeface="Arial" panose="020B0604020202020204" pitchFamily="34" charset="0"/>
              <a:cs typeface="Arial" panose="020B0604020202020204" pitchFamily="34" charset="0"/>
            </a:rPr>
            <a:t>diabetes, heart disease </a:t>
          </a:r>
          <a:r>
            <a:rPr lang="en-GB" sz="1600" dirty="0">
              <a:solidFill>
                <a:schemeClr val="bg1"/>
              </a:solidFill>
              <a:latin typeface="Arial" panose="020B0604020202020204" pitchFamily="34" charset="0"/>
              <a:cs typeface="Arial" panose="020B0604020202020204" pitchFamily="34" charset="0"/>
            </a:rPr>
            <a:t>and </a:t>
          </a:r>
          <a:r>
            <a:rPr lang="en-GB" sz="1600" b="1" dirty="0">
              <a:solidFill>
                <a:schemeClr val="bg1"/>
              </a:solidFill>
              <a:latin typeface="Arial" panose="020B0604020202020204" pitchFamily="34" charset="0"/>
              <a:cs typeface="Arial" panose="020B0604020202020204" pitchFamily="34" charset="0"/>
            </a:rPr>
            <a:t>arthritis.</a:t>
          </a:r>
        </a:p>
      </dgm:t>
    </dgm:pt>
    <dgm:pt modelId="{815B7CDF-41F9-4295-BC60-54CC0D750C54}" type="parTrans" cxnId="{3DB1723F-275F-4DC4-978B-0BD7DE82C9D0}">
      <dgm:prSet/>
      <dgm:spPr/>
      <dgm:t>
        <a:bodyPr/>
        <a:lstStyle/>
        <a:p>
          <a:endParaRPr lang="en-GB"/>
        </a:p>
      </dgm:t>
    </dgm:pt>
    <dgm:pt modelId="{2D4A4549-FE8C-4259-BF0C-5F3328DF73BC}" type="sibTrans" cxnId="{3DB1723F-275F-4DC4-978B-0BD7DE82C9D0}">
      <dgm:prSet/>
      <dgm:spPr/>
      <dgm:t>
        <a:bodyPr/>
        <a:lstStyle/>
        <a:p>
          <a:endParaRPr lang="en-GB"/>
        </a:p>
      </dgm:t>
    </dgm:pt>
    <dgm:pt modelId="{76F59B9A-E9C2-4B7A-B7B8-DE6842322146}">
      <dgm:prSet custT="1"/>
      <dgm:spPr/>
      <dgm:t>
        <a:bodyPr/>
        <a:lstStyle/>
        <a:p>
          <a:r>
            <a:rPr lang="en-GB" sz="1600" b="1" dirty="0">
              <a:solidFill>
                <a:schemeClr val="bg1"/>
              </a:solidFill>
              <a:latin typeface="Arial" panose="020B0604020202020204" pitchFamily="34" charset="0"/>
              <a:cs typeface="Arial" panose="020B0604020202020204" pitchFamily="34" charset="0"/>
            </a:rPr>
            <a:t>Social impact: </a:t>
          </a:r>
          <a:r>
            <a:rPr lang="en-GB" sz="1600" dirty="0">
              <a:solidFill>
                <a:schemeClr val="bg1"/>
              </a:solidFill>
              <a:latin typeface="Arial" panose="020B0604020202020204" pitchFamily="34" charset="0"/>
              <a:cs typeface="Arial" panose="020B0604020202020204" pitchFamily="34" charset="0"/>
            </a:rPr>
            <a:t>Retirement and income changes </a:t>
          </a:r>
        </a:p>
      </dgm:t>
    </dgm:pt>
    <dgm:pt modelId="{ED87226E-654F-4A74-80F8-3F915A30D8F2}" type="parTrans" cxnId="{28B4B16F-1937-430F-A583-3A95A0F02F55}">
      <dgm:prSet/>
      <dgm:spPr/>
      <dgm:t>
        <a:bodyPr/>
        <a:lstStyle/>
        <a:p>
          <a:endParaRPr lang="en-GB"/>
        </a:p>
      </dgm:t>
    </dgm:pt>
    <dgm:pt modelId="{0246246F-307A-444E-8F57-962B11C31A64}" type="sibTrans" cxnId="{28B4B16F-1937-430F-A583-3A95A0F02F55}">
      <dgm:prSet/>
      <dgm:spPr/>
      <dgm:t>
        <a:bodyPr/>
        <a:lstStyle/>
        <a:p>
          <a:endParaRPr lang="en-GB"/>
        </a:p>
      </dgm:t>
    </dgm:pt>
    <dgm:pt modelId="{BDC72C18-9346-4B89-94B6-3A9056EBFC66}">
      <dgm:prSet custT="1"/>
      <dgm:spPr/>
      <dgm:t>
        <a:bodyPr/>
        <a:lstStyle/>
        <a:p>
          <a:r>
            <a:rPr lang="en-GB" sz="1600" b="1" dirty="0">
              <a:solidFill>
                <a:schemeClr val="bg1"/>
              </a:solidFill>
              <a:latin typeface="Arial" panose="020B0604020202020204" pitchFamily="34" charset="0"/>
              <a:cs typeface="Arial" panose="020B0604020202020204" pitchFamily="34" charset="0"/>
            </a:rPr>
            <a:t>Economic Impact: </a:t>
          </a:r>
          <a:r>
            <a:rPr lang="en-GB" sz="1600" dirty="0">
              <a:solidFill>
                <a:schemeClr val="bg1"/>
              </a:solidFill>
              <a:latin typeface="Arial" panose="020B0604020202020204" pitchFamily="34" charset="0"/>
              <a:cs typeface="Arial" panose="020B0604020202020204" pitchFamily="34" charset="0"/>
            </a:rPr>
            <a:t>healthcare system and social welfare service.</a:t>
          </a:r>
        </a:p>
      </dgm:t>
    </dgm:pt>
    <dgm:pt modelId="{B987F346-457D-4E0E-AB54-F612905254D3}" type="parTrans" cxnId="{C22AFB02-37E3-4D9E-80A2-681BB0F34855}">
      <dgm:prSet/>
      <dgm:spPr/>
      <dgm:t>
        <a:bodyPr/>
        <a:lstStyle/>
        <a:p>
          <a:endParaRPr lang="en-GB"/>
        </a:p>
      </dgm:t>
    </dgm:pt>
    <dgm:pt modelId="{D201FB1B-DC5D-4C90-996A-6F3797E45B57}" type="sibTrans" cxnId="{C22AFB02-37E3-4D9E-80A2-681BB0F34855}">
      <dgm:prSet/>
      <dgm:spPr/>
      <dgm:t>
        <a:bodyPr/>
        <a:lstStyle/>
        <a:p>
          <a:endParaRPr lang="en-GB"/>
        </a:p>
      </dgm:t>
    </dgm:pt>
    <dgm:pt modelId="{40CC2C1F-33A8-4646-99DD-4C0C5F12C0E4}" type="pres">
      <dgm:prSet presAssocID="{62BFD04F-1479-49BF-8022-F51EA5205B0E}" presName="Name0" presStyleCnt="0">
        <dgm:presLayoutVars>
          <dgm:dir/>
          <dgm:resizeHandles val="exact"/>
        </dgm:presLayoutVars>
      </dgm:prSet>
      <dgm:spPr/>
    </dgm:pt>
    <dgm:pt modelId="{3B49633E-D975-4FAE-838B-0B495D55AB58}" type="pres">
      <dgm:prSet presAssocID="{12303E28-B37B-485C-8A50-29CCF5024E82}" presName="node" presStyleLbl="node1" presStyleIdx="0" presStyleCnt="4">
        <dgm:presLayoutVars>
          <dgm:bulletEnabled val="1"/>
        </dgm:presLayoutVars>
      </dgm:prSet>
      <dgm:spPr/>
    </dgm:pt>
    <dgm:pt modelId="{7BAEC1EB-16D6-4539-998D-644F396B525C}" type="pres">
      <dgm:prSet presAssocID="{B0F5A70B-A683-4283-B605-61C8475898C9}" presName="sibTrans" presStyleLbl="sibTrans2D1" presStyleIdx="0" presStyleCnt="3"/>
      <dgm:spPr/>
    </dgm:pt>
    <dgm:pt modelId="{AC582374-7A20-4B99-B129-5E4B2367DDB5}" type="pres">
      <dgm:prSet presAssocID="{B0F5A70B-A683-4283-B605-61C8475898C9}" presName="connectorText" presStyleLbl="sibTrans2D1" presStyleIdx="0" presStyleCnt="3"/>
      <dgm:spPr/>
    </dgm:pt>
    <dgm:pt modelId="{F0F4D2A3-2549-4259-ABAC-CDA6623F7555}" type="pres">
      <dgm:prSet presAssocID="{74F7AC28-9ED0-4F24-B0C3-B860832B2730}" presName="node" presStyleLbl="node1" presStyleIdx="1" presStyleCnt="4">
        <dgm:presLayoutVars>
          <dgm:bulletEnabled val="1"/>
        </dgm:presLayoutVars>
      </dgm:prSet>
      <dgm:spPr/>
    </dgm:pt>
    <dgm:pt modelId="{6D97F6A0-D993-4A4B-8794-0037FB8E1ED5}" type="pres">
      <dgm:prSet presAssocID="{2D4A4549-FE8C-4259-BF0C-5F3328DF73BC}" presName="sibTrans" presStyleLbl="sibTrans2D1" presStyleIdx="1" presStyleCnt="3"/>
      <dgm:spPr/>
    </dgm:pt>
    <dgm:pt modelId="{2EBDC768-A01D-4C45-A82C-C241E66DD571}" type="pres">
      <dgm:prSet presAssocID="{2D4A4549-FE8C-4259-BF0C-5F3328DF73BC}" presName="connectorText" presStyleLbl="sibTrans2D1" presStyleIdx="1" presStyleCnt="3"/>
      <dgm:spPr/>
    </dgm:pt>
    <dgm:pt modelId="{776E67D0-1E27-4388-902E-A0176819DEB2}" type="pres">
      <dgm:prSet presAssocID="{76F59B9A-E9C2-4B7A-B7B8-DE6842322146}" presName="node" presStyleLbl="node1" presStyleIdx="2" presStyleCnt="4">
        <dgm:presLayoutVars>
          <dgm:bulletEnabled val="1"/>
        </dgm:presLayoutVars>
      </dgm:prSet>
      <dgm:spPr/>
    </dgm:pt>
    <dgm:pt modelId="{5DAA48A1-E8C9-4053-83AF-64928C407567}" type="pres">
      <dgm:prSet presAssocID="{0246246F-307A-444E-8F57-962B11C31A64}" presName="sibTrans" presStyleLbl="sibTrans2D1" presStyleIdx="2" presStyleCnt="3"/>
      <dgm:spPr/>
    </dgm:pt>
    <dgm:pt modelId="{969FC1D7-63F8-4377-93B8-D91CD6295E91}" type="pres">
      <dgm:prSet presAssocID="{0246246F-307A-444E-8F57-962B11C31A64}" presName="connectorText" presStyleLbl="sibTrans2D1" presStyleIdx="2" presStyleCnt="3"/>
      <dgm:spPr/>
    </dgm:pt>
    <dgm:pt modelId="{9ACE312C-FA5A-4E71-9668-3A3DD43D2C03}" type="pres">
      <dgm:prSet presAssocID="{BDC72C18-9346-4B89-94B6-3A9056EBFC66}" presName="node" presStyleLbl="node1" presStyleIdx="3" presStyleCnt="4">
        <dgm:presLayoutVars>
          <dgm:bulletEnabled val="1"/>
        </dgm:presLayoutVars>
      </dgm:prSet>
      <dgm:spPr/>
    </dgm:pt>
  </dgm:ptLst>
  <dgm:cxnLst>
    <dgm:cxn modelId="{C22AFB02-37E3-4D9E-80A2-681BB0F34855}" srcId="{62BFD04F-1479-49BF-8022-F51EA5205B0E}" destId="{BDC72C18-9346-4B89-94B6-3A9056EBFC66}" srcOrd="3" destOrd="0" parTransId="{B987F346-457D-4E0E-AB54-F612905254D3}" sibTransId="{D201FB1B-DC5D-4C90-996A-6F3797E45B57}"/>
    <dgm:cxn modelId="{BA23D926-7058-450D-8E87-E6F167E1C2E3}" type="presOf" srcId="{76F59B9A-E9C2-4B7A-B7B8-DE6842322146}" destId="{776E67D0-1E27-4388-902E-A0176819DEB2}" srcOrd="0" destOrd="0" presId="urn:microsoft.com/office/officeart/2005/8/layout/process1"/>
    <dgm:cxn modelId="{9B232733-99D1-4753-91C1-024F669C11BE}" type="presOf" srcId="{BDC72C18-9346-4B89-94B6-3A9056EBFC66}" destId="{9ACE312C-FA5A-4E71-9668-3A3DD43D2C03}" srcOrd="0" destOrd="0" presId="urn:microsoft.com/office/officeart/2005/8/layout/process1"/>
    <dgm:cxn modelId="{2253D536-8013-4979-AB08-CF304EC6AB61}" srcId="{62BFD04F-1479-49BF-8022-F51EA5205B0E}" destId="{12303E28-B37B-485C-8A50-29CCF5024E82}" srcOrd="0" destOrd="0" parTransId="{89B7DDEA-5B69-46D4-A0F2-C72552549C80}" sibTransId="{B0F5A70B-A683-4283-B605-61C8475898C9}"/>
    <dgm:cxn modelId="{B0B8163A-C14F-4B19-9E2E-0D5E2C2D651B}" type="presOf" srcId="{0246246F-307A-444E-8F57-962B11C31A64}" destId="{5DAA48A1-E8C9-4053-83AF-64928C407567}" srcOrd="0" destOrd="0" presId="urn:microsoft.com/office/officeart/2005/8/layout/process1"/>
    <dgm:cxn modelId="{3DB1723F-275F-4DC4-978B-0BD7DE82C9D0}" srcId="{62BFD04F-1479-49BF-8022-F51EA5205B0E}" destId="{74F7AC28-9ED0-4F24-B0C3-B860832B2730}" srcOrd="1" destOrd="0" parTransId="{815B7CDF-41F9-4295-BC60-54CC0D750C54}" sibTransId="{2D4A4549-FE8C-4259-BF0C-5F3328DF73BC}"/>
    <dgm:cxn modelId="{B080C055-7B38-4C6B-A6EA-EFDF75A77CBE}" type="presOf" srcId="{B0F5A70B-A683-4283-B605-61C8475898C9}" destId="{7BAEC1EB-16D6-4539-998D-644F396B525C}" srcOrd="0" destOrd="0" presId="urn:microsoft.com/office/officeart/2005/8/layout/process1"/>
    <dgm:cxn modelId="{28B4B16F-1937-430F-A583-3A95A0F02F55}" srcId="{62BFD04F-1479-49BF-8022-F51EA5205B0E}" destId="{76F59B9A-E9C2-4B7A-B7B8-DE6842322146}" srcOrd="2" destOrd="0" parTransId="{ED87226E-654F-4A74-80F8-3F915A30D8F2}" sibTransId="{0246246F-307A-444E-8F57-962B11C31A64}"/>
    <dgm:cxn modelId="{5131418A-27FE-4378-AB07-F6A2E480307C}" type="presOf" srcId="{74F7AC28-9ED0-4F24-B0C3-B860832B2730}" destId="{F0F4D2A3-2549-4259-ABAC-CDA6623F7555}" srcOrd="0" destOrd="0" presId="urn:microsoft.com/office/officeart/2005/8/layout/process1"/>
    <dgm:cxn modelId="{DD8C6C8C-9000-4EB9-8AE8-7DAF7C4893C0}" type="presOf" srcId="{2D4A4549-FE8C-4259-BF0C-5F3328DF73BC}" destId="{2EBDC768-A01D-4C45-A82C-C241E66DD571}" srcOrd="1" destOrd="0" presId="urn:microsoft.com/office/officeart/2005/8/layout/process1"/>
    <dgm:cxn modelId="{B25C2B8F-F409-45A1-B71F-3947FD13C303}" type="presOf" srcId="{62BFD04F-1479-49BF-8022-F51EA5205B0E}" destId="{40CC2C1F-33A8-4646-99DD-4C0C5F12C0E4}" srcOrd="0" destOrd="0" presId="urn:microsoft.com/office/officeart/2005/8/layout/process1"/>
    <dgm:cxn modelId="{525FD59A-82C8-4BDF-9148-7A1C9BD6D1A5}" type="presOf" srcId="{2D4A4549-FE8C-4259-BF0C-5F3328DF73BC}" destId="{6D97F6A0-D993-4A4B-8794-0037FB8E1ED5}" srcOrd="0" destOrd="0" presId="urn:microsoft.com/office/officeart/2005/8/layout/process1"/>
    <dgm:cxn modelId="{E23D5EC0-0382-45DA-8B3E-BD43023934DF}" type="presOf" srcId="{12303E28-B37B-485C-8A50-29CCF5024E82}" destId="{3B49633E-D975-4FAE-838B-0B495D55AB58}" srcOrd="0" destOrd="0" presId="urn:microsoft.com/office/officeart/2005/8/layout/process1"/>
    <dgm:cxn modelId="{EB6180C8-F4E2-409E-8853-F6325937D5F6}" type="presOf" srcId="{B0F5A70B-A683-4283-B605-61C8475898C9}" destId="{AC582374-7A20-4B99-B129-5E4B2367DDB5}" srcOrd="1" destOrd="0" presId="urn:microsoft.com/office/officeart/2005/8/layout/process1"/>
    <dgm:cxn modelId="{5118D1DE-950D-40E2-B46D-6578E18AE6EB}" type="presOf" srcId="{0246246F-307A-444E-8F57-962B11C31A64}" destId="{969FC1D7-63F8-4377-93B8-D91CD6295E91}" srcOrd="1" destOrd="0" presId="urn:microsoft.com/office/officeart/2005/8/layout/process1"/>
    <dgm:cxn modelId="{33066B90-EFDD-4712-83F4-A48D7EEC8A46}" type="presParOf" srcId="{40CC2C1F-33A8-4646-99DD-4C0C5F12C0E4}" destId="{3B49633E-D975-4FAE-838B-0B495D55AB58}" srcOrd="0" destOrd="0" presId="urn:microsoft.com/office/officeart/2005/8/layout/process1"/>
    <dgm:cxn modelId="{1BB140AC-E319-4633-A5A7-1FA0062A03F4}" type="presParOf" srcId="{40CC2C1F-33A8-4646-99DD-4C0C5F12C0E4}" destId="{7BAEC1EB-16D6-4539-998D-644F396B525C}" srcOrd="1" destOrd="0" presId="urn:microsoft.com/office/officeart/2005/8/layout/process1"/>
    <dgm:cxn modelId="{176B85CC-16BF-411B-A906-2872601C964A}" type="presParOf" srcId="{7BAEC1EB-16D6-4539-998D-644F396B525C}" destId="{AC582374-7A20-4B99-B129-5E4B2367DDB5}" srcOrd="0" destOrd="0" presId="urn:microsoft.com/office/officeart/2005/8/layout/process1"/>
    <dgm:cxn modelId="{A5CDDBD6-D8A4-4973-BC41-3CC40DFE0C16}" type="presParOf" srcId="{40CC2C1F-33A8-4646-99DD-4C0C5F12C0E4}" destId="{F0F4D2A3-2549-4259-ABAC-CDA6623F7555}" srcOrd="2" destOrd="0" presId="urn:microsoft.com/office/officeart/2005/8/layout/process1"/>
    <dgm:cxn modelId="{0FB23408-31DA-47F4-AF0C-53D457561162}" type="presParOf" srcId="{40CC2C1F-33A8-4646-99DD-4C0C5F12C0E4}" destId="{6D97F6A0-D993-4A4B-8794-0037FB8E1ED5}" srcOrd="3" destOrd="0" presId="urn:microsoft.com/office/officeart/2005/8/layout/process1"/>
    <dgm:cxn modelId="{A59BE9EA-99A3-4B74-96ED-8DC9A367F98B}" type="presParOf" srcId="{6D97F6A0-D993-4A4B-8794-0037FB8E1ED5}" destId="{2EBDC768-A01D-4C45-A82C-C241E66DD571}" srcOrd="0" destOrd="0" presId="urn:microsoft.com/office/officeart/2005/8/layout/process1"/>
    <dgm:cxn modelId="{E9E95857-380A-4B6E-AD73-B9484298EAA2}" type="presParOf" srcId="{40CC2C1F-33A8-4646-99DD-4C0C5F12C0E4}" destId="{776E67D0-1E27-4388-902E-A0176819DEB2}" srcOrd="4" destOrd="0" presId="urn:microsoft.com/office/officeart/2005/8/layout/process1"/>
    <dgm:cxn modelId="{3FB956DD-06C3-4BA0-95A7-7177A0A18EB7}" type="presParOf" srcId="{40CC2C1F-33A8-4646-99DD-4C0C5F12C0E4}" destId="{5DAA48A1-E8C9-4053-83AF-64928C407567}" srcOrd="5" destOrd="0" presId="urn:microsoft.com/office/officeart/2005/8/layout/process1"/>
    <dgm:cxn modelId="{0423BE35-65C3-4060-93FD-98E23A157986}" type="presParOf" srcId="{5DAA48A1-E8C9-4053-83AF-64928C407567}" destId="{969FC1D7-63F8-4377-93B8-D91CD6295E91}" srcOrd="0" destOrd="0" presId="urn:microsoft.com/office/officeart/2005/8/layout/process1"/>
    <dgm:cxn modelId="{00DD4208-0E30-4C2C-8E13-1FA6C423BA42}" type="presParOf" srcId="{40CC2C1F-33A8-4646-99DD-4C0C5F12C0E4}" destId="{9ACE312C-FA5A-4E71-9668-3A3DD43D2C03}"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3336D0-1F23-42E8-942C-47CD5D5AD27F}"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8334E2D4-FBBE-462C-9EC5-BC2E392E28C4}">
      <dgm:prSet custT="1"/>
      <dgm:spPr/>
      <dgm:t>
        <a:bodyPr/>
        <a:lstStyle/>
        <a:p>
          <a:r>
            <a:rPr lang="en-US" sz="1200" b="1" dirty="0">
              <a:solidFill>
                <a:schemeClr val="bg1"/>
              </a:solidFill>
              <a:latin typeface="Arial" panose="020B0604020202020204" pitchFamily="34" charset="0"/>
              <a:cs typeface="Arial" panose="020B0604020202020204" pitchFamily="34" charset="0"/>
            </a:rPr>
            <a:t>Disengagement Theory 1961</a:t>
          </a:r>
          <a:endParaRPr lang="en-GB" sz="1200" b="1" dirty="0">
            <a:solidFill>
              <a:schemeClr val="bg1"/>
            </a:solidFill>
            <a:latin typeface="Arial" panose="020B0604020202020204" pitchFamily="34" charset="0"/>
            <a:cs typeface="Arial" panose="020B0604020202020204" pitchFamily="34" charset="0"/>
          </a:endParaRPr>
        </a:p>
      </dgm:t>
    </dgm:pt>
    <dgm:pt modelId="{ED67EE61-1EB2-44F2-AED6-4E5246D70E4B}" type="parTrans" cxnId="{B859A9B3-8352-4487-BA5E-D35FEBA292B6}">
      <dgm:prSet/>
      <dgm:spPr/>
      <dgm:t>
        <a:bodyPr/>
        <a:lstStyle/>
        <a:p>
          <a:endParaRPr lang="en-GB"/>
        </a:p>
      </dgm:t>
    </dgm:pt>
    <dgm:pt modelId="{7CC87999-35B9-47BD-8723-65F8C724E921}" type="sibTrans" cxnId="{B859A9B3-8352-4487-BA5E-D35FEBA292B6}">
      <dgm:prSet/>
      <dgm:spPr/>
      <dgm:t>
        <a:bodyPr/>
        <a:lstStyle/>
        <a:p>
          <a:endParaRPr lang="en-GB"/>
        </a:p>
      </dgm:t>
    </dgm:pt>
    <dgm:pt modelId="{F941D9F9-2448-4EC1-9D90-290FEF05F134}">
      <dgm:prSet custT="1"/>
      <dgm:spPr/>
      <dgm:t>
        <a:bodyPr/>
        <a:lstStyle/>
        <a:p>
          <a:r>
            <a:rPr lang="en-US" sz="1200" b="1" dirty="0">
              <a:solidFill>
                <a:schemeClr val="bg1"/>
              </a:solidFill>
              <a:latin typeface="Arial" panose="020B0604020202020204" pitchFamily="34" charset="0"/>
              <a:cs typeface="Arial" panose="020B0604020202020204" pitchFamily="34" charset="0"/>
            </a:rPr>
            <a:t>Activity</a:t>
          </a:r>
          <a:endParaRPr lang="en-GB" sz="1200" b="1" dirty="0">
            <a:solidFill>
              <a:schemeClr val="bg1"/>
            </a:solidFill>
            <a:latin typeface="Arial" panose="020B0604020202020204" pitchFamily="34" charset="0"/>
            <a:cs typeface="Arial" panose="020B0604020202020204" pitchFamily="34" charset="0"/>
          </a:endParaRPr>
        </a:p>
      </dgm:t>
    </dgm:pt>
    <dgm:pt modelId="{3602E8F1-A979-485E-ABB9-18AC2B0A65B3}" type="parTrans" cxnId="{60103469-41DC-4670-8608-FB44D6713D45}">
      <dgm:prSet/>
      <dgm:spPr/>
      <dgm:t>
        <a:bodyPr/>
        <a:lstStyle/>
        <a:p>
          <a:endParaRPr lang="en-GB"/>
        </a:p>
      </dgm:t>
    </dgm:pt>
    <dgm:pt modelId="{329EBA8B-8C0D-4287-970B-EF0FD17B2D1B}" type="sibTrans" cxnId="{60103469-41DC-4670-8608-FB44D6713D45}">
      <dgm:prSet/>
      <dgm:spPr/>
      <dgm:t>
        <a:bodyPr/>
        <a:lstStyle/>
        <a:p>
          <a:endParaRPr lang="en-GB"/>
        </a:p>
      </dgm:t>
    </dgm:pt>
    <dgm:pt modelId="{FD45632C-39D1-47B7-ADBA-F2794FA82AAA}">
      <dgm:prSet custT="1"/>
      <dgm:spPr/>
      <dgm:t>
        <a:bodyPr/>
        <a:lstStyle/>
        <a:p>
          <a:r>
            <a:rPr lang="en-US" sz="1200" b="1" dirty="0">
              <a:solidFill>
                <a:schemeClr val="bg1"/>
              </a:solidFill>
              <a:latin typeface="Arial" panose="020B0604020202020204" pitchFamily="34" charset="0"/>
              <a:cs typeface="Arial" panose="020B0604020202020204" pitchFamily="34" charset="0"/>
            </a:rPr>
            <a:t>Continuity</a:t>
          </a:r>
          <a:r>
            <a:rPr lang="en-US" sz="1200" b="1" dirty="0">
              <a:latin typeface="Arial Black" panose="020B0A04020102020204" pitchFamily="34" charset="0"/>
            </a:rPr>
            <a:t> </a:t>
          </a:r>
          <a:r>
            <a:rPr lang="en-US" sz="1200" b="1" dirty="0">
              <a:solidFill>
                <a:schemeClr val="bg1"/>
              </a:solidFill>
              <a:latin typeface="Arial" panose="020B0604020202020204" pitchFamily="34" charset="0"/>
              <a:cs typeface="Arial" panose="020B0604020202020204" pitchFamily="34" charset="0"/>
            </a:rPr>
            <a:t>theory</a:t>
          </a:r>
          <a:endParaRPr lang="en-GB" sz="1200" dirty="0">
            <a:solidFill>
              <a:schemeClr val="bg1"/>
            </a:solidFill>
            <a:latin typeface="Arial" panose="020B0604020202020204" pitchFamily="34" charset="0"/>
            <a:cs typeface="Arial" panose="020B0604020202020204" pitchFamily="34" charset="0"/>
          </a:endParaRPr>
        </a:p>
      </dgm:t>
    </dgm:pt>
    <dgm:pt modelId="{886BCAA0-372D-4ED5-9C8E-7512189802D6}" type="parTrans" cxnId="{11D1FAB4-601D-461D-8BC9-38721A0FE19C}">
      <dgm:prSet/>
      <dgm:spPr/>
      <dgm:t>
        <a:bodyPr/>
        <a:lstStyle/>
        <a:p>
          <a:endParaRPr lang="en-GB"/>
        </a:p>
      </dgm:t>
    </dgm:pt>
    <dgm:pt modelId="{CF5F349C-07DC-45D9-B921-44D2EC502A8A}" type="sibTrans" cxnId="{11D1FAB4-601D-461D-8BC9-38721A0FE19C}">
      <dgm:prSet/>
      <dgm:spPr/>
      <dgm:t>
        <a:bodyPr/>
        <a:lstStyle/>
        <a:p>
          <a:endParaRPr lang="en-GB"/>
        </a:p>
      </dgm:t>
    </dgm:pt>
    <dgm:pt modelId="{2D940735-F142-4F07-A914-B923CC9849EE}">
      <dgm:prSet custT="1"/>
      <dgm:spPr/>
      <dgm:t>
        <a:bodyPr/>
        <a:lstStyle/>
        <a:p>
          <a:r>
            <a:rPr lang="en-US" sz="1200" b="0" dirty="0">
              <a:solidFill>
                <a:schemeClr val="bg1"/>
              </a:solidFill>
              <a:latin typeface="Arial" panose="020B0604020202020204" pitchFamily="34" charset="0"/>
              <a:cs typeface="Arial" panose="020B0604020202020204" pitchFamily="34" charset="0"/>
            </a:rPr>
            <a:t>Disengagement theory suggests that when people age,</a:t>
          </a:r>
          <a:r>
            <a:rPr lang="en-GB" sz="1200" b="0" dirty="0">
              <a:solidFill>
                <a:schemeClr val="bg1"/>
              </a:solidFill>
              <a:latin typeface="Arial" panose="020B0604020202020204" pitchFamily="34" charset="0"/>
              <a:cs typeface="Arial" panose="020B0604020202020204" pitchFamily="34" charset="0"/>
            </a:rPr>
            <a:t> they gradually and naturally reduce their involvement in social roles, relationships, and activities</a:t>
          </a:r>
        </a:p>
      </dgm:t>
    </dgm:pt>
    <dgm:pt modelId="{FD797174-9973-46E3-B0E3-0F444BCFED32}" type="parTrans" cxnId="{0AA48BB0-00E0-4EFD-A696-6B79301C6ACD}">
      <dgm:prSet/>
      <dgm:spPr/>
      <dgm:t>
        <a:bodyPr/>
        <a:lstStyle/>
        <a:p>
          <a:endParaRPr lang="en-GB"/>
        </a:p>
      </dgm:t>
    </dgm:pt>
    <dgm:pt modelId="{2096655C-B5B1-4A08-B0AA-BEE8D24F7A4F}" type="sibTrans" cxnId="{0AA48BB0-00E0-4EFD-A696-6B79301C6ACD}">
      <dgm:prSet/>
      <dgm:spPr/>
      <dgm:t>
        <a:bodyPr/>
        <a:lstStyle/>
        <a:p>
          <a:endParaRPr lang="en-GB"/>
        </a:p>
      </dgm:t>
    </dgm:pt>
    <dgm:pt modelId="{8AB12A70-8EBF-42ED-AE67-FF13C72E9B48}">
      <dgm:prSet custT="1"/>
      <dgm:spPr/>
      <dgm:t>
        <a:bodyPr/>
        <a:lstStyle/>
        <a:p>
          <a:r>
            <a:rPr lang="en-GB" sz="1400" b="0" dirty="0">
              <a:solidFill>
                <a:schemeClr val="bg1"/>
              </a:solidFill>
              <a:latin typeface="Arial" panose="020B0604020202020204" pitchFamily="34" charset="0"/>
              <a:cs typeface="Arial" panose="020B0604020202020204" pitchFamily="34" charset="0"/>
            </a:rPr>
            <a:t>Activity theory suggests that remaining socially active and involved in meaningful activities as one grows older is essential for maintaining overall well-being.</a:t>
          </a:r>
        </a:p>
      </dgm:t>
    </dgm:pt>
    <dgm:pt modelId="{7BF1B424-061B-46B3-8945-CD56A51DD634}" type="parTrans" cxnId="{C81F0149-E8AB-4DA4-B0CE-31E37186E98B}">
      <dgm:prSet/>
      <dgm:spPr/>
      <dgm:t>
        <a:bodyPr/>
        <a:lstStyle/>
        <a:p>
          <a:endParaRPr lang="en-GB"/>
        </a:p>
      </dgm:t>
    </dgm:pt>
    <dgm:pt modelId="{D6E2FB32-AC76-492E-8C9B-FF46A180B664}" type="sibTrans" cxnId="{C81F0149-E8AB-4DA4-B0CE-31E37186E98B}">
      <dgm:prSet/>
      <dgm:spPr/>
      <dgm:t>
        <a:bodyPr/>
        <a:lstStyle/>
        <a:p>
          <a:endParaRPr lang="en-GB"/>
        </a:p>
      </dgm:t>
    </dgm:pt>
    <dgm:pt modelId="{82DB932C-5EAB-4449-99ED-02D371EC5809}">
      <dgm:prSet custT="1"/>
      <dgm:spPr/>
      <dgm:t>
        <a:bodyPr/>
        <a:lstStyle/>
        <a:p>
          <a:r>
            <a:rPr lang="en-GB" sz="1400" b="0" dirty="0">
              <a:latin typeface="Arial" panose="020B0604020202020204" pitchFamily="34" charset="0"/>
              <a:cs typeface="Arial" panose="020B0604020202020204" pitchFamily="34" charset="0"/>
            </a:rPr>
            <a:t>Continuity theory proposes that older adults adjust to aging by preserving consistent patterns in their </a:t>
          </a:r>
          <a:r>
            <a:rPr lang="en-GB" sz="1400" b="0" dirty="0" err="1">
              <a:latin typeface="Arial" panose="020B0604020202020204" pitchFamily="34" charset="0"/>
              <a:cs typeface="Arial" panose="020B0604020202020204" pitchFamily="34" charset="0"/>
            </a:rPr>
            <a:t>behaviors</a:t>
          </a:r>
          <a:r>
            <a:rPr lang="en-GB" sz="1400" b="0" dirty="0">
              <a:latin typeface="Arial" panose="020B0604020202020204" pitchFamily="34" charset="0"/>
              <a:cs typeface="Arial" panose="020B0604020202020204" pitchFamily="34" charset="0"/>
            </a:rPr>
            <a:t>, personality traits, and lifestyles.</a:t>
          </a:r>
        </a:p>
      </dgm:t>
    </dgm:pt>
    <dgm:pt modelId="{6E9CA1B9-F668-4BDD-A826-E55231AD4335}" type="parTrans" cxnId="{B8186797-48B8-49B4-9FBF-D2D3136FD5B0}">
      <dgm:prSet/>
      <dgm:spPr/>
      <dgm:t>
        <a:bodyPr/>
        <a:lstStyle/>
        <a:p>
          <a:endParaRPr lang="en-GB"/>
        </a:p>
      </dgm:t>
    </dgm:pt>
    <dgm:pt modelId="{EDC3DB5A-2FE1-4304-9965-96B3675D55B4}" type="sibTrans" cxnId="{B8186797-48B8-49B4-9FBF-D2D3136FD5B0}">
      <dgm:prSet/>
      <dgm:spPr/>
      <dgm:t>
        <a:bodyPr/>
        <a:lstStyle/>
        <a:p>
          <a:endParaRPr lang="en-GB"/>
        </a:p>
      </dgm:t>
    </dgm:pt>
    <dgm:pt modelId="{E5F56A52-826A-4FFA-A682-472D4D16C748}" type="pres">
      <dgm:prSet presAssocID="{FC3336D0-1F23-42E8-942C-47CD5D5AD27F}" presName="linearFlow" presStyleCnt="0">
        <dgm:presLayoutVars>
          <dgm:dir/>
          <dgm:animLvl val="lvl"/>
          <dgm:resizeHandles val="exact"/>
        </dgm:presLayoutVars>
      </dgm:prSet>
      <dgm:spPr/>
    </dgm:pt>
    <dgm:pt modelId="{EA1A6191-0955-4461-B6D8-0B8D0C4DAEC0}" type="pres">
      <dgm:prSet presAssocID="{8334E2D4-FBBE-462C-9EC5-BC2E392E28C4}" presName="composite" presStyleCnt="0"/>
      <dgm:spPr/>
    </dgm:pt>
    <dgm:pt modelId="{C1790A8B-938A-49F3-96D8-CF0A44E5D0FE}" type="pres">
      <dgm:prSet presAssocID="{8334E2D4-FBBE-462C-9EC5-BC2E392E28C4}" presName="parentText" presStyleLbl="alignNode1" presStyleIdx="0" presStyleCnt="3" custLinFactNeighborX="-9080" custLinFactNeighborY="-74">
        <dgm:presLayoutVars>
          <dgm:chMax val="1"/>
          <dgm:bulletEnabled val="1"/>
        </dgm:presLayoutVars>
      </dgm:prSet>
      <dgm:spPr/>
    </dgm:pt>
    <dgm:pt modelId="{5D8529FC-4B47-451C-A594-63CA49970647}" type="pres">
      <dgm:prSet presAssocID="{8334E2D4-FBBE-462C-9EC5-BC2E392E28C4}" presName="descendantText" presStyleLbl="alignAcc1" presStyleIdx="0" presStyleCnt="3" custLinFactNeighborX="2663">
        <dgm:presLayoutVars>
          <dgm:bulletEnabled val="1"/>
        </dgm:presLayoutVars>
      </dgm:prSet>
      <dgm:spPr/>
    </dgm:pt>
    <dgm:pt modelId="{A04573D2-41DC-472F-B14B-B85AA520157C}" type="pres">
      <dgm:prSet presAssocID="{7CC87999-35B9-47BD-8723-65F8C724E921}" presName="sp" presStyleCnt="0"/>
      <dgm:spPr/>
    </dgm:pt>
    <dgm:pt modelId="{4BDEA40F-E971-445D-BA22-5CA96A50D416}" type="pres">
      <dgm:prSet presAssocID="{F941D9F9-2448-4EC1-9D90-290FEF05F134}" presName="composite" presStyleCnt="0"/>
      <dgm:spPr/>
    </dgm:pt>
    <dgm:pt modelId="{29145B29-2739-48C4-A44D-CCC9D9F1910C}" type="pres">
      <dgm:prSet presAssocID="{F941D9F9-2448-4EC1-9D90-290FEF05F134}" presName="parentText" presStyleLbl="alignNode1" presStyleIdx="1" presStyleCnt="3" custLinFactNeighborX="743" custLinFactNeighborY="-2080">
        <dgm:presLayoutVars>
          <dgm:chMax val="1"/>
          <dgm:bulletEnabled val="1"/>
        </dgm:presLayoutVars>
      </dgm:prSet>
      <dgm:spPr/>
    </dgm:pt>
    <dgm:pt modelId="{E9ED6135-8186-4B81-9394-FCF1D218D1D1}" type="pres">
      <dgm:prSet presAssocID="{F941D9F9-2448-4EC1-9D90-290FEF05F134}" presName="descendantText" presStyleLbl="alignAcc1" presStyleIdx="1" presStyleCnt="3">
        <dgm:presLayoutVars>
          <dgm:bulletEnabled val="1"/>
        </dgm:presLayoutVars>
      </dgm:prSet>
      <dgm:spPr/>
    </dgm:pt>
    <dgm:pt modelId="{7058286C-5993-4622-B15C-7EE032C59D7D}" type="pres">
      <dgm:prSet presAssocID="{329EBA8B-8C0D-4287-970B-EF0FD17B2D1B}" presName="sp" presStyleCnt="0"/>
      <dgm:spPr/>
    </dgm:pt>
    <dgm:pt modelId="{786A7396-DB7E-4A1C-9913-0A7909E4305E}" type="pres">
      <dgm:prSet presAssocID="{FD45632C-39D1-47B7-ADBA-F2794FA82AAA}" presName="composite" presStyleCnt="0"/>
      <dgm:spPr/>
    </dgm:pt>
    <dgm:pt modelId="{EA24FB00-886E-41CB-8B90-850F9976436F}" type="pres">
      <dgm:prSet presAssocID="{FD45632C-39D1-47B7-ADBA-F2794FA82AAA}" presName="parentText" presStyleLbl="alignNode1" presStyleIdx="2" presStyleCnt="3">
        <dgm:presLayoutVars>
          <dgm:chMax val="1"/>
          <dgm:bulletEnabled val="1"/>
        </dgm:presLayoutVars>
      </dgm:prSet>
      <dgm:spPr/>
    </dgm:pt>
    <dgm:pt modelId="{90E86D01-74A5-429D-A715-C560AD65EDC3}" type="pres">
      <dgm:prSet presAssocID="{FD45632C-39D1-47B7-ADBA-F2794FA82AAA}" presName="descendantText" presStyleLbl="alignAcc1" presStyleIdx="2" presStyleCnt="3">
        <dgm:presLayoutVars>
          <dgm:bulletEnabled val="1"/>
        </dgm:presLayoutVars>
      </dgm:prSet>
      <dgm:spPr/>
    </dgm:pt>
  </dgm:ptLst>
  <dgm:cxnLst>
    <dgm:cxn modelId="{3A5FCB10-0AF4-4DCD-8689-8CFAC61F77A0}" type="presOf" srcId="{2D940735-F142-4F07-A914-B923CC9849EE}" destId="{5D8529FC-4B47-451C-A594-63CA49970647}" srcOrd="0" destOrd="0" presId="urn:microsoft.com/office/officeart/2005/8/layout/chevron2"/>
    <dgm:cxn modelId="{3DF3052C-2844-450B-889A-BB1A3229A3C0}" type="presOf" srcId="{8AB12A70-8EBF-42ED-AE67-FF13C72E9B48}" destId="{E9ED6135-8186-4B81-9394-FCF1D218D1D1}" srcOrd="0" destOrd="0" presId="urn:microsoft.com/office/officeart/2005/8/layout/chevron2"/>
    <dgm:cxn modelId="{C81F0149-E8AB-4DA4-B0CE-31E37186E98B}" srcId="{F941D9F9-2448-4EC1-9D90-290FEF05F134}" destId="{8AB12A70-8EBF-42ED-AE67-FF13C72E9B48}" srcOrd="0" destOrd="0" parTransId="{7BF1B424-061B-46B3-8945-CD56A51DD634}" sibTransId="{D6E2FB32-AC76-492E-8C9B-FF46A180B664}"/>
    <dgm:cxn modelId="{16A82460-F13C-4F93-921A-84279EE5ECC6}" type="presOf" srcId="{8334E2D4-FBBE-462C-9EC5-BC2E392E28C4}" destId="{C1790A8B-938A-49F3-96D8-CF0A44E5D0FE}" srcOrd="0" destOrd="0" presId="urn:microsoft.com/office/officeart/2005/8/layout/chevron2"/>
    <dgm:cxn modelId="{60103469-41DC-4670-8608-FB44D6713D45}" srcId="{FC3336D0-1F23-42E8-942C-47CD5D5AD27F}" destId="{F941D9F9-2448-4EC1-9D90-290FEF05F134}" srcOrd="1" destOrd="0" parTransId="{3602E8F1-A979-485E-ABB9-18AC2B0A65B3}" sibTransId="{329EBA8B-8C0D-4287-970B-EF0FD17B2D1B}"/>
    <dgm:cxn modelId="{40777E6F-4A07-478A-97C6-AB373FD58FF7}" type="presOf" srcId="{FC3336D0-1F23-42E8-942C-47CD5D5AD27F}" destId="{E5F56A52-826A-4FFA-A682-472D4D16C748}" srcOrd="0" destOrd="0" presId="urn:microsoft.com/office/officeart/2005/8/layout/chevron2"/>
    <dgm:cxn modelId="{CD87FE71-F240-4AD0-BE5B-4329378C87C8}" type="presOf" srcId="{FD45632C-39D1-47B7-ADBA-F2794FA82AAA}" destId="{EA24FB00-886E-41CB-8B90-850F9976436F}" srcOrd="0" destOrd="0" presId="urn:microsoft.com/office/officeart/2005/8/layout/chevron2"/>
    <dgm:cxn modelId="{B8186797-48B8-49B4-9FBF-D2D3136FD5B0}" srcId="{FD45632C-39D1-47B7-ADBA-F2794FA82AAA}" destId="{82DB932C-5EAB-4449-99ED-02D371EC5809}" srcOrd="0" destOrd="0" parTransId="{6E9CA1B9-F668-4BDD-A826-E55231AD4335}" sibTransId="{EDC3DB5A-2FE1-4304-9965-96B3675D55B4}"/>
    <dgm:cxn modelId="{0AA48BB0-00E0-4EFD-A696-6B79301C6ACD}" srcId="{8334E2D4-FBBE-462C-9EC5-BC2E392E28C4}" destId="{2D940735-F142-4F07-A914-B923CC9849EE}" srcOrd="0" destOrd="0" parTransId="{FD797174-9973-46E3-B0E3-0F444BCFED32}" sibTransId="{2096655C-B5B1-4A08-B0AA-BEE8D24F7A4F}"/>
    <dgm:cxn modelId="{B859A9B3-8352-4487-BA5E-D35FEBA292B6}" srcId="{FC3336D0-1F23-42E8-942C-47CD5D5AD27F}" destId="{8334E2D4-FBBE-462C-9EC5-BC2E392E28C4}" srcOrd="0" destOrd="0" parTransId="{ED67EE61-1EB2-44F2-AED6-4E5246D70E4B}" sibTransId="{7CC87999-35B9-47BD-8723-65F8C724E921}"/>
    <dgm:cxn modelId="{11D1FAB4-601D-461D-8BC9-38721A0FE19C}" srcId="{FC3336D0-1F23-42E8-942C-47CD5D5AD27F}" destId="{FD45632C-39D1-47B7-ADBA-F2794FA82AAA}" srcOrd="2" destOrd="0" parTransId="{886BCAA0-372D-4ED5-9C8E-7512189802D6}" sibTransId="{CF5F349C-07DC-45D9-B921-44D2EC502A8A}"/>
    <dgm:cxn modelId="{3D093DD2-73D2-4BE5-97F7-6DD87CDFE267}" type="presOf" srcId="{F941D9F9-2448-4EC1-9D90-290FEF05F134}" destId="{29145B29-2739-48C4-A44D-CCC9D9F1910C}" srcOrd="0" destOrd="0" presId="urn:microsoft.com/office/officeart/2005/8/layout/chevron2"/>
    <dgm:cxn modelId="{5A0E07FC-6763-4BE4-8FEB-BC6ECE273814}" type="presOf" srcId="{82DB932C-5EAB-4449-99ED-02D371EC5809}" destId="{90E86D01-74A5-429D-A715-C560AD65EDC3}" srcOrd="0" destOrd="0" presId="urn:microsoft.com/office/officeart/2005/8/layout/chevron2"/>
    <dgm:cxn modelId="{39865E5F-CC7B-47B2-9AA9-2C04D18E81C5}" type="presParOf" srcId="{E5F56A52-826A-4FFA-A682-472D4D16C748}" destId="{EA1A6191-0955-4461-B6D8-0B8D0C4DAEC0}" srcOrd="0" destOrd="0" presId="urn:microsoft.com/office/officeart/2005/8/layout/chevron2"/>
    <dgm:cxn modelId="{D5B63817-D5C4-4BC4-B58B-DECB652A3BFD}" type="presParOf" srcId="{EA1A6191-0955-4461-B6D8-0B8D0C4DAEC0}" destId="{C1790A8B-938A-49F3-96D8-CF0A44E5D0FE}" srcOrd="0" destOrd="0" presId="urn:microsoft.com/office/officeart/2005/8/layout/chevron2"/>
    <dgm:cxn modelId="{8D45117A-9E80-4BD9-924F-4921FCDB705D}" type="presParOf" srcId="{EA1A6191-0955-4461-B6D8-0B8D0C4DAEC0}" destId="{5D8529FC-4B47-451C-A594-63CA49970647}" srcOrd="1" destOrd="0" presId="urn:microsoft.com/office/officeart/2005/8/layout/chevron2"/>
    <dgm:cxn modelId="{8962385E-1305-4874-8BC8-E17B686817AC}" type="presParOf" srcId="{E5F56A52-826A-4FFA-A682-472D4D16C748}" destId="{A04573D2-41DC-472F-B14B-B85AA520157C}" srcOrd="1" destOrd="0" presId="urn:microsoft.com/office/officeart/2005/8/layout/chevron2"/>
    <dgm:cxn modelId="{685D5D1F-C19C-4183-9C43-652385CB6E48}" type="presParOf" srcId="{E5F56A52-826A-4FFA-A682-472D4D16C748}" destId="{4BDEA40F-E971-445D-BA22-5CA96A50D416}" srcOrd="2" destOrd="0" presId="urn:microsoft.com/office/officeart/2005/8/layout/chevron2"/>
    <dgm:cxn modelId="{62EC7B53-C4DE-4126-8B2D-0476BF1F5F4E}" type="presParOf" srcId="{4BDEA40F-E971-445D-BA22-5CA96A50D416}" destId="{29145B29-2739-48C4-A44D-CCC9D9F1910C}" srcOrd="0" destOrd="0" presId="urn:microsoft.com/office/officeart/2005/8/layout/chevron2"/>
    <dgm:cxn modelId="{5852A163-E882-4CF3-A1E6-1F9195C3CCD2}" type="presParOf" srcId="{4BDEA40F-E971-445D-BA22-5CA96A50D416}" destId="{E9ED6135-8186-4B81-9394-FCF1D218D1D1}" srcOrd="1" destOrd="0" presId="urn:microsoft.com/office/officeart/2005/8/layout/chevron2"/>
    <dgm:cxn modelId="{EF456D64-15BE-4EC6-BBF5-5B0870638856}" type="presParOf" srcId="{E5F56A52-826A-4FFA-A682-472D4D16C748}" destId="{7058286C-5993-4622-B15C-7EE032C59D7D}" srcOrd="3" destOrd="0" presId="urn:microsoft.com/office/officeart/2005/8/layout/chevron2"/>
    <dgm:cxn modelId="{D8DB0165-08BB-4A37-BE94-8F33796DD3D4}" type="presParOf" srcId="{E5F56A52-826A-4FFA-A682-472D4D16C748}" destId="{786A7396-DB7E-4A1C-9913-0A7909E4305E}" srcOrd="4" destOrd="0" presId="urn:microsoft.com/office/officeart/2005/8/layout/chevron2"/>
    <dgm:cxn modelId="{92FF55DA-54A7-4BD6-9117-59A9A3F408A1}" type="presParOf" srcId="{786A7396-DB7E-4A1C-9913-0A7909E4305E}" destId="{EA24FB00-886E-41CB-8B90-850F9976436F}" srcOrd="0" destOrd="0" presId="urn:microsoft.com/office/officeart/2005/8/layout/chevron2"/>
    <dgm:cxn modelId="{AC89DDE2-20CF-4847-B7BC-57F25544EFDC}" type="presParOf" srcId="{786A7396-DB7E-4A1C-9913-0A7909E4305E}" destId="{90E86D01-74A5-429D-A715-C560AD65EDC3}"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F1A444-6070-484C-8CD6-7EEA2B86321E}" type="doc">
      <dgm:prSet loTypeId="urn:microsoft.com/office/officeart/2005/8/layout/chevron2" loCatId="process" qsTypeId="urn:microsoft.com/office/officeart/2005/8/quickstyle/simple4" qsCatId="simple" csTypeId="urn:microsoft.com/office/officeart/2005/8/colors/accent1_2" csCatId="accent1" phldr="1"/>
      <dgm:spPr/>
      <dgm:t>
        <a:bodyPr/>
        <a:lstStyle/>
        <a:p>
          <a:endParaRPr lang="en-GB"/>
        </a:p>
      </dgm:t>
    </dgm:pt>
    <dgm:pt modelId="{1FFF5BD0-BDAE-478C-8F30-CD2066C823A3}">
      <dgm:prSet/>
      <dgm:spPr/>
      <dgm:t>
        <a:bodyPr/>
        <a:lstStyle/>
        <a:p>
          <a:r>
            <a:rPr lang="en-GB" dirty="0">
              <a:solidFill>
                <a:schemeClr val="bg1"/>
              </a:solidFill>
              <a:latin typeface="Arial" panose="020B0604020202020204" pitchFamily="34" charset="0"/>
              <a:cs typeface="Arial" panose="020B0604020202020204" pitchFamily="34" charset="0"/>
            </a:rPr>
            <a:t>Care Act 2014</a:t>
          </a:r>
        </a:p>
      </dgm:t>
    </dgm:pt>
    <dgm:pt modelId="{402203D9-8A88-4BCC-A46E-2A4890203EE2}" type="parTrans" cxnId="{4AF86370-DAA9-4017-A92B-08653D562ECF}">
      <dgm:prSet/>
      <dgm:spPr/>
      <dgm:t>
        <a:bodyPr/>
        <a:lstStyle/>
        <a:p>
          <a:endParaRPr lang="en-GB"/>
        </a:p>
      </dgm:t>
    </dgm:pt>
    <dgm:pt modelId="{FCDD45C4-98D0-47A7-BCB0-178BB493B0DE}" type="sibTrans" cxnId="{4AF86370-DAA9-4017-A92B-08653D562ECF}">
      <dgm:prSet/>
      <dgm:spPr/>
      <dgm:t>
        <a:bodyPr/>
        <a:lstStyle/>
        <a:p>
          <a:endParaRPr lang="en-GB"/>
        </a:p>
      </dgm:t>
    </dgm:pt>
    <dgm:pt modelId="{C54B79A7-6944-4A97-804B-D246545B0CBA}">
      <dgm:prSet/>
      <dgm:spPr/>
      <dgm:t>
        <a:bodyPr/>
        <a:lstStyle/>
        <a:p>
          <a:r>
            <a:rPr lang="en-GB" dirty="0">
              <a:solidFill>
                <a:schemeClr val="bg1"/>
              </a:solidFill>
              <a:latin typeface="Arial" panose="020B0604020202020204" pitchFamily="34" charset="0"/>
              <a:cs typeface="Arial" panose="020B0604020202020204" pitchFamily="34" charset="0"/>
            </a:rPr>
            <a:t>Equality Act 2010</a:t>
          </a:r>
        </a:p>
      </dgm:t>
    </dgm:pt>
    <dgm:pt modelId="{2F05743C-61F5-4F2E-903C-2A36724F1D57}" type="parTrans" cxnId="{21D32592-B7C3-499B-8670-04D02A4AF66F}">
      <dgm:prSet/>
      <dgm:spPr/>
      <dgm:t>
        <a:bodyPr/>
        <a:lstStyle/>
        <a:p>
          <a:endParaRPr lang="en-GB"/>
        </a:p>
      </dgm:t>
    </dgm:pt>
    <dgm:pt modelId="{AE4AF14D-E69A-450B-81AC-D191D0C13F38}" type="sibTrans" cxnId="{21D32592-B7C3-499B-8670-04D02A4AF66F}">
      <dgm:prSet/>
      <dgm:spPr/>
      <dgm:t>
        <a:bodyPr/>
        <a:lstStyle/>
        <a:p>
          <a:endParaRPr lang="en-GB"/>
        </a:p>
      </dgm:t>
    </dgm:pt>
    <dgm:pt modelId="{4A1BE400-A7FB-4284-A483-BDB98EB1EABC}">
      <dgm:prSet custT="1"/>
      <dgm:spPr/>
      <dgm:t>
        <a:bodyPr/>
        <a:lstStyle/>
        <a:p>
          <a:r>
            <a:rPr lang="en-GB" sz="1400" dirty="0">
              <a:solidFill>
                <a:schemeClr val="bg1"/>
              </a:solidFill>
              <a:latin typeface="Arial" panose="020B0604020202020204" pitchFamily="34" charset="0"/>
              <a:cs typeface="Arial" panose="020B0604020202020204" pitchFamily="34" charset="0"/>
            </a:rPr>
            <a:t>NHS Long term Plan</a:t>
          </a:r>
        </a:p>
      </dgm:t>
    </dgm:pt>
    <dgm:pt modelId="{A8FC082D-6FF5-48DC-988A-DCD0E7DA335A}" type="parTrans" cxnId="{7F28D6F1-6DD1-42B4-B199-7F99E1FBD5D2}">
      <dgm:prSet/>
      <dgm:spPr/>
      <dgm:t>
        <a:bodyPr/>
        <a:lstStyle/>
        <a:p>
          <a:endParaRPr lang="en-GB"/>
        </a:p>
      </dgm:t>
    </dgm:pt>
    <dgm:pt modelId="{DAFA9F00-C7C2-4780-AAA2-764CAF46BCAA}" type="sibTrans" cxnId="{7F28D6F1-6DD1-42B4-B199-7F99E1FBD5D2}">
      <dgm:prSet/>
      <dgm:spPr/>
      <dgm:t>
        <a:bodyPr/>
        <a:lstStyle/>
        <a:p>
          <a:endParaRPr lang="en-GB"/>
        </a:p>
      </dgm:t>
    </dgm:pt>
    <dgm:pt modelId="{77C9F4AA-7102-4BF4-8042-66ABF5507B97}">
      <dgm:prSet custT="1"/>
      <dgm:spPr/>
      <dgm:t>
        <a:bodyPr/>
        <a:lstStyle/>
        <a:p>
          <a:endParaRPr lang="en-GB" sz="1400" dirty="0">
            <a:latin typeface="Arial" panose="020B0604020202020204" pitchFamily="34" charset="0"/>
            <a:cs typeface="Arial" panose="020B0604020202020204" pitchFamily="34" charset="0"/>
          </a:endParaRPr>
        </a:p>
      </dgm:t>
    </dgm:pt>
    <dgm:pt modelId="{B4D43B67-064F-444E-876F-4F7A4881DF06}" type="parTrans" cxnId="{B9EE0596-9E2D-4D55-873D-9D35FB1416E0}">
      <dgm:prSet/>
      <dgm:spPr/>
      <dgm:t>
        <a:bodyPr/>
        <a:lstStyle/>
        <a:p>
          <a:endParaRPr lang="en-GB"/>
        </a:p>
      </dgm:t>
    </dgm:pt>
    <dgm:pt modelId="{F6D1EF17-C028-4C64-9394-DB0078E0E015}" type="sibTrans" cxnId="{B9EE0596-9E2D-4D55-873D-9D35FB1416E0}">
      <dgm:prSet/>
      <dgm:spPr/>
      <dgm:t>
        <a:bodyPr/>
        <a:lstStyle/>
        <a:p>
          <a:endParaRPr lang="en-GB"/>
        </a:p>
      </dgm:t>
    </dgm:pt>
    <dgm:pt modelId="{39A2B9D5-5E87-405F-9B96-7E1963DC5095}">
      <dgm:prSet custT="1"/>
      <dgm:spPr/>
      <dgm:t>
        <a:bodyPr/>
        <a:lstStyle/>
        <a:p>
          <a:pPr>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dgm:t>
    </dgm:pt>
    <dgm:pt modelId="{C675CEE0-B34F-44B9-89D5-43E07F39460E}" type="parTrans" cxnId="{9F6BB550-B1B8-4067-A402-EBBCD8296EC4}">
      <dgm:prSet/>
      <dgm:spPr/>
      <dgm:t>
        <a:bodyPr/>
        <a:lstStyle/>
        <a:p>
          <a:endParaRPr lang="en-GB"/>
        </a:p>
      </dgm:t>
    </dgm:pt>
    <dgm:pt modelId="{1F59CC4A-B03C-4020-B780-8B7B61B1CEE9}" type="sibTrans" cxnId="{9F6BB550-B1B8-4067-A402-EBBCD8296EC4}">
      <dgm:prSet/>
      <dgm:spPr/>
      <dgm:t>
        <a:bodyPr/>
        <a:lstStyle/>
        <a:p>
          <a:endParaRPr lang="en-GB"/>
        </a:p>
      </dgm:t>
    </dgm:pt>
    <dgm:pt modelId="{CF370C12-7B5F-4FCC-A43F-A84749D8661F}">
      <dgm:prSet custT="1"/>
      <dgm:spPr/>
      <dgm:t>
        <a:bodyPr/>
        <a:lstStyle/>
        <a:p>
          <a:pPr>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Focuses on integrated care systems (ICS).</a:t>
          </a:r>
          <a:endParaRPr lang="en-GB" sz="1400" dirty="0"/>
        </a:p>
      </dgm:t>
    </dgm:pt>
    <dgm:pt modelId="{CA1CD060-25D2-4989-B483-0F63EA17FA51}" type="parTrans" cxnId="{C31AB316-7553-4948-A60B-7D0289928DC2}">
      <dgm:prSet/>
      <dgm:spPr/>
      <dgm:t>
        <a:bodyPr/>
        <a:lstStyle/>
        <a:p>
          <a:endParaRPr lang="en-GB"/>
        </a:p>
      </dgm:t>
    </dgm:pt>
    <dgm:pt modelId="{06F7E2DE-F056-4E30-BF48-C2CD21070DF2}" type="sibTrans" cxnId="{C31AB316-7553-4948-A60B-7D0289928DC2}">
      <dgm:prSet/>
      <dgm:spPr/>
      <dgm:t>
        <a:bodyPr/>
        <a:lstStyle/>
        <a:p>
          <a:endParaRPr lang="en-GB"/>
        </a:p>
      </dgm:t>
    </dgm:pt>
    <dgm:pt modelId="{2D215EAF-AF51-4D72-A829-D82AAEA554AA}">
      <dgm:prSet custT="1"/>
      <dgm:spPr/>
      <dgm:t>
        <a:bodyPr/>
        <a:lstStyle/>
        <a:p>
          <a:r>
            <a:rPr lang="en-GB" sz="1400" dirty="0">
              <a:solidFill>
                <a:schemeClr val="bg1"/>
              </a:solidFill>
              <a:latin typeface="Arial" panose="020B0604020202020204" pitchFamily="34" charset="0"/>
              <a:cs typeface="Arial" panose="020B0604020202020204" pitchFamily="34" charset="0"/>
            </a:rPr>
            <a:t>Expands community-based healthcare</a:t>
          </a:r>
          <a:endParaRPr lang="en-GB" sz="1400" dirty="0"/>
        </a:p>
      </dgm:t>
    </dgm:pt>
    <dgm:pt modelId="{970DD38D-ACF7-4A39-AC7E-ED1EDFBF8AA0}" type="parTrans" cxnId="{740A1D9F-8C0D-4F4F-9B2B-C9777B8BD4C1}">
      <dgm:prSet/>
      <dgm:spPr/>
      <dgm:t>
        <a:bodyPr/>
        <a:lstStyle/>
        <a:p>
          <a:endParaRPr lang="en-GB"/>
        </a:p>
      </dgm:t>
    </dgm:pt>
    <dgm:pt modelId="{E540964F-730D-4C55-A654-F0741C1FA882}" type="sibTrans" cxnId="{740A1D9F-8C0D-4F4F-9B2B-C9777B8BD4C1}">
      <dgm:prSet/>
      <dgm:spPr/>
      <dgm:t>
        <a:bodyPr/>
        <a:lstStyle/>
        <a:p>
          <a:endParaRPr lang="en-GB"/>
        </a:p>
      </dgm:t>
    </dgm:pt>
    <dgm:pt modelId="{3D98F24C-8CBA-41CC-8B45-3A9C5F4CAB2D}">
      <dgm:prSet custT="1"/>
      <dgm:spPr/>
      <dgm:t>
        <a:bodyPr/>
        <a:lstStyle/>
        <a:p>
          <a:pPr>
            <a:buFont typeface="Arial" panose="020B0604020202020204" pitchFamily="34" charset="0"/>
            <a:buChar char="•"/>
          </a:pPr>
          <a:r>
            <a:rPr lang="en-GB" sz="1400" b="0" dirty="0">
              <a:solidFill>
                <a:schemeClr val="bg1"/>
              </a:solidFill>
              <a:latin typeface="Arial" panose="020B0604020202020204" pitchFamily="34" charset="0"/>
              <a:cs typeface="Arial" panose="020B0604020202020204" pitchFamily="34" charset="0"/>
            </a:rPr>
            <a:t>This Act places wellbeing at the centre of adult social care.</a:t>
          </a:r>
        </a:p>
      </dgm:t>
    </dgm:pt>
    <dgm:pt modelId="{C2E2FF03-846D-4880-8CF1-85355510EE92}" type="parTrans" cxnId="{BD797C42-CEFB-493B-8601-B2C07C84CBAB}">
      <dgm:prSet/>
      <dgm:spPr/>
      <dgm:t>
        <a:bodyPr/>
        <a:lstStyle/>
        <a:p>
          <a:endParaRPr lang="en-GB"/>
        </a:p>
      </dgm:t>
    </dgm:pt>
    <dgm:pt modelId="{A9694B5A-DDA5-4C8C-BB80-93C9BEFF5AD7}" type="sibTrans" cxnId="{BD797C42-CEFB-493B-8601-B2C07C84CBAB}">
      <dgm:prSet/>
      <dgm:spPr/>
      <dgm:t>
        <a:bodyPr/>
        <a:lstStyle/>
        <a:p>
          <a:endParaRPr lang="en-GB"/>
        </a:p>
      </dgm:t>
    </dgm:pt>
    <dgm:pt modelId="{CBE67B0D-1E31-4374-B353-8145991AFF82}">
      <dgm:prSet custT="1"/>
      <dgm:spPr/>
      <dgm:t>
        <a:bodyPr/>
        <a:lstStyle/>
        <a:p>
          <a:pPr>
            <a:buFont typeface="Arial" panose="020B0604020202020204" pitchFamily="34" charset="0"/>
            <a:buChar char="•"/>
          </a:pPr>
          <a:r>
            <a:rPr lang="en-GB" sz="1400" b="0" dirty="0">
              <a:solidFill>
                <a:schemeClr val="bg1"/>
              </a:solidFill>
              <a:latin typeface="Arial" panose="020B0604020202020204" pitchFamily="34" charset="0"/>
              <a:cs typeface="Arial" panose="020B0604020202020204" pitchFamily="34" charset="0"/>
            </a:rPr>
            <a:t>The Care Act also outlines the responsibility of local authorities to ensure fair access to care services for older adults, emphasising the need for equality and prevention of age-related discrimination in service delivery</a:t>
          </a:r>
        </a:p>
      </dgm:t>
    </dgm:pt>
    <dgm:pt modelId="{54CF4AA3-85DF-47F9-A172-9D1510FC84FE}" type="parTrans" cxnId="{F047A2C9-22A6-490E-8E10-412BEC47B6F4}">
      <dgm:prSet/>
      <dgm:spPr/>
      <dgm:t>
        <a:bodyPr/>
        <a:lstStyle/>
        <a:p>
          <a:endParaRPr lang="en-GB"/>
        </a:p>
      </dgm:t>
    </dgm:pt>
    <dgm:pt modelId="{AEC385F1-6245-4EA6-BD7E-1747BEB81D0F}" type="sibTrans" cxnId="{F047A2C9-22A6-490E-8E10-412BEC47B6F4}">
      <dgm:prSet/>
      <dgm:spPr/>
      <dgm:t>
        <a:bodyPr/>
        <a:lstStyle/>
        <a:p>
          <a:endParaRPr lang="en-GB"/>
        </a:p>
      </dgm:t>
    </dgm:pt>
    <dgm:pt modelId="{53EE8363-4A52-4A58-B2E8-1EC4214CC2F1}">
      <dgm:prSet custT="1"/>
      <dgm:spPr/>
      <dgm:t>
        <a:bodyPr/>
        <a:lstStyle/>
        <a:p>
          <a:pPr>
            <a:buFont typeface="Arial" panose="020B0604020202020204" pitchFamily="34" charset="0"/>
            <a:buChar char="•"/>
          </a:pPr>
          <a:r>
            <a:rPr lang="en-GB" sz="1400" dirty="0">
              <a:latin typeface="Arial" panose="020B0604020202020204" pitchFamily="34" charset="0"/>
              <a:cs typeface="Arial" panose="020B0604020202020204" pitchFamily="34" charset="0"/>
            </a:rPr>
            <a:t>This Act protects individuals from discrimination based on protected characteristics, including age.</a:t>
          </a:r>
        </a:p>
      </dgm:t>
    </dgm:pt>
    <dgm:pt modelId="{F4249B9D-04F9-4D44-8A41-26EE3396009F}" type="parTrans" cxnId="{19A066AE-A326-414C-868C-A617F3E0D3F6}">
      <dgm:prSet/>
      <dgm:spPr/>
      <dgm:t>
        <a:bodyPr/>
        <a:lstStyle/>
        <a:p>
          <a:endParaRPr lang="en-GB"/>
        </a:p>
      </dgm:t>
    </dgm:pt>
    <dgm:pt modelId="{FE28C4EC-34FB-40E9-A93A-6466F256BC82}" type="sibTrans" cxnId="{19A066AE-A326-414C-868C-A617F3E0D3F6}">
      <dgm:prSet/>
      <dgm:spPr/>
      <dgm:t>
        <a:bodyPr/>
        <a:lstStyle/>
        <a:p>
          <a:endParaRPr lang="en-GB"/>
        </a:p>
      </dgm:t>
    </dgm:pt>
    <dgm:pt modelId="{A096E885-DF0A-473A-9031-101F039BD133}">
      <dgm:prSet custT="1"/>
      <dgm:spPr/>
      <dgm:t>
        <a:bodyPr/>
        <a:lstStyle/>
        <a:p>
          <a:pPr>
            <a:buFont typeface="Arial" panose="020B0604020202020204" pitchFamily="34" charset="0"/>
            <a:buChar char="•"/>
          </a:pPr>
          <a:r>
            <a:rPr lang="en-GB" sz="1400" dirty="0">
              <a:latin typeface="Arial" panose="020B0604020202020204" pitchFamily="34" charset="0"/>
              <a:cs typeface="Arial" panose="020B0604020202020204" pitchFamily="34" charset="0"/>
            </a:rPr>
            <a:t> It applies to employment, education, and access to services, ensuring that individuals are treated fairly regardless of their age. </a:t>
          </a:r>
        </a:p>
      </dgm:t>
    </dgm:pt>
    <dgm:pt modelId="{27FEBDD2-0828-4805-B6AD-01DCFE6C2369}" type="parTrans" cxnId="{F2CE1276-22D8-475C-BA08-FE6A4E42C512}">
      <dgm:prSet/>
      <dgm:spPr/>
      <dgm:t>
        <a:bodyPr/>
        <a:lstStyle/>
        <a:p>
          <a:endParaRPr lang="en-GB"/>
        </a:p>
      </dgm:t>
    </dgm:pt>
    <dgm:pt modelId="{68315850-7E82-4234-85CE-6D6E381078BC}" type="sibTrans" cxnId="{F2CE1276-22D8-475C-BA08-FE6A4E42C512}">
      <dgm:prSet/>
      <dgm:spPr/>
      <dgm:t>
        <a:bodyPr/>
        <a:lstStyle/>
        <a:p>
          <a:endParaRPr lang="en-GB"/>
        </a:p>
      </dgm:t>
    </dgm:pt>
    <dgm:pt modelId="{D0BD9B59-4A48-4FD8-846E-90A99E6D159F}" type="pres">
      <dgm:prSet presAssocID="{4FF1A444-6070-484C-8CD6-7EEA2B86321E}" presName="linearFlow" presStyleCnt="0">
        <dgm:presLayoutVars>
          <dgm:dir/>
          <dgm:animLvl val="lvl"/>
          <dgm:resizeHandles val="exact"/>
        </dgm:presLayoutVars>
      </dgm:prSet>
      <dgm:spPr/>
    </dgm:pt>
    <dgm:pt modelId="{4B09CAA8-AB9F-45B3-BEF4-D4CFD2AEC2A4}" type="pres">
      <dgm:prSet presAssocID="{1FFF5BD0-BDAE-478C-8F30-CD2066C823A3}" presName="composite" presStyleCnt="0"/>
      <dgm:spPr/>
    </dgm:pt>
    <dgm:pt modelId="{C3088E0E-FB6C-4DE3-9CE1-F47666CE087E}" type="pres">
      <dgm:prSet presAssocID="{1FFF5BD0-BDAE-478C-8F30-CD2066C823A3}" presName="parentText" presStyleLbl="alignNode1" presStyleIdx="0" presStyleCnt="3">
        <dgm:presLayoutVars>
          <dgm:chMax val="1"/>
          <dgm:bulletEnabled val="1"/>
        </dgm:presLayoutVars>
      </dgm:prSet>
      <dgm:spPr/>
    </dgm:pt>
    <dgm:pt modelId="{5D54C0AD-5773-43F0-8C49-947A1CEE53FB}" type="pres">
      <dgm:prSet presAssocID="{1FFF5BD0-BDAE-478C-8F30-CD2066C823A3}" presName="descendantText" presStyleLbl="alignAcc1" presStyleIdx="0" presStyleCnt="3">
        <dgm:presLayoutVars>
          <dgm:bulletEnabled val="1"/>
        </dgm:presLayoutVars>
      </dgm:prSet>
      <dgm:spPr/>
    </dgm:pt>
    <dgm:pt modelId="{3B0035A5-2341-47B2-8059-A1F6FF741E6F}" type="pres">
      <dgm:prSet presAssocID="{FCDD45C4-98D0-47A7-BCB0-178BB493B0DE}" presName="sp" presStyleCnt="0"/>
      <dgm:spPr/>
    </dgm:pt>
    <dgm:pt modelId="{23D08A60-1CEB-4865-B260-86AD85891256}" type="pres">
      <dgm:prSet presAssocID="{C54B79A7-6944-4A97-804B-D246545B0CBA}" presName="composite" presStyleCnt="0"/>
      <dgm:spPr/>
    </dgm:pt>
    <dgm:pt modelId="{E49FB3CD-2AAC-40DF-A0F6-59CF73F94B4F}" type="pres">
      <dgm:prSet presAssocID="{C54B79A7-6944-4A97-804B-D246545B0CBA}" presName="parentText" presStyleLbl="alignNode1" presStyleIdx="1" presStyleCnt="3">
        <dgm:presLayoutVars>
          <dgm:chMax val="1"/>
          <dgm:bulletEnabled val="1"/>
        </dgm:presLayoutVars>
      </dgm:prSet>
      <dgm:spPr/>
    </dgm:pt>
    <dgm:pt modelId="{F445D8D5-AB22-40D0-A458-467FAD118DAC}" type="pres">
      <dgm:prSet presAssocID="{C54B79A7-6944-4A97-804B-D246545B0CBA}" presName="descendantText" presStyleLbl="alignAcc1" presStyleIdx="1" presStyleCnt="3" custLinFactNeighborX="0" custLinFactNeighborY="6536">
        <dgm:presLayoutVars>
          <dgm:bulletEnabled val="1"/>
        </dgm:presLayoutVars>
      </dgm:prSet>
      <dgm:spPr/>
    </dgm:pt>
    <dgm:pt modelId="{91FD215C-6408-4568-A2DF-7BC381C75219}" type="pres">
      <dgm:prSet presAssocID="{AE4AF14D-E69A-450B-81AC-D191D0C13F38}" presName="sp" presStyleCnt="0"/>
      <dgm:spPr/>
    </dgm:pt>
    <dgm:pt modelId="{2E74A5E6-9CCF-4E4D-BAF2-72B1CEC2F8D8}" type="pres">
      <dgm:prSet presAssocID="{4A1BE400-A7FB-4284-A483-BDB98EB1EABC}" presName="composite" presStyleCnt="0"/>
      <dgm:spPr/>
    </dgm:pt>
    <dgm:pt modelId="{6265E76C-AFD6-4EB5-8FF7-65A59789CCE0}" type="pres">
      <dgm:prSet presAssocID="{4A1BE400-A7FB-4284-A483-BDB98EB1EABC}" presName="parentText" presStyleLbl="alignNode1" presStyleIdx="2" presStyleCnt="3">
        <dgm:presLayoutVars>
          <dgm:chMax val="1"/>
          <dgm:bulletEnabled val="1"/>
        </dgm:presLayoutVars>
      </dgm:prSet>
      <dgm:spPr/>
    </dgm:pt>
    <dgm:pt modelId="{2ECFE64B-F462-473C-BF75-0D1124EB4651}" type="pres">
      <dgm:prSet presAssocID="{4A1BE400-A7FB-4284-A483-BDB98EB1EABC}" presName="descendantText" presStyleLbl="alignAcc1" presStyleIdx="2" presStyleCnt="3">
        <dgm:presLayoutVars>
          <dgm:bulletEnabled val="1"/>
        </dgm:presLayoutVars>
      </dgm:prSet>
      <dgm:spPr/>
    </dgm:pt>
  </dgm:ptLst>
  <dgm:cxnLst>
    <dgm:cxn modelId="{1C816E03-6CEA-4411-B72B-E3926A035F61}" type="presOf" srcId="{4FF1A444-6070-484C-8CD6-7EEA2B86321E}" destId="{D0BD9B59-4A48-4FD8-846E-90A99E6D159F}" srcOrd="0" destOrd="0" presId="urn:microsoft.com/office/officeart/2005/8/layout/chevron2"/>
    <dgm:cxn modelId="{C31AB316-7553-4948-A60B-7D0289928DC2}" srcId="{4A1BE400-A7FB-4284-A483-BDB98EB1EABC}" destId="{CF370C12-7B5F-4FCC-A43F-A84749D8661F}" srcOrd="0" destOrd="0" parTransId="{CA1CD060-25D2-4989-B483-0F63EA17FA51}" sibTransId="{06F7E2DE-F056-4E30-BF48-C2CD21070DF2}"/>
    <dgm:cxn modelId="{2D7CF81F-3282-455D-84F9-F241E56B7963}" type="presOf" srcId="{CBE67B0D-1E31-4374-B353-8145991AFF82}" destId="{5D54C0AD-5773-43F0-8C49-947A1CEE53FB}" srcOrd="0" destOrd="2" presId="urn:microsoft.com/office/officeart/2005/8/layout/chevron2"/>
    <dgm:cxn modelId="{EB4FA736-A63D-425B-9609-2C62D8EE5214}" type="presOf" srcId="{3D98F24C-8CBA-41CC-8B45-3A9C5F4CAB2D}" destId="{5D54C0AD-5773-43F0-8C49-947A1CEE53FB}" srcOrd="0" destOrd="1" presId="urn:microsoft.com/office/officeart/2005/8/layout/chevron2"/>
    <dgm:cxn modelId="{BD797C42-CEFB-493B-8601-B2C07C84CBAB}" srcId="{1FFF5BD0-BDAE-478C-8F30-CD2066C823A3}" destId="{3D98F24C-8CBA-41CC-8B45-3A9C5F4CAB2D}" srcOrd="1" destOrd="0" parTransId="{C2E2FF03-846D-4880-8CF1-85355510EE92}" sibTransId="{A9694B5A-DDA5-4C8C-BB80-93C9BEFF5AD7}"/>
    <dgm:cxn modelId="{9F6BB550-B1B8-4067-A402-EBBCD8296EC4}" srcId="{1FFF5BD0-BDAE-478C-8F30-CD2066C823A3}" destId="{39A2B9D5-5E87-405F-9B96-7E1963DC5095}" srcOrd="3" destOrd="0" parTransId="{C675CEE0-B34F-44B9-89D5-43E07F39460E}" sibTransId="{1F59CC4A-B03C-4020-B780-8B7B61B1CEE9}"/>
    <dgm:cxn modelId="{D2633E5E-FC96-4998-9BA4-51B9B2D63F7C}" type="presOf" srcId="{53EE8363-4A52-4A58-B2E8-1EC4214CC2F1}" destId="{F445D8D5-AB22-40D0-A458-467FAD118DAC}" srcOrd="0" destOrd="0" presId="urn:microsoft.com/office/officeart/2005/8/layout/chevron2"/>
    <dgm:cxn modelId="{69D0B45E-1781-4E93-A1A7-6288E55C8B2C}" type="presOf" srcId="{C54B79A7-6944-4A97-804B-D246545B0CBA}" destId="{E49FB3CD-2AAC-40DF-A0F6-59CF73F94B4F}" srcOrd="0" destOrd="0" presId="urn:microsoft.com/office/officeart/2005/8/layout/chevron2"/>
    <dgm:cxn modelId="{4AF86370-DAA9-4017-A92B-08653D562ECF}" srcId="{4FF1A444-6070-484C-8CD6-7EEA2B86321E}" destId="{1FFF5BD0-BDAE-478C-8F30-CD2066C823A3}" srcOrd="0" destOrd="0" parTransId="{402203D9-8A88-4BCC-A46E-2A4890203EE2}" sibTransId="{FCDD45C4-98D0-47A7-BCB0-178BB493B0DE}"/>
    <dgm:cxn modelId="{F2CE1276-22D8-475C-BA08-FE6A4E42C512}" srcId="{C54B79A7-6944-4A97-804B-D246545B0CBA}" destId="{A096E885-DF0A-473A-9031-101F039BD133}" srcOrd="1" destOrd="0" parTransId="{27FEBDD2-0828-4805-B6AD-01DCFE6C2369}" sibTransId="{68315850-7E82-4234-85CE-6D6E381078BC}"/>
    <dgm:cxn modelId="{21D32592-B7C3-499B-8670-04D02A4AF66F}" srcId="{4FF1A444-6070-484C-8CD6-7EEA2B86321E}" destId="{C54B79A7-6944-4A97-804B-D246545B0CBA}" srcOrd="1" destOrd="0" parTransId="{2F05743C-61F5-4F2E-903C-2A36724F1D57}" sibTransId="{AE4AF14D-E69A-450B-81AC-D191D0C13F38}"/>
    <dgm:cxn modelId="{B9EE0596-9E2D-4D55-873D-9D35FB1416E0}" srcId="{1FFF5BD0-BDAE-478C-8F30-CD2066C823A3}" destId="{77C9F4AA-7102-4BF4-8042-66ABF5507B97}" srcOrd="0" destOrd="0" parTransId="{B4D43B67-064F-444E-876F-4F7A4881DF06}" sibTransId="{F6D1EF17-C028-4C64-9394-DB0078E0E015}"/>
    <dgm:cxn modelId="{740A1D9F-8C0D-4F4F-9B2B-C9777B8BD4C1}" srcId="{4A1BE400-A7FB-4284-A483-BDB98EB1EABC}" destId="{2D215EAF-AF51-4D72-A829-D82AAEA554AA}" srcOrd="1" destOrd="0" parTransId="{970DD38D-ACF7-4A39-AC7E-ED1EDFBF8AA0}" sibTransId="{E540964F-730D-4C55-A654-F0741C1FA882}"/>
    <dgm:cxn modelId="{AE102EAE-EEA2-4978-8EA0-CD8C87526F45}" type="presOf" srcId="{1FFF5BD0-BDAE-478C-8F30-CD2066C823A3}" destId="{C3088E0E-FB6C-4DE3-9CE1-F47666CE087E}" srcOrd="0" destOrd="0" presId="urn:microsoft.com/office/officeart/2005/8/layout/chevron2"/>
    <dgm:cxn modelId="{19A066AE-A326-414C-868C-A617F3E0D3F6}" srcId="{C54B79A7-6944-4A97-804B-D246545B0CBA}" destId="{53EE8363-4A52-4A58-B2E8-1EC4214CC2F1}" srcOrd="0" destOrd="0" parTransId="{F4249B9D-04F9-4D44-8A41-26EE3396009F}" sibTransId="{FE28C4EC-34FB-40E9-A93A-6466F256BC82}"/>
    <dgm:cxn modelId="{F047A2C9-22A6-490E-8E10-412BEC47B6F4}" srcId="{1FFF5BD0-BDAE-478C-8F30-CD2066C823A3}" destId="{CBE67B0D-1E31-4374-B353-8145991AFF82}" srcOrd="2" destOrd="0" parTransId="{54CF4AA3-85DF-47F9-A172-9D1510FC84FE}" sibTransId="{AEC385F1-6245-4EA6-BD7E-1747BEB81D0F}"/>
    <dgm:cxn modelId="{5DBDCCE0-3B9A-4B03-8973-4CC3AA31ACC4}" type="presOf" srcId="{4A1BE400-A7FB-4284-A483-BDB98EB1EABC}" destId="{6265E76C-AFD6-4EB5-8FF7-65A59789CCE0}" srcOrd="0" destOrd="0" presId="urn:microsoft.com/office/officeart/2005/8/layout/chevron2"/>
    <dgm:cxn modelId="{16E6B7E2-1F19-4F82-83FA-BF267EA8B296}" type="presOf" srcId="{2D215EAF-AF51-4D72-A829-D82AAEA554AA}" destId="{2ECFE64B-F462-473C-BF75-0D1124EB4651}" srcOrd="0" destOrd="1" presId="urn:microsoft.com/office/officeart/2005/8/layout/chevron2"/>
    <dgm:cxn modelId="{FEA2CEEB-7C4A-4E4E-924B-E21970714415}" type="presOf" srcId="{39A2B9D5-5E87-405F-9B96-7E1963DC5095}" destId="{5D54C0AD-5773-43F0-8C49-947A1CEE53FB}" srcOrd="0" destOrd="3" presId="urn:microsoft.com/office/officeart/2005/8/layout/chevron2"/>
    <dgm:cxn modelId="{DAD2B5EF-F5BD-4603-8870-840E5F23FB61}" type="presOf" srcId="{CF370C12-7B5F-4FCC-A43F-A84749D8661F}" destId="{2ECFE64B-F462-473C-BF75-0D1124EB4651}" srcOrd="0" destOrd="0" presId="urn:microsoft.com/office/officeart/2005/8/layout/chevron2"/>
    <dgm:cxn modelId="{7F28D6F1-6DD1-42B4-B199-7F99E1FBD5D2}" srcId="{4FF1A444-6070-484C-8CD6-7EEA2B86321E}" destId="{4A1BE400-A7FB-4284-A483-BDB98EB1EABC}" srcOrd="2" destOrd="0" parTransId="{A8FC082D-6FF5-48DC-988A-DCD0E7DA335A}" sibTransId="{DAFA9F00-C7C2-4780-AAA2-764CAF46BCAA}"/>
    <dgm:cxn modelId="{BAD3EEF2-B56A-41E3-BCDF-EA62A121AB2E}" type="presOf" srcId="{77C9F4AA-7102-4BF4-8042-66ABF5507B97}" destId="{5D54C0AD-5773-43F0-8C49-947A1CEE53FB}" srcOrd="0" destOrd="0" presId="urn:microsoft.com/office/officeart/2005/8/layout/chevron2"/>
    <dgm:cxn modelId="{744556F6-9B3F-4607-867C-E9A31FA52B0D}" type="presOf" srcId="{A096E885-DF0A-473A-9031-101F039BD133}" destId="{F445D8D5-AB22-40D0-A458-467FAD118DAC}" srcOrd="0" destOrd="1" presId="urn:microsoft.com/office/officeart/2005/8/layout/chevron2"/>
    <dgm:cxn modelId="{598EA176-94D0-4135-9326-156D3D3D6CFC}" type="presParOf" srcId="{D0BD9B59-4A48-4FD8-846E-90A99E6D159F}" destId="{4B09CAA8-AB9F-45B3-BEF4-D4CFD2AEC2A4}" srcOrd="0" destOrd="0" presId="urn:microsoft.com/office/officeart/2005/8/layout/chevron2"/>
    <dgm:cxn modelId="{25A71A49-DBE4-4CF7-8BCD-A51F9848F5FB}" type="presParOf" srcId="{4B09CAA8-AB9F-45B3-BEF4-D4CFD2AEC2A4}" destId="{C3088E0E-FB6C-4DE3-9CE1-F47666CE087E}" srcOrd="0" destOrd="0" presId="urn:microsoft.com/office/officeart/2005/8/layout/chevron2"/>
    <dgm:cxn modelId="{B8E07BAD-3372-42EF-A810-BF0CEB8C3951}" type="presParOf" srcId="{4B09CAA8-AB9F-45B3-BEF4-D4CFD2AEC2A4}" destId="{5D54C0AD-5773-43F0-8C49-947A1CEE53FB}" srcOrd="1" destOrd="0" presId="urn:microsoft.com/office/officeart/2005/8/layout/chevron2"/>
    <dgm:cxn modelId="{A38D2873-98B6-45C1-B31A-164A60729853}" type="presParOf" srcId="{D0BD9B59-4A48-4FD8-846E-90A99E6D159F}" destId="{3B0035A5-2341-47B2-8059-A1F6FF741E6F}" srcOrd="1" destOrd="0" presId="urn:microsoft.com/office/officeart/2005/8/layout/chevron2"/>
    <dgm:cxn modelId="{B11D5847-976C-4145-B26E-EB68C87A2B16}" type="presParOf" srcId="{D0BD9B59-4A48-4FD8-846E-90A99E6D159F}" destId="{23D08A60-1CEB-4865-B260-86AD85891256}" srcOrd="2" destOrd="0" presId="urn:microsoft.com/office/officeart/2005/8/layout/chevron2"/>
    <dgm:cxn modelId="{34939B39-F2E1-47A3-AA74-407395EFAB7E}" type="presParOf" srcId="{23D08A60-1CEB-4865-B260-86AD85891256}" destId="{E49FB3CD-2AAC-40DF-A0F6-59CF73F94B4F}" srcOrd="0" destOrd="0" presId="urn:microsoft.com/office/officeart/2005/8/layout/chevron2"/>
    <dgm:cxn modelId="{58482091-0A92-49B8-A24E-68DA76246777}" type="presParOf" srcId="{23D08A60-1CEB-4865-B260-86AD85891256}" destId="{F445D8D5-AB22-40D0-A458-467FAD118DAC}" srcOrd="1" destOrd="0" presId="urn:microsoft.com/office/officeart/2005/8/layout/chevron2"/>
    <dgm:cxn modelId="{D8A47999-3372-40A5-A7E3-EB4E4931740A}" type="presParOf" srcId="{D0BD9B59-4A48-4FD8-846E-90A99E6D159F}" destId="{91FD215C-6408-4568-A2DF-7BC381C75219}" srcOrd="3" destOrd="0" presId="urn:microsoft.com/office/officeart/2005/8/layout/chevron2"/>
    <dgm:cxn modelId="{08F80DB3-AB31-4B8D-895E-A1ACD3C00FBB}" type="presParOf" srcId="{D0BD9B59-4A48-4FD8-846E-90A99E6D159F}" destId="{2E74A5E6-9CCF-4E4D-BAF2-72B1CEC2F8D8}" srcOrd="4" destOrd="0" presId="urn:microsoft.com/office/officeart/2005/8/layout/chevron2"/>
    <dgm:cxn modelId="{F8AA8043-B340-4798-8D61-2B7D82426F65}" type="presParOf" srcId="{2E74A5E6-9CCF-4E4D-BAF2-72B1CEC2F8D8}" destId="{6265E76C-AFD6-4EB5-8FF7-65A59789CCE0}" srcOrd="0" destOrd="0" presId="urn:microsoft.com/office/officeart/2005/8/layout/chevron2"/>
    <dgm:cxn modelId="{F6FC850B-24E0-4EC4-AE96-507741F90895}" type="presParOf" srcId="{2E74A5E6-9CCF-4E4D-BAF2-72B1CEC2F8D8}" destId="{2ECFE64B-F462-473C-BF75-0D1124EB4651}" srcOrd="1" destOrd="0" presId="urn:microsoft.com/office/officeart/2005/8/layout/chevr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B375629-64DE-4C87-AB0E-3A55D9514C2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7F200E98-D7C8-4214-ADA2-84B4DDEF5A85}">
      <dgm:prSet phldrT="[Text]" phldr="0"/>
      <dgm:spPr/>
      <dgm:t>
        <a:bodyPr/>
        <a:lstStyle/>
        <a:p>
          <a:r>
            <a:rPr lang="en-GB" dirty="0">
              <a:latin typeface="Arial" panose="020B0604020202020204" pitchFamily="34" charset="0"/>
              <a:cs typeface="Arial" panose="020B0604020202020204" pitchFamily="34" charset="0"/>
            </a:rPr>
            <a:t>Telecare and remote monitoring </a:t>
          </a:r>
        </a:p>
      </dgm:t>
    </dgm:pt>
    <dgm:pt modelId="{643F9906-5D44-4331-A05B-472901A3F413}" type="parTrans" cxnId="{F98BC660-D73A-466A-9B13-61FE7ED4ABAB}">
      <dgm:prSet/>
      <dgm:spPr/>
      <dgm:t>
        <a:bodyPr/>
        <a:lstStyle/>
        <a:p>
          <a:endParaRPr lang="en-GB"/>
        </a:p>
      </dgm:t>
    </dgm:pt>
    <dgm:pt modelId="{486E67F2-3BF0-4FFA-94C8-5877AB50966A}" type="sibTrans" cxnId="{F98BC660-D73A-466A-9B13-61FE7ED4ABAB}">
      <dgm:prSet/>
      <dgm:spPr/>
      <dgm:t>
        <a:bodyPr/>
        <a:lstStyle/>
        <a:p>
          <a:endParaRPr lang="en-GB"/>
        </a:p>
      </dgm:t>
    </dgm:pt>
    <dgm:pt modelId="{F5577F6F-959E-4B5D-9F26-F760CCA5EC12}">
      <dgm:prSet phldrT="[Text]" phldr="0"/>
      <dgm:spPr/>
      <dgm:t>
        <a:bodyPr/>
        <a:lstStyle/>
        <a:p>
          <a:r>
            <a:rPr lang="en-GB" dirty="0"/>
            <a:t>Sensors for falls, smoke or flood detection</a:t>
          </a:r>
        </a:p>
      </dgm:t>
    </dgm:pt>
    <dgm:pt modelId="{319C1F54-BF4B-4FAD-B3A3-C9A8EE12AADD}" type="parTrans" cxnId="{0A7E325D-B021-4B52-BEF8-925C8859804C}">
      <dgm:prSet/>
      <dgm:spPr/>
      <dgm:t>
        <a:bodyPr/>
        <a:lstStyle/>
        <a:p>
          <a:endParaRPr lang="en-GB"/>
        </a:p>
      </dgm:t>
    </dgm:pt>
    <dgm:pt modelId="{4646A7E8-9689-48B5-ACEE-9A6245E1A2B0}" type="sibTrans" cxnId="{0A7E325D-B021-4B52-BEF8-925C8859804C}">
      <dgm:prSet/>
      <dgm:spPr/>
      <dgm:t>
        <a:bodyPr/>
        <a:lstStyle/>
        <a:p>
          <a:endParaRPr lang="en-GB"/>
        </a:p>
      </dgm:t>
    </dgm:pt>
    <dgm:pt modelId="{7354EDF7-E30B-47E9-8C94-B9006AFE1E3C}">
      <dgm:prSet phldrT="[Text]" phldr="0"/>
      <dgm:spPr/>
      <dgm:t>
        <a:bodyPr/>
        <a:lstStyle/>
        <a:p>
          <a:r>
            <a:rPr lang="en-GB" dirty="0"/>
            <a:t> Health monitoring devices for bloods pressure, glucose and diabetes.</a:t>
          </a:r>
        </a:p>
      </dgm:t>
    </dgm:pt>
    <dgm:pt modelId="{A33B7C35-43A2-4882-96CE-4825DE9F2479}" type="parTrans" cxnId="{6216CAE7-484E-4984-8CB0-D053CCC8ED51}">
      <dgm:prSet/>
      <dgm:spPr/>
      <dgm:t>
        <a:bodyPr/>
        <a:lstStyle/>
        <a:p>
          <a:endParaRPr lang="en-GB"/>
        </a:p>
      </dgm:t>
    </dgm:pt>
    <dgm:pt modelId="{6415D18E-F1BA-4BD8-B942-779FC12C041E}" type="sibTrans" cxnId="{6216CAE7-484E-4984-8CB0-D053CCC8ED51}">
      <dgm:prSet/>
      <dgm:spPr/>
      <dgm:t>
        <a:bodyPr/>
        <a:lstStyle/>
        <a:p>
          <a:endParaRPr lang="en-GB"/>
        </a:p>
      </dgm:t>
    </dgm:pt>
    <dgm:pt modelId="{DE2E8710-77B1-4D8C-852F-E842CE321213}">
      <dgm:prSet phldrT="[Text]" phldr="0"/>
      <dgm:spPr/>
      <dgm:t>
        <a:bodyPr/>
        <a:lstStyle/>
        <a:p>
          <a:r>
            <a:rPr lang="en-GB" dirty="0"/>
            <a:t>Dementia Technology </a:t>
          </a:r>
        </a:p>
      </dgm:t>
    </dgm:pt>
    <dgm:pt modelId="{EF5E1C83-FCBF-47AC-A7A0-7A1C8179162F}" type="parTrans" cxnId="{D8702BF9-56D7-4817-A4F4-69FCE2E001D2}">
      <dgm:prSet/>
      <dgm:spPr/>
      <dgm:t>
        <a:bodyPr/>
        <a:lstStyle/>
        <a:p>
          <a:endParaRPr lang="en-GB"/>
        </a:p>
      </dgm:t>
    </dgm:pt>
    <dgm:pt modelId="{F362B7D8-9DA7-49EC-BF8D-B747AFFC92B7}" type="sibTrans" cxnId="{D8702BF9-56D7-4817-A4F4-69FCE2E001D2}">
      <dgm:prSet/>
      <dgm:spPr/>
      <dgm:t>
        <a:bodyPr/>
        <a:lstStyle/>
        <a:p>
          <a:endParaRPr lang="en-GB"/>
        </a:p>
      </dgm:t>
    </dgm:pt>
    <dgm:pt modelId="{C78142E9-B8A8-4A15-8E8A-35FDE28AF4DD}">
      <dgm:prSet phldrT="[Text]" phldr="0"/>
      <dgm:spPr/>
      <dgm:t>
        <a:bodyPr/>
        <a:lstStyle/>
        <a:p>
          <a:r>
            <a:rPr lang="en-GB" dirty="0"/>
            <a:t>GPS tracking devices for older people at risk</a:t>
          </a:r>
        </a:p>
      </dgm:t>
    </dgm:pt>
    <dgm:pt modelId="{C9F98CB3-9B8D-4516-9255-AC932B1ED852}" type="parTrans" cxnId="{068FA268-DFA2-48DE-A5FE-553614C391A4}">
      <dgm:prSet/>
      <dgm:spPr/>
      <dgm:t>
        <a:bodyPr/>
        <a:lstStyle/>
        <a:p>
          <a:endParaRPr lang="en-GB"/>
        </a:p>
      </dgm:t>
    </dgm:pt>
    <dgm:pt modelId="{064F4C51-82F5-4FDC-8DB2-B047C9662DE9}" type="sibTrans" cxnId="{068FA268-DFA2-48DE-A5FE-553614C391A4}">
      <dgm:prSet/>
      <dgm:spPr/>
      <dgm:t>
        <a:bodyPr/>
        <a:lstStyle/>
        <a:p>
          <a:endParaRPr lang="en-GB"/>
        </a:p>
      </dgm:t>
    </dgm:pt>
    <dgm:pt modelId="{29172700-5642-4399-8DEE-EEE0558225D0}">
      <dgm:prSet phldrT="[Text]" phldr="0"/>
      <dgm:spPr/>
      <dgm:t>
        <a:bodyPr/>
        <a:lstStyle/>
        <a:p>
          <a:r>
            <a:rPr lang="en-GB" dirty="0"/>
            <a:t>Digital reminders for medication and appointments</a:t>
          </a:r>
        </a:p>
      </dgm:t>
    </dgm:pt>
    <dgm:pt modelId="{C93952C5-CD89-4E13-A5BE-77EB6B0D5C0D}" type="parTrans" cxnId="{4A1770B4-33FB-48EC-A38F-EE2B698C2D5E}">
      <dgm:prSet/>
      <dgm:spPr/>
      <dgm:t>
        <a:bodyPr/>
        <a:lstStyle/>
        <a:p>
          <a:endParaRPr lang="en-GB"/>
        </a:p>
      </dgm:t>
    </dgm:pt>
    <dgm:pt modelId="{F850572C-B487-4D80-8B21-0683370BCB41}" type="sibTrans" cxnId="{4A1770B4-33FB-48EC-A38F-EE2B698C2D5E}">
      <dgm:prSet/>
      <dgm:spPr/>
      <dgm:t>
        <a:bodyPr/>
        <a:lstStyle/>
        <a:p>
          <a:endParaRPr lang="en-GB"/>
        </a:p>
      </dgm:t>
    </dgm:pt>
    <dgm:pt modelId="{C634ECF9-7D05-4452-A476-F5675B7FB83C}">
      <dgm:prSet phldrT="[Text]" phldr="0"/>
      <dgm:spPr/>
      <dgm:t>
        <a:bodyPr/>
        <a:lstStyle/>
        <a:p>
          <a:r>
            <a:rPr lang="en-GB" dirty="0"/>
            <a:t>Robotics and Assistive Devices </a:t>
          </a:r>
        </a:p>
      </dgm:t>
    </dgm:pt>
    <dgm:pt modelId="{BBA18ABC-F1DB-42DD-AA8E-74299C081F69}" type="parTrans" cxnId="{ED8B4431-5281-4459-82F9-3C11E7163F83}">
      <dgm:prSet/>
      <dgm:spPr/>
      <dgm:t>
        <a:bodyPr/>
        <a:lstStyle/>
        <a:p>
          <a:endParaRPr lang="en-GB"/>
        </a:p>
      </dgm:t>
    </dgm:pt>
    <dgm:pt modelId="{1162609F-F95E-478C-B274-888D8A90A438}" type="sibTrans" cxnId="{ED8B4431-5281-4459-82F9-3C11E7163F83}">
      <dgm:prSet/>
      <dgm:spPr/>
      <dgm:t>
        <a:bodyPr/>
        <a:lstStyle/>
        <a:p>
          <a:endParaRPr lang="en-GB"/>
        </a:p>
      </dgm:t>
    </dgm:pt>
    <dgm:pt modelId="{E45BFCE2-C6D0-4238-88A4-B083BAF25268}">
      <dgm:prSet phldrT="[Text]" phldr="0"/>
      <dgm:spPr/>
      <dgm:t>
        <a:bodyPr/>
        <a:lstStyle/>
        <a:p>
          <a:r>
            <a:rPr lang="en-GB" dirty="0"/>
            <a:t>Robot mobility aids or feeding devices</a:t>
          </a:r>
        </a:p>
      </dgm:t>
    </dgm:pt>
    <dgm:pt modelId="{5AD1908E-EF27-4E3D-B18C-D11CE48CE637}" type="parTrans" cxnId="{09C8FD4E-C827-4595-9068-34B399D2E3E1}">
      <dgm:prSet/>
      <dgm:spPr/>
      <dgm:t>
        <a:bodyPr/>
        <a:lstStyle/>
        <a:p>
          <a:endParaRPr lang="en-GB"/>
        </a:p>
      </dgm:t>
    </dgm:pt>
    <dgm:pt modelId="{2E25C0E5-F714-4502-97F9-4CF944891D1D}" type="sibTrans" cxnId="{09C8FD4E-C827-4595-9068-34B399D2E3E1}">
      <dgm:prSet/>
      <dgm:spPr/>
      <dgm:t>
        <a:bodyPr/>
        <a:lstStyle/>
        <a:p>
          <a:endParaRPr lang="en-GB"/>
        </a:p>
      </dgm:t>
    </dgm:pt>
    <dgm:pt modelId="{731C4273-9174-405E-B473-CD41E324E95E}">
      <dgm:prSet phldrT="[Text]" phldr="0"/>
      <dgm:spPr/>
      <dgm:t>
        <a:bodyPr/>
        <a:lstStyle/>
        <a:p>
          <a:r>
            <a:rPr lang="en-GB" dirty="0"/>
            <a:t>Smart home devices such as voice controlled heating or lights.</a:t>
          </a:r>
        </a:p>
      </dgm:t>
    </dgm:pt>
    <dgm:pt modelId="{2B5FCBE1-C781-41E5-8194-86F24C9BB738}" type="parTrans" cxnId="{36E0F2E6-7C09-4D7C-85E5-2E34573AA2C5}">
      <dgm:prSet/>
      <dgm:spPr/>
      <dgm:t>
        <a:bodyPr/>
        <a:lstStyle/>
        <a:p>
          <a:endParaRPr lang="en-GB"/>
        </a:p>
      </dgm:t>
    </dgm:pt>
    <dgm:pt modelId="{EF498978-599E-4C1B-BA7B-23CBE52AF568}" type="sibTrans" cxnId="{36E0F2E6-7C09-4D7C-85E5-2E34573AA2C5}">
      <dgm:prSet/>
      <dgm:spPr/>
      <dgm:t>
        <a:bodyPr/>
        <a:lstStyle/>
        <a:p>
          <a:endParaRPr lang="en-GB"/>
        </a:p>
      </dgm:t>
    </dgm:pt>
    <dgm:pt modelId="{6FD0C9E0-3F50-4E55-9DB3-D0C84F96DFF4}" type="pres">
      <dgm:prSet presAssocID="{BB375629-64DE-4C87-AB0E-3A55D9514C2E}" presName="Name0" presStyleCnt="0">
        <dgm:presLayoutVars>
          <dgm:dir/>
          <dgm:animLvl val="lvl"/>
          <dgm:resizeHandles val="exact"/>
        </dgm:presLayoutVars>
      </dgm:prSet>
      <dgm:spPr/>
    </dgm:pt>
    <dgm:pt modelId="{AD5BB121-1C44-44A1-82C5-BB5031DEC6CE}" type="pres">
      <dgm:prSet presAssocID="{7F200E98-D7C8-4214-ADA2-84B4DDEF5A85}" presName="composite" presStyleCnt="0"/>
      <dgm:spPr/>
    </dgm:pt>
    <dgm:pt modelId="{D69625FC-17B1-428C-BB57-22CA0476DE56}" type="pres">
      <dgm:prSet presAssocID="{7F200E98-D7C8-4214-ADA2-84B4DDEF5A85}" presName="parTx" presStyleLbl="alignNode1" presStyleIdx="0" presStyleCnt="3">
        <dgm:presLayoutVars>
          <dgm:chMax val="0"/>
          <dgm:chPref val="0"/>
          <dgm:bulletEnabled val="1"/>
        </dgm:presLayoutVars>
      </dgm:prSet>
      <dgm:spPr/>
    </dgm:pt>
    <dgm:pt modelId="{0AE27EFA-C7AC-466F-8326-7E3E8F18E9FB}" type="pres">
      <dgm:prSet presAssocID="{7F200E98-D7C8-4214-ADA2-84B4DDEF5A85}" presName="desTx" presStyleLbl="alignAccFollowNode1" presStyleIdx="0" presStyleCnt="3">
        <dgm:presLayoutVars>
          <dgm:bulletEnabled val="1"/>
        </dgm:presLayoutVars>
      </dgm:prSet>
      <dgm:spPr/>
    </dgm:pt>
    <dgm:pt modelId="{2566C7A9-A0CD-4BFC-9EF5-6E3028BD6593}" type="pres">
      <dgm:prSet presAssocID="{486E67F2-3BF0-4FFA-94C8-5877AB50966A}" presName="space" presStyleCnt="0"/>
      <dgm:spPr/>
    </dgm:pt>
    <dgm:pt modelId="{B63D5A55-69B6-4FF7-94EC-E751ACC5440F}" type="pres">
      <dgm:prSet presAssocID="{DE2E8710-77B1-4D8C-852F-E842CE321213}" presName="composite" presStyleCnt="0"/>
      <dgm:spPr/>
    </dgm:pt>
    <dgm:pt modelId="{87E3EEEE-C120-4A3A-B73E-E112C7D11CB1}" type="pres">
      <dgm:prSet presAssocID="{DE2E8710-77B1-4D8C-852F-E842CE321213}" presName="parTx" presStyleLbl="alignNode1" presStyleIdx="1" presStyleCnt="3">
        <dgm:presLayoutVars>
          <dgm:chMax val="0"/>
          <dgm:chPref val="0"/>
          <dgm:bulletEnabled val="1"/>
        </dgm:presLayoutVars>
      </dgm:prSet>
      <dgm:spPr/>
    </dgm:pt>
    <dgm:pt modelId="{5E3693A8-9D81-4677-BA42-03FB1B7FCD4C}" type="pres">
      <dgm:prSet presAssocID="{DE2E8710-77B1-4D8C-852F-E842CE321213}" presName="desTx" presStyleLbl="alignAccFollowNode1" presStyleIdx="1" presStyleCnt="3">
        <dgm:presLayoutVars>
          <dgm:bulletEnabled val="1"/>
        </dgm:presLayoutVars>
      </dgm:prSet>
      <dgm:spPr/>
    </dgm:pt>
    <dgm:pt modelId="{DC412A70-4AC1-4218-9FB9-8F25F0BCF2F1}" type="pres">
      <dgm:prSet presAssocID="{F362B7D8-9DA7-49EC-BF8D-B747AFFC92B7}" presName="space" presStyleCnt="0"/>
      <dgm:spPr/>
    </dgm:pt>
    <dgm:pt modelId="{DEA1FB55-E379-4568-A9FE-469079500D1F}" type="pres">
      <dgm:prSet presAssocID="{C634ECF9-7D05-4452-A476-F5675B7FB83C}" presName="composite" presStyleCnt="0"/>
      <dgm:spPr/>
    </dgm:pt>
    <dgm:pt modelId="{97CDA5CE-1DFF-4CC8-A56E-9286C6F9C618}" type="pres">
      <dgm:prSet presAssocID="{C634ECF9-7D05-4452-A476-F5675B7FB83C}" presName="parTx" presStyleLbl="alignNode1" presStyleIdx="2" presStyleCnt="3">
        <dgm:presLayoutVars>
          <dgm:chMax val="0"/>
          <dgm:chPref val="0"/>
          <dgm:bulletEnabled val="1"/>
        </dgm:presLayoutVars>
      </dgm:prSet>
      <dgm:spPr/>
    </dgm:pt>
    <dgm:pt modelId="{44B673E0-E3F9-47DB-A32E-B4391166ED9E}" type="pres">
      <dgm:prSet presAssocID="{C634ECF9-7D05-4452-A476-F5675B7FB83C}" presName="desTx" presStyleLbl="alignAccFollowNode1" presStyleIdx="2" presStyleCnt="3">
        <dgm:presLayoutVars>
          <dgm:bulletEnabled val="1"/>
        </dgm:presLayoutVars>
      </dgm:prSet>
      <dgm:spPr/>
    </dgm:pt>
  </dgm:ptLst>
  <dgm:cxnLst>
    <dgm:cxn modelId="{3DC4BC06-6489-45DD-AA1B-E95B441258BD}" type="presOf" srcId="{C634ECF9-7D05-4452-A476-F5675B7FB83C}" destId="{97CDA5CE-1DFF-4CC8-A56E-9286C6F9C618}" srcOrd="0" destOrd="0" presId="urn:microsoft.com/office/officeart/2005/8/layout/hList1"/>
    <dgm:cxn modelId="{7957AA30-215F-49CD-BE98-AF44E5581A8C}" type="presOf" srcId="{DE2E8710-77B1-4D8C-852F-E842CE321213}" destId="{87E3EEEE-C120-4A3A-B73E-E112C7D11CB1}" srcOrd="0" destOrd="0" presId="urn:microsoft.com/office/officeart/2005/8/layout/hList1"/>
    <dgm:cxn modelId="{ED8B4431-5281-4459-82F9-3C11E7163F83}" srcId="{BB375629-64DE-4C87-AB0E-3A55D9514C2E}" destId="{C634ECF9-7D05-4452-A476-F5675B7FB83C}" srcOrd="2" destOrd="0" parTransId="{BBA18ABC-F1DB-42DD-AA8E-74299C081F69}" sibTransId="{1162609F-F95E-478C-B274-888D8A90A438}"/>
    <dgm:cxn modelId="{09C8FD4E-C827-4595-9068-34B399D2E3E1}" srcId="{C634ECF9-7D05-4452-A476-F5675B7FB83C}" destId="{E45BFCE2-C6D0-4238-88A4-B083BAF25268}" srcOrd="0" destOrd="0" parTransId="{5AD1908E-EF27-4E3D-B18C-D11CE48CE637}" sibTransId="{2E25C0E5-F714-4502-97F9-4CF944891D1D}"/>
    <dgm:cxn modelId="{0A7E325D-B021-4B52-BEF8-925C8859804C}" srcId="{7F200E98-D7C8-4214-ADA2-84B4DDEF5A85}" destId="{F5577F6F-959E-4B5D-9F26-F760CCA5EC12}" srcOrd="0" destOrd="0" parTransId="{319C1F54-BF4B-4FAD-B3A3-C9A8EE12AADD}" sibTransId="{4646A7E8-9689-48B5-ACEE-9A6245E1A2B0}"/>
    <dgm:cxn modelId="{F98BC660-D73A-466A-9B13-61FE7ED4ABAB}" srcId="{BB375629-64DE-4C87-AB0E-3A55D9514C2E}" destId="{7F200E98-D7C8-4214-ADA2-84B4DDEF5A85}" srcOrd="0" destOrd="0" parTransId="{643F9906-5D44-4331-A05B-472901A3F413}" sibTransId="{486E67F2-3BF0-4FFA-94C8-5877AB50966A}"/>
    <dgm:cxn modelId="{068FA268-DFA2-48DE-A5FE-553614C391A4}" srcId="{DE2E8710-77B1-4D8C-852F-E842CE321213}" destId="{C78142E9-B8A8-4A15-8E8A-35FDE28AF4DD}" srcOrd="0" destOrd="0" parTransId="{C9F98CB3-9B8D-4516-9255-AC932B1ED852}" sibTransId="{064F4C51-82F5-4FDC-8DB2-B047C9662DE9}"/>
    <dgm:cxn modelId="{B8010F71-91A5-485B-B271-27625872D2B8}" type="presOf" srcId="{E45BFCE2-C6D0-4238-88A4-B083BAF25268}" destId="{44B673E0-E3F9-47DB-A32E-B4391166ED9E}" srcOrd="0" destOrd="0" presId="urn:microsoft.com/office/officeart/2005/8/layout/hList1"/>
    <dgm:cxn modelId="{1ACBF171-5968-482B-B0DF-96F4D5E6142E}" type="presOf" srcId="{BB375629-64DE-4C87-AB0E-3A55D9514C2E}" destId="{6FD0C9E0-3F50-4E55-9DB3-D0C84F96DFF4}" srcOrd="0" destOrd="0" presId="urn:microsoft.com/office/officeart/2005/8/layout/hList1"/>
    <dgm:cxn modelId="{53FB777D-35BE-48FE-83D3-12FBF1038C27}" type="presOf" srcId="{731C4273-9174-405E-B473-CD41E324E95E}" destId="{44B673E0-E3F9-47DB-A32E-B4391166ED9E}" srcOrd="0" destOrd="1" presId="urn:microsoft.com/office/officeart/2005/8/layout/hList1"/>
    <dgm:cxn modelId="{D4604D89-07A3-4DC6-827C-E67B693C7B0F}" type="presOf" srcId="{7354EDF7-E30B-47E9-8C94-B9006AFE1E3C}" destId="{0AE27EFA-C7AC-466F-8326-7E3E8F18E9FB}" srcOrd="0" destOrd="1" presId="urn:microsoft.com/office/officeart/2005/8/layout/hList1"/>
    <dgm:cxn modelId="{417F978A-0990-42F0-AB41-49BF790DC15C}" type="presOf" srcId="{29172700-5642-4399-8DEE-EEE0558225D0}" destId="{5E3693A8-9D81-4677-BA42-03FB1B7FCD4C}" srcOrd="0" destOrd="1" presId="urn:microsoft.com/office/officeart/2005/8/layout/hList1"/>
    <dgm:cxn modelId="{4A1770B4-33FB-48EC-A38F-EE2B698C2D5E}" srcId="{DE2E8710-77B1-4D8C-852F-E842CE321213}" destId="{29172700-5642-4399-8DEE-EEE0558225D0}" srcOrd="1" destOrd="0" parTransId="{C93952C5-CD89-4E13-A5BE-77EB6B0D5C0D}" sibTransId="{F850572C-B487-4D80-8B21-0683370BCB41}"/>
    <dgm:cxn modelId="{2D1E36BC-EC40-4C62-96C0-64CD03CD34E5}" type="presOf" srcId="{F5577F6F-959E-4B5D-9F26-F760CCA5EC12}" destId="{0AE27EFA-C7AC-466F-8326-7E3E8F18E9FB}" srcOrd="0" destOrd="0" presId="urn:microsoft.com/office/officeart/2005/8/layout/hList1"/>
    <dgm:cxn modelId="{8DDEAFD0-3310-42EC-8BB5-B14FDE2E7097}" type="presOf" srcId="{C78142E9-B8A8-4A15-8E8A-35FDE28AF4DD}" destId="{5E3693A8-9D81-4677-BA42-03FB1B7FCD4C}" srcOrd="0" destOrd="0" presId="urn:microsoft.com/office/officeart/2005/8/layout/hList1"/>
    <dgm:cxn modelId="{36E0F2E6-7C09-4D7C-85E5-2E34573AA2C5}" srcId="{C634ECF9-7D05-4452-A476-F5675B7FB83C}" destId="{731C4273-9174-405E-B473-CD41E324E95E}" srcOrd="1" destOrd="0" parTransId="{2B5FCBE1-C781-41E5-8194-86F24C9BB738}" sibTransId="{EF498978-599E-4C1B-BA7B-23CBE52AF568}"/>
    <dgm:cxn modelId="{6216CAE7-484E-4984-8CB0-D053CCC8ED51}" srcId="{7F200E98-D7C8-4214-ADA2-84B4DDEF5A85}" destId="{7354EDF7-E30B-47E9-8C94-B9006AFE1E3C}" srcOrd="1" destOrd="0" parTransId="{A33B7C35-43A2-4882-96CE-4825DE9F2479}" sibTransId="{6415D18E-F1BA-4BD8-B942-779FC12C041E}"/>
    <dgm:cxn modelId="{D8702BF9-56D7-4817-A4F4-69FCE2E001D2}" srcId="{BB375629-64DE-4C87-AB0E-3A55D9514C2E}" destId="{DE2E8710-77B1-4D8C-852F-E842CE321213}" srcOrd="1" destOrd="0" parTransId="{EF5E1C83-FCBF-47AC-A7A0-7A1C8179162F}" sibTransId="{F362B7D8-9DA7-49EC-BF8D-B747AFFC92B7}"/>
    <dgm:cxn modelId="{D7BB4DFD-10DB-464E-B34B-7A9F035E75F9}" type="presOf" srcId="{7F200E98-D7C8-4214-ADA2-84B4DDEF5A85}" destId="{D69625FC-17B1-428C-BB57-22CA0476DE56}" srcOrd="0" destOrd="0" presId="urn:microsoft.com/office/officeart/2005/8/layout/hList1"/>
    <dgm:cxn modelId="{ACF3B3FF-5B80-4780-A0B9-10408B16A10B}" type="presParOf" srcId="{6FD0C9E0-3F50-4E55-9DB3-D0C84F96DFF4}" destId="{AD5BB121-1C44-44A1-82C5-BB5031DEC6CE}" srcOrd="0" destOrd="0" presId="urn:microsoft.com/office/officeart/2005/8/layout/hList1"/>
    <dgm:cxn modelId="{9A159873-C2F6-4CA8-B1C3-A2A2952C45C8}" type="presParOf" srcId="{AD5BB121-1C44-44A1-82C5-BB5031DEC6CE}" destId="{D69625FC-17B1-428C-BB57-22CA0476DE56}" srcOrd="0" destOrd="0" presId="urn:microsoft.com/office/officeart/2005/8/layout/hList1"/>
    <dgm:cxn modelId="{6EDF3070-13E8-4474-8A1C-EAD1259CF7CA}" type="presParOf" srcId="{AD5BB121-1C44-44A1-82C5-BB5031DEC6CE}" destId="{0AE27EFA-C7AC-466F-8326-7E3E8F18E9FB}" srcOrd="1" destOrd="0" presId="urn:microsoft.com/office/officeart/2005/8/layout/hList1"/>
    <dgm:cxn modelId="{47DEFD10-F253-4A0E-AF9F-228417D219F7}" type="presParOf" srcId="{6FD0C9E0-3F50-4E55-9DB3-D0C84F96DFF4}" destId="{2566C7A9-A0CD-4BFC-9EF5-6E3028BD6593}" srcOrd="1" destOrd="0" presId="urn:microsoft.com/office/officeart/2005/8/layout/hList1"/>
    <dgm:cxn modelId="{92A9FFD6-9190-42D9-9BCB-4C9C716D3E62}" type="presParOf" srcId="{6FD0C9E0-3F50-4E55-9DB3-D0C84F96DFF4}" destId="{B63D5A55-69B6-4FF7-94EC-E751ACC5440F}" srcOrd="2" destOrd="0" presId="urn:microsoft.com/office/officeart/2005/8/layout/hList1"/>
    <dgm:cxn modelId="{4CA1B6C3-2A2E-42FE-94AB-99D2D6B9FE4F}" type="presParOf" srcId="{B63D5A55-69B6-4FF7-94EC-E751ACC5440F}" destId="{87E3EEEE-C120-4A3A-B73E-E112C7D11CB1}" srcOrd="0" destOrd="0" presId="urn:microsoft.com/office/officeart/2005/8/layout/hList1"/>
    <dgm:cxn modelId="{A093FD56-ABC9-4595-B69A-8BBA0DF3AF96}" type="presParOf" srcId="{B63D5A55-69B6-4FF7-94EC-E751ACC5440F}" destId="{5E3693A8-9D81-4677-BA42-03FB1B7FCD4C}" srcOrd="1" destOrd="0" presId="urn:microsoft.com/office/officeart/2005/8/layout/hList1"/>
    <dgm:cxn modelId="{1BDB73A2-789B-425B-A5AC-A776C3232D6F}" type="presParOf" srcId="{6FD0C9E0-3F50-4E55-9DB3-D0C84F96DFF4}" destId="{DC412A70-4AC1-4218-9FB9-8F25F0BCF2F1}" srcOrd="3" destOrd="0" presId="urn:microsoft.com/office/officeart/2005/8/layout/hList1"/>
    <dgm:cxn modelId="{068C6A5B-25CD-4A0C-B1CC-D7BE250640CB}" type="presParOf" srcId="{6FD0C9E0-3F50-4E55-9DB3-D0C84F96DFF4}" destId="{DEA1FB55-E379-4568-A9FE-469079500D1F}" srcOrd="4" destOrd="0" presId="urn:microsoft.com/office/officeart/2005/8/layout/hList1"/>
    <dgm:cxn modelId="{C0F440CA-F31C-4D0D-B2E7-DDC7E1A5CFB5}" type="presParOf" srcId="{DEA1FB55-E379-4568-A9FE-469079500D1F}" destId="{97CDA5CE-1DFF-4CC8-A56E-9286C6F9C618}" srcOrd="0" destOrd="0" presId="urn:microsoft.com/office/officeart/2005/8/layout/hList1"/>
    <dgm:cxn modelId="{1F2B3D70-A3A0-4F25-8A87-509AE0DF0FEB}" type="presParOf" srcId="{DEA1FB55-E379-4568-A9FE-469079500D1F}" destId="{44B673E0-E3F9-47DB-A32E-B4391166ED9E}"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CF971A-94E0-49DE-844C-1B7691EE6991}"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0875EB7F-6743-47EA-9C2B-ADFF567D9D8E}">
      <dgm:prSet custT="1"/>
      <dgm:spPr/>
      <dgm:t>
        <a:bodyPr/>
        <a:lstStyle/>
        <a:p>
          <a:r>
            <a:rPr lang="en-GB" sz="1600" dirty="0">
              <a:solidFill>
                <a:schemeClr val="bg1"/>
              </a:solidFill>
              <a:latin typeface="Arial" panose="020B0604020202020204" pitchFamily="34" charset="0"/>
              <a:cs typeface="Arial" panose="020B0604020202020204" pitchFamily="34" charset="0"/>
            </a:rPr>
            <a:t>The ageing population has a big impact on health and social care in the United Kingdom. More older people means there is a higher need for doctors, nurses, carers, and support services</a:t>
          </a:r>
          <a:r>
            <a:rPr lang="en-GB" sz="1800" dirty="0"/>
            <a:t>.</a:t>
          </a:r>
        </a:p>
      </dgm:t>
    </dgm:pt>
    <dgm:pt modelId="{897ED688-715C-44A0-A7E3-2509080469ED}" type="parTrans" cxnId="{7EFC0700-60F7-4726-BFFC-6376E99E258F}">
      <dgm:prSet/>
      <dgm:spPr/>
      <dgm:t>
        <a:bodyPr/>
        <a:lstStyle/>
        <a:p>
          <a:endParaRPr lang="en-GB"/>
        </a:p>
      </dgm:t>
    </dgm:pt>
    <dgm:pt modelId="{37A87915-67CF-440E-8080-F2051BC273F5}" type="sibTrans" cxnId="{7EFC0700-60F7-4726-BFFC-6376E99E258F}">
      <dgm:prSet/>
      <dgm:spPr/>
      <dgm:t>
        <a:bodyPr/>
        <a:lstStyle/>
        <a:p>
          <a:endParaRPr lang="en-GB"/>
        </a:p>
      </dgm:t>
    </dgm:pt>
    <dgm:pt modelId="{A3B70E3C-3618-4A71-80B9-B503353D2C12}">
      <dgm:prSet custT="1"/>
      <dgm:spPr/>
      <dgm:t>
        <a:bodyPr/>
        <a:lstStyle/>
        <a:p>
          <a:r>
            <a:rPr lang="en-GB" sz="1600" dirty="0">
              <a:solidFill>
                <a:schemeClr val="bg1"/>
              </a:solidFill>
              <a:latin typeface="Arial" panose="020B0604020202020204" pitchFamily="34" charset="0"/>
              <a:cs typeface="Arial" panose="020B0604020202020204" pitchFamily="34" charset="0"/>
            </a:rPr>
            <a:t>Good care needs theory, policy, and practice to work together, Theory helps us understand ageing and people’s needs, Policy sets the rules and guidance and Practice is the day-to-day care given by health and social care workers. All three must connect to provide safe and effective support to older people.</a:t>
          </a:r>
        </a:p>
      </dgm:t>
    </dgm:pt>
    <dgm:pt modelId="{221CD025-9BE2-449F-9F00-0A9C7D89AEC3}" type="parTrans" cxnId="{D40EA698-F8EE-49C4-A8B7-523B49BBADF2}">
      <dgm:prSet/>
      <dgm:spPr/>
      <dgm:t>
        <a:bodyPr/>
        <a:lstStyle/>
        <a:p>
          <a:endParaRPr lang="en-GB"/>
        </a:p>
      </dgm:t>
    </dgm:pt>
    <dgm:pt modelId="{6CA9B345-68C5-46AD-93D2-8D9F004BFBD5}" type="sibTrans" cxnId="{D40EA698-F8EE-49C4-A8B7-523B49BBADF2}">
      <dgm:prSet/>
      <dgm:spPr/>
      <dgm:t>
        <a:bodyPr/>
        <a:lstStyle/>
        <a:p>
          <a:endParaRPr lang="en-GB"/>
        </a:p>
      </dgm:t>
    </dgm:pt>
    <dgm:pt modelId="{09A29E4E-3A45-4083-B1B1-243600AEA47A}" type="pres">
      <dgm:prSet presAssocID="{6BCF971A-94E0-49DE-844C-1B7691EE6991}" presName="Name0" presStyleCnt="0">
        <dgm:presLayoutVars>
          <dgm:dir/>
          <dgm:resizeHandles val="exact"/>
        </dgm:presLayoutVars>
      </dgm:prSet>
      <dgm:spPr/>
    </dgm:pt>
    <dgm:pt modelId="{12A0C037-8E59-4341-87FE-51DD8FA6CE6A}" type="pres">
      <dgm:prSet presAssocID="{0875EB7F-6743-47EA-9C2B-ADFF567D9D8E}" presName="node" presStyleLbl="node1" presStyleIdx="0" presStyleCnt="2">
        <dgm:presLayoutVars>
          <dgm:bulletEnabled val="1"/>
        </dgm:presLayoutVars>
      </dgm:prSet>
      <dgm:spPr/>
    </dgm:pt>
    <dgm:pt modelId="{47B2EF6B-7526-4AB7-9219-DF6A86AD8A19}" type="pres">
      <dgm:prSet presAssocID="{37A87915-67CF-440E-8080-F2051BC273F5}" presName="sibTrans" presStyleLbl="sibTrans2D1" presStyleIdx="0" presStyleCnt="1"/>
      <dgm:spPr/>
    </dgm:pt>
    <dgm:pt modelId="{32C295B3-A6BB-4B94-AA20-14424C1AE92D}" type="pres">
      <dgm:prSet presAssocID="{37A87915-67CF-440E-8080-F2051BC273F5}" presName="connectorText" presStyleLbl="sibTrans2D1" presStyleIdx="0" presStyleCnt="1"/>
      <dgm:spPr/>
    </dgm:pt>
    <dgm:pt modelId="{DA50F283-0920-4032-8EA5-AB0633811C9B}" type="pres">
      <dgm:prSet presAssocID="{A3B70E3C-3618-4A71-80B9-B503353D2C12}" presName="node" presStyleLbl="node1" presStyleIdx="1" presStyleCnt="2">
        <dgm:presLayoutVars>
          <dgm:bulletEnabled val="1"/>
        </dgm:presLayoutVars>
      </dgm:prSet>
      <dgm:spPr/>
    </dgm:pt>
  </dgm:ptLst>
  <dgm:cxnLst>
    <dgm:cxn modelId="{7EFC0700-60F7-4726-BFFC-6376E99E258F}" srcId="{6BCF971A-94E0-49DE-844C-1B7691EE6991}" destId="{0875EB7F-6743-47EA-9C2B-ADFF567D9D8E}" srcOrd="0" destOrd="0" parTransId="{897ED688-715C-44A0-A7E3-2509080469ED}" sibTransId="{37A87915-67CF-440E-8080-F2051BC273F5}"/>
    <dgm:cxn modelId="{7AD15643-0A41-4189-AF5F-B0815ABEDCAD}" type="presOf" srcId="{6BCF971A-94E0-49DE-844C-1B7691EE6991}" destId="{09A29E4E-3A45-4083-B1B1-243600AEA47A}" srcOrd="0" destOrd="0" presId="urn:microsoft.com/office/officeart/2005/8/layout/process1"/>
    <dgm:cxn modelId="{7A2C9252-D5FC-4A2C-9DBF-5261E1E7F742}" type="presOf" srcId="{37A87915-67CF-440E-8080-F2051BC273F5}" destId="{32C295B3-A6BB-4B94-AA20-14424C1AE92D}" srcOrd="1" destOrd="0" presId="urn:microsoft.com/office/officeart/2005/8/layout/process1"/>
    <dgm:cxn modelId="{938CC278-E44E-48EC-A5FF-32B9748B6243}" type="presOf" srcId="{37A87915-67CF-440E-8080-F2051BC273F5}" destId="{47B2EF6B-7526-4AB7-9219-DF6A86AD8A19}" srcOrd="0" destOrd="0" presId="urn:microsoft.com/office/officeart/2005/8/layout/process1"/>
    <dgm:cxn modelId="{5670397B-47E4-4B33-8DFC-C445D95B1BDD}" type="presOf" srcId="{A3B70E3C-3618-4A71-80B9-B503353D2C12}" destId="{DA50F283-0920-4032-8EA5-AB0633811C9B}" srcOrd="0" destOrd="0" presId="urn:microsoft.com/office/officeart/2005/8/layout/process1"/>
    <dgm:cxn modelId="{647D047D-0435-484F-BA6F-351BD97B2FFB}" type="presOf" srcId="{0875EB7F-6743-47EA-9C2B-ADFF567D9D8E}" destId="{12A0C037-8E59-4341-87FE-51DD8FA6CE6A}" srcOrd="0" destOrd="0" presId="urn:microsoft.com/office/officeart/2005/8/layout/process1"/>
    <dgm:cxn modelId="{D40EA698-F8EE-49C4-A8B7-523B49BBADF2}" srcId="{6BCF971A-94E0-49DE-844C-1B7691EE6991}" destId="{A3B70E3C-3618-4A71-80B9-B503353D2C12}" srcOrd="1" destOrd="0" parTransId="{221CD025-9BE2-449F-9F00-0A9C7D89AEC3}" sibTransId="{6CA9B345-68C5-46AD-93D2-8D9F004BFBD5}"/>
    <dgm:cxn modelId="{86E4625F-588A-443C-AD58-C9A0762D02BA}" type="presParOf" srcId="{09A29E4E-3A45-4083-B1B1-243600AEA47A}" destId="{12A0C037-8E59-4341-87FE-51DD8FA6CE6A}" srcOrd="0" destOrd="0" presId="urn:microsoft.com/office/officeart/2005/8/layout/process1"/>
    <dgm:cxn modelId="{5446A5A3-6ECE-4126-880C-0F69689C2FE0}" type="presParOf" srcId="{09A29E4E-3A45-4083-B1B1-243600AEA47A}" destId="{47B2EF6B-7526-4AB7-9219-DF6A86AD8A19}" srcOrd="1" destOrd="0" presId="urn:microsoft.com/office/officeart/2005/8/layout/process1"/>
    <dgm:cxn modelId="{E270E715-BA8C-4FC2-898A-F1558F269B93}" type="presParOf" srcId="{47B2EF6B-7526-4AB7-9219-DF6A86AD8A19}" destId="{32C295B3-A6BB-4B94-AA20-14424C1AE92D}" srcOrd="0" destOrd="0" presId="urn:microsoft.com/office/officeart/2005/8/layout/process1"/>
    <dgm:cxn modelId="{D75F8B78-AE07-41DF-B354-56E3FDA066A2}" type="presParOf" srcId="{09A29E4E-3A45-4083-B1B1-243600AEA47A}" destId="{DA50F283-0920-4032-8EA5-AB0633811C9B}"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902B63-DA21-4D3A-B4B1-FE5D5FA7AE67}">
      <dsp:nvSpPr>
        <dsp:cNvPr id="0" name=""/>
        <dsp:cNvSpPr/>
      </dsp:nvSpPr>
      <dsp:spPr>
        <a:xfrm>
          <a:off x="2478066" y="0"/>
          <a:ext cx="3052694" cy="305269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dirty="0">
              <a:solidFill>
                <a:schemeClr val="bg1"/>
              </a:solidFill>
              <a:latin typeface="Arial" panose="020B0604020202020204" pitchFamily="34" charset="0"/>
              <a:cs typeface="Arial" panose="020B0604020202020204" pitchFamily="34" charset="0"/>
            </a:rPr>
            <a:t>This presentation will explore ageing and the care, empowerment and support needs of older people</a:t>
          </a:r>
          <a:br>
            <a:rPr lang="en-GB" sz="1500" b="0" kern="1200" dirty="0">
              <a:solidFill>
                <a:schemeClr val="bg1"/>
              </a:solidFill>
            </a:rPr>
          </a:br>
          <a:endParaRPr lang="en-GB" sz="1500" b="0" kern="1200" dirty="0">
            <a:solidFill>
              <a:schemeClr val="bg1"/>
            </a:solidFill>
          </a:endParaRPr>
        </a:p>
      </dsp:txBody>
      <dsp:txXfrm>
        <a:off x="2885092" y="534221"/>
        <a:ext cx="2238642" cy="1373712"/>
      </dsp:txXfrm>
    </dsp:sp>
    <dsp:sp modelId="{8FE1A825-F0DD-458A-BA0F-3C94EF91BC6E}">
      <dsp:nvSpPr>
        <dsp:cNvPr id="0" name=""/>
        <dsp:cNvSpPr/>
      </dsp:nvSpPr>
      <dsp:spPr>
        <a:xfrm>
          <a:off x="4328314" y="2035129"/>
          <a:ext cx="3052694" cy="305269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dirty="0">
              <a:solidFill>
                <a:schemeClr val="bg1"/>
              </a:solidFill>
              <a:latin typeface="Arial" panose="020B0604020202020204" pitchFamily="34" charset="0"/>
              <a:cs typeface="Arial" panose="020B0604020202020204" pitchFamily="34" charset="0"/>
            </a:rPr>
            <a:t>It will focus on the UK health and social care provisions and settings</a:t>
          </a:r>
          <a:br>
            <a:rPr lang="en-GB" sz="1400" b="0" kern="1200" dirty="0">
              <a:solidFill>
                <a:schemeClr val="bg1"/>
              </a:solidFill>
              <a:latin typeface="Arial" panose="020B0604020202020204" pitchFamily="34" charset="0"/>
              <a:cs typeface="Arial" panose="020B0604020202020204" pitchFamily="34" charset="0"/>
            </a:rPr>
          </a:br>
          <a:endParaRPr lang="en-GB" sz="1400" b="0" kern="1200" dirty="0">
            <a:solidFill>
              <a:schemeClr val="bg1"/>
            </a:solidFill>
            <a:latin typeface="Arial" panose="020B0604020202020204" pitchFamily="34" charset="0"/>
            <a:cs typeface="Arial" panose="020B0604020202020204" pitchFamily="34" charset="0"/>
          </a:endParaRPr>
        </a:p>
      </dsp:txBody>
      <dsp:txXfrm>
        <a:off x="5261930" y="2823742"/>
        <a:ext cx="1831616" cy="1678981"/>
      </dsp:txXfrm>
    </dsp:sp>
    <dsp:sp modelId="{18AF17DA-D757-49B7-871A-0967431285B5}">
      <dsp:nvSpPr>
        <dsp:cNvPr id="0" name=""/>
        <dsp:cNvSpPr/>
      </dsp:nvSpPr>
      <dsp:spPr>
        <a:xfrm>
          <a:off x="704745" y="2035119"/>
          <a:ext cx="3052694" cy="305269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dirty="0">
              <a:solidFill>
                <a:schemeClr val="bg1"/>
              </a:solidFill>
              <a:latin typeface="Arial" panose="020B0604020202020204" pitchFamily="34" charset="0"/>
              <a:cs typeface="Arial" panose="020B0604020202020204" pitchFamily="34" charset="0"/>
            </a:rPr>
            <a:t>It will include the roles of policy, legislation and technology</a:t>
          </a:r>
        </a:p>
      </dsp:txBody>
      <dsp:txXfrm>
        <a:off x="992207" y="2823732"/>
        <a:ext cx="1831616" cy="16789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9633E-D975-4FAE-838B-0B495D55AB58}">
      <dsp:nvSpPr>
        <dsp:cNvPr id="0" name=""/>
        <dsp:cNvSpPr/>
      </dsp:nvSpPr>
      <dsp:spPr>
        <a:xfrm>
          <a:off x="4688" y="1265296"/>
          <a:ext cx="2049735" cy="1287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solidFill>
                <a:schemeClr val="bg1"/>
              </a:solidFill>
              <a:latin typeface="Arial" panose="020B0604020202020204" pitchFamily="34" charset="0"/>
              <a:cs typeface="Arial" panose="020B0604020202020204" pitchFamily="34" charset="0"/>
            </a:rPr>
            <a:t>Ageing matters because it affects </a:t>
          </a:r>
          <a:r>
            <a:rPr lang="en-GB" sz="1600" b="1" kern="1200" dirty="0">
              <a:solidFill>
                <a:schemeClr val="bg1"/>
              </a:solidFill>
              <a:latin typeface="Arial" panose="020B0604020202020204" pitchFamily="34" charset="0"/>
              <a:cs typeface="Arial" panose="020B0604020202020204" pitchFamily="34" charset="0"/>
            </a:rPr>
            <a:t>individuals</a:t>
          </a:r>
          <a:r>
            <a:rPr lang="en-GB" sz="1600" b="0" kern="1200" dirty="0">
              <a:solidFill>
                <a:schemeClr val="bg1"/>
              </a:solidFill>
              <a:latin typeface="Arial" panose="020B0604020202020204" pitchFamily="34" charset="0"/>
              <a:cs typeface="Arial" panose="020B0604020202020204" pitchFamily="34" charset="0"/>
            </a:rPr>
            <a:t>, </a:t>
          </a:r>
          <a:r>
            <a:rPr lang="en-GB" sz="1600" b="1" kern="1200" dirty="0">
              <a:solidFill>
                <a:schemeClr val="bg1"/>
              </a:solidFill>
              <a:latin typeface="Arial" panose="020B0604020202020204" pitchFamily="34" charset="0"/>
              <a:cs typeface="Arial" panose="020B0604020202020204" pitchFamily="34" charset="0"/>
            </a:rPr>
            <a:t>families</a:t>
          </a:r>
          <a:r>
            <a:rPr lang="en-GB" sz="1600" b="0" kern="1200" dirty="0">
              <a:solidFill>
                <a:schemeClr val="bg1"/>
              </a:solidFill>
              <a:latin typeface="Arial" panose="020B0604020202020204" pitchFamily="34" charset="0"/>
              <a:cs typeface="Arial" panose="020B0604020202020204" pitchFamily="34" charset="0"/>
            </a:rPr>
            <a:t> and the </a:t>
          </a:r>
          <a:r>
            <a:rPr lang="en-GB" sz="1600" b="1" kern="1200" dirty="0">
              <a:solidFill>
                <a:schemeClr val="bg1"/>
              </a:solidFill>
              <a:latin typeface="Arial" panose="020B0604020202020204" pitchFamily="34" charset="0"/>
              <a:cs typeface="Arial" panose="020B0604020202020204" pitchFamily="34" charset="0"/>
            </a:rPr>
            <a:t>healthcare</a:t>
          </a:r>
          <a:r>
            <a:rPr lang="en-GB" sz="1600" b="0" kern="1200" dirty="0">
              <a:solidFill>
                <a:schemeClr val="bg1"/>
              </a:solidFill>
              <a:latin typeface="Arial" panose="020B0604020202020204" pitchFamily="34" charset="0"/>
              <a:cs typeface="Arial" panose="020B0604020202020204" pitchFamily="34" charset="0"/>
            </a:rPr>
            <a:t> </a:t>
          </a:r>
          <a:r>
            <a:rPr lang="en-GB" sz="1600" b="1" kern="1200" dirty="0">
              <a:solidFill>
                <a:schemeClr val="bg1"/>
              </a:solidFill>
              <a:latin typeface="Arial" panose="020B0604020202020204" pitchFamily="34" charset="0"/>
              <a:cs typeface="Arial" panose="020B0604020202020204" pitchFamily="34" charset="0"/>
            </a:rPr>
            <a:t>system.</a:t>
          </a:r>
        </a:p>
      </dsp:txBody>
      <dsp:txXfrm>
        <a:off x="42397" y="1303005"/>
        <a:ext cx="1974317" cy="1212072"/>
      </dsp:txXfrm>
    </dsp:sp>
    <dsp:sp modelId="{7BAEC1EB-16D6-4539-998D-644F396B525C}">
      <dsp:nvSpPr>
        <dsp:cNvPr id="0" name=""/>
        <dsp:cNvSpPr/>
      </dsp:nvSpPr>
      <dsp:spPr>
        <a:xfrm>
          <a:off x="2259396" y="1654874"/>
          <a:ext cx="434543" cy="50833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259396" y="1756541"/>
        <a:ext cx="304180" cy="305000"/>
      </dsp:txXfrm>
    </dsp:sp>
    <dsp:sp modelId="{F0F4D2A3-2549-4259-ABAC-CDA6623F7555}">
      <dsp:nvSpPr>
        <dsp:cNvPr id="0" name=""/>
        <dsp:cNvSpPr/>
      </dsp:nvSpPr>
      <dsp:spPr>
        <a:xfrm>
          <a:off x="2874317" y="1265296"/>
          <a:ext cx="2049735" cy="1287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latin typeface="Arial" panose="020B0604020202020204" pitchFamily="34" charset="0"/>
              <a:cs typeface="Arial" panose="020B0604020202020204" pitchFamily="34" charset="0"/>
            </a:rPr>
            <a:t>Health impact: </a:t>
          </a:r>
          <a:r>
            <a:rPr lang="en-GB" sz="1600" kern="1200" dirty="0">
              <a:solidFill>
                <a:schemeClr val="bg1"/>
              </a:solidFill>
              <a:latin typeface="Arial" panose="020B0604020202020204" pitchFamily="34" charset="0"/>
              <a:cs typeface="Arial" panose="020B0604020202020204" pitchFamily="34" charset="0"/>
            </a:rPr>
            <a:t>Risk of chronic illness such as </a:t>
          </a:r>
          <a:r>
            <a:rPr lang="en-GB" sz="1600" b="1" kern="1200" dirty="0">
              <a:solidFill>
                <a:schemeClr val="bg1"/>
              </a:solidFill>
              <a:latin typeface="Arial" panose="020B0604020202020204" pitchFamily="34" charset="0"/>
              <a:cs typeface="Arial" panose="020B0604020202020204" pitchFamily="34" charset="0"/>
            </a:rPr>
            <a:t>diabetes, heart disease </a:t>
          </a:r>
          <a:r>
            <a:rPr lang="en-GB" sz="1600" kern="1200" dirty="0">
              <a:solidFill>
                <a:schemeClr val="bg1"/>
              </a:solidFill>
              <a:latin typeface="Arial" panose="020B0604020202020204" pitchFamily="34" charset="0"/>
              <a:cs typeface="Arial" panose="020B0604020202020204" pitchFamily="34" charset="0"/>
            </a:rPr>
            <a:t>and </a:t>
          </a:r>
          <a:r>
            <a:rPr lang="en-GB" sz="1600" b="1" kern="1200" dirty="0">
              <a:solidFill>
                <a:schemeClr val="bg1"/>
              </a:solidFill>
              <a:latin typeface="Arial" panose="020B0604020202020204" pitchFamily="34" charset="0"/>
              <a:cs typeface="Arial" panose="020B0604020202020204" pitchFamily="34" charset="0"/>
            </a:rPr>
            <a:t>arthritis.</a:t>
          </a:r>
        </a:p>
      </dsp:txBody>
      <dsp:txXfrm>
        <a:off x="2912026" y="1303005"/>
        <a:ext cx="1974317" cy="1212072"/>
      </dsp:txXfrm>
    </dsp:sp>
    <dsp:sp modelId="{6D97F6A0-D993-4A4B-8794-0037FB8E1ED5}">
      <dsp:nvSpPr>
        <dsp:cNvPr id="0" name=""/>
        <dsp:cNvSpPr/>
      </dsp:nvSpPr>
      <dsp:spPr>
        <a:xfrm>
          <a:off x="5129026" y="1654874"/>
          <a:ext cx="434543" cy="50833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129026" y="1756541"/>
        <a:ext cx="304180" cy="305000"/>
      </dsp:txXfrm>
    </dsp:sp>
    <dsp:sp modelId="{776E67D0-1E27-4388-902E-A0176819DEB2}">
      <dsp:nvSpPr>
        <dsp:cNvPr id="0" name=""/>
        <dsp:cNvSpPr/>
      </dsp:nvSpPr>
      <dsp:spPr>
        <a:xfrm>
          <a:off x="5743947" y="1265296"/>
          <a:ext cx="2049735" cy="1287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latin typeface="Arial" panose="020B0604020202020204" pitchFamily="34" charset="0"/>
              <a:cs typeface="Arial" panose="020B0604020202020204" pitchFamily="34" charset="0"/>
            </a:rPr>
            <a:t>Social impact: </a:t>
          </a:r>
          <a:r>
            <a:rPr lang="en-GB" sz="1600" kern="1200" dirty="0">
              <a:solidFill>
                <a:schemeClr val="bg1"/>
              </a:solidFill>
              <a:latin typeface="Arial" panose="020B0604020202020204" pitchFamily="34" charset="0"/>
              <a:cs typeface="Arial" panose="020B0604020202020204" pitchFamily="34" charset="0"/>
            </a:rPr>
            <a:t>Retirement and income changes </a:t>
          </a:r>
        </a:p>
      </dsp:txBody>
      <dsp:txXfrm>
        <a:off x="5781656" y="1303005"/>
        <a:ext cx="1974317" cy="1212072"/>
      </dsp:txXfrm>
    </dsp:sp>
    <dsp:sp modelId="{5DAA48A1-E8C9-4053-83AF-64928C407567}">
      <dsp:nvSpPr>
        <dsp:cNvPr id="0" name=""/>
        <dsp:cNvSpPr/>
      </dsp:nvSpPr>
      <dsp:spPr>
        <a:xfrm>
          <a:off x="7998655" y="1654874"/>
          <a:ext cx="434543" cy="50833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998655" y="1756541"/>
        <a:ext cx="304180" cy="305000"/>
      </dsp:txXfrm>
    </dsp:sp>
    <dsp:sp modelId="{9ACE312C-FA5A-4E71-9668-3A3DD43D2C03}">
      <dsp:nvSpPr>
        <dsp:cNvPr id="0" name=""/>
        <dsp:cNvSpPr/>
      </dsp:nvSpPr>
      <dsp:spPr>
        <a:xfrm>
          <a:off x="8613576" y="1265296"/>
          <a:ext cx="2049735" cy="1287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latin typeface="Arial" panose="020B0604020202020204" pitchFamily="34" charset="0"/>
              <a:cs typeface="Arial" panose="020B0604020202020204" pitchFamily="34" charset="0"/>
            </a:rPr>
            <a:t>Economic Impact: </a:t>
          </a:r>
          <a:r>
            <a:rPr lang="en-GB" sz="1600" kern="1200" dirty="0">
              <a:solidFill>
                <a:schemeClr val="bg1"/>
              </a:solidFill>
              <a:latin typeface="Arial" panose="020B0604020202020204" pitchFamily="34" charset="0"/>
              <a:cs typeface="Arial" panose="020B0604020202020204" pitchFamily="34" charset="0"/>
            </a:rPr>
            <a:t>healthcare system and social welfare service.</a:t>
          </a:r>
        </a:p>
      </dsp:txBody>
      <dsp:txXfrm>
        <a:off x="8651285" y="1303005"/>
        <a:ext cx="1974317" cy="12120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790A8B-938A-49F3-96D8-CF0A44E5D0FE}">
      <dsp:nvSpPr>
        <dsp:cNvPr id="0" name=""/>
        <dsp:cNvSpPr/>
      </dsp:nvSpPr>
      <dsp:spPr>
        <a:xfrm rot="5400000">
          <a:off x="-280584" y="281563"/>
          <a:ext cx="1870560" cy="130939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bg1"/>
              </a:solidFill>
              <a:latin typeface="Arial" panose="020B0604020202020204" pitchFamily="34" charset="0"/>
              <a:cs typeface="Arial" panose="020B0604020202020204" pitchFamily="34" charset="0"/>
            </a:rPr>
            <a:t>Disengagement Theory 1961</a:t>
          </a:r>
          <a:endParaRPr lang="en-GB" sz="1200" b="1" kern="1200" dirty="0">
            <a:solidFill>
              <a:schemeClr val="bg1"/>
            </a:solidFill>
            <a:latin typeface="Arial" panose="020B0604020202020204" pitchFamily="34" charset="0"/>
            <a:cs typeface="Arial" panose="020B0604020202020204" pitchFamily="34" charset="0"/>
          </a:endParaRPr>
        </a:p>
      </dsp:txBody>
      <dsp:txXfrm rot="-5400000">
        <a:off x="0" y="655675"/>
        <a:ext cx="1309392" cy="561168"/>
      </dsp:txXfrm>
    </dsp:sp>
    <dsp:sp modelId="{5D8529FC-4B47-451C-A594-63CA49970647}">
      <dsp:nvSpPr>
        <dsp:cNvPr id="0" name=""/>
        <dsp:cNvSpPr/>
      </dsp:nvSpPr>
      <dsp:spPr>
        <a:xfrm rot="5400000">
          <a:off x="5815266" y="-4503510"/>
          <a:ext cx="1215864" cy="102276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US" sz="1200" b="0" kern="1200" dirty="0">
              <a:solidFill>
                <a:schemeClr val="bg1"/>
              </a:solidFill>
              <a:latin typeface="Arial" panose="020B0604020202020204" pitchFamily="34" charset="0"/>
              <a:cs typeface="Arial" panose="020B0604020202020204" pitchFamily="34" charset="0"/>
            </a:rPr>
            <a:t>Disengagement theory suggests that when people age,</a:t>
          </a:r>
          <a:r>
            <a:rPr lang="en-GB" sz="1200" b="0" kern="1200" dirty="0">
              <a:solidFill>
                <a:schemeClr val="bg1"/>
              </a:solidFill>
              <a:latin typeface="Arial" panose="020B0604020202020204" pitchFamily="34" charset="0"/>
              <a:cs typeface="Arial" panose="020B0604020202020204" pitchFamily="34" charset="0"/>
            </a:rPr>
            <a:t> they gradually and naturally reduce their involvement in social roles, relationships, and activities</a:t>
          </a:r>
        </a:p>
      </dsp:txBody>
      <dsp:txXfrm rot="-5400000">
        <a:off x="1309392" y="61718"/>
        <a:ext cx="10168258" cy="1097156"/>
      </dsp:txXfrm>
    </dsp:sp>
    <dsp:sp modelId="{29145B29-2739-48C4-A44D-CCC9D9F1910C}">
      <dsp:nvSpPr>
        <dsp:cNvPr id="0" name=""/>
        <dsp:cNvSpPr/>
      </dsp:nvSpPr>
      <dsp:spPr>
        <a:xfrm rot="5400000">
          <a:off x="-270855" y="1923136"/>
          <a:ext cx="1870560" cy="130939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bg1"/>
              </a:solidFill>
              <a:latin typeface="Arial" panose="020B0604020202020204" pitchFamily="34" charset="0"/>
              <a:cs typeface="Arial" panose="020B0604020202020204" pitchFamily="34" charset="0"/>
            </a:rPr>
            <a:t>Activity</a:t>
          </a:r>
          <a:endParaRPr lang="en-GB" sz="1200" b="1" kern="1200" dirty="0">
            <a:solidFill>
              <a:schemeClr val="bg1"/>
            </a:solidFill>
            <a:latin typeface="Arial" panose="020B0604020202020204" pitchFamily="34" charset="0"/>
            <a:cs typeface="Arial" panose="020B0604020202020204" pitchFamily="34" charset="0"/>
          </a:endParaRPr>
        </a:p>
      </dsp:txBody>
      <dsp:txXfrm rot="-5400000">
        <a:off x="9729" y="2297248"/>
        <a:ext cx="1309392" cy="561168"/>
      </dsp:txXfrm>
    </dsp:sp>
    <dsp:sp modelId="{E9ED6135-8186-4B81-9394-FCF1D218D1D1}">
      <dsp:nvSpPr>
        <dsp:cNvPr id="0" name=""/>
        <dsp:cNvSpPr/>
      </dsp:nvSpPr>
      <dsp:spPr>
        <a:xfrm rot="5400000">
          <a:off x="5815266" y="-2824413"/>
          <a:ext cx="1215864" cy="102276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b="0" kern="1200" dirty="0">
              <a:solidFill>
                <a:schemeClr val="bg1"/>
              </a:solidFill>
              <a:latin typeface="Arial" panose="020B0604020202020204" pitchFamily="34" charset="0"/>
              <a:cs typeface="Arial" panose="020B0604020202020204" pitchFamily="34" charset="0"/>
            </a:rPr>
            <a:t>Activity theory suggests that remaining socially active and involved in meaningful activities as one grows older is essential for maintaining overall well-being.</a:t>
          </a:r>
        </a:p>
      </dsp:txBody>
      <dsp:txXfrm rot="-5400000">
        <a:off x="1309392" y="1740815"/>
        <a:ext cx="10168258" cy="1097156"/>
      </dsp:txXfrm>
    </dsp:sp>
    <dsp:sp modelId="{EA24FB00-886E-41CB-8B90-850F9976436F}">
      <dsp:nvSpPr>
        <dsp:cNvPr id="0" name=""/>
        <dsp:cNvSpPr/>
      </dsp:nvSpPr>
      <dsp:spPr>
        <a:xfrm rot="5400000">
          <a:off x="-280584" y="3641141"/>
          <a:ext cx="1870560" cy="130939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bg1"/>
              </a:solidFill>
              <a:latin typeface="Arial" panose="020B0604020202020204" pitchFamily="34" charset="0"/>
              <a:cs typeface="Arial" panose="020B0604020202020204" pitchFamily="34" charset="0"/>
            </a:rPr>
            <a:t>Continuity</a:t>
          </a:r>
          <a:r>
            <a:rPr lang="en-US" sz="1200" b="1" kern="1200" dirty="0">
              <a:latin typeface="Arial Black" panose="020B0A04020102020204" pitchFamily="34" charset="0"/>
            </a:rPr>
            <a:t> </a:t>
          </a:r>
          <a:r>
            <a:rPr lang="en-US" sz="1200" b="1" kern="1200" dirty="0">
              <a:solidFill>
                <a:schemeClr val="bg1"/>
              </a:solidFill>
              <a:latin typeface="Arial" panose="020B0604020202020204" pitchFamily="34" charset="0"/>
              <a:cs typeface="Arial" panose="020B0604020202020204" pitchFamily="34" charset="0"/>
            </a:rPr>
            <a:t>theory</a:t>
          </a:r>
          <a:endParaRPr lang="en-GB" sz="1200" kern="1200" dirty="0">
            <a:solidFill>
              <a:schemeClr val="bg1"/>
            </a:solidFill>
            <a:latin typeface="Arial" panose="020B0604020202020204" pitchFamily="34" charset="0"/>
            <a:cs typeface="Arial" panose="020B0604020202020204" pitchFamily="34" charset="0"/>
          </a:endParaRPr>
        </a:p>
      </dsp:txBody>
      <dsp:txXfrm rot="-5400000">
        <a:off x="0" y="4015253"/>
        <a:ext cx="1309392" cy="561168"/>
      </dsp:txXfrm>
    </dsp:sp>
    <dsp:sp modelId="{90E86D01-74A5-429D-A715-C560AD65EDC3}">
      <dsp:nvSpPr>
        <dsp:cNvPr id="0" name=""/>
        <dsp:cNvSpPr/>
      </dsp:nvSpPr>
      <dsp:spPr>
        <a:xfrm rot="5400000">
          <a:off x="5815266" y="-1145317"/>
          <a:ext cx="1215864" cy="102276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b="0" kern="1200" dirty="0">
              <a:latin typeface="Arial" panose="020B0604020202020204" pitchFamily="34" charset="0"/>
              <a:cs typeface="Arial" panose="020B0604020202020204" pitchFamily="34" charset="0"/>
            </a:rPr>
            <a:t>Continuity theory proposes that older adults adjust to aging by preserving consistent patterns in their </a:t>
          </a:r>
          <a:r>
            <a:rPr lang="en-GB" sz="1400" b="0" kern="1200" dirty="0" err="1">
              <a:latin typeface="Arial" panose="020B0604020202020204" pitchFamily="34" charset="0"/>
              <a:cs typeface="Arial" panose="020B0604020202020204" pitchFamily="34" charset="0"/>
            </a:rPr>
            <a:t>behaviors</a:t>
          </a:r>
          <a:r>
            <a:rPr lang="en-GB" sz="1400" b="0" kern="1200" dirty="0">
              <a:latin typeface="Arial" panose="020B0604020202020204" pitchFamily="34" charset="0"/>
              <a:cs typeface="Arial" panose="020B0604020202020204" pitchFamily="34" charset="0"/>
            </a:rPr>
            <a:t>, personality traits, and lifestyles.</a:t>
          </a:r>
        </a:p>
      </dsp:txBody>
      <dsp:txXfrm rot="-5400000">
        <a:off x="1309392" y="3419911"/>
        <a:ext cx="10168258" cy="10971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88E0E-FB6C-4DE3-9CE1-F47666CE087E}">
      <dsp:nvSpPr>
        <dsp:cNvPr id="0" name=""/>
        <dsp:cNvSpPr/>
      </dsp:nvSpPr>
      <dsp:spPr>
        <a:xfrm rot="5400000">
          <a:off x="-210366" y="212503"/>
          <a:ext cx="1402445" cy="981712"/>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Care Act 2014</a:t>
          </a:r>
        </a:p>
      </dsp:txBody>
      <dsp:txXfrm rot="-5400000">
        <a:off x="1" y="492992"/>
        <a:ext cx="981712" cy="420733"/>
      </dsp:txXfrm>
    </dsp:sp>
    <dsp:sp modelId="{5D54C0AD-5773-43F0-8C49-947A1CEE53FB}">
      <dsp:nvSpPr>
        <dsp:cNvPr id="0" name=""/>
        <dsp:cNvSpPr/>
      </dsp:nvSpPr>
      <dsp:spPr>
        <a:xfrm rot="5400000">
          <a:off x="5369061" y="-4385212"/>
          <a:ext cx="911589" cy="9686287"/>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bg1"/>
              </a:solidFill>
              <a:latin typeface="Arial" panose="020B0604020202020204" pitchFamily="34" charset="0"/>
              <a:cs typeface="Arial" panose="020B0604020202020204" pitchFamily="34" charset="0"/>
            </a:rPr>
            <a:t>This Act places wellbeing at the centre of adult social care.</a:t>
          </a:r>
        </a:p>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bg1"/>
              </a:solidFill>
              <a:latin typeface="Arial" panose="020B0604020202020204" pitchFamily="34" charset="0"/>
              <a:cs typeface="Arial" panose="020B0604020202020204" pitchFamily="34" charset="0"/>
            </a:rPr>
            <a:t>The Care Act also outlines the responsibility of local authorities to ensure fair access to care services for older adults, emphasising the need for equality and prevention of age-related discrimination in service delivery</a:t>
          </a:r>
        </a:p>
        <a:p>
          <a:pPr marL="114300" lvl="1" indent="-114300" algn="l" defTabSz="622300">
            <a:lnSpc>
              <a:spcPct val="90000"/>
            </a:lnSpc>
            <a:spcBef>
              <a:spcPct val="0"/>
            </a:spcBef>
            <a:spcAft>
              <a:spcPct val="15000"/>
            </a:spcAft>
            <a:buFont typeface="Arial" panose="020B0604020202020204" pitchFamily="34" charset="0"/>
            <a:buChar char="•"/>
          </a:pPr>
          <a:endParaRPr lang="en-GB" sz="1400" kern="1200" dirty="0">
            <a:latin typeface="Arial" panose="020B0604020202020204" pitchFamily="34" charset="0"/>
            <a:cs typeface="Arial" panose="020B0604020202020204" pitchFamily="34" charset="0"/>
          </a:endParaRPr>
        </a:p>
      </dsp:txBody>
      <dsp:txXfrm rot="-5400000">
        <a:off x="981712" y="46637"/>
        <a:ext cx="9641787" cy="822589"/>
      </dsp:txXfrm>
    </dsp:sp>
    <dsp:sp modelId="{E49FB3CD-2AAC-40DF-A0F6-59CF73F94B4F}">
      <dsp:nvSpPr>
        <dsp:cNvPr id="0" name=""/>
        <dsp:cNvSpPr/>
      </dsp:nvSpPr>
      <dsp:spPr>
        <a:xfrm rot="5400000">
          <a:off x="-210366" y="1418185"/>
          <a:ext cx="1402445" cy="981712"/>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Equality Act 2010</a:t>
          </a:r>
        </a:p>
      </dsp:txBody>
      <dsp:txXfrm rot="-5400000">
        <a:off x="1" y="1698674"/>
        <a:ext cx="981712" cy="420733"/>
      </dsp:txXfrm>
    </dsp:sp>
    <dsp:sp modelId="{F445D8D5-AB22-40D0-A458-467FAD118DAC}">
      <dsp:nvSpPr>
        <dsp:cNvPr id="0" name=""/>
        <dsp:cNvSpPr/>
      </dsp:nvSpPr>
      <dsp:spPr>
        <a:xfrm rot="5400000">
          <a:off x="5369061" y="-3119948"/>
          <a:ext cx="911589" cy="9686287"/>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Arial" panose="020B0604020202020204" pitchFamily="34" charset="0"/>
              <a:cs typeface="Arial" panose="020B0604020202020204" pitchFamily="34" charset="0"/>
            </a:rPr>
            <a:t>This Act protects individuals from discrimination based on protected characteristics, including age.</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Arial" panose="020B0604020202020204" pitchFamily="34" charset="0"/>
              <a:cs typeface="Arial" panose="020B0604020202020204" pitchFamily="34" charset="0"/>
            </a:rPr>
            <a:t> It applies to employment, education, and access to services, ensuring that individuals are treated fairly regardless of their age. </a:t>
          </a:r>
        </a:p>
      </dsp:txBody>
      <dsp:txXfrm rot="-5400000">
        <a:off x="981712" y="1311901"/>
        <a:ext cx="9641787" cy="822589"/>
      </dsp:txXfrm>
    </dsp:sp>
    <dsp:sp modelId="{6265E76C-AFD6-4EB5-8FF7-65A59789CCE0}">
      <dsp:nvSpPr>
        <dsp:cNvPr id="0" name=""/>
        <dsp:cNvSpPr/>
      </dsp:nvSpPr>
      <dsp:spPr>
        <a:xfrm rot="5400000">
          <a:off x="-210366" y="2623867"/>
          <a:ext cx="1402445" cy="981712"/>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NHS Long term Plan</a:t>
          </a:r>
        </a:p>
      </dsp:txBody>
      <dsp:txXfrm rot="-5400000">
        <a:off x="1" y="2904356"/>
        <a:ext cx="981712" cy="420733"/>
      </dsp:txXfrm>
    </dsp:sp>
    <dsp:sp modelId="{2ECFE64B-F462-473C-BF75-0D1124EB4651}">
      <dsp:nvSpPr>
        <dsp:cNvPr id="0" name=""/>
        <dsp:cNvSpPr/>
      </dsp:nvSpPr>
      <dsp:spPr>
        <a:xfrm rot="5400000">
          <a:off x="5369061" y="-1973848"/>
          <a:ext cx="911589" cy="9686287"/>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solidFill>
                <a:schemeClr val="bg1"/>
              </a:solidFill>
              <a:latin typeface="Arial" panose="020B0604020202020204" pitchFamily="34" charset="0"/>
              <a:cs typeface="Arial" panose="020B0604020202020204" pitchFamily="34" charset="0"/>
            </a:rPr>
            <a:t>Focuses on integrated care systems (ICS).</a:t>
          </a:r>
          <a:endParaRPr lang="en-GB" sz="1400" kern="1200" dirty="0"/>
        </a:p>
        <a:p>
          <a:pPr marL="114300" lvl="1" indent="-114300" algn="l" defTabSz="622300">
            <a:lnSpc>
              <a:spcPct val="90000"/>
            </a:lnSpc>
            <a:spcBef>
              <a:spcPct val="0"/>
            </a:spcBef>
            <a:spcAft>
              <a:spcPct val="15000"/>
            </a:spcAft>
            <a:buChar char="•"/>
          </a:pPr>
          <a:r>
            <a:rPr lang="en-GB" sz="1400" kern="1200" dirty="0">
              <a:solidFill>
                <a:schemeClr val="bg1"/>
              </a:solidFill>
              <a:latin typeface="Arial" panose="020B0604020202020204" pitchFamily="34" charset="0"/>
              <a:cs typeface="Arial" panose="020B0604020202020204" pitchFamily="34" charset="0"/>
            </a:rPr>
            <a:t>Expands community-based healthcare</a:t>
          </a:r>
          <a:endParaRPr lang="en-GB" sz="1400" kern="1200" dirty="0"/>
        </a:p>
      </dsp:txBody>
      <dsp:txXfrm rot="-5400000">
        <a:off x="981712" y="2458001"/>
        <a:ext cx="9641787" cy="8225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625FC-17B1-428C-BB57-22CA0476DE56}">
      <dsp:nvSpPr>
        <dsp:cNvPr id="0" name=""/>
        <dsp:cNvSpPr/>
      </dsp:nvSpPr>
      <dsp:spPr>
        <a:xfrm>
          <a:off x="3333" y="89568"/>
          <a:ext cx="3250406" cy="87198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Telecare and remote monitoring </a:t>
          </a:r>
        </a:p>
      </dsp:txBody>
      <dsp:txXfrm>
        <a:off x="3333" y="89568"/>
        <a:ext cx="3250406" cy="871985"/>
      </dsp:txXfrm>
    </dsp:sp>
    <dsp:sp modelId="{0AE27EFA-C7AC-466F-8326-7E3E8F18E9FB}">
      <dsp:nvSpPr>
        <dsp:cNvPr id="0" name=""/>
        <dsp:cNvSpPr/>
      </dsp:nvSpPr>
      <dsp:spPr>
        <a:xfrm>
          <a:off x="3333" y="961554"/>
          <a:ext cx="3250406" cy="2766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Sensors for falls, smoke or flood detection</a:t>
          </a:r>
        </a:p>
        <a:p>
          <a:pPr marL="228600" lvl="1" indent="-228600" algn="l" defTabSz="1066800">
            <a:lnSpc>
              <a:spcPct val="90000"/>
            </a:lnSpc>
            <a:spcBef>
              <a:spcPct val="0"/>
            </a:spcBef>
            <a:spcAft>
              <a:spcPct val="15000"/>
            </a:spcAft>
            <a:buChar char="•"/>
          </a:pPr>
          <a:r>
            <a:rPr lang="en-GB" sz="2400" kern="1200" dirty="0"/>
            <a:t> Health monitoring devices for bloods pressure, glucose and diabetes.</a:t>
          </a:r>
        </a:p>
      </dsp:txBody>
      <dsp:txXfrm>
        <a:off x="3333" y="961554"/>
        <a:ext cx="3250406" cy="2766960"/>
      </dsp:txXfrm>
    </dsp:sp>
    <dsp:sp modelId="{87E3EEEE-C120-4A3A-B73E-E112C7D11CB1}">
      <dsp:nvSpPr>
        <dsp:cNvPr id="0" name=""/>
        <dsp:cNvSpPr/>
      </dsp:nvSpPr>
      <dsp:spPr>
        <a:xfrm>
          <a:off x="3708796" y="89568"/>
          <a:ext cx="3250406" cy="87198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t>Dementia Technology </a:t>
          </a:r>
        </a:p>
      </dsp:txBody>
      <dsp:txXfrm>
        <a:off x="3708796" y="89568"/>
        <a:ext cx="3250406" cy="871985"/>
      </dsp:txXfrm>
    </dsp:sp>
    <dsp:sp modelId="{5E3693A8-9D81-4677-BA42-03FB1B7FCD4C}">
      <dsp:nvSpPr>
        <dsp:cNvPr id="0" name=""/>
        <dsp:cNvSpPr/>
      </dsp:nvSpPr>
      <dsp:spPr>
        <a:xfrm>
          <a:off x="3708796" y="961554"/>
          <a:ext cx="3250406" cy="2766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GPS tracking devices for older people at risk</a:t>
          </a:r>
        </a:p>
        <a:p>
          <a:pPr marL="228600" lvl="1" indent="-228600" algn="l" defTabSz="1066800">
            <a:lnSpc>
              <a:spcPct val="90000"/>
            </a:lnSpc>
            <a:spcBef>
              <a:spcPct val="0"/>
            </a:spcBef>
            <a:spcAft>
              <a:spcPct val="15000"/>
            </a:spcAft>
            <a:buChar char="•"/>
          </a:pPr>
          <a:r>
            <a:rPr lang="en-GB" sz="2400" kern="1200" dirty="0"/>
            <a:t>Digital reminders for medication and appointments</a:t>
          </a:r>
        </a:p>
      </dsp:txBody>
      <dsp:txXfrm>
        <a:off x="3708796" y="961554"/>
        <a:ext cx="3250406" cy="2766960"/>
      </dsp:txXfrm>
    </dsp:sp>
    <dsp:sp modelId="{97CDA5CE-1DFF-4CC8-A56E-9286C6F9C618}">
      <dsp:nvSpPr>
        <dsp:cNvPr id="0" name=""/>
        <dsp:cNvSpPr/>
      </dsp:nvSpPr>
      <dsp:spPr>
        <a:xfrm>
          <a:off x="7414260" y="89568"/>
          <a:ext cx="3250406" cy="87198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t>Robotics and Assistive Devices </a:t>
          </a:r>
        </a:p>
      </dsp:txBody>
      <dsp:txXfrm>
        <a:off x="7414260" y="89568"/>
        <a:ext cx="3250406" cy="871985"/>
      </dsp:txXfrm>
    </dsp:sp>
    <dsp:sp modelId="{44B673E0-E3F9-47DB-A32E-B4391166ED9E}">
      <dsp:nvSpPr>
        <dsp:cNvPr id="0" name=""/>
        <dsp:cNvSpPr/>
      </dsp:nvSpPr>
      <dsp:spPr>
        <a:xfrm>
          <a:off x="7414260" y="961554"/>
          <a:ext cx="3250406" cy="2766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Robot mobility aids or feeding devices</a:t>
          </a:r>
        </a:p>
        <a:p>
          <a:pPr marL="228600" lvl="1" indent="-228600" algn="l" defTabSz="1066800">
            <a:lnSpc>
              <a:spcPct val="90000"/>
            </a:lnSpc>
            <a:spcBef>
              <a:spcPct val="0"/>
            </a:spcBef>
            <a:spcAft>
              <a:spcPct val="15000"/>
            </a:spcAft>
            <a:buChar char="•"/>
          </a:pPr>
          <a:r>
            <a:rPr lang="en-GB" sz="2400" kern="1200" dirty="0"/>
            <a:t>Smart home devices such as voice controlled heating or lights.</a:t>
          </a:r>
        </a:p>
      </dsp:txBody>
      <dsp:txXfrm>
        <a:off x="7414260" y="961554"/>
        <a:ext cx="3250406" cy="27669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A0C037-8E59-4341-87FE-51DD8FA6CE6A}">
      <dsp:nvSpPr>
        <dsp:cNvPr id="0" name=""/>
        <dsp:cNvSpPr/>
      </dsp:nvSpPr>
      <dsp:spPr>
        <a:xfrm>
          <a:off x="2083" y="576062"/>
          <a:ext cx="4443263" cy="26659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latin typeface="Arial" panose="020B0604020202020204" pitchFamily="34" charset="0"/>
              <a:cs typeface="Arial" panose="020B0604020202020204" pitchFamily="34" charset="0"/>
            </a:rPr>
            <a:t>The ageing population has a big impact on health and social care in the United Kingdom. More older people means there is a higher need for doctors, nurses, carers, and support services</a:t>
          </a:r>
          <a:r>
            <a:rPr lang="en-GB" sz="1800" kern="1200" dirty="0"/>
            <a:t>.</a:t>
          </a:r>
        </a:p>
      </dsp:txBody>
      <dsp:txXfrm>
        <a:off x="80166" y="654145"/>
        <a:ext cx="4287097" cy="2509792"/>
      </dsp:txXfrm>
    </dsp:sp>
    <dsp:sp modelId="{47B2EF6B-7526-4AB7-9219-DF6A86AD8A19}">
      <dsp:nvSpPr>
        <dsp:cNvPr id="0" name=""/>
        <dsp:cNvSpPr/>
      </dsp:nvSpPr>
      <dsp:spPr>
        <a:xfrm>
          <a:off x="4889673" y="1358076"/>
          <a:ext cx="941971" cy="110192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089150">
            <a:lnSpc>
              <a:spcPct val="90000"/>
            </a:lnSpc>
            <a:spcBef>
              <a:spcPct val="0"/>
            </a:spcBef>
            <a:spcAft>
              <a:spcPct val="35000"/>
            </a:spcAft>
            <a:buNone/>
          </a:pPr>
          <a:endParaRPr lang="en-GB" sz="4700" kern="1200"/>
        </a:p>
      </dsp:txBody>
      <dsp:txXfrm>
        <a:off x="4889673" y="1578462"/>
        <a:ext cx="659380" cy="661157"/>
      </dsp:txXfrm>
    </dsp:sp>
    <dsp:sp modelId="{DA50F283-0920-4032-8EA5-AB0633811C9B}">
      <dsp:nvSpPr>
        <dsp:cNvPr id="0" name=""/>
        <dsp:cNvSpPr/>
      </dsp:nvSpPr>
      <dsp:spPr>
        <a:xfrm>
          <a:off x="6222652" y="576062"/>
          <a:ext cx="4443263" cy="26659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latin typeface="Arial" panose="020B0604020202020204" pitchFamily="34" charset="0"/>
              <a:cs typeface="Arial" panose="020B0604020202020204" pitchFamily="34" charset="0"/>
            </a:rPr>
            <a:t>Good care needs theory, policy, and practice to work together, Theory helps us understand ageing and people’s needs, Policy sets the rules and guidance and Practice is the day-to-day care given by health and social care workers. All three must connect to provide safe and effective support to older people.</a:t>
          </a:r>
        </a:p>
      </dsp:txBody>
      <dsp:txXfrm>
        <a:off x="6300735" y="654145"/>
        <a:ext cx="4287097" cy="2509792"/>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9C37EF-A0C1-4B7A-B254-4244C5D65CF2}" type="datetimeFigureOut">
              <a:rPr lang="en-GB" smtClean="0"/>
              <a:t>05/03/2026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49A76B-BA54-4792-A652-E7A0E0586497}" type="slidenum">
              <a:rPr lang="en-GB" smtClean="0"/>
              <a:t>‹#›</a:t>
            </a:fld>
            <a:endParaRPr lang="en-GB"/>
          </a:p>
        </p:txBody>
      </p:sp>
    </p:spTree>
    <p:extLst>
      <p:ext uri="{BB962C8B-B14F-4D97-AF65-F5344CB8AC3E}">
        <p14:creationId xmlns:p14="http://schemas.microsoft.com/office/powerpoint/2010/main" val="2505184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49A76B-BA54-4792-A652-E7A0E0586497}" type="slidenum">
              <a:rPr lang="en-GB" smtClean="0"/>
              <a:t>6</a:t>
            </a:fld>
            <a:endParaRPr lang="en-GB"/>
          </a:p>
        </p:txBody>
      </p:sp>
    </p:spTree>
    <p:extLst>
      <p:ext uri="{BB962C8B-B14F-4D97-AF65-F5344CB8AC3E}">
        <p14:creationId xmlns:p14="http://schemas.microsoft.com/office/powerpoint/2010/main" val="1935643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49A76B-BA54-4792-A652-E7A0E0586497}" type="slidenum">
              <a:rPr lang="en-GB" smtClean="0"/>
              <a:t>9</a:t>
            </a:fld>
            <a:endParaRPr lang="en-GB"/>
          </a:p>
        </p:txBody>
      </p:sp>
    </p:spTree>
    <p:extLst>
      <p:ext uri="{BB962C8B-B14F-4D97-AF65-F5344CB8AC3E}">
        <p14:creationId xmlns:p14="http://schemas.microsoft.com/office/powerpoint/2010/main" val="2888340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3/5/26</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77480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3/5/26</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49795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3/5/26</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23946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3/5/26</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93177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3/5/26</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93838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3/5/26</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30764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3/5/26</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04394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3/5/26</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49868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3/5/26</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56026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3/5/26</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31373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3/5/26</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99843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3/5/26</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393456264"/>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hyperlink" Target="https://www.who.int/news-room/fact-sheets/detail/ageing-and-health" TargetMode="External"/><Relationship Id="rId3" Type="http://schemas.openxmlformats.org/officeDocument/2006/relationships/slideLayout" Target="../slideLayouts/slideLayout2.xml"/><Relationship Id="rId7" Type="http://schemas.openxmlformats.org/officeDocument/2006/relationships/hyperlink" Target="https://www.ons.gov.uk/"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legislation.gov.uk/ukpga/2010/15/contents" TargetMode="External"/><Relationship Id="rId5" Type="http://schemas.openxmlformats.org/officeDocument/2006/relationships/hyperlink" Target="https://www.longtermplan.nhs.uk/" TargetMode="External"/><Relationship Id="rId4" Type="http://schemas.openxmlformats.org/officeDocument/2006/relationships/hyperlink" Target="https://www.legislation.gov.uk/ukpga/2014/23/contents" TargetMode="Externa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653B313-1C41-797C-E516-C8E874F848ED}"/>
              </a:ext>
            </a:extLst>
          </p:cNvPr>
          <p:cNvSpPr>
            <a:spLocks noGrp="1"/>
          </p:cNvSpPr>
          <p:nvPr>
            <p:ph type="ctrTitle"/>
          </p:nvPr>
        </p:nvSpPr>
        <p:spPr>
          <a:xfrm>
            <a:off x="6858000" y="753765"/>
            <a:ext cx="4572000" cy="3056235"/>
          </a:xfrm>
        </p:spPr>
        <p:txBody>
          <a:bodyPr>
            <a:normAutofit/>
          </a:bodyPr>
          <a:lstStyle/>
          <a:p>
            <a:pPr algn="l"/>
            <a:r>
              <a:rPr lang="en-GB" sz="2000" dirty="0">
                <a:solidFill>
                  <a:schemeClr val="bg1"/>
                </a:solidFill>
                <a:latin typeface="Arial" panose="020B0604020202020204" pitchFamily="34" charset="0"/>
                <a:cs typeface="Arial" panose="020B0604020202020204" pitchFamily="34" charset="0"/>
              </a:rPr>
              <a:t>Student Name: Melody Maseko</a:t>
            </a:r>
            <a:br>
              <a:rPr lang="en-GB" sz="2000" dirty="0">
                <a:solidFill>
                  <a:schemeClr val="bg1"/>
                </a:solidFill>
                <a:latin typeface="Arial" panose="020B0604020202020204" pitchFamily="34" charset="0"/>
                <a:cs typeface="Arial" panose="020B0604020202020204" pitchFamily="34" charset="0"/>
              </a:rPr>
            </a:br>
            <a:br>
              <a:rPr lang="en-GB" sz="20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Student Number: 2244812</a:t>
            </a:r>
            <a:br>
              <a:rPr lang="en-GB" sz="2000" dirty="0">
                <a:solidFill>
                  <a:schemeClr val="bg1"/>
                </a:solidFill>
                <a:latin typeface="Arial" panose="020B0604020202020204" pitchFamily="34" charset="0"/>
                <a:cs typeface="Arial" panose="020B0604020202020204" pitchFamily="34" charset="0"/>
              </a:rPr>
            </a:br>
            <a:br>
              <a:rPr lang="en-GB" sz="20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Module code: BMHP6027</a:t>
            </a:r>
            <a:br>
              <a:rPr lang="en-GB" sz="2000" dirty="0">
                <a:solidFill>
                  <a:schemeClr val="bg1"/>
                </a:solidFill>
                <a:latin typeface="Arial" panose="020B0604020202020204" pitchFamily="34" charset="0"/>
                <a:cs typeface="Arial" panose="020B0604020202020204" pitchFamily="34" charset="0"/>
              </a:rPr>
            </a:br>
            <a:br>
              <a:rPr lang="en-GB" sz="20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Module: Empowering the Older Person</a:t>
            </a:r>
            <a:br>
              <a:rPr lang="en-GB" sz="2000" dirty="0">
                <a:solidFill>
                  <a:schemeClr val="bg1"/>
                </a:solidFill>
                <a:latin typeface="Arial" panose="020B0604020202020204" pitchFamily="34" charset="0"/>
                <a:cs typeface="Arial" panose="020B0604020202020204" pitchFamily="34" charset="0"/>
              </a:rPr>
            </a:br>
            <a:br>
              <a:rPr lang="en-GB" sz="20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Lecture: Tomy A Chacko</a:t>
            </a:r>
            <a:br>
              <a:rPr lang="en-GB" sz="2000" dirty="0">
                <a:solidFill>
                  <a:schemeClr val="bg1"/>
                </a:solidFill>
                <a:latin typeface="Arial" panose="020B0604020202020204" pitchFamily="34" charset="0"/>
                <a:cs typeface="Arial" panose="020B0604020202020204" pitchFamily="34" charset="0"/>
              </a:rPr>
            </a:br>
            <a:endParaRPr lang="en-GB" sz="2000" dirty="0">
              <a:solidFill>
                <a:schemeClr val="bg1"/>
              </a:solidFill>
              <a:latin typeface="Arial" panose="020B0604020202020204" pitchFamily="34" charset="0"/>
              <a:cs typeface="Arial" panose="020B0604020202020204" pitchFamily="34" charset="0"/>
            </a:endParaRPr>
          </a:p>
        </p:txBody>
      </p:sp>
      <p:pic>
        <p:nvPicPr>
          <p:cNvPr id="4" name="Picture 3" descr="Pink flowers and leaves on white background">
            <a:extLst>
              <a:ext uri="{FF2B5EF4-FFF2-40B4-BE49-F238E27FC236}">
                <a16:creationId xmlns:a16="http://schemas.microsoft.com/office/drawing/2014/main" id="{2845CA3F-1718-7209-831B-0943FCB04172}"/>
              </a:ext>
            </a:extLst>
          </p:cNvPr>
          <p:cNvPicPr>
            <a:picLocks noChangeAspect="1"/>
          </p:cNvPicPr>
          <p:nvPr/>
        </p:nvPicPr>
        <p:blipFill>
          <a:blip r:embed="rId4"/>
          <a:srcRect l="22746" r="18026" b="1"/>
          <a:stretch>
            <a:fillRect/>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7" name="Audio 6">
            <a:hlinkClick r:id="" action="ppaction://media"/>
            <a:extLst>
              <a:ext uri="{FF2B5EF4-FFF2-40B4-BE49-F238E27FC236}">
                <a16:creationId xmlns:a16="http://schemas.microsoft.com/office/drawing/2014/main" id="{15ACC7FB-45A1-96B1-3919-3B37619E161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8023874"/>
      </p:ext>
    </p:extLst>
  </p:cSld>
  <p:clrMapOvr>
    <a:masterClrMapping/>
  </p:clrMapOvr>
  <mc:AlternateContent xmlns:mc="http://schemas.openxmlformats.org/markup-compatibility/2006" xmlns:p14="http://schemas.microsoft.com/office/powerpoint/2010/main">
    <mc:Choice Requires="p14">
      <p:transition spd="slow" p14:dur="2000" advTm="23594"/>
    </mc:Choice>
    <mc:Fallback xmlns="">
      <p:transition spd="slow" advTm="23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2B943-054E-E8AA-D1D0-1A6671BC0DF1}"/>
              </a:ext>
            </a:extLst>
          </p:cNvPr>
          <p:cNvSpPr>
            <a:spLocks noGrp="1"/>
          </p:cNvSpPr>
          <p:nvPr>
            <p:ph type="title"/>
          </p:nvPr>
        </p:nvSpPr>
        <p:spPr>
          <a:xfrm>
            <a:off x="762000" y="169976"/>
            <a:ext cx="10668000" cy="1524000"/>
          </a:xfrm>
        </p:spPr>
        <p:txBody>
          <a:bodyPr/>
          <a:lstStyle/>
          <a:p>
            <a:pPr algn="ctr"/>
            <a:r>
              <a:rPr lang="en-GB" sz="3200" b="1" dirty="0">
                <a:solidFill>
                  <a:schemeClr val="bg1"/>
                </a:solidFill>
                <a:latin typeface="Arial" panose="020B0604020202020204" pitchFamily="34" charset="0"/>
                <a:cs typeface="Arial" panose="020B0604020202020204" pitchFamily="34" charset="0"/>
              </a:rPr>
              <a:t>Introduction</a:t>
            </a:r>
            <a:r>
              <a:rPr lang="en-GB" dirty="0"/>
              <a:t> </a:t>
            </a:r>
          </a:p>
        </p:txBody>
      </p:sp>
      <p:graphicFrame>
        <p:nvGraphicFramePr>
          <p:cNvPr id="5" name="Content Placeholder 4">
            <a:extLst>
              <a:ext uri="{FF2B5EF4-FFF2-40B4-BE49-F238E27FC236}">
                <a16:creationId xmlns:a16="http://schemas.microsoft.com/office/drawing/2014/main" id="{56F2AB34-951E-8C7F-3F1A-23D65DF43151}"/>
              </a:ext>
            </a:extLst>
          </p:cNvPr>
          <p:cNvGraphicFramePr>
            <a:graphicFrameLocks noGrp="1"/>
          </p:cNvGraphicFramePr>
          <p:nvPr>
            <p:ph idx="1"/>
            <p:extLst>
              <p:ext uri="{D42A27DB-BD31-4B8C-83A1-F6EECF244321}">
                <p14:modId xmlns:p14="http://schemas.microsoft.com/office/powerpoint/2010/main" val="2063792436"/>
              </p:ext>
            </p:extLst>
          </p:nvPr>
        </p:nvGraphicFramePr>
        <p:xfrm>
          <a:off x="1307592" y="1600200"/>
          <a:ext cx="11878056" cy="50878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FFD92941-9DE8-2EF6-B0F7-5EB5B609CE0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0138104"/>
      </p:ext>
    </p:extLst>
  </p:cSld>
  <p:clrMapOvr>
    <a:masterClrMapping/>
  </p:clrMapOvr>
  <mc:AlternateContent xmlns:mc="http://schemas.openxmlformats.org/markup-compatibility/2006" xmlns:p14="http://schemas.microsoft.com/office/powerpoint/2010/main">
    <mc:Choice Requires="p14">
      <p:transition spd="slow" p14:dur="2000" advTm="22926"/>
    </mc:Choice>
    <mc:Fallback xmlns="">
      <p:transition spd="slow" advTm="22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1B63D-D745-B74C-783B-348D6DA7C7BE}"/>
              </a:ext>
            </a:extLst>
          </p:cNvPr>
          <p:cNvSpPr>
            <a:spLocks noGrp="1"/>
          </p:cNvSpPr>
          <p:nvPr>
            <p:ph type="title"/>
          </p:nvPr>
        </p:nvSpPr>
        <p:spPr>
          <a:xfrm>
            <a:off x="862584" y="85344"/>
            <a:ext cx="10668000" cy="1524000"/>
          </a:xfrm>
        </p:spPr>
        <p:txBody>
          <a:bodyPr>
            <a:normAutofit/>
          </a:bodyPr>
          <a:lstStyle/>
          <a:p>
            <a:pPr algn="ctr"/>
            <a:r>
              <a:rPr lang="en-GB" sz="3200" b="1" dirty="0">
                <a:solidFill>
                  <a:schemeClr val="bg1"/>
                </a:solidFill>
                <a:latin typeface="Arial" panose="020B0604020202020204" pitchFamily="34" charset="0"/>
                <a:cs typeface="Arial" panose="020B0604020202020204" pitchFamily="34" charset="0"/>
              </a:rPr>
              <a:t>Why ageing matters?</a:t>
            </a:r>
          </a:p>
        </p:txBody>
      </p:sp>
      <p:graphicFrame>
        <p:nvGraphicFramePr>
          <p:cNvPr id="4" name="Content Placeholder 3">
            <a:extLst>
              <a:ext uri="{FF2B5EF4-FFF2-40B4-BE49-F238E27FC236}">
                <a16:creationId xmlns:a16="http://schemas.microsoft.com/office/drawing/2014/main" id="{FF29E9EF-8A14-1886-9E96-E5A7FDCEE4C6}"/>
              </a:ext>
            </a:extLst>
          </p:cNvPr>
          <p:cNvGraphicFramePr>
            <a:graphicFrameLocks noGrp="1"/>
          </p:cNvGraphicFramePr>
          <p:nvPr>
            <p:ph idx="1"/>
            <p:extLst>
              <p:ext uri="{D42A27DB-BD31-4B8C-83A1-F6EECF244321}">
                <p14:modId xmlns:p14="http://schemas.microsoft.com/office/powerpoint/2010/main" val="3495584892"/>
              </p:ext>
            </p:extLst>
          </p:nvPr>
        </p:nvGraphicFramePr>
        <p:xfrm>
          <a:off x="935736" y="1519958"/>
          <a:ext cx="10668000" cy="38180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Audio 4">
            <a:hlinkClick r:id="" action="ppaction://media"/>
            <a:extLst>
              <a:ext uri="{FF2B5EF4-FFF2-40B4-BE49-F238E27FC236}">
                <a16:creationId xmlns:a16="http://schemas.microsoft.com/office/drawing/2014/main" id="{202EE75C-5159-B43F-B1E1-1A26DD26456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9828914"/>
      </p:ext>
    </p:extLst>
  </p:cSld>
  <p:clrMapOvr>
    <a:masterClrMapping/>
  </p:clrMapOvr>
  <mc:AlternateContent xmlns:mc="http://schemas.openxmlformats.org/markup-compatibility/2006" xmlns:p14="http://schemas.microsoft.com/office/powerpoint/2010/main">
    <mc:Choice Requires="p14">
      <p:transition spd="slow" p14:dur="2000" advTm="37203"/>
    </mc:Choice>
    <mc:Fallback xmlns="">
      <p:transition spd="slow" advTm="37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3EB73-3C4C-96BA-351C-49F50517C77A}"/>
              </a:ext>
            </a:extLst>
          </p:cNvPr>
          <p:cNvSpPr>
            <a:spLocks noGrp="1"/>
          </p:cNvSpPr>
          <p:nvPr>
            <p:ph type="title"/>
          </p:nvPr>
        </p:nvSpPr>
        <p:spPr>
          <a:xfrm>
            <a:off x="762000" y="277368"/>
            <a:ext cx="10668000" cy="1194816"/>
          </a:xfrm>
        </p:spPr>
        <p:txBody>
          <a:bodyPr>
            <a:normAutofit/>
          </a:bodyPr>
          <a:lstStyle/>
          <a:p>
            <a:r>
              <a:rPr lang="en-GB" sz="3200" b="1" dirty="0">
                <a:solidFill>
                  <a:schemeClr val="bg1"/>
                </a:solidFill>
                <a:latin typeface="Arial" panose="020B0604020202020204" pitchFamily="34" charset="0"/>
                <a:cs typeface="Arial" panose="020B0604020202020204" pitchFamily="34" charset="0"/>
              </a:rPr>
              <a:t>Evaluation of Care and Support for Older People</a:t>
            </a:r>
          </a:p>
        </p:txBody>
      </p:sp>
      <p:sp>
        <p:nvSpPr>
          <p:cNvPr id="3" name="Content Placeholder 2">
            <a:extLst>
              <a:ext uri="{FF2B5EF4-FFF2-40B4-BE49-F238E27FC236}">
                <a16:creationId xmlns:a16="http://schemas.microsoft.com/office/drawing/2014/main" id="{53D1602F-01E2-FE96-4344-D62E1C955D0C}"/>
              </a:ext>
            </a:extLst>
          </p:cNvPr>
          <p:cNvSpPr>
            <a:spLocks noGrp="1"/>
          </p:cNvSpPr>
          <p:nvPr>
            <p:ph idx="1"/>
          </p:nvPr>
        </p:nvSpPr>
        <p:spPr>
          <a:xfrm>
            <a:off x="762000" y="1307592"/>
            <a:ext cx="10668000" cy="4796491"/>
          </a:xfrm>
        </p:spPr>
        <p:txBody>
          <a:bodyPr>
            <a:normAutofit/>
          </a:bodyPr>
          <a:lstStyle/>
          <a:p>
            <a:pPr marL="0" indent="0">
              <a:buNone/>
            </a:pPr>
            <a:r>
              <a:rPr lang="en-GB" sz="1600" b="1" dirty="0">
                <a:solidFill>
                  <a:schemeClr val="bg1">
                    <a:alpha val="70000"/>
                  </a:schemeClr>
                </a:solidFill>
                <a:latin typeface="Arial" panose="020B0604020202020204" pitchFamily="34" charset="0"/>
                <a:cs typeface="Arial" panose="020B0604020202020204" pitchFamily="34" charset="0"/>
              </a:rPr>
              <a:t>Nursing home:</a:t>
            </a:r>
          </a:p>
          <a:p>
            <a:r>
              <a:rPr lang="en-GB" sz="1400" b="1" dirty="0">
                <a:solidFill>
                  <a:schemeClr val="bg1">
                    <a:alpha val="70000"/>
                  </a:schemeClr>
                </a:solidFill>
                <a:latin typeface="Arial" panose="020B0604020202020204" pitchFamily="34" charset="0"/>
                <a:cs typeface="Arial" panose="020B0604020202020204" pitchFamily="34" charset="0"/>
              </a:rPr>
              <a:t> </a:t>
            </a:r>
            <a:r>
              <a:rPr lang="en-GB" sz="1400" dirty="0">
                <a:solidFill>
                  <a:schemeClr val="bg1">
                    <a:alpha val="70000"/>
                  </a:schemeClr>
                </a:solidFill>
                <a:latin typeface="Arial" panose="020B0604020202020204" pitchFamily="34" charset="0"/>
                <a:cs typeface="Arial" panose="020B0604020202020204" pitchFamily="34" charset="0"/>
              </a:rPr>
              <a:t>Nursing homes are homes to the elderly individuals that live and receive 24/7 support and care with they daily activities and healthcare needs.</a:t>
            </a:r>
          </a:p>
          <a:p>
            <a:pPr marL="0" indent="0">
              <a:buNone/>
            </a:pPr>
            <a:r>
              <a:rPr lang="en-GB" sz="1400" b="1" dirty="0">
                <a:solidFill>
                  <a:schemeClr val="bg1">
                    <a:alpha val="70000"/>
                  </a:schemeClr>
                </a:solidFill>
                <a:latin typeface="Arial" panose="020B0604020202020204" pitchFamily="34" charset="0"/>
                <a:cs typeface="Arial" panose="020B0604020202020204" pitchFamily="34" charset="0"/>
              </a:rPr>
              <a:t>Service provided: </a:t>
            </a:r>
          </a:p>
          <a:p>
            <a:r>
              <a:rPr lang="en-GB" sz="1400" dirty="0">
                <a:solidFill>
                  <a:schemeClr val="bg1">
                    <a:alpha val="70000"/>
                  </a:schemeClr>
                </a:solidFill>
                <a:latin typeface="Arial" panose="020B0604020202020204" pitchFamily="34" charset="0"/>
                <a:cs typeface="Arial" panose="020B0604020202020204" pitchFamily="34" charset="0"/>
              </a:rPr>
              <a:t>Personal care, Medication Management, Mobility support, 24/7 Supervision, Meals and Accommodation, </a:t>
            </a:r>
          </a:p>
          <a:p>
            <a:pPr marL="0" indent="0">
              <a:buNone/>
            </a:pPr>
            <a:r>
              <a:rPr lang="en-GB" sz="1400" b="1" dirty="0">
                <a:solidFill>
                  <a:schemeClr val="bg1">
                    <a:alpha val="70000"/>
                  </a:schemeClr>
                </a:solidFill>
                <a:latin typeface="Arial" panose="020B0604020202020204" pitchFamily="34" charset="0"/>
                <a:cs typeface="Arial" panose="020B0604020202020204" pitchFamily="34" charset="0"/>
              </a:rPr>
              <a:t>Strengths: </a:t>
            </a:r>
          </a:p>
          <a:p>
            <a:r>
              <a:rPr lang="en-GB" sz="1400" dirty="0">
                <a:solidFill>
                  <a:schemeClr val="bg1">
                    <a:alpha val="70000"/>
                  </a:schemeClr>
                </a:solidFill>
                <a:latin typeface="Arial" panose="020B0604020202020204" pitchFamily="34" charset="0"/>
                <a:cs typeface="Arial" panose="020B0604020202020204" pitchFamily="34" charset="0"/>
              </a:rPr>
              <a:t>Nursing homes offer round-the-clock support for older adults who have significant health conditions and require assistance with daily living. They frequently collaborate with services like the NHS and local Authority to make sure residents receive the correct medical care and ongoing treatment. (Care Act 2014)</a:t>
            </a:r>
          </a:p>
          <a:p>
            <a:pPr marL="0" indent="0">
              <a:buNone/>
            </a:pPr>
            <a:r>
              <a:rPr lang="en-GB" sz="1400" b="1" dirty="0">
                <a:solidFill>
                  <a:schemeClr val="bg1">
                    <a:alpha val="70000"/>
                  </a:schemeClr>
                </a:solidFill>
                <a:latin typeface="Arial" panose="020B0604020202020204" pitchFamily="34" charset="0"/>
                <a:cs typeface="Arial" panose="020B0604020202020204" pitchFamily="34" charset="0"/>
              </a:rPr>
              <a:t>Challengers: </a:t>
            </a:r>
          </a:p>
          <a:p>
            <a:r>
              <a:rPr lang="en-GB" sz="1400" dirty="0">
                <a:solidFill>
                  <a:schemeClr val="bg1">
                    <a:alpha val="70000"/>
                  </a:schemeClr>
                </a:solidFill>
                <a:latin typeface="Arial" panose="020B0604020202020204" pitchFamily="34" charset="0"/>
                <a:cs typeface="Arial" panose="020B0604020202020204" pitchFamily="34" charset="0"/>
              </a:rPr>
              <a:t>Lack of social interaction, loss of independent, loneliness, staff shortages, mobility problems and risk of falls. (Care Quality Commission, 2022).</a:t>
            </a:r>
          </a:p>
          <a:p>
            <a:endParaRPr lang="en-GB" sz="1400" dirty="0">
              <a:solidFill>
                <a:schemeClr val="bg1">
                  <a:alpha val="70000"/>
                </a:schemeClr>
              </a:solidFill>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152DC3B4-75F3-DF95-5505-0EE21799928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7138724"/>
      </p:ext>
    </p:extLst>
  </p:cSld>
  <p:clrMapOvr>
    <a:masterClrMapping/>
  </p:clrMapOvr>
  <mc:AlternateContent xmlns:mc="http://schemas.openxmlformats.org/markup-compatibility/2006" xmlns:p14="http://schemas.microsoft.com/office/powerpoint/2010/main">
    <mc:Choice Requires="p14">
      <p:transition spd="slow" p14:dur="2000" advTm="169912"/>
    </mc:Choice>
    <mc:Fallback xmlns="">
      <p:transition spd="slow" advTm="169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28458-5D65-C300-BFE3-CA58656D3DD1}"/>
              </a:ext>
            </a:extLst>
          </p:cNvPr>
          <p:cNvSpPr>
            <a:spLocks noGrp="1"/>
          </p:cNvSpPr>
          <p:nvPr>
            <p:ph type="title"/>
          </p:nvPr>
        </p:nvSpPr>
        <p:spPr>
          <a:xfrm>
            <a:off x="762000" y="256161"/>
            <a:ext cx="10668000" cy="1524000"/>
          </a:xfrm>
        </p:spPr>
        <p:txBody>
          <a:bodyPr>
            <a:normAutofit/>
          </a:bodyPr>
          <a:lstStyle/>
          <a:p>
            <a:pPr algn="ctr"/>
            <a:r>
              <a:rPr lang="en-GB" sz="3200" b="1" dirty="0">
                <a:solidFill>
                  <a:schemeClr val="bg1"/>
                </a:solidFill>
                <a:latin typeface="Arial" panose="020B0604020202020204" pitchFamily="34" charset="0"/>
                <a:cs typeface="Arial" panose="020B0604020202020204" pitchFamily="34" charset="0"/>
              </a:rPr>
              <a:t>Theoretical</a:t>
            </a:r>
            <a:r>
              <a:rPr lang="en-GB" sz="3200" dirty="0">
                <a:solidFill>
                  <a:schemeClr val="bg1"/>
                </a:solidFill>
                <a:latin typeface="Arial" panose="020B0604020202020204" pitchFamily="34" charset="0"/>
                <a:cs typeface="Arial" panose="020B0604020202020204" pitchFamily="34" charset="0"/>
              </a:rPr>
              <a:t> </a:t>
            </a:r>
            <a:r>
              <a:rPr lang="en-GB" sz="3200" b="1" dirty="0">
                <a:solidFill>
                  <a:schemeClr val="bg1"/>
                </a:solidFill>
                <a:latin typeface="Arial" panose="020B0604020202020204" pitchFamily="34" charset="0"/>
                <a:cs typeface="Arial" panose="020B0604020202020204" pitchFamily="34" charset="0"/>
              </a:rPr>
              <a:t>Framework</a:t>
            </a:r>
          </a:p>
        </p:txBody>
      </p:sp>
      <p:graphicFrame>
        <p:nvGraphicFramePr>
          <p:cNvPr id="5" name="Content Placeholder 4">
            <a:extLst>
              <a:ext uri="{FF2B5EF4-FFF2-40B4-BE49-F238E27FC236}">
                <a16:creationId xmlns:a16="http://schemas.microsoft.com/office/drawing/2014/main" id="{25AA2EB2-3063-12BB-041C-5553189E21A8}"/>
              </a:ext>
            </a:extLst>
          </p:cNvPr>
          <p:cNvGraphicFramePr>
            <a:graphicFrameLocks noGrp="1"/>
          </p:cNvGraphicFramePr>
          <p:nvPr>
            <p:ph idx="1"/>
            <p:extLst>
              <p:ext uri="{D42A27DB-BD31-4B8C-83A1-F6EECF244321}">
                <p14:modId xmlns:p14="http://schemas.microsoft.com/office/powerpoint/2010/main" val="2858526677"/>
              </p:ext>
            </p:extLst>
          </p:nvPr>
        </p:nvGraphicFramePr>
        <p:xfrm>
          <a:off x="466928" y="1478604"/>
          <a:ext cx="11537005" cy="52334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33751694-B8C5-3B1C-1345-9F50A8BC318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1791438"/>
      </p:ext>
    </p:extLst>
  </p:cSld>
  <p:clrMapOvr>
    <a:masterClrMapping/>
  </p:clrMapOvr>
  <mc:AlternateContent xmlns:mc="http://schemas.openxmlformats.org/markup-compatibility/2006" xmlns:p14="http://schemas.microsoft.com/office/powerpoint/2010/main">
    <mc:Choice Requires="p14">
      <p:transition spd="slow" p14:dur="2000" advTm="65804"/>
    </mc:Choice>
    <mc:Fallback xmlns="">
      <p:transition spd="slow" advTm="65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1BE80-3D9F-D0F1-41FE-E70AEA7CAF61}"/>
              </a:ext>
            </a:extLst>
          </p:cNvPr>
          <p:cNvSpPr>
            <a:spLocks noGrp="1"/>
          </p:cNvSpPr>
          <p:nvPr>
            <p:ph type="title"/>
          </p:nvPr>
        </p:nvSpPr>
        <p:spPr/>
        <p:txBody>
          <a:bodyPr>
            <a:normAutofit/>
          </a:bodyPr>
          <a:lstStyle/>
          <a:p>
            <a:pPr algn="ctr"/>
            <a:r>
              <a:rPr lang="en-GB" sz="3200" b="1" dirty="0">
                <a:solidFill>
                  <a:schemeClr val="bg1"/>
                </a:solidFill>
                <a:latin typeface="Arial" panose="020B0604020202020204" pitchFamily="34" charset="0"/>
                <a:cs typeface="Arial" panose="020B0604020202020204" pitchFamily="34" charset="0"/>
              </a:rPr>
              <a:t>Relevant legislation/ Policy</a:t>
            </a:r>
          </a:p>
        </p:txBody>
      </p:sp>
      <p:graphicFrame>
        <p:nvGraphicFramePr>
          <p:cNvPr id="4" name="Content Placeholder 3">
            <a:extLst>
              <a:ext uri="{FF2B5EF4-FFF2-40B4-BE49-F238E27FC236}">
                <a16:creationId xmlns:a16="http://schemas.microsoft.com/office/drawing/2014/main" id="{63F8809E-F726-4E22-C8F6-266A7016260C}"/>
              </a:ext>
            </a:extLst>
          </p:cNvPr>
          <p:cNvGraphicFramePr>
            <a:graphicFrameLocks noGrp="1"/>
          </p:cNvGraphicFramePr>
          <p:nvPr>
            <p:ph idx="1"/>
            <p:extLst>
              <p:ext uri="{D42A27DB-BD31-4B8C-83A1-F6EECF244321}">
                <p14:modId xmlns:p14="http://schemas.microsoft.com/office/powerpoint/2010/main" val="374642353"/>
              </p:ext>
            </p:extLst>
          </p:nvPr>
        </p:nvGraphicFramePr>
        <p:xfrm>
          <a:off x="762000" y="2286000"/>
          <a:ext cx="10668000" cy="38180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A160387E-38CA-9A9C-1B95-C03CFD28EE4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5300982"/>
      </p:ext>
    </p:extLst>
  </p:cSld>
  <p:clrMapOvr>
    <a:masterClrMapping/>
  </p:clrMapOvr>
  <mc:AlternateContent xmlns:mc="http://schemas.openxmlformats.org/markup-compatibility/2006" xmlns:p14="http://schemas.microsoft.com/office/powerpoint/2010/main">
    <mc:Choice Requires="p14">
      <p:transition spd="slow" p14:dur="2000" advTm="89676"/>
    </mc:Choice>
    <mc:Fallback xmlns="">
      <p:transition spd="slow" advTm="89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43DCC-119C-ECCF-A605-9794FA6E630D}"/>
              </a:ext>
            </a:extLst>
          </p:cNvPr>
          <p:cNvSpPr>
            <a:spLocks noGrp="1"/>
          </p:cNvSpPr>
          <p:nvPr>
            <p:ph type="title"/>
          </p:nvPr>
        </p:nvSpPr>
        <p:spPr/>
        <p:txBody>
          <a:bodyPr>
            <a:normAutofit/>
          </a:bodyPr>
          <a:lstStyle/>
          <a:p>
            <a:pPr algn="ctr"/>
            <a:r>
              <a:rPr lang="en-GB" sz="3200" b="1" dirty="0">
                <a:solidFill>
                  <a:schemeClr val="bg1"/>
                </a:solidFill>
                <a:latin typeface="Arial" panose="020B0604020202020204" pitchFamily="34" charset="0"/>
                <a:cs typeface="Arial" panose="020B0604020202020204" pitchFamily="34" charset="0"/>
              </a:rPr>
              <a:t>Technology</a:t>
            </a:r>
            <a:r>
              <a:rPr lang="en-GB" sz="3200" dirty="0">
                <a:solidFill>
                  <a:schemeClr val="bg1"/>
                </a:solidFill>
                <a:latin typeface="Arial" panose="020B0604020202020204" pitchFamily="34" charset="0"/>
                <a:cs typeface="Arial" panose="020B0604020202020204" pitchFamily="34" charset="0"/>
              </a:rPr>
              <a:t> </a:t>
            </a:r>
          </a:p>
        </p:txBody>
      </p:sp>
      <p:graphicFrame>
        <p:nvGraphicFramePr>
          <p:cNvPr id="7" name="Content Placeholder 6">
            <a:extLst>
              <a:ext uri="{FF2B5EF4-FFF2-40B4-BE49-F238E27FC236}">
                <a16:creationId xmlns:a16="http://schemas.microsoft.com/office/drawing/2014/main" id="{D7F05B18-B979-D66C-CFB1-54EAE696EF9B}"/>
              </a:ext>
            </a:extLst>
          </p:cNvPr>
          <p:cNvGraphicFramePr>
            <a:graphicFrameLocks noGrp="1"/>
          </p:cNvGraphicFramePr>
          <p:nvPr>
            <p:ph idx="1"/>
            <p:extLst>
              <p:ext uri="{D42A27DB-BD31-4B8C-83A1-F6EECF244321}">
                <p14:modId xmlns:p14="http://schemas.microsoft.com/office/powerpoint/2010/main" val="4211474735"/>
              </p:ext>
            </p:extLst>
          </p:nvPr>
        </p:nvGraphicFramePr>
        <p:xfrm>
          <a:off x="762000" y="2286000"/>
          <a:ext cx="10668000" cy="38180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3DB5378F-9012-3A6C-9287-0C4FB06CDD6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36050198"/>
      </p:ext>
    </p:extLst>
  </p:cSld>
  <p:clrMapOvr>
    <a:masterClrMapping/>
  </p:clrMapOvr>
  <mc:AlternateContent xmlns:mc="http://schemas.openxmlformats.org/markup-compatibility/2006" xmlns:p14="http://schemas.microsoft.com/office/powerpoint/2010/main">
    <mc:Choice Requires="p14">
      <p:transition spd="slow" p14:dur="2000" advTm="115632"/>
    </mc:Choice>
    <mc:Fallback xmlns="">
      <p:transition spd="slow" advTm="115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2A412-DFEA-8A0F-E7F2-8C07562A98BC}"/>
              </a:ext>
            </a:extLst>
          </p:cNvPr>
          <p:cNvSpPr>
            <a:spLocks noGrp="1"/>
          </p:cNvSpPr>
          <p:nvPr>
            <p:ph type="title"/>
          </p:nvPr>
        </p:nvSpPr>
        <p:spPr>
          <a:xfrm>
            <a:off x="624840" y="304800"/>
            <a:ext cx="10668000" cy="1039368"/>
          </a:xfrm>
        </p:spPr>
        <p:txBody>
          <a:bodyPr>
            <a:normAutofit/>
          </a:bodyPr>
          <a:lstStyle/>
          <a:p>
            <a:r>
              <a:rPr lang="en-GB" sz="3200" b="1" dirty="0">
                <a:solidFill>
                  <a:schemeClr val="bg1"/>
                </a:solidFill>
                <a:latin typeface="Arial" panose="020B0604020202020204" pitchFamily="34" charset="0"/>
                <a:cs typeface="Arial" panose="020B0604020202020204" pitchFamily="34" charset="0"/>
              </a:rPr>
              <a:t>Case Study: Social Care Institute for Excellence (SCIE</a:t>
            </a:r>
          </a:p>
        </p:txBody>
      </p:sp>
      <p:sp>
        <p:nvSpPr>
          <p:cNvPr id="3" name="Content Placeholder 2">
            <a:extLst>
              <a:ext uri="{FF2B5EF4-FFF2-40B4-BE49-F238E27FC236}">
                <a16:creationId xmlns:a16="http://schemas.microsoft.com/office/drawing/2014/main" id="{A1AAF505-B274-FAB6-DDF6-AF68F55556DA}"/>
              </a:ext>
            </a:extLst>
          </p:cNvPr>
          <p:cNvSpPr>
            <a:spLocks noGrp="1"/>
          </p:cNvSpPr>
          <p:nvPr>
            <p:ph idx="1"/>
          </p:nvPr>
        </p:nvSpPr>
        <p:spPr>
          <a:xfrm>
            <a:off x="173736" y="1344168"/>
            <a:ext cx="11512296" cy="5394960"/>
          </a:xfrm>
        </p:spPr>
        <p:txBody>
          <a:bodyPr>
            <a:normAutofit/>
          </a:bodyPr>
          <a:lstStyle/>
          <a:p>
            <a:pPr>
              <a:buNone/>
            </a:pPr>
            <a:r>
              <a:rPr lang="en-GB" sz="1600" b="1" dirty="0">
                <a:solidFill>
                  <a:schemeClr val="bg1">
                    <a:alpha val="70000"/>
                  </a:schemeClr>
                </a:solidFill>
                <a:latin typeface="Arial" panose="020B0604020202020204" pitchFamily="34" charset="0"/>
                <a:cs typeface="Arial" panose="020B0604020202020204" pitchFamily="34" charset="0"/>
              </a:rPr>
              <a:t>Organisation:</a:t>
            </a:r>
            <a:r>
              <a:rPr lang="en-GB" sz="1600" dirty="0">
                <a:solidFill>
                  <a:schemeClr val="bg1">
                    <a:alpha val="70000"/>
                  </a:schemeClr>
                </a:solidFill>
                <a:latin typeface="Arial" panose="020B0604020202020204" pitchFamily="34" charset="0"/>
                <a:cs typeface="Arial" panose="020B0604020202020204" pitchFamily="34" charset="0"/>
              </a:rPr>
              <a:t> Social Care Institute for Excellence (SCIE)</a:t>
            </a:r>
          </a:p>
          <a:p>
            <a:pPr>
              <a:buNone/>
            </a:pPr>
            <a:r>
              <a:rPr lang="en-GB" sz="1800" b="1" dirty="0">
                <a:solidFill>
                  <a:schemeClr val="bg1">
                    <a:alpha val="70000"/>
                  </a:schemeClr>
                </a:solidFill>
                <a:latin typeface="Arial" panose="020B0604020202020204" pitchFamily="34" charset="0"/>
                <a:cs typeface="Arial" panose="020B0604020202020204" pitchFamily="34" charset="0"/>
              </a:rPr>
              <a:t>Practice Example:</a:t>
            </a:r>
          </a:p>
          <a:p>
            <a:r>
              <a:rPr lang="en-GB" sz="1600" dirty="0">
                <a:solidFill>
                  <a:schemeClr val="bg1">
                    <a:alpha val="70000"/>
                  </a:schemeClr>
                </a:solidFill>
                <a:latin typeface="Arial" panose="020B0604020202020204" pitchFamily="34" charset="0"/>
                <a:cs typeface="Arial" panose="020B0604020202020204" pitchFamily="34" charset="0"/>
              </a:rPr>
              <a:t>SCIE supports a strengths-based approach in adult social care. Instead of asking what a person cannot do, professionals explore what matters to them and who already supports them. For example, an older adult who feels isolated might be helped to reconnect with local community activities rather than automatically receiving formal care support. (SCIE 2022)</a:t>
            </a:r>
          </a:p>
          <a:p>
            <a:pPr marL="0" indent="0">
              <a:buNone/>
            </a:pPr>
            <a:r>
              <a:rPr lang="en-GB" sz="1800" b="1" dirty="0">
                <a:solidFill>
                  <a:schemeClr val="bg1">
                    <a:alpha val="70000"/>
                  </a:schemeClr>
                </a:solidFill>
                <a:latin typeface="Arial" panose="020B0604020202020204" pitchFamily="34" charset="0"/>
                <a:cs typeface="Arial" panose="020B0604020202020204" pitchFamily="34" charset="0"/>
              </a:rPr>
              <a:t>Linked Theories:</a:t>
            </a:r>
          </a:p>
          <a:p>
            <a:r>
              <a:rPr lang="en-GB" sz="1600" b="1" dirty="0">
                <a:solidFill>
                  <a:schemeClr val="bg1">
                    <a:alpha val="70000"/>
                  </a:schemeClr>
                </a:solidFill>
                <a:latin typeface="Arial" panose="020B0604020202020204" pitchFamily="34" charset="0"/>
                <a:cs typeface="Arial" panose="020B0604020202020204" pitchFamily="34" charset="0"/>
              </a:rPr>
              <a:t>Empowerment Theory – </a:t>
            </a:r>
            <a:r>
              <a:rPr lang="en-GB" sz="1600" dirty="0">
                <a:solidFill>
                  <a:schemeClr val="bg1">
                    <a:alpha val="70000"/>
                  </a:schemeClr>
                </a:solidFill>
                <a:latin typeface="Arial" panose="020B0604020202020204" pitchFamily="34" charset="0"/>
                <a:cs typeface="Arial" panose="020B0604020202020204" pitchFamily="34" charset="0"/>
              </a:rPr>
              <a:t>Encourages independence and active participation in decision-making</a:t>
            </a:r>
            <a:r>
              <a:rPr lang="en-GB" sz="1600" b="1" dirty="0">
                <a:solidFill>
                  <a:schemeClr val="bg1">
                    <a:alpha val="70000"/>
                  </a:schemeClr>
                </a:solidFill>
                <a:latin typeface="Arial" panose="020B0604020202020204" pitchFamily="34" charset="0"/>
                <a:cs typeface="Arial" panose="020B0604020202020204" pitchFamily="34" charset="0"/>
              </a:rPr>
              <a:t>.</a:t>
            </a:r>
          </a:p>
          <a:p>
            <a:r>
              <a:rPr lang="en-GB" sz="1600" b="1" dirty="0">
                <a:solidFill>
                  <a:schemeClr val="bg1">
                    <a:alpha val="70000"/>
                  </a:schemeClr>
                </a:solidFill>
                <a:latin typeface="Arial" panose="020B0604020202020204" pitchFamily="34" charset="0"/>
                <a:cs typeface="Arial" panose="020B0604020202020204" pitchFamily="34" charset="0"/>
              </a:rPr>
              <a:t>Social Model of Disability – </a:t>
            </a:r>
            <a:r>
              <a:rPr lang="en-GB" sz="1600" dirty="0">
                <a:solidFill>
                  <a:schemeClr val="bg1">
                    <a:alpha val="70000"/>
                  </a:schemeClr>
                </a:solidFill>
                <a:latin typeface="Arial" panose="020B0604020202020204" pitchFamily="34" charset="0"/>
                <a:cs typeface="Arial" panose="020B0604020202020204" pitchFamily="34" charset="0"/>
              </a:rPr>
              <a:t>Focuses on removing environmental and social barriers instead of changing the</a:t>
            </a:r>
            <a:r>
              <a:rPr lang="en-GB" sz="1600" b="1" dirty="0">
                <a:solidFill>
                  <a:schemeClr val="bg1">
                    <a:alpha val="70000"/>
                  </a:schemeClr>
                </a:solidFill>
                <a:latin typeface="Arial" panose="020B0604020202020204" pitchFamily="34" charset="0"/>
                <a:cs typeface="Arial" panose="020B0604020202020204" pitchFamily="34" charset="0"/>
              </a:rPr>
              <a:t> </a:t>
            </a:r>
            <a:r>
              <a:rPr lang="en-GB" sz="1600" dirty="0">
                <a:solidFill>
                  <a:schemeClr val="bg1">
                    <a:alpha val="70000"/>
                  </a:schemeClr>
                </a:solidFill>
                <a:latin typeface="Arial" panose="020B0604020202020204" pitchFamily="34" charset="0"/>
                <a:cs typeface="Arial" panose="020B0604020202020204" pitchFamily="34" charset="0"/>
              </a:rPr>
              <a:t>individual.</a:t>
            </a:r>
          </a:p>
          <a:p>
            <a:pPr>
              <a:buNone/>
            </a:pPr>
            <a:r>
              <a:rPr lang="en-GB" sz="1600" b="1" dirty="0">
                <a:solidFill>
                  <a:schemeClr val="bg1">
                    <a:alpha val="70000"/>
                  </a:schemeClr>
                </a:solidFill>
                <a:latin typeface="Arial" panose="020B0604020202020204" pitchFamily="34" charset="0"/>
                <a:cs typeface="Arial" panose="020B0604020202020204" pitchFamily="34" charset="0"/>
              </a:rPr>
              <a:t>Linked Policies:</a:t>
            </a:r>
            <a:endParaRPr lang="en-GB" sz="1600" dirty="0">
              <a:solidFill>
                <a:schemeClr val="bg1">
                  <a:alpha val="70000"/>
                </a:schemeClr>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solidFill>
                  <a:schemeClr val="bg1">
                    <a:alpha val="70000"/>
                  </a:schemeClr>
                </a:solidFill>
                <a:latin typeface="Arial" panose="020B0604020202020204" pitchFamily="34" charset="0"/>
                <a:cs typeface="Arial" panose="020B0604020202020204" pitchFamily="34" charset="0"/>
              </a:rPr>
              <a:t>Care Act 2014 – Requires local authorities to consider individual strengths and community resources.</a:t>
            </a:r>
          </a:p>
          <a:p>
            <a:pPr>
              <a:buNone/>
            </a:pPr>
            <a:r>
              <a:rPr lang="en-GB" sz="1600" b="1" dirty="0">
                <a:solidFill>
                  <a:schemeClr val="bg1">
                    <a:alpha val="70000"/>
                  </a:schemeClr>
                </a:solidFill>
                <a:latin typeface="Arial" panose="020B0604020202020204" pitchFamily="34" charset="0"/>
                <a:cs typeface="Arial" panose="020B0604020202020204" pitchFamily="34" charset="0"/>
              </a:rPr>
              <a:t>What This Shows in Practice:</a:t>
            </a:r>
            <a:br>
              <a:rPr lang="en-GB" sz="1600" dirty="0">
                <a:solidFill>
                  <a:schemeClr val="bg1">
                    <a:alpha val="70000"/>
                  </a:schemeClr>
                </a:solidFill>
                <a:latin typeface="Arial" panose="020B0604020202020204" pitchFamily="34" charset="0"/>
                <a:cs typeface="Arial" panose="020B0604020202020204" pitchFamily="34" charset="0"/>
              </a:rPr>
            </a:br>
            <a:r>
              <a:rPr lang="en-GB" sz="1600" dirty="0">
                <a:solidFill>
                  <a:schemeClr val="bg1">
                    <a:alpha val="70000"/>
                  </a:schemeClr>
                </a:solidFill>
                <a:latin typeface="Arial" panose="020B0604020202020204" pitchFamily="34" charset="0"/>
                <a:cs typeface="Arial" panose="020B0604020202020204" pitchFamily="34" charset="0"/>
              </a:rPr>
              <a:t>Care becomes less about doing things for individuals and more about working with them to build independence. (SCIE 2022)</a:t>
            </a:r>
          </a:p>
          <a:p>
            <a:endParaRPr lang="en-GB" sz="1400" dirty="0">
              <a:solidFill>
                <a:schemeClr val="bg1">
                  <a:alpha val="70000"/>
                </a:schemeClr>
              </a:solidFill>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2A8140E4-B63E-7F24-DB99-CE52A3F9B7C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4481540"/>
      </p:ext>
    </p:extLst>
  </p:cSld>
  <p:clrMapOvr>
    <a:masterClrMapping/>
  </p:clrMapOvr>
  <mc:AlternateContent xmlns:mc="http://schemas.openxmlformats.org/markup-compatibility/2006" xmlns:p14="http://schemas.microsoft.com/office/powerpoint/2010/main">
    <mc:Choice Requires="p14">
      <p:transition spd="slow" p14:dur="2000" advTm="120652"/>
    </mc:Choice>
    <mc:Fallback xmlns="">
      <p:transition spd="slow" advTm="120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B5CE2-3FE3-4E89-070B-B97FA233262B}"/>
              </a:ext>
            </a:extLst>
          </p:cNvPr>
          <p:cNvSpPr>
            <a:spLocks noGrp="1"/>
          </p:cNvSpPr>
          <p:nvPr>
            <p:ph type="title"/>
          </p:nvPr>
        </p:nvSpPr>
        <p:spPr/>
        <p:txBody>
          <a:bodyPr>
            <a:normAutofit/>
          </a:bodyPr>
          <a:lstStyle/>
          <a:p>
            <a:pPr algn="ctr"/>
            <a:r>
              <a:rPr lang="en-GB" sz="3200" b="1" dirty="0">
                <a:solidFill>
                  <a:schemeClr val="bg1"/>
                </a:solidFill>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06B6D35A-16F7-045C-D312-480708E06C0B}"/>
              </a:ext>
            </a:extLst>
          </p:cNvPr>
          <p:cNvSpPr>
            <a:spLocks noGrp="1"/>
          </p:cNvSpPr>
          <p:nvPr>
            <p:ph idx="1"/>
          </p:nvPr>
        </p:nvSpPr>
        <p:spPr/>
        <p:txBody>
          <a:bodyPr>
            <a:normAutofit/>
          </a:bodyPr>
          <a:lstStyle/>
          <a:p>
            <a:r>
              <a:rPr lang="en-GB" sz="1400" dirty="0">
                <a:solidFill>
                  <a:schemeClr val="bg1">
                    <a:alpha val="70000"/>
                  </a:schemeClr>
                </a:solidFill>
                <a:latin typeface="Arial" panose="020B0604020202020204" pitchFamily="34" charset="0"/>
                <a:cs typeface="Arial" panose="020B0604020202020204" pitchFamily="34" charset="0"/>
              </a:rPr>
              <a:t>Recommendations to Improve Care: Provide more training for social care staff, build stronger community partnerships, Create better ways to measure care outcomes.</a:t>
            </a:r>
          </a:p>
          <a:p>
            <a:r>
              <a:rPr lang="en-GB" sz="1400" dirty="0">
                <a:solidFill>
                  <a:schemeClr val="bg1">
                    <a:alpha val="70000"/>
                  </a:schemeClr>
                </a:solidFill>
                <a:latin typeface="Arial" panose="020B0604020202020204" pitchFamily="34" charset="0"/>
                <a:cs typeface="Arial" panose="020B0604020202020204" pitchFamily="34" charset="0"/>
              </a:rPr>
              <a:t>To provide more Staff Training.</a:t>
            </a:r>
          </a:p>
          <a:p>
            <a:r>
              <a:rPr lang="en-GB" sz="1400" dirty="0">
                <a:solidFill>
                  <a:schemeClr val="bg1">
                    <a:alpha val="70000"/>
                  </a:schemeClr>
                </a:solidFill>
                <a:latin typeface="Arial" panose="020B0604020202020204" pitchFamily="34" charset="0"/>
                <a:cs typeface="Arial" panose="020B0604020202020204" pitchFamily="34" charset="0"/>
              </a:rPr>
              <a:t>Regular training on strengths-based practice which will focus on people’s strengths and not just their problems</a:t>
            </a:r>
          </a:p>
          <a:p>
            <a:r>
              <a:rPr lang="en-GB" sz="1400" dirty="0">
                <a:solidFill>
                  <a:schemeClr val="bg1">
                    <a:alpha val="70000"/>
                  </a:schemeClr>
                </a:solidFill>
                <a:latin typeface="Arial" panose="020B0604020202020204" pitchFamily="34" charset="0"/>
                <a:cs typeface="Arial" panose="020B0604020202020204" pitchFamily="34" charset="0"/>
              </a:rPr>
              <a:t> Supports Empowerment Theory &amp; Care Act 2014.</a:t>
            </a:r>
          </a:p>
          <a:p>
            <a:r>
              <a:rPr lang="en-GB" sz="1400" dirty="0">
                <a:solidFill>
                  <a:schemeClr val="bg1">
                    <a:alpha val="70000"/>
                  </a:schemeClr>
                </a:solidFill>
                <a:latin typeface="Arial" panose="020B0604020202020204" pitchFamily="34" charset="0"/>
                <a:cs typeface="Arial" panose="020B0604020202020204" pitchFamily="34" charset="0"/>
              </a:rPr>
              <a:t>Stronger Community Links such as offering more support options which will reduces isolation for the older people.</a:t>
            </a:r>
          </a:p>
          <a:p>
            <a:r>
              <a:rPr lang="en-GB" sz="1400" dirty="0">
                <a:solidFill>
                  <a:schemeClr val="bg1"/>
                </a:solidFill>
                <a:latin typeface="Arial" panose="020B0604020202020204" pitchFamily="34" charset="0"/>
                <a:cs typeface="Arial" panose="020B0604020202020204" pitchFamily="34" charset="0"/>
              </a:rPr>
              <a:t>Critical Evaluation: These recommendations can improve strengths-based care, but their success depends on well-trained staff, strong community support, and adequate funding. Care should empower individuals while remaining practical and safe.”</a:t>
            </a:r>
          </a:p>
          <a:p>
            <a:endParaRPr lang="en-GB" sz="1600" dirty="0">
              <a:solidFill>
                <a:schemeClr val="bg1">
                  <a:alpha val="70000"/>
                </a:schemeClr>
              </a:solidFill>
              <a:latin typeface="Arial" panose="020B0604020202020204" pitchFamily="34" charset="0"/>
              <a:cs typeface="Arial" panose="020B0604020202020204" pitchFamily="34" charset="0"/>
            </a:endParaRPr>
          </a:p>
          <a:p>
            <a:pPr>
              <a:buNone/>
            </a:pPr>
            <a:endParaRPr lang="en-GB" sz="1400" dirty="0">
              <a:solidFill>
                <a:schemeClr val="bg1">
                  <a:alpha val="70000"/>
                </a:schemeClr>
              </a:solidFill>
              <a:latin typeface="Arial" panose="020B0604020202020204" pitchFamily="34" charset="0"/>
              <a:cs typeface="Arial" panose="020B0604020202020204" pitchFamily="34" charset="0"/>
            </a:endParaRPr>
          </a:p>
          <a:p>
            <a:pPr marL="0" indent="0">
              <a:buNone/>
            </a:pPr>
            <a:endParaRPr lang="en-GB" dirty="0"/>
          </a:p>
        </p:txBody>
      </p:sp>
      <p:pic>
        <p:nvPicPr>
          <p:cNvPr id="5" name="Audio 4">
            <a:hlinkClick r:id="" action="ppaction://media"/>
            <a:extLst>
              <a:ext uri="{FF2B5EF4-FFF2-40B4-BE49-F238E27FC236}">
                <a16:creationId xmlns:a16="http://schemas.microsoft.com/office/drawing/2014/main" id="{EB6BA127-95FD-751A-15B0-C4CC69A6205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52546501"/>
      </p:ext>
    </p:extLst>
  </p:cSld>
  <p:clrMapOvr>
    <a:masterClrMapping/>
  </p:clrMapOvr>
  <mc:AlternateContent xmlns:mc="http://schemas.openxmlformats.org/markup-compatibility/2006" xmlns:p14="http://schemas.microsoft.com/office/powerpoint/2010/main">
    <mc:Choice Requires="p14">
      <p:transition spd="slow" p14:dur="2000" advTm="70138"/>
    </mc:Choice>
    <mc:Fallback xmlns="">
      <p:transition spd="slow" advTm="70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357D-37F6-58F3-5FAA-C4C3153CA2B9}"/>
              </a:ext>
            </a:extLst>
          </p:cNvPr>
          <p:cNvSpPr>
            <a:spLocks noGrp="1"/>
          </p:cNvSpPr>
          <p:nvPr>
            <p:ph type="title"/>
          </p:nvPr>
        </p:nvSpPr>
        <p:spPr/>
        <p:txBody>
          <a:bodyPr>
            <a:normAutofit/>
          </a:bodyPr>
          <a:lstStyle/>
          <a:p>
            <a:pPr algn="ctr"/>
            <a:r>
              <a:rPr lang="en-GB" sz="3200" b="1" dirty="0">
                <a:solidFill>
                  <a:schemeClr val="bg1"/>
                </a:solidFill>
                <a:latin typeface="Arial" panose="020B0604020202020204" pitchFamily="34" charset="0"/>
                <a:cs typeface="Arial" panose="020B0604020202020204" pitchFamily="34" charset="0"/>
              </a:rPr>
              <a:t>Conclusion</a:t>
            </a:r>
          </a:p>
        </p:txBody>
      </p:sp>
      <p:graphicFrame>
        <p:nvGraphicFramePr>
          <p:cNvPr id="7" name="Content Placeholder 6">
            <a:extLst>
              <a:ext uri="{FF2B5EF4-FFF2-40B4-BE49-F238E27FC236}">
                <a16:creationId xmlns:a16="http://schemas.microsoft.com/office/drawing/2014/main" id="{2D40CAA6-F4E8-C9A3-5C53-3C2972D5DF86}"/>
              </a:ext>
            </a:extLst>
          </p:cNvPr>
          <p:cNvGraphicFramePr>
            <a:graphicFrameLocks noGrp="1"/>
          </p:cNvGraphicFramePr>
          <p:nvPr>
            <p:ph idx="1"/>
            <p:extLst>
              <p:ext uri="{D42A27DB-BD31-4B8C-83A1-F6EECF244321}">
                <p14:modId xmlns:p14="http://schemas.microsoft.com/office/powerpoint/2010/main" val="563922743"/>
              </p:ext>
            </p:extLst>
          </p:nvPr>
        </p:nvGraphicFramePr>
        <p:xfrm>
          <a:off x="762000" y="2286000"/>
          <a:ext cx="10668000" cy="38180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CCB9BC2F-31F2-0E9E-3864-27E989650C3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1472073"/>
      </p:ext>
    </p:extLst>
  </p:cSld>
  <p:clrMapOvr>
    <a:masterClrMapping/>
  </p:clrMapOvr>
  <mc:AlternateContent xmlns:mc="http://schemas.openxmlformats.org/markup-compatibility/2006" xmlns:p14="http://schemas.microsoft.com/office/powerpoint/2010/main">
    <mc:Choice Requires="p14">
      <p:transition spd="slow" p14:dur="2000" advTm="74702"/>
    </mc:Choice>
    <mc:Fallback xmlns="">
      <p:transition spd="slow" advTm="74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27693-9914-4C5B-2B48-759603B2F951}"/>
              </a:ext>
            </a:extLst>
          </p:cNvPr>
          <p:cNvSpPr>
            <a:spLocks noGrp="1"/>
          </p:cNvSpPr>
          <p:nvPr>
            <p:ph type="title"/>
          </p:nvPr>
        </p:nvSpPr>
        <p:spPr/>
        <p:txBody>
          <a:bodyPr>
            <a:normAutofit/>
          </a:bodyPr>
          <a:lstStyle/>
          <a:p>
            <a:pPr algn="ctr"/>
            <a:r>
              <a:rPr lang="en-GB" sz="3200" b="1" dirty="0">
                <a:solidFill>
                  <a:schemeClr val="bg1"/>
                </a:solidFill>
                <a:latin typeface="Arial" panose="020B0604020202020204" pitchFamily="34" charset="0"/>
                <a:cs typeface="Arial" panose="020B0604020202020204" pitchFamily="34" charset="0"/>
              </a:rPr>
              <a:t>References</a:t>
            </a:r>
            <a:r>
              <a:rPr lang="en-GB" sz="3200" dirty="0">
                <a:solidFill>
                  <a:schemeClr val="bg1"/>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72F83D30-8225-34C5-8783-F47547679458}"/>
              </a:ext>
            </a:extLst>
          </p:cNvPr>
          <p:cNvSpPr>
            <a:spLocks noGrp="1"/>
          </p:cNvSpPr>
          <p:nvPr>
            <p:ph idx="1"/>
          </p:nvPr>
        </p:nvSpPr>
        <p:spPr/>
        <p:txBody>
          <a:bodyPr>
            <a:normAutofit fontScale="62500" lnSpcReduction="20000"/>
          </a:bodyPr>
          <a:lstStyle/>
          <a:p>
            <a:r>
              <a:rPr lang="en-GB" sz="2500" dirty="0">
                <a:solidFill>
                  <a:schemeClr val="bg1">
                    <a:alpha val="70000"/>
                  </a:schemeClr>
                </a:solidFill>
                <a:latin typeface="Arial" panose="020B0604020202020204" pitchFamily="34" charset="0"/>
                <a:cs typeface="Arial" panose="020B0604020202020204" pitchFamily="34" charset="0"/>
              </a:rPr>
              <a:t>Atchley, R.C. (1989) ‘A continuity theory of normal aging’, </a:t>
            </a:r>
            <a:r>
              <a:rPr lang="en-GB" sz="2500" i="1" dirty="0">
                <a:solidFill>
                  <a:schemeClr val="bg1">
                    <a:alpha val="70000"/>
                  </a:schemeClr>
                </a:solidFill>
                <a:latin typeface="Arial" panose="020B0604020202020204" pitchFamily="34" charset="0"/>
                <a:cs typeface="Arial" panose="020B0604020202020204" pitchFamily="34" charset="0"/>
              </a:rPr>
              <a:t>The Gerontologist</a:t>
            </a:r>
            <a:r>
              <a:rPr lang="en-GB" sz="2500" dirty="0">
                <a:solidFill>
                  <a:schemeClr val="bg1">
                    <a:alpha val="70000"/>
                  </a:schemeClr>
                </a:solidFill>
                <a:latin typeface="Arial" panose="020B0604020202020204" pitchFamily="34" charset="0"/>
                <a:cs typeface="Arial" panose="020B0604020202020204" pitchFamily="34" charset="0"/>
              </a:rPr>
              <a:t>, 29(2), pp. 183–190.</a:t>
            </a:r>
          </a:p>
          <a:p>
            <a:r>
              <a:rPr lang="en-GB" sz="2500" dirty="0">
                <a:solidFill>
                  <a:schemeClr val="bg1">
                    <a:alpha val="70000"/>
                  </a:schemeClr>
                </a:solidFill>
                <a:latin typeface="Arial" panose="020B0604020202020204" pitchFamily="34" charset="0"/>
                <a:cs typeface="Arial" panose="020B0604020202020204" pitchFamily="34" charset="0"/>
              </a:rPr>
              <a:t>Care Act 2014. (2014) </a:t>
            </a:r>
            <a:r>
              <a:rPr lang="en-GB" sz="2500" i="1" dirty="0">
                <a:solidFill>
                  <a:schemeClr val="bg1">
                    <a:alpha val="70000"/>
                  </a:schemeClr>
                </a:solidFill>
                <a:latin typeface="Arial" panose="020B0604020202020204" pitchFamily="34" charset="0"/>
                <a:cs typeface="Arial" panose="020B0604020202020204" pitchFamily="34" charset="0"/>
              </a:rPr>
              <a:t>Care Act 2014</a:t>
            </a:r>
            <a:r>
              <a:rPr lang="en-GB" sz="2500" dirty="0">
                <a:solidFill>
                  <a:schemeClr val="bg1">
                    <a:alpha val="70000"/>
                  </a:schemeClr>
                </a:solidFill>
                <a:latin typeface="Arial" panose="020B0604020202020204" pitchFamily="34" charset="0"/>
                <a:cs typeface="Arial" panose="020B0604020202020204" pitchFamily="34" charset="0"/>
              </a:rPr>
              <a:t>. London: The Stationery Office. Available at: </a:t>
            </a:r>
            <a:r>
              <a:rPr lang="en-GB" sz="2500" dirty="0">
                <a:solidFill>
                  <a:schemeClr val="bg1">
                    <a:alpha val="7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https://www.legislation.gov.uk/ukpga/2014/23/contents</a:t>
            </a:r>
            <a:r>
              <a:rPr lang="en-GB" sz="2500" dirty="0">
                <a:solidFill>
                  <a:schemeClr val="bg1">
                    <a:alpha val="70000"/>
                  </a:schemeClr>
                </a:solidFill>
                <a:latin typeface="Arial" panose="020B0604020202020204" pitchFamily="34" charset="0"/>
                <a:cs typeface="Arial" panose="020B0604020202020204" pitchFamily="34" charset="0"/>
              </a:rPr>
              <a:t> (Accessed: 23 February 2026).</a:t>
            </a:r>
          </a:p>
          <a:p>
            <a:r>
              <a:rPr lang="en-GB" sz="2500" dirty="0">
                <a:solidFill>
                  <a:schemeClr val="bg1">
                    <a:alpha val="70000"/>
                  </a:schemeClr>
                </a:solidFill>
                <a:latin typeface="Arial" panose="020B0604020202020204" pitchFamily="34" charset="0"/>
                <a:cs typeface="Arial" panose="020B0604020202020204" pitchFamily="34" charset="0"/>
              </a:rPr>
              <a:t>Department of Health and Social Care (2019) </a:t>
            </a:r>
            <a:r>
              <a:rPr lang="en-GB" sz="2500" i="1" dirty="0">
                <a:solidFill>
                  <a:schemeClr val="bg1">
                    <a:alpha val="70000"/>
                  </a:schemeClr>
                </a:solidFill>
                <a:latin typeface="Arial" panose="020B0604020202020204" pitchFamily="34" charset="0"/>
                <a:cs typeface="Arial" panose="020B0604020202020204" pitchFamily="34" charset="0"/>
              </a:rPr>
              <a:t>The NHS Long Term Plan</a:t>
            </a:r>
            <a:r>
              <a:rPr lang="en-GB" sz="2500" dirty="0">
                <a:solidFill>
                  <a:schemeClr val="bg1">
                    <a:alpha val="70000"/>
                  </a:schemeClr>
                </a:solidFill>
                <a:latin typeface="Arial" panose="020B0604020202020204" pitchFamily="34" charset="0"/>
                <a:cs typeface="Arial" panose="020B0604020202020204" pitchFamily="34" charset="0"/>
              </a:rPr>
              <a:t>. London: DHSC. Available at: </a:t>
            </a:r>
            <a:r>
              <a:rPr lang="en-GB" sz="2500" dirty="0">
                <a:solidFill>
                  <a:schemeClr val="bg1">
                    <a:alpha val="70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https://www.longtermplan.nhs.uk/</a:t>
            </a:r>
            <a:r>
              <a:rPr lang="en-GB" sz="2500" dirty="0">
                <a:solidFill>
                  <a:schemeClr val="bg1">
                    <a:alpha val="70000"/>
                  </a:schemeClr>
                </a:solidFill>
                <a:latin typeface="Arial" panose="020B0604020202020204" pitchFamily="34" charset="0"/>
                <a:cs typeface="Arial" panose="020B0604020202020204" pitchFamily="34" charset="0"/>
              </a:rPr>
              <a:t> (Accessed: 23 February 2026).</a:t>
            </a:r>
          </a:p>
          <a:p>
            <a:r>
              <a:rPr lang="en-GB" sz="2500" dirty="0">
                <a:solidFill>
                  <a:schemeClr val="bg1">
                    <a:alpha val="70000"/>
                  </a:schemeClr>
                </a:solidFill>
                <a:latin typeface="Arial" panose="020B0604020202020204" pitchFamily="34" charset="0"/>
                <a:cs typeface="Arial" panose="020B0604020202020204" pitchFamily="34" charset="0"/>
              </a:rPr>
              <a:t>Equality Act 2010. (2010) </a:t>
            </a:r>
            <a:r>
              <a:rPr lang="en-GB" sz="2500" i="1" dirty="0">
                <a:solidFill>
                  <a:schemeClr val="bg1">
                    <a:alpha val="70000"/>
                  </a:schemeClr>
                </a:solidFill>
                <a:latin typeface="Arial" panose="020B0604020202020204" pitchFamily="34" charset="0"/>
                <a:cs typeface="Arial" panose="020B0604020202020204" pitchFamily="34" charset="0"/>
              </a:rPr>
              <a:t>Equality Act 2010</a:t>
            </a:r>
            <a:r>
              <a:rPr lang="en-GB" sz="2500" dirty="0">
                <a:solidFill>
                  <a:schemeClr val="bg1">
                    <a:alpha val="70000"/>
                  </a:schemeClr>
                </a:solidFill>
                <a:latin typeface="Arial" panose="020B0604020202020204" pitchFamily="34" charset="0"/>
                <a:cs typeface="Arial" panose="020B0604020202020204" pitchFamily="34" charset="0"/>
              </a:rPr>
              <a:t>. London: The Stationery Office. Available at: </a:t>
            </a:r>
            <a:r>
              <a:rPr lang="en-GB" sz="2500" dirty="0">
                <a:solidFill>
                  <a:schemeClr val="bg1">
                    <a:alpha val="70000"/>
                  </a:schemeClr>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https://www.legislation.gov.uk/ukpga/2010/15/contents</a:t>
            </a:r>
            <a:r>
              <a:rPr lang="en-GB" sz="2500" dirty="0">
                <a:solidFill>
                  <a:schemeClr val="bg1">
                    <a:alpha val="70000"/>
                  </a:schemeClr>
                </a:solidFill>
                <a:latin typeface="Arial" panose="020B0604020202020204" pitchFamily="34" charset="0"/>
                <a:cs typeface="Arial" panose="020B0604020202020204" pitchFamily="34" charset="0"/>
              </a:rPr>
              <a:t> (Accessed: 23 February 2026).</a:t>
            </a:r>
          </a:p>
          <a:p>
            <a:r>
              <a:rPr lang="en-GB" sz="2500" dirty="0">
                <a:solidFill>
                  <a:schemeClr val="bg1">
                    <a:alpha val="70000"/>
                  </a:schemeClr>
                </a:solidFill>
                <a:latin typeface="Arial" panose="020B0604020202020204" pitchFamily="34" charset="0"/>
                <a:cs typeface="Arial" panose="020B0604020202020204" pitchFamily="34" charset="0"/>
              </a:rPr>
              <a:t>Office for National Statistics (2023) </a:t>
            </a:r>
            <a:r>
              <a:rPr lang="en-GB" sz="2500" i="1" dirty="0">
                <a:solidFill>
                  <a:schemeClr val="bg1">
                    <a:alpha val="70000"/>
                  </a:schemeClr>
                </a:solidFill>
                <a:latin typeface="Arial" panose="020B0604020202020204" pitchFamily="34" charset="0"/>
                <a:cs typeface="Arial" panose="020B0604020202020204" pitchFamily="34" charset="0"/>
              </a:rPr>
              <a:t>Overview of the UK population: 2023</a:t>
            </a:r>
            <a:r>
              <a:rPr lang="en-GB" sz="2500" dirty="0">
                <a:solidFill>
                  <a:schemeClr val="bg1">
                    <a:alpha val="70000"/>
                  </a:schemeClr>
                </a:solidFill>
                <a:latin typeface="Arial" panose="020B0604020202020204" pitchFamily="34" charset="0"/>
                <a:cs typeface="Arial" panose="020B0604020202020204" pitchFamily="34" charset="0"/>
              </a:rPr>
              <a:t>. London: ONS. Available at: </a:t>
            </a:r>
            <a:r>
              <a:rPr lang="en-GB" sz="2500" dirty="0">
                <a:solidFill>
                  <a:schemeClr val="bg1">
                    <a:alpha val="70000"/>
                  </a:schemeClr>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https://www.ons.gov.uk/</a:t>
            </a:r>
            <a:r>
              <a:rPr lang="en-GB" sz="2500" dirty="0">
                <a:solidFill>
                  <a:schemeClr val="bg1">
                    <a:alpha val="70000"/>
                  </a:schemeClr>
                </a:solidFill>
                <a:latin typeface="Arial" panose="020B0604020202020204" pitchFamily="34" charset="0"/>
                <a:cs typeface="Arial" panose="020B0604020202020204" pitchFamily="34" charset="0"/>
              </a:rPr>
              <a:t> (Accessed: 23 February 2026).</a:t>
            </a:r>
          </a:p>
          <a:p>
            <a:r>
              <a:rPr lang="en-GB" sz="2500" dirty="0">
                <a:solidFill>
                  <a:schemeClr val="bg1">
                    <a:alpha val="70000"/>
                  </a:schemeClr>
                </a:solidFill>
                <a:latin typeface="Arial" panose="020B0604020202020204" pitchFamily="34" charset="0"/>
                <a:cs typeface="Arial" panose="020B0604020202020204" pitchFamily="34" charset="0"/>
              </a:rPr>
              <a:t>World Health Organization (2022) </a:t>
            </a:r>
            <a:r>
              <a:rPr lang="en-GB" sz="2500" i="1" dirty="0">
                <a:solidFill>
                  <a:schemeClr val="bg1">
                    <a:alpha val="70000"/>
                  </a:schemeClr>
                </a:solidFill>
                <a:latin typeface="Arial" panose="020B0604020202020204" pitchFamily="34" charset="0"/>
                <a:cs typeface="Arial" panose="020B0604020202020204" pitchFamily="34" charset="0"/>
              </a:rPr>
              <a:t>Ageing and health</a:t>
            </a:r>
            <a:r>
              <a:rPr lang="en-GB" sz="2500" dirty="0">
                <a:solidFill>
                  <a:schemeClr val="bg1">
                    <a:alpha val="70000"/>
                  </a:schemeClr>
                </a:solidFill>
                <a:latin typeface="Arial" panose="020B0604020202020204" pitchFamily="34" charset="0"/>
                <a:cs typeface="Arial" panose="020B0604020202020204" pitchFamily="34" charset="0"/>
              </a:rPr>
              <a:t>. Geneva: WHO. Available at: </a:t>
            </a:r>
            <a:r>
              <a:rPr lang="en-GB" sz="2500" dirty="0">
                <a:solidFill>
                  <a:schemeClr val="bg1">
                    <a:alpha val="70000"/>
                  </a:schemeClr>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https://www.who.int/news-room/fact-sheets/detail/ageing-and-health</a:t>
            </a:r>
            <a:r>
              <a:rPr lang="en-GB" sz="2500" dirty="0">
                <a:solidFill>
                  <a:schemeClr val="bg1">
                    <a:alpha val="70000"/>
                  </a:schemeClr>
                </a:solidFill>
                <a:latin typeface="Arial" panose="020B0604020202020204" pitchFamily="34" charset="0"/>
                <a:cs typeface="Arial" panose="020B0604020202020204" pitchFamily="34" charset="0"/>
              </a:rPr>
              <a:t> (Accessed: 23 February 2026)</a:t>
            </a:r>
          </a:p>
          <a:p>
            <a:endParaRPr lang="en-GB" dirty="0"/>
          </a:p>
        </p:txBody>
      </p:sp>
      <p:pic>
        <p:nvPicPr>
          <p:cNvPr id="5" name="Audio 4">
            <a:hlinkClick r:id="" action="ppaction://media"/>
            <a:extLst>
              <a:ext uri="{FF2B5EF4-FFF2-40B4-BE49-F238E27FC236}">
                <a16:creationId xmlns:a16="http://schemas.microsoft.com/office/drawing/2014/main" id="{BC5E7328-F511-5605-6ED4-8128C82D853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82492077"/>
      </p:ext>
    </p:extLst>
  </p:cSld>
  <p:clrMapOvr>
    <a:masterClrMapping/>
  </p:clrMapOvr>
  <mc:AlternateContent xmlns:mc="http://schemas.openxmlformats.org/markup-compatibility/2006" xmlns:p14="http://schemas.microsoft.com/office/powerpoint/2010/main">
    <mc:Choice Requires="p14">
      <p:transition spd="slow" p14:dur="2000" advTm="3205"/>
    </mc:Choice>
    <mc:Fallback xmlns="">
      <p:transition spd="slow" advTm="3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297AA-B1E6-FE01-EDB7-3020D20CA071}"/>
              </a:ext>
            </a:extLst>
          </p:cNvPr>
          <p:cNvSpPr>
            <a:spLocks noGrp="1"/>
          </p:cNvSpPr>
          <p:nvPr>
            <p:ph type="title"/>
          </p:nvPr>
        </p:nvSpPr>
        <p:spPr/>
        <p:txBody>
          <a:bodyPr>
            <a:normAutofit/>
          </a:bodyPr>
          <a:lstStyle/>
          <a:p>
            <a:pPr algn="ctr"/>
            <a:r>
              <a:rPr lang="en-GB" sz="3200" b="1" dirty="0">
                <a:solidFill>
                  <a:schemeClr val="bg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822A709-23E2-A345-2CFC-AF10958FD0D4}"/>
              </a:ext>
            </a:extLst>
          </p:cNvPr>
          <p:cNvSpPr>
            <a:spLocks noGrp="1"/>
          </p:cNvSpPr>
          <p:nvPr>
            <p:ph idx="1"/>
          </p:nvPr>
        </p:nvSpPr>
        <p:spPr/>
        <p:txBody>
          <a:bodyPr/>
          <a:lstStyle/>
          <a:p>
            <a:r>
              <a:rPr lang="en-GB" sz="1600" dirty="0">
                <a:solidFill>
                  <a:schemeClr val="bg1"/>
                </a:solidFill>
                <a:latin typeface="Arial" panose="020B0604020202020204" pitchFamily="34" charset="0"/>
                <a:cs typeface="Arial" panose="020B0604020202020204" pitchFamily="34" charset="0"/>
              </a:rPr>
              <a:t>Cumming, E. and Henry, W.E. (1961) </a:t>
            </a:r>
            <a:r>
              <a:rPr lang="en-GB" sz="1600" i="1" dirty="0">
                <a:solidFill>
                  <a:schemeClr val="bg1"/>
                </a:solidFill>
                <a:latin typeface="Arial" panose="020B0604020202020204" pitchFamily="34" charset="0"/>
                <a:cs typeface="Arial" panose="020B0604020202020204" pitchFamily="34" charset="0"/>
              </a:rPr>
              <a:t>Growing Old: The Process of Disengagement</a:t>
            </a:r>
            <a:r>
              <a:rPr lang="en-GB" sz="1600" dirty="0">
                <a:solidFill>
                  <a:schemeClr val="bg1"/>
                </a:solidFill>
                <a:latin typeface="Arial" panose="020B0604020202020204" pitchFamily="34" charset="0"/>
                <a:cs typeface="Arial" panose="020B0604020202020204" pitchFamily="34" charset="0"/>
              </a:rPr>
              <a:t>. New York: Basic Books.</a:t>
            </a:r>
          </a:p>
          <a:p>
            <a:r>
              <a:rPr lang="en-GB" sz="1600" dirty="0">
                <a:solidFill>
                  <a:schemeClr val="bg1"/>
                </a:solidFill>
                <a:latin typeface="Arial" panose="020B0604020202020204" pitchFamily="34" charset="0"/>
                <a:cs typeface="Arial" panose="020B0604020202020204" pitchFamily="34" charset="0"/>
              </a:rPr>
              <a:t>Elder, G.H. (1994) ‘Time, human agency, and social change: Perspectives on the life course’, </a:t>
            </a:r>
            <a:r>
              <a:rPr lang="en-GB" sz="1600" i="1" dirty="0">
                <a:solidFill>
                  <a:schemeClr val="bg1"/>
                </a:solidFill>
                <a:latin typeface="Arial" panose="020B0604020202020204" pitchFamily="34" charset="0"/>
                <a:cs typeface="Arial" panose="020B0604020202020204" pitchFamily="34" charset="0"/>
              </a:rPr>
              <a:t>Social Psychology Quarterly</a:t>
            </a:r>
            <a:r>
              <a:rPr lang="en-GB" sz="1600" dirty="0">
                <a:solidFill>
                  <a:schemeClr val="bg1"/>
                </a:solidFill>
                <a:latin typeface="Arial" panose="020B0604020202020204" pitchFamily="34" charset="0"/>
                <a:cs typeface="Arial" panose="020B0604020202020204" pitchFamily="34" charset="0"/>
              </a:rPr>
              <a:t>, 57(1), pp. 4–15</a:t>
            </a:r>
            <a:r>
              <a:rPr lang="en-GB" dirty="0">
                <a:solidFill>
                  <a:schemeClr val="bg1"/>
                </a:solidFill>
                <a:latin typeface="Arial" panose="020B0604020202020204" pitchFamily="34" charset="0"/>
                <a:cs typeface="Arial" panose="020B0604020202020204" pitchFamily="34" charset="0"/>
              </a:rPr>
              <a:t>.</a:t>
            </a:r>
          </a:p>
          <a:p>
            <a:r>
              <a:rPr lang="en-GB" sz="1600" dirty="0">
                <a:solidFill>
                  <a:schemeClr val="bg1"/>
                </a:solidFill>
                <a:latin typeface="Arial" panose="020B0604020202020204" pitchFamily="34" charset="0"/>
                <a:cs typeface="Arial" panose="020B0604020202020204" pitchFamily="34" charset="0"/>
              </a:rPr>
              <a:t>Social Care Institute for Excellence (SCIE) (n.d.) Strengths-based approaches. Available at: https://www.scie.org.uk (Accessed: 28 February 2026)</a:t>
            </a:r>
          </a:p>
          <a:p>
            <a:r>
              <a:rPr lang="en-GB" sz="1600" dirty="0">
                <a:solidFill>
                  <a:schemeClr val="bg1"/>
                </a:solidFill>
                <a:latin typeface="Arial" panose="020B0604020202020204" pitchFamily="34" charset="0"/>
                <a:cs typeface="Arial" panose="020B0604020202020204" pitchFamily="34" charset="0"/>
              </a:rPr>
              <a:t>Havighurst, R.J. (1961) ‘Successful aging’, The Gerontologist, 1(1), pp. 8–13.</a:t>
            </a:r>
          </a:p>
          <a:p>
            <a:r>
              <a:rPr lang="en-GB" sz="1600" dirty="0">
                <a:solidFill>
                  <a:schemeClr val="bg1"/>
                </a:solidFill>
                <a:latin typeface="Arial" panose="020B0604020202020204" pitchFamily="34" charset="0"/>
                <a:cs typeface="Arial" panose="020B0604020202020204" pitchFamily="34" charset="0"/>
              </a:rPr>
              <a:t>Age UK (2023) Later life in the United Kingdom. London: Age UK.</a:t>
            </a:r>
          </a:p>
          <a:p>
            <a:r>
              <a:rPr lang="en-GB" sz="1600" dirty="0">
                <a:solidFill>
                  <a:schemeClr val="bg1"/>
                </a:solidFill>
                <a:latin typeface="Arial" panose="020B0604020202020204" pitchFamily="34" charset="0"/>
                <a:cs typeface="Arial" panose="020B0604020202020204" pitchFamily="34" charset="0"/>
              </a:rPr>
              <a:t>Care Quality Commission (2022) Care homes. Available at: https://www.cqc.org.uk (Accessed: 28 February 2026).</a:t>
            </a:r>
          </a:p>
        </p:txBody>
      </p:sp>
      <p:pic>
        <p:nvPicPr>
          <p:cNvPr id="5" name="Audio 4">
            <a:hlinkClick r:id="" action="ppaction://media"/>
            <a:extLst>
              <a:ext uri="{FF2B5EF4-FFF2-40B4-BE49-F238E27FC236}">
                <a16:creationId xmlns:a16="http://schemas.microsoft.com/office/drawing/2014/main" id="{6E567655-5F57-0C9B-119E-053FADC2E88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53352459"/>
      </p:ext>
    </p:extLst>
  </p:cSld>
  <p:clrMapOvr>
    <a:masterClrMapping/>
  </p:clrMapOvr>
  <mc:AlternateContent xmlns:mc="http://schemas.openxmlformats.org/markup-compatibility/2006" xmlns:p14="http://schemas.microsoft.com/office/powerpoint/2010/main">
    <mc:Choice Requires="p14">
      <p:transition spd="slow" p14:dur="2000" advTm="607"/>
    </mc:Choice>
    <mc:Fallback xmlns="">
      <p:transition spd="slow" advTm="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1433</TotalTime>
  <Words>1275</Words>
  <Application>Microsoft Office PowerPoint</Application>
  <PresentationFormat>Widescreen</PresentationFormat>
  <Paragraphs>83</Paragraphs>
  <Slides>12</Slides>
  <Notes>2</Notes>
  <HiddenSlides>0</HiddenSlides>
  <MMClips>12</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PebbleVTI</vt:lpstr>
      <vt:lpstr>Student Name: Melody Maseko  Student Number: 2244812  Module code: BMHP6027  Module: Empowering the Older Person  Lecture: Tomy A Chacko </vt:lpstr>
      <vt:lpstr>Introduction </vt:lpstr>
      <vt:lpstr>Why ageing matters?</vt:lpstr>
      <vt:lpstr>Evaluation of Care and Support for Older People</vt:lpstr>
      <vt:lpstr>Theoretical Framework</vt:lpstr>
      <vt:lpstr>Relevant legislation/ Policy</vt:lpstr>
      <vt:lpstr>Technology </vt:lpstr>
      <vt:lpstr>Case Study: Social Care Institute for Excellence (SCIE</vt:lpstr>
      <vt:lpstr>Recommendations</vt:lpstr>
      <vt:lpstr>Conclusion</vt:lpstr>
      <vt:lpstr>References </vt:lpstr>
      <vt:lpstr>References</vt:lpstr>
    </vt:vector>
  </TitlesOfParts>
  <Company>Wrightington, Wigan and Leigh Teaching Hospitals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Melody Maseko  Student Number: 2244812  Module code: BMHP6027  Module: Empowering the Older Person  Lecture: Tomy A Chacko </dc:title>
  <dc:creator>Melody Maseko</dc:creator>
  <cp:lastModifiedBy>Melody Maseko (2244812)</cp:lastModifiedBy>
  <cp:revision>12</cp:revision>
  <dcterms:created xsi:type="dcterms:W3CDTF">2026-02-08T15:06:52Z</dcterms:created>
  <dcterms:modified xsi:type="dcterms:W3CDTF">2026-03-05T23:00:47Z</dcterms:modified>
</cp:coreProperties>
</file>