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7" r:id="rId2"/>
    <p:sldId id="258" r:id="rId3"/>
    <p:sldId id="259" r:id="rId4"/>
    <p:sldId id="260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1742"/>
    <p:restoredTop sz="95988"/>
  </p:normalViewPr>
  <p:slideViewPr>
    <p:cSldViewPr snapToGrid="0" snapToObjects="1">
      <p:cViewPr>
        <p:scale>
          <a:sx n="71" d="100"/>
          <a:sy n="71" d="100"/>
        </p:scale>
        <p:origin x="824" y="11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65414-B0CB-F14C-B982-BF5FAD9AB4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7A9B12-BA93-8E49-8699-29F293BF27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7D3141-CC91-834C-872D-237388B395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BB1B57-162B-5841-B8A1-31382760331E}" type="datetimeFigureOut">
              <a:rPr lang="en-US" smtClean="0"/>
              <a:t>1/14/22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62C2D8-111E-9045-9FAD-E33FACA785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9B42CC-98E0-6C4F-9655-571041008C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4D481B-6D27-AA4B-BE3C-8DA6080A0B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70751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15E7A4-9AB3-1146-9664-37D2524A4F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9FB21E-A7A7-844A-A016-CA7FBC33D9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2A1B9C-ECFA-7241-903C-3D649B6996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BB1B57-162B-5841-B8A1-31382760331E}" type="datetimeFigureOut">
              <a:rPr lang="en-US" smtClean="0"/>
              <a:t>1/14/22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0B75EE-7570-9D43-AC47-A60384AF30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D17809-5697-DA4B-AC52-46C81755BB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4D481B-6D27-AA4B-BE3C-8DA6080A0B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56362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6C403D-37DD-314D-A1AD-780E1F0CCF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6B68669-D8E3-0B47-BD7D-86852CA20D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957423-8019-0841-BBAD-CB3FB5A396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BB1B57-162B-5841-B8A1-31382760331E}" type="datetimeFigureOut">
              <a:rPr lang="en-US" smtClean="0"/>
              <a:t>1/14/22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D58241-C7C6-5C4F-B6DF-0C6B9788F3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374910-9F84-BD4D-971C-B3B2686B37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4D481B-6D27-AA4B-BE3C-8DA6080A0B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52255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47DEB5-9400-F544-B0C7-F0138870D8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9B2E57-937F-1C4F-815E-B6027D40729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AB375AD-485A-CA44-811F-8611E0712E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365265-F20E-1D4C-B612-A402FF1046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BB1B57-162B-5841-B8A1-31382760331E}" type="datetimeFigureOut">
              <a:rPr lang="en-US" smtClean="0"/>
              <a:t>1/14/22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C96A9B-573B-DD44-8377-89D96B0A2A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963552-B3EA-B043-BDB3-1274F19DB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4D481B-6D27-AA4B-BE3C-8DA6080A0B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84374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732FC5-FECF-8048-B47B-85F377A395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479DB8-85BD-2145-A747-FAAA91B96B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5F2A80-580C-BF4F-8A37-8F52AC7D1D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B7B327-2944-9348-9013-F5D29784DAD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4D4CD6-FE8E-E14F-9015-9BCAEE839A5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D28076E-CC56-7945-8887-FC62777363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BB1B57-162B-5841-B8A1-31382760331E}" type="datetimeFigureOut">
              <a:rPr lang="en-US" smtClean="0"/>
              <a:t>1/14/22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53B45A6-0DD3-F34B-9E8C-DE0056FF02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E1833C0-9DB2-8A48-8373-D4B64639E5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4D481B-6D27-AA4B-BE3C-8DA6080A0B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6073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F304C7-C98B-E54C-9C82-844D2CDBDA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37AD22F-BB97-3A41-9D48-2A63E156BC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BB1B57-162B-5841-B8A1-31382760331E}" type="datetimeFigureOut">
              <a:rPr lang="en-US" smtClean="0"/>
              <a:t>1/14/22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7C3B667-C1E9-9147-9DEE-834B07D64D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BB435B3-D4BA-A447-8773-90A323EE5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4D481B-6D27-AA4B-BE3C-8DA6080A0B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31747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46C922F-7BC4-8D46-885E-E64411D265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BB1B57-162B-5841-B8A1-31382760331E}" type="datetimeFigureOut">
              <a:rPr lang="en-US" smtClean="0"/>
              <a:t>1/14/22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77CD28C-4FFD-CD42-8F56-00232B2A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C59D2C-58AA-2545-8D56-EFB54C99B7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4D481B-6D27-AA4B-BE3C-8DA6080A0B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04333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8906F7-FC47-1045-B629-65D6488D6B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A06DAB-EF6E-2248-BAD3-4697C333DF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92FD5AC-0388-6C41-A0AC-B12CB5232D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E38E82-8B7B-1044-81CE-3E6921512A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BB1B57-162B-5841-B8A1-31382760331E}" type="datetimeFigureOut">
              <a:rPr lang="en-US" smtClean="0"/>
              <a:t>1/14/22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924EC04-517B-7347-8795-AEE2776A31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846271-9641-7B45-BC18-DD52D966C3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4D481B-6D27-AA4B-BE3C-8DA6080A0B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81069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7DFF61-DFD9-AB4F-B72B-D5B9324ADB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4F9D1A4-E769-0642-89AD-EAD73CEF380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848A920-1FDE-D741-83F0-38A113A12C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5B5FFD3-1C7A-9646-9F1B-07AE2FDC4F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BB1B57-162B-5841-B8A1-31382760331E}" type="datetimeFigureOut">
              <a:rPr lang="en-US" smtClean="0"/>
              <a:t>1/14/22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4A646E7-B902-B44B-9722-976F2C16D8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1857F71-FBFB-424A-9C9C-39E3755033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4D481B-6D27-AA4B-BE3C-8DA6080A0B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75886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AE0B7-96A4-A24C-AD15-205A06B34B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2648A57-6071-584A-A67F-58A22F7EC87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5744FD-2FCA-204B-99A4-951018216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BB1B57-162B-5841-B8A1-31382760331E}" type="datetimeFigureOut">
              <a:rPr lang="en-US" smtClean="0"/>
              <a:t>1/14/22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BE0036-74BB-2840-B268-1770C5254C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1F5134-4DB6-AD40-AEFC-2B24CF6679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4D481B-6D27-AA4B-BE3C-8DA6080A0B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80366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9F72E52-0208-B44B-A26E-768A5F057D6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D0538A-7254-DC4A-9741-B7ADB167FA7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635BF4-F707-9F40-A524-882B1EBC36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BB1B57-162B-5841-B8A1-31382760331E}" type="datetimeFigureOut">
              <a:rPr lang="en-US" smtClean="0"/>
              <a:t>1/14/22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79E57B-C0A1-424B-9A28-CA9E36ED2E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9E650E-1ACE-2041-A569-F3FA00572A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4D481B-6D27-AA4B-BE3C-8DA6080A0B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05557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F43A9DA-17B5-274A-A119-68EA80383B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C21444-A2E2-9D45-B33B-6715BD77D9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BFDC52-8A1C-E542-9BB2-9C3B3F0521C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BB1B57-162B-5841-B8A1-31382760331E}" type="datetimeFigureOut">
              <a:rPr lang="en-US" smtClean="0"/>
              <a:t>1/14/22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C997DD-1064-A642-83E8-B653D86EDCE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D49606-5E35-9C49-A64A-13533E16A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4D481B-6D27-AA4B-BE3C-8DA6080A0B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03728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hs.uk/conditions/epilepsy/treatment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dc.gov/epilepsy/groups/professionals.htm" TargetMode="External"/><Relationship Id="rId7" Type="http://schemas.openxmlformats.org/officeDocument/2006/relationships/hyperlink" Target="https://www.epilepsy.org.uk/info/daily-life/safety/coronavirus-covid-19" TargetMode="External"/><Relationship Id="rId2" Type="http://schemas.openxmlformats.org/officeDocument/2006/relationships/hyperlink" Target="https://www.asdclinic.co.uk/conditions/epilepsy/speech-and-language-therapy-for-epilepsy.php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pilepsy.org.uk/info/what-is-epilepsy" TargetMode="External"/><Relationship Id="rId5" Type="http://schemas.openxmlformats.org/officeDocument/2006/relationships/hyperlink" Target="https://assets.publishing.service.gov.uk/government/uploads/system/uploads/attachment_data/file/67664/edu-chi-disabil-guid-note.pdf" TargetMode="External"/><Relationship Id="rId4" Type="http://schemas.openxmlformats.org/officeDocument/2006/relationships/hyperlink" Target="https://health.clevelandclinic.org/13-common-epilepsy-myths-debunked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hs.uk/conditions/epilepsy/" TargetMode="External"/><Relationship Id="rId2" Type="http://schemas.openxmlformats.org/officeDocument/2006/relationships/hyperlink" Target="https://epilepsysociety.org.uk/about-epilepsy/diagnosing-epilepsy/how-epilepsy-diagnosed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nhs.uk/conditions/epilepsy/treatment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niswales.ac.uk/cy/university/university-of-wales-trinity-saint-david/" TargetMode="External"/><Relationship Id="rId2" Type="http://schemas.openxmlformats.org/officeDocument/2006/relationships/hyperlink" Target="https://www.nhs.uk/conditions/what-to-do-if-someone-has-a-seizure-fit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483A4F0-95BD-1741-A17E-2E6C94F708EE}"/>
              </a:ext>
            </a:extLst>
          </p:cNvPr>
          <p:cNvSpPr/>
          <p:nvPr/>
        </p:nvSpPr>
        <p:spPr>
          <a:xfrm>
            <a:off x="118820" y="2126255"/>
            <a:ext cx="4267650" cy="466281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y-GB" sz="1100" dirty="0"/>
              <a:t>Nid oes unrhyw arwyddion na symptomau pendant o epilepsi, fodd bynnag, mae  ffactorau risg. Yn ôl  Minardi  </a:t>
            </a:r>
            <a:r>
              <a:rPr lang="cy-GB" sz="1100" i="1" dirty="0"/>
              <a:t>et al  </a:t>
            </a:r>
            <a:r>
              <a:rPr lang="cy-GB" sz="1100" dirty="0"/>
              <a:t>(2019) mae ffactorau risg yn cynnwys hanes o epilepsi yn y teulu, anabledd meddwl a genedigaeth gynamserol. Gall camddefnyddio alcohol neu ysmygu yn ystod beichiogrwydd ddyblu'r risg o achosion o cael trawiad. </a:t>
            </a:r>
          </a:p>
          <a:p>
            <a:r>
              <a:rPr lang="en-GB" sz="1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  <a:r>
              <a:rPr lang="cy-GB" sz="1100" dirty="0"/>
              <a:t>Dywed Oto (2016) fod llawer o ddatblygiadau wedi bod o ran gwneud diagnosis o epilepsi dros yr 20 mlynedd diwethaf, ond mae rhifau camddiagnosis yn dal i fod yn uchel. Mae epilepsy society (2021) yn datgan nad oes un prawf a all ddiagnosio epilepsi ac mae diagnosis yn seiliedig yn bennaf ar yr hyn a ddigwyddodd cyn, yn ystod ac ar ôl trawiad</a:t>
            </a:r>
            <a:r>
              <a:rPr lang="en-GB" sz="1100" dirty="0"/>
              <a:t>. </a:t>
            </a:r>
            <a:r>
              <a:rPr lang="cy-GB" sz="1100" dirty="0"/>
              <a:t>mae Moshe </a:t>
            </a:r>
            <a:r>
              <a:rPr lang="cy-GB" sz="1100" i="1" dirty="0"/>
              <a:t>et al </a:t>
            </a:r>
            <a:r>
              <a:rPr lang="cy-GB" sz="1100" dirty="0"/>
              <a:t>(2015) yn tynnu sylw at y datblygiad diweddar pwysicaf yw argaeledd ffonau symudol sy'n caniatáu i tystion gael fideo o’r trawiad er mwyn dangos i  feddygon a gweithwyr iechyd proffesiynol. Mae Elger a Hoppe (2018) yn tynnu sylw at bwysigrwydd gadw cofnod gywir o'r adeg y mae trawiad yn digwydd naill ai o’r claf neu rhiant. Fodd bynnag, mae'r cofnod hon yn gallu fod yn anghywyr sy'n arwain at driniaeth anghywyr y mae'r claf yn ei derbyn</a:t>
            </a:r>
            <a:r>
              <a:rPr lang="en-GB" sz="1100" dirty="0"/>
              <a:t> </a:t>
            </a:r>
          </a:p>
          <a:p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 </a:t>
            </a:r>
            <a:r>
              <a:rPr lang="cy-GB" sz="1100" dirty="0"/>
              <a:t>Er mai epilepsi yw un o'r anhwylderau niwrolegol mwyaf cyffredin mae Johnson </a:t>
            </a:r>
            <a:r>
              <a:rPr lang="cy-GB" sz="1100" i="1" dirty="0"/>
              <a:t>et al</a:t>
            </a:r>
            <a:r>
              <a:rPr lang="cy-GB" sz="1100" dirty="0"/>
              <a:t> (2021) yn dweud nad oes gan athrawon wybodaeth am reoli trawiad. Mewn adolygiad systematig o wybodaeth ac agweddau athrawon, nodwyd agweddau negyddol ac o restr o saith cyflwr meddygol adroddwyd mai epilepsi oedd y cyflwr lleiaf cyfarwydd. Dangosodd athrawon bryderon wrth ymateb i trawiad. </a:t>
            </a:r>
            <a:endParaRPr lang="en-GB" sz="1100" dirty="0"/>
          </a:p>
          <a:p>
            <a:r>
              <a:rPr lang="en-GB" sz="1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  <a:r>
              <a:rPr lang="cy-GB" sz="1100" dirty="0"/>
              <a:t>Dywed Fleeman a Bradley (2018) y gellir trin epilepsi yn y rhan fwyaf o achosion gyda meddyginiaeth a thriniaethau eraill. fodd bynnag, oherwydd y stigma sy'n gysylltiedig ag epilepsi gall achosi problemau'n gymdeithasol</a:t>
            </a:r>
            <a:r>
              <a:rPr lang="en-GB" sz="1100" dirty="0"/>
              <a:t> </a:t>
            </a:r>
            <a:endParaRPr lang="en-GB" sz="1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9765719-B8E5-5545-BEA8-B32B3E60A93E}"/>
              </a:ext>
            </a:extLst>
          </p:cNvPr>
          <p:cNvSpPr/>
          <p:nvPr/>
        </p:nvSpPr>
        <p:spPr>
          <a:xfrm>
            <a:off x="8216089" y="94930"/>
            <a:ext cx="3856382" cy="212365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y-GB" sz="1100" b="1" u="sng" dirty="0"/>
              <a:t>Rhwystr 1</a:t>
            </a:r>
          </a:p>
          <a:p>
            <a:r>
              <a:rPr lang="cy-GB" sz="1100" dirty="0"/>
              <a:t>Dywed Besag </a:t>
            </a:r>
            <a:r>
              <a:rPr lang="cy-GB" sz="1100" i="1" dirty="0"/>
              <a:t>et al</a:t>
            </a:r>
            <a:r>
              <a:rPr lang="cy-GB" sz="1100" dirty="0"/>
              <a:t> (2016) fod tua 30% o blant ag epilepsi yn dioddef gydag ADHD hefyd. Fodd bynnag, hyd yn oed os nad yw plentyn ag epilepsi yn cael diagnosis o ADHD mae mwy o siawns o broblemau ymddygiad (Dunn, Haezlak ac Ambrosius, 2003). Mae Besag  </a:t>
            </a:r>
            <a:r>
              <a:rPr lang="cy-GB" sz="1100" i="1" dirty="0"/>
              <a:t>et al</a:t>
            </a:r>
            <a:r>
              <a:rPr lang="cy-GB" sz="1100" dirty="0"/>
              <a:t> yn parhau i nodi cyffuriau gwrth-epileptig, yr epilepsi ei hun a chamweithrediad sylfaenol yr ymennydd yw rhai o achosion ADHD. Mae tua 70,000 o blant yn y Deurnas Unedig gydag epilepsi a bydd gan 20,000 o rheina epilepsi ac ADHD, fodd bynnag, dim ond swm bach fydd yn cael ei brofi. Mae amharodrwydd i drin plant ag epilepsi ar gyfer ADHD hefyd oherwydd pryderon am waethygu trawidau. </a:t>
            </a:r>
            <a:endParaRPr lang="en-GB" sz="1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45CCD66-1ADB-6149-8001-3C0921B649CD}"/>
              </a:ext>
            </a:extLst>
          </p:cNvPr>
          <p:cNvSpPr/>
          <p:nvPr/>
        </p:nvSpPr>
        <p:spPr>
          <a:xfrm>
            <a:off x="119530" y="94930"/>
            <a:ext cx="4266940" cy="195438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y-GB" sz="1100" dirty="0"/>
              <a:t>Mae epilepsi yn cael ei ystyried fel un o'r cyflyrau niwrolegol mwyaf cyffredin yn y byd yn ôl  Epilepsy Action (2019) gyda'r cyflwr yn effeithio ar 65 miliwn o bobl ledled y byd dywed Moshe </a:t>
            </a:r>
            <a:r>
              <a:rPr lang="cy-GB" sz="1100" i="1" dirty="0"/>
              <a:t>et al</a:t>
            </a:r>
            <a:r>
              <a:rPr lang="cy-GB" sz="1100" dirty="0"/>
              <a:t> (2015). Mae Rawlings </a:t>
            </a:r>
            <a:r>
              <a:rPr lang="cy-GB" sz="1100" i="1" dirty="0"/>
              <a:t>et al</a:t>
            </a:r>
            <a:r>
              <a:rPr lang="cy-GB" sz="1100" dirty="0"/>
              <a:t> (2017) yn awgrymu bod Epilepsi yn anhwylder sy'n effeithio ar yr ymennydd sy'n achosi episodau lle mae person yn cael trawiad. Byddai'r rhan fwyaf o bobl yn cysylltu epilepsi â 'ffit' chorff llawn fodd bynnag, yn ôl y GIG gall rhai symptomau gynnwys colli ymwybyddiaeth, mynd yn stiff neu hyd yn oed arogl neu flas anarferol.</a:t>
            </a:r>
            <a:r>
              <a:rPr lang="en-GB" sz="1100" dirty="0"/>
              <a:t> </a:t>
            </a:r>
            <a:r>
              <a:rPr lang="cy-GB" sz="1100" dirty="0"/>
              <a:t> yn ôl de Boer (2010) mae hefyd stigma sy'n ymwneud ag epilepsi sy'n gallu achosi problemau cymdeithasol i bobl a theuluoedd sy'n dioddef o'r cyflwr</a:t>
            </a:r>
            <a:r>
              <a:rPr lang="en-GB" sz="1100" dirty="0"/>
              <a:t> </a:t>
            </a:r>
            <a:endParaRPr lang="en-GB" sz="1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17168C7-1F9D-9041-8180-91C62E1C2894}"/>
              </a:ext>
            </a:extLst>
          </p:cNvPr>
          <p:cNvSpPr/>
          <p:nvPr/>
        </p:nvSpPr>
        <p:spPr>
          <a:xfrm>
            <a:off x="8216088" y="2370549"/>
            <a:ext cx="3856380" cy="244682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y-GB" sz="1100" b="1" u="sng" dirty="0"/>
              <a:t>Rhwystr 2 </a:t>
            </a:r>
          </a:p>
          <a:p>
            <a:r>
              <a:rPr lang="cy-GB" sz="1100" dirty="0"/>
              <a:t>Mae Williams (2003) yn datgan bod gan blant ag epilepsi risg uwch o anableddau dysgu. Nid oes strategaethau i gefnogi plant ag epilepsi yn benodol mewn addysg. Mae Bailey ac Im-Bolter (2021) yn datgan thyn y gallai gweithgaredd ymennydd abnormal sy'n  gysylltiedig ag epilepsi plentyndod  effeithio ar brosesau  datblygu megis datblygu iaith. Mae Clinig ASD  (dim dyddiad ) yn dweud y gall epilepsi arwain at golli swyddogaeth dros dro mewn un rhan neu fwy o'r ymennydd.</a:t>
            </a:r>
            <a:r>
              <a:rPr lang="en-GB" sz="1100" dirty="0"/>
              <a:t> Mae Camfield a Camfield (2019)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dweud</a:t>
            </a:r>
            <a:r>
              <a:rPr lang="en-GB" sz="1100" dirty="0"/>
              <a:t> </a:t>
            </a:r>
            <a:r>
              <a:rPr lang="en-GB" sz="1100" dirty="0" err="1"/>
              <a:t>mae</a:t>
            </a:r>
            <a:r>
              <a:rPr lang="en-GB" sz="1100" dirty="0"/>
              <a:t> </a:t>
            </a:r>
            <a:r>
              <a:rPr lang="cy-GB" sz="1100" dirty="0"/>
              <a:t>ymchwil wedi dangos bod plant sy'n dioddef o epilepsi yn cael anawsterau gyda chyflawniad academaidd mewn sgiliau iaith  penodol. Mae plant ag epilepsi yn tueddu i ryngweithio llai â phlant eraill</a:t>
            </a:r>
            <a:r>
              <a:rPr lang="cy-GB" dirty="0"/>
              <a:t>.</a:t>
            </a:r>
            <a:r>
              <a:rPr lang="en-GB" sz="1100" dirty="0"/>
              <a:t> </a:t>
            </a:r>
            <a:endParaRPr lang="en-GB" sz="1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1725363-264E-004E-BD7B-74BD093E3247}"/>
              </a:ext>
            </a:extLst>
          </p:cNvPr>
          <p:cNvSpPr/>
          <p:nvPr/>
        </p:nvSpPr>
        <p:spPr>
          <a:xfrm>
            <a:off x="8216088" y="4937244"/>
            <a:ext cx="3856380" cy="173075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100" dirty="0">
                <a:solidFill>
                  <a:schemeClr val="tx1"/>
                </a:solidFill>
              </a:rPr>
              <a:t>I </a:t>
            </a:r>
            <a:r>
              <a:rPr lang="en-GB" sz="1100" dirty="0" err="1">
                <a:solidFill>
                  <a:schemeClr val="tx1"/>
                </a:solidFill>
              </a:rPr>
              <a:t>gloi</a:t>
            </a:r>
            <a:r>
              <a:rPr lang="en-GB" sz="1100" dirty="0">
                <a:solidFill>
                  <a:schemeClr val="tx1"/>
                </a:solidFill>
              </a:rPr>
              <a:t>, </a:t>
            </a:r>
            <a:r>
              <a:rPr lang="en-GB" sz="1100" dirty="0" err="1">
                <a:solidFill>
                  <a:schemeClr val="tx1"/>
                </a:solidFill>
              </a:rPr>
              <a:t>yn</a:t>
            </a:r>
            <a:r>
              <a:rPr lang="en-GB" sz="1100" dirty="0">
                <a:solidFill>
                  <a:schemeClr val="tx1"/>
                </a:solidFill>
              </a:rPr>
              <a:t> </a:t>
            </a:r>
            <a:r>
              <a:rPr lang="en-GB" sz="1100" dirty="0" err="1">
                <a:solidFill>
                  <a:schemeClr val="tx1"/>
                </a:solidFill>
              </a:rPr>
              <a:t>ôl</a:t>
            </a:r>
            <a:r>
              <a:rPr lang="en-GB" sz="1100" dirty="0">
                <a:solidFill>
                  <a:schemeClr val="tx1"/>
                </a:solidFill>
              </a:rPr>
              <a:t> Camfield a Camfield (2019) gall </a:t>
            </a:r>
            <a:r>
              <a:rPr lang="en-GB" sz="1100" dirty="0" err="1">
                <a:solidFill>
                  <a:schemeClr val="tx1"/>
                </a:solidFill>
              </a:rPr>
              <a:t>trawiad</a:t>
            </a:r>
            <a:r>
              <a:rPr lang="en-GB" sz="1100" dirty="0">
                <a:solidFill>
                  <a:schemeClr val="tx1"/>
                </a:solidFill>
              </a:rPr>
              <a:t> </a:t>
            </a:r>
            <a:r>
              <a:rPr lang="en-GB" sz="1100" dirty="0" err="1">
                <a:solidFill>
                  <a:schemeClr val="tx1"/>
                </a:solidFill>
              </a:rPr>
              <a:t>fod</a:t>
            </a:r>
            <a:r>
              <a:rPr lang="en-GB" sz="1100" dirty="0">
                <a:solidFill>
                  <a:schemeClr val="tx1"/>
                </a:solidFill>
              </a:rPr>
              <a:t> </a:t>
            </a:r>
            <a:r>
              <a:rPr lang="en-GB" sz="1100" dirty="0" err="1">
                <a:solidFill>
                  <a:schemeClr val="tx1"/>
                </a:solidFill>
              </a:rPr>
              <a:t>yn</a:t>
            </a:r>
            <a:r>
              <a:rPr lang="en-GB" sz="1100" dirty="0">
                <a:solidFill>
                  <a:schemeClr val="tx1"/>
                </a:solidFill>
              </a:rPr>
              <a:t> </a:t>
            </a:r>
            <a:r>
              <a:rPr lang="en-GB" sz="1100" dirty="0" err="1">
                <a:solidFill>
                  <a:schemeClr val="tx1"/>
                </a:solidFill>
              </a:rPr>
              <a:t>ddigwyddiad</a:t>
            </a:r>
            <a:r>
              <a:rPr lang="en-GB" sz="1100" dirty="0">
                <a:solidFill>
                  <a:schemeClr val="tx1"/>
                </a:solidFill>
              </a:rPr>
              <a:t> </a:t>
            </a:r>
            <a:r>
              <a:rPr lang="en-GB" sz="1100" dirty="0" err="1">
                <a:solidFill>
                  <a:schemeClr val="tx1"/>
                </a:solidFill>
              </a:rPr>
              <a:t>dramatig</a:t>
            </a:r>
            <a:r>
              <a:rPr lang="en-GB" sz="1100" dirty="0">
                <a:solidFill>
                  <a:schemeClr val="tx1"/>
                </a:solidFill>
              </a:rPr>
              <a:t> a gall </a:t>
            </a:r>
            <a:r>
              <a:rPr lang="en-GB" sz="1100" dirty="0" err="1">
                <a:solidFill>
                  <a:schemeClr val="tx1"/>
                </a:solidFill>
              </a:rPr>
              <a:t>olygu</a:t>
            </a:r>
            <a:r>
              <a:rPr lang="en-GB" sz="1100" dirty="0">
                <a:solidFill>
                  <a:schemeClr val="tx1"/>
                </a:solidFill>
              </a:rPr>
              <a:t> </a:t>
            </a:r>
            <a:r>
              <a:rPr lang="en-GB" sz="1100" dirty="0" err="1">
                <a:solidFill>
                  <a:schemeClr val="tx1"/>
                </a:solidFill>
              </a:rPr>
              <a:t>colli</a:t>
            </a:r>
            <a:r>
              <a:rPr lang="en-GB" sz="1100" dirty="0">
                <a:solidFill>
                  <a:schemeClr val="tx1"/>
                </a:solidFill>
              </a:rPr>
              <a:t> </a:t>
            </a:r>
            <a:r>
              <a:rPr lang="en-GB" sz="1100" dirty="0" err="1">
                <a:solidFill>
                  <a:schemeClr val="tx1"/>
                </a:solidFill>
              </a:rPr>
              <a:t>galluoedd</a:t>
            </a:r>
            <a:r>
              <a:rPr lang="en-GB" sz="1100" dirty="0">
                <a:solidFill>
                  <a:schemeClr val="tx1"/>
                </a:solidFill>
              </a:rPr>
              <a:t> </a:t>
            </a:r>
            <a:r>
              <a:rPr lang="en-GB" sz="1100" dirty="0" err="1">
                <a:solidFill>
                  <a:schemeClr val="tx1"/>
                </a:solidFill>
              </a:rPr>
              <a:t>gwybyddol</a:t>
            </a:r>
            <a:r>
              <a:rPr lang="en-GB" sz="1100" dirty="0">
                <a:solidFill>
                  <a:schemeClr val="tx1"/>
                </a:solidFill>
              </a:rPr>
              <a:t>. </a:t>
            </a:r>
            <a:r>
              <a:rPr lang="en-GB" sz="1100" dirty="0" err="1">
                <a:solidFill>
                  <a:schemeClr val="tx1"/>
                </a:solidFill>
              </a:rPr>
              <a:t>Trwy</a:t>
            </a:r>
            <a:r>
              <a:rPr lang="en-GB" sz="1100" dirty="0">
                <a:solidFill>
                  <a:schemeClr val="tx1"/>
                </a:solidFill>
              </a:rPr>
              <a:t> </a:t>
            </a:r>
            <a:r>
              <a:rPr lang="en-GB" sz="1100" dirty="0" err="1">
                <a:solidFill>
                  <a:schemeClr val="tx1"/>
                </a:solidFill>
              </a:rPr>
              <a:t>gydol</a:t>
            </a:r>
            <a:r>
              <a:rPr lang="en-GB" sz="1100" dirty="0">
                <a:solidFill>
                  <a:schemeClr val="tx1"/>
                </a:solidFill>
              </a:rPr>
              <a:t> y </a:t>
            </a:r>
            <a:r>
              <a:rPr lang="en-GB" sz="1100" dirty="0" err="1">
                <a:solidFill>
                  <a:schemeClr val="tx1"/>
                </a:solidFill>
              </a:rPr>
              <a:t>cyflwyniad</a:t>
            </a:r>
            <a:r>
              <a:rPr lang="en-GB" sz="1100" dirty="0">
                <a:solidFill>
                  <a:schemeClr val="tx1"/>
                </a:solidFill>
              </a:rPr>
              <a:t> </a:t>
            </a:r>
            <a:r>
              <a:rPr lang="en-GB" sz="1100" dirty="0" err="1">
                <a:solidFill>
                  <a:schemeClr val="tx1"/>
                </a:solidFill>
              </a:rPr>
              <a:t>hwn</a:t>
            </a:r>
            <a:r>
              <a:rPr lang="en-GB" sz="1100" dirty="0">
                <a:solidFill>
                  <a:schemeClr val="tx1"/>
                </a:solidFill>
              </a:rPr>
              <a:t> </a:t>
            </a:r>
            <a:r>
              <a:rPr lang="en-GB" sz="1100" dirty="0" err="1">
                <a:solidFill>
                  <a:schemeClr val="tx1"/>
                </a:solidFill>
              </a:rPr>
              <a:t>rydym</a:t>
            </a:r>
            <a:r>
              <a:rPr lang="en-GB" sz="1100" dirty="0">
                <a:solidFill>
                  <a:schemeClr val="tx1"/>
                </a:solidFill>
              </a:rPr>
              <a:t> </a:t>
            </a:r>
            <a:r>
              <a:rPr lang="en-GB" sz="1100" dirty="0" err="1">
                <a:solidFill>
                  <a:schemeClr val="tx1"/>
                </a:solidFill>
              </a:rPr>
              <a:t>wedi</a:t>
            </a:r>
            <a:r>
              <a:rPr lang="en-GB" sz="1100" dirty="0">
                <a:solidFill>
                  <a:schemeClr val="tx1"/>
                </a:solidFill>
              </a:rPr>
              <a:t> </a:t>
            </a:r>
            <a:r>
              <a:rPr lang="en-GB" sz="1100" dirty="0" err="1">
                <a:solidFill>
                  <a:schemeClr val="tx1"/>
                </a:solidFill>
              </a:rPr>
              <a:t>dysgu</a:t>
            </a:r>
            <a:r>
              <a:rPr lang="en-GB" sz="1100" dirty="0">
                <a:solidFill>
                  <a:schemeClr val="tx1"/>
                </a:solidFill>
              </a:rPr>
              <a:t> bod </a:t>
            </a:r>
            <a:r>
              <a:rPr lang="en-GB" sz="1100" dirty="0" err="1">
                <a:solidFill>
                  <a:schemeClr val="tx1"/>
                </a:solidFill>
              </a:rPr>
              <a:t>athrawon</a:t>
            </a:r>
            <a:r>
              <a:rPr lang="en-GB" sz="1100" dirty="0">
                <a:solidFill>
                  <a:schemeClr val="tx1"/>
                </a:solidFill>
              </a:rPr>
              <a:t> </a:t>
            </a:r>
            <a:r>
              <a:rPr lang="en-GB" sz="1100" dirty="0" err="1">
                <a:solidFill>
                  <a:schemeClr val="tx1"/>
                </a:solidFill>
              </a:rPr>
              <a:t>yn</a:t>
            </a:r>
            <a:r>
              <a:rPr lang="en-GB" sz="1100" dirty="0">
                <a:solidFill>
                  <a:schemeClr val="tx1"/>
                </a:solidFill>
              </a:rPr>
              <a:t> </a:t>
            </a:r>
            <a:r>
              <a:rPr lang="en-GB" sz="1100" dirty="0" err="1">
                <a:solidFill>
                  <a:schemeClr val="tx1"/>
                </a:solidFill>
              </a:rPr>
              <a:t>teimlo</a:t>
            </a:r>
            <a:r>
              <a:rPr lang="en-GB" sz="1100" dirty="0">
                <a:solidFill>
                  <a:schemeClr val="tx1"/>
                </a:solidFill>
              </a:rPr>
              <a:t> </a:t>
            </a:r>
            <a:r>
              <a:rPr lang="en-GB" sz="1100" dirty="0" err="1">
                <a:solidFill>
                  <a:schemeClr val="tx1"/>
                </a:solidFill>
              </a:rPr>
              <a:t>nad</a:t>
            </a:r>
            <a:r>
              <a:rPr lang="en-GB" sz="1100" dirty="0">
                <a:solidFill>
                  <a:schemeClr val="tx1"/>
                </a:solidFill>
              </a:rPr>
              <a:t> </a:t>
            </a:r>
            <a:r>
              <a:rPr lang="en-GB" sz="1100" dirty="0" err="1">
                <a:solidFill>
                  <a:schemeClr val="tx1"/>
                </a:solidFill>
              </a:rPr>
              <a:t>oes</a:t>
            </a:r>
            <a:r>
              <a:rPr lang="en-GB" sz="1100" dirty="0">
                <a:solidFill>
                  <a:schemeClr val="tx1"/>
                </a:solidFill>
              </a:rPr>
              <a:t> </a:t>
            </a:r>
            <a:r>
              <a:rPr lang="en-GB" sz="1100" dirty="0" err="1">
                <a:solidFill>
                  <a:schemeClr val="tx1"/>
                </a:solidFill>
              </a:rPr>
              <a:t>ganddynt</a:t>
            </a:r>
            <a:r>
              <a:rPr lang="en-GB" sz="1100" dirty="0">
                <a:solidFill>
                  <a:schemeClr val="tx1"/>
                </a:solidFill>
              </a:rPr>
              <a:t> </a:t>
            </a:r>
            <a:r>
              <a:rPr lang="en-GB" sz="1100" dirty="0" err="1">
                <a:solidFill>
                  <a:schemeClr val="tx1"/>
                </a:solidFill>
              </a:rPr>
              <a:t>ddigon</a:t>
            </a:r>
            <a:r>
              <a:rPr lang="en-GB" sz="1100" dirty="0">
                <a:solidFill>
                  <a:schemeClr val="tx1"/>
                </a:solidFill>
              </a:rPr>
              <a:t> o </a:t>
            </a:r>
            <a:r>
              <a:rPr lang="en-GB" sz="1100" dirty="0" err="1">
                <a:solidFill>
                  <a:schemeClr val="tx1"/>
                </a:solidFill>
              </a:rPr>
              <a:t>wybodaeth</a:t>
            </a:r>
            <a:r>
              <a:rPr lang="en-GB" sz="1100" dirty="0">
                <a:solidFill>
                  <a:schemeClr val="tx1"/>
                </a:solidFill>
              </a:rPr>
              <a:t> </a:t>
            </a:r>
            <a:r>
              <a:rPr lang="en-GB" sz="1100" dirty="0" err="1">
                <a:solidFill>
                  <a:schemeClr val="tx1"/>
                </a:solidFill>
              </a:rPr>
              <a:t>i</a:t>
            </a:r>
            <a:r>
              <a:rPr lang="en-GB" sz="1100" dirty="0">
                <a:solidFill>
                  <a:schemeClr val="tx1"/>
                </a:solidFill>
              </a:rPr>
              <a:t> </a:t>
            </a:r>
            <a:r>
              <a:rPr lang="en-GB" sz="1100" dirty="0" err="1">
                <a:solidFill>
                  <a:schemeClr val="tx1"/>
                </a:solidFill>
              </a:rPr>
              <a:t>gefnogi</a:t>
            </a:r>
            <a:r>
              <a:rPr lang="en-GB" sz="1100" dirty="0">
                <a:solidFill>
                  <a:schemeClr val="tx1"/>
                </a:solidFill>
              </a:rPr>
              <a:t> plant ag </a:t>
            </a:r>
            <a:r>
              <a:rPr lang="en-GB" sz="1100" dirty="0" err="1">
                <a:solidFill>
                  <a:schemeClr val="tx1"/>
                </a:solidFill>
              </a:rPr>
              <a:t>epilepsi</a:t>
            </a:r>
            <a:r>
              <a:rPr lang="en-GB" sz="1100" dirty="0">
                <a:solidFill>
                  <a:schemeClr val="tx1"/>
                </a:solidFill>
              </a:rPr>
              <a:t> a bod </a:t>
            </a:r>
            <a:r>
              <a:rPr lang="en-GB" sz="1100" dirty="0" err="1">
                <a:solidFill>
                  <a:schemeClr val="tx1"/>
                </a:solidFill>
              </a:rPr>
              <a:t>angen</a:t>
            </a:r>
            <a:r>
              <a:rPr lang="en-GB" sz="1100" dirty="0">
                <a:solidFill>
                  <a:schemeClr val="tx1"/>
                </a:solidFill>
              </a:rPr>
              <a:t> </a:t>
            </a:r>
            <a:r>
              <a:rPr lang="en-GB" sz="1100" dirty="0" err="1">
                <a:solidFill>
                  <a:schemeClr val="tx1"/>
                </a:solidFill>
              </a:rPr>
              <a:t>rhoi</a:t>
            </a:r>
            <a:r>
              <a:rPr lang="en-GB" sz="1100" dirty="0">
                <a:solidFill>
                  <a:schemeClr val="tx1"/>
                </a:solidFill>
              </a:rPr>
              <a:t> </a:t>
            </a:r>
            <a:r>
              <a:rPr lang="en-GB" sz="1100" dirty="0" err="1">
                <a:solidFill>
                  <a:schemeClr val="tx1"/>
                </a:solidFill>
              </a:rPr>
              <a:t>mwy</a:t>
            </a:r>
            <a:r>
              <a:rPr lang="en-GB" sz="1100" dirty="0">
                <a:solidFill>
                  <a:schemeClr val="tx1"/>
                </a:solidFill>
              </a:rPr>
              <a:t> o </a:t>
            </a:r>
            <a:r>
              <a:rPr lang="en-GB" sz="1100" dirty="0" err="1">
                <a:solidFill>
                  <a:schemeClr val="tx1"/>
                </a:solidFill>
              </a:rPr>
              <a:t>gymorth</a:t>
            </a:r>
            <a:r>
              <a:rPr lang="en-GB" sz="1100" dirty="0">
                <a:solidFill>
                  <a:schemeClr val="tx1"/>
                </a:solidFill>
              </a:rPr>
              <a:t> a </a:t>
            </a:r>
            <a:r>
              <a:rPr lang="en-GB" sz="1100" dirty="0" err="1">
                <a:solidFill>
                  <a:schemeClr val="tx1"/>
                </a:solidFill>
              </a:rPr>
              <a:t>gwybodaeth</a:t>
            </a:r>
            <a:r>
              <a:rPr lang="en-GB" sz="1100" dirty="0">
                <a:solidFill>
                  <a:schemeClr val="tx1"/>
                </a:solidFill>
              </a:rPr>
              <a:t> </a:t>
            </a:r>
            <a:r>
              <a:rPr lang="en-GB" sz="1100" dirty="0" err="1">
                <a:solidFill>
                  <a:schemeClr val="tx1"/>
                </a:solidFill>
              </a:rPr>
              <a:t>i</a:t>
            </a:r>
            <a:r>
              <a:rPr lang="en-GB" sz="1100" dirty="0">
                <a:solidFill>
                  <a:schemeClr val="tx1"/>
                </a:solidFill>
              </a:rPr>
              <a:t> </a:t>
            </a:r>
            <a:r>
              <a:rPr lang="en-GB" sz="1100" dirty="0" err="1">
                <a:solidFill>
                  <a:schemeClr val="tx1"/>
                </a:solidFill>
              </a:rPr>
              <a:t>ymarferwyr</a:t>
            </a:r>
            <a:r>
              <a:rPr lang="en-GB" sz="1100" dirty="0">
                <a:solidFill>
                  <a:schemeClr val="tx1"/>
                </a:solidFill>
              </a:rPr>
              <a:t>. </a:t>
            </a:r>
            <a:r>
              <a:rPr lang="en-GB" sz="1100" dirty="0" err="1">
                <a:solidFill>
                  <a:schemeClr val="tx1"/>
                </a:solidFill>
              </a:rPr>
              <a:t>Yn</a:t>
            </a:r>
            <a:r>
              <a:rPr lang="en-GB" sz="1100" dirty="0">
                <a:solidFill>
                  <a:schemeClr val="tx1"/>
                </a:solidFill>
              </a:rPr>
              <a:t> </a:t>
            </a:r>
            <a:r>
              <a:rPr lang="en-GB" sz="1100" dirty="0" err="1">
                <a:solidFill>
                  <a:schemeClr val="tx1"/>
                </a:solidFill>
              </a:rPr>
              <a:t>ogystal</a:t>
            </a:r>
            <a:r>
              <a:rPr lang="en-GB" sz="1100" dirty="0">
                <a:solidFill>
                  <a:schemeClr val="tx1"/>
                </a:solidFill>
              </a:rPr>
              <a:t>, </a:t>
            </a:r>
            <a:r>
              <a:rPr lang="en-GB" sz="1100" dirty="0" err="1">
                <a:solidFill>
                  <a:schemeClr val="tx1"/>
                </a:solidFill>
              </a:rPr>
              <a:t>mae</a:t>
            </a:r>
            <a:r>
              <a:rPr lang="en-GB" sz="1100" dirty="0">
                <a:solidFill>
                  <a:schemeClr val="tx1"/>
                </a:solidFill>
              </a:rPr>
              <a:t> </a:t>
            </a:r>
            <a:r>
              <a:rPr lang="en-GB" sz="1100" dirty="0" err="1">
                <a:solidFill>
                  <a:schemeClr val="tx1"/>
                </a:solidFill>
              </a:rPr>
              <a:t>angen</a:t>
            </a:r>
            <a:r>
              <a:rPr lang="en-GB" sz="1100" dirty="0">
                <a:solidFill>
                  <a:schemeClr val="tx1"/>
                </a:solidFill>
              </a:rPr>
              <a:t> </a:t>
            </a:r>
            <a:r>
              <a:rPr lang="en-GB" sz="1100" dirty="0" err="1">
                <a:solidFill>
                  <a:schemeClr val="tx1"/>
                </a:solidFill>
              </a:rPr>
              <a:t>codi</a:t>
            </a:r>
            <a:r>
              <a:rPr lang="en-GB" sz="1100" dirty="0">
                <a:solidFill>
                  <a:schemeClr val="tx1"/>
                </a:solidFill>
              </a:rPr>
              <a:t> </a:t>
            </a:r>
            <a:r>
              <a:rPr lang="en-GB" sz="1100" dirty="0" err="1">
                <a:solidFill>
                  <a:schemeClr val="tx1"/>
                </a:solidFill>
              </a:rPr>
              <a:t>cwestiynau</a:t>
            </a:r>
            <a:r>
              <a:rPr lang="en-GB" sz="1100" dirty="0">
                <a:solidFill>
                  <a:schemeClr val="tx1"/>
                </a:solidFill>
              </a:rPr>
              <a:t> </a:t>
            </a:r>
            <a:r>
              <a:rPr lang="en-GB" sz="1100" dirty="0" err="1">
                <a:solidFill>
                  <a:schemeClr val="tx1"/>
                </a:solidFill>
              </a:rPr>
              <a:t>ar</a:t>
            </a:r>
            <a:r>
              <a:rPr lang="en-GB" sz="1100" dirty="0">
                <a:solidFill>
                  <a:schemeClr val="tx1"/>
                </a:solidFill>
              </a:rPr>
              <a:t> </a:t>
            </a:r>
            <a:r>
              <a:rPr lang="en-GB" sz="1100" dirty="0" err="1">
                <a:solidFill>
                  <a:schemeClr val="tx1"/>
                </a:solidFill>
              </a:rPr>
              <a:t>sut</a:t>
            </a:r>
            <a:r>
              <a:rPr lang="en-GB" sz="1100" dirty="0">
                <a:solidFill>
                  <a:schemeClr val="tx1"/>
                </a:solidFill>
              </a:rPr>
              <a:t> </a:t>
            </a:r>
            <a:r>
              <a:rPr lang="en-GB" sz="1100" dirty="0" err="1">
                <a:solidFill>
                  <a:schemeClr val="tx1"/>
                </a:solidFill>
              </a:rPr>
              <a:t>i</a:t>
            </a:r>
            <a:r>
              <a:rPr lang="en-GB" sz="1100" dirty="0">
                <a:solidFill>
                  <a:schemeClr val="tx1"/>
                </a:solidFill>
              </a:rPr>
              <a:t> </a:t>
            </a:r>
            <a:r>
              <a:rPr lang="en-GB" sz="1100" dirty="0" err="1">
                <a:solidFill>
                  <a:schemeClr val="tx1"/>
                </a:solidFill>
              </a:rPr>
              <a:t>wella</a:t>
            </a:r>
            <a:r>
              <a:rPr lang="en-GB" sz="1100" dirty="0">
                <a:solidFill>
                  <a:schemeClr val="tx1"/>
                </a:solidFill>
              </a:rPr>
              <a:t> </a:t>
            </a:r>
            <a:r>
              <a:rPr lang="en-GB" sz="1100" dirty="0" err="1">
                <a:solidFill>
                  <a:schemeClr val="tx1"/>
                </a:solidFill>
              </a:rPr>
              <a:t>bywydau</a:t>
            </a:r>
            <a:r>
              <a:rPr lang="en-GB" sz="1100" dirty="0">
                <a:solidFill>
                  <a:schemeClr val="tx1"/>
                </a:solidFill>
              </a:rPr>
              <a:t> </a:t>
            </a:r>
            <a:r>
              <a:rPr lang="en-GB" sz="1100" dirty="0" err="1">
                <a:solidFill>
                  <a:schemeClr val="tx1"/>
                </a:solidFill>
              </a:rPr>
              <a:t>pobl</a:t>
            </a:r>
            <a:r>
              <a:rPr lang="en-GB" sz="1100" dirty="0">
                <a:solidFill>
                  <a:schemeClr val="tx1"/>
                </a:solidFill>
              </a:rPr>
              <a:t> </a:t>
            </a:r>
            <a:r>
              <a:rPr lang="en-GB" sz="1100" dirty="0" err="1">
                <a:solidFill>
                  <a:schemeClr val="tx1"/>
                </a:solidFill>
              </a:rPr>
              <a:t>sy'n</a:t>
            </a:r>
            <a:r>
              <a:rPr lang="en-GB" sz="1100" dirty="0">
                <a:solidFill>
                  <a:schemeClr val="tx1"/>
                </a:solidFill>
              </a:rPr>
              <a:t> </a:t>
            </a:r>
            <a:r>
              <a:rPr lang="en-GB" sz="1100" dirty="0" err="1">
                <a:solidFill>
                  <a:schemeClr val="tx1"/>
                </a:solidFill>
              </a:rPr>
              <a:t>dioddef</a:t>
            </a:r>
            <a:r>
              <a:rPr lang="en-GB" sz="1100" dirty="0">
                <a:solidFill>
                  <a:schemeClr val="tx1"/>
                </a:solidFill>
              </a:rPr>
              <a:t> o </a:t>
            </a:r>
            <a:r>
              <a:rPr lang="en-GB" sz="1100" dirty="0" err="1">
                <a:solidFill>
                  <a:schemeClr val="tx1"/>
                </a:solidFill>
              </a:rPr>
              <a:t>epilepsi</a:t>
            </a:r>
            <a:r>
              <a:rPr lang="en-GB" sz="1100" dirty="0">
                <a:solidFill>
                  <a:schemeClr val="tx1"/>
                </a:solidFill>
              </a:rPr>
              <a:t> o ran </a:t>
            </a:r>
            <a:r>
              <a:rPr lang="en-GB" sz="1100" dirty="0" err="1">
                <a:solidFill>
                  <a:schemeClr val="tx1"/>
                </a:solidFill>
              </a:rPr>
              <a:t>bywyd</a:t>
            </a:r>
            <a:r>
              <a:rPr lang="en-GB" sz="1100" dirty="0">
                <a:solidFill>
                  <a:schemeClr val="tx1"/>
                </a:solidFill>
              </a:rPr>
              <a:t> </a:t>
            </a:r>
            <a:r>
              <a:rPr lang="en-GB" sz="1100" dirty="0" err="1">
                <a:solidFill>
                  <a:schemeClr val="tx1"/>
                </a:solidFill>
              </a:rPr>
              <a:t>ysgol</a:t>
            </a:r>
            <a:r>
              <a:rPr lang="en-GB" sz="1100" dirty="0">
                <a:solidFill>
                  <a:schemeClr val="tx1"/>
                </a:solidFill>
              </a:rPr>
              <a:t> a </a:t>
            </a:r>
            <a:r>
              <a:rPr lang="en-GB" sz="1100" dirty="0" err="1">
                <a:solidFill>
                  <a:schemeClr val="tx1"/>
                </a:solidFill>
              </a:rPr>
              <a:t>bywyd</a:t>
            </a:r>
            <a:r>
              <a:rPr lang="en-GB" sz="1100" dirty="0">
                <a:solidFill>
                  <a:schemeClr val="tx1"/>
                </a:solidFill>
              </a:rPr>
              <a:t> </a:t>
            </a:r>
            <a:r>
              <a:rPr lang="en-GB" sz="1100" dirty="0" err="1">
                <a:solidFill>
                  <a:schemeClr val="tx1"/>
                </a:solidFill>
              </a:rPr>
              <a:t>yn</a:t>
            </a:r>
            <a:r>
              <a:rPr lang="en-GB" sz="1100" dirty="0">
                <a:solidFill>
                  <a:schemeClr val="tx1"/>
                </a:solidFill>
              </a:rPr>
              <a:t> </a:t>
            </a:r>
            <a:r>
              <a:rPr lang="en-GB" sz="1100" dirty="0" err="1">
                <a:solidFill>
                  <a:schemeClr val="tx1"/>
                </a:solidFill>
              </a:rPr>
              <a:t>gyffredinol</a:t>
            </a:r>
            <a:r>
              <a:rPr lang="en-GB" sz="1100" dirty="0">
                <a:solidFill>
                  <a:schemeClr val="tx1"/>
                </a:solidFill>
              </a:rPr>
              <a:t>. </a:t>
            </a:r>
            <a:r>
              <a:rPr lang="en-GB" sz="1100" dirty="0" err="1">
                <a:solidFill>
                  <a:schemeClr val="tx1"/>
                </a:solidFill>
              </a:rPr>
              <a:t>Yfallai</a:t>
            </a:r>
            <a:r>
              <a:rPr lang="en-GB" sz="1100" dirty="0">
                <a:solidFill>
                  <a:schemeClr val="tx1"/>
                </a:solidFill>
              </a:rPr>
              <a:t> </a:t>
            </a:r>
            <a:r>
              <a:rPr lang="en-GB" sz="1100" dirty="0" err="1">
                <a:solidFill>
                  <a:schemeClr val="tx1"/>
                </a:solidFill>
              </a:rPr>
              <a:t>trwy</a:t>
            </a:r>
            <a:r>
              <a:rPr lang="en-GB" sz="1100" dirty="0">
                <a:solidFill>
                  <a:schemeClr val="tx1"/>
                </a:solidFill>
              </a:rPr>
              <a:t> y </a:t>
            </a:r>
            <a:r>
              <a:rPr lang="en-GB" sz="1100" dirty="0" err="1">
                <a:solidFill>
                  <a:schemeClr val="tx1"/>
                </a:solidFill>
              </a:rPr>
              <a:t>defnydd</a:t>
            </a:r>
            <a:r>
              <a:rPr lang="en-GB" sz="1100" dirty="0">
                <a:solidFill>
                  <a:schemeClr val="tx1"/>
                </a:solidFill>
              </a:rPr>
              <a:t> o </a:t>
            </a:r>
            <a:r>
              <a:rPr lang="en-GB" sz="1100" dirty="0" err="1">
                <a:solidFill>
                  <a:schemeClr val="tx1"/>
                </a:solidFill>
              </a:rPr>
              <a:t>triniaethau</a:t>
            </a:r>
            <a:r>
              <a:rPr lang="en-GB" sz="1100" dirty="0">
                <a:solidFill>
                  <a:schemeClr val="tx1"/>
                </a:solidFill>
              </a:rPr>
              <a:t> </a:t>
            </a:r>
            <a:r>
              <a:rPr lang="en-GB" sz="1100" dirty="0" err="1">
                <a:solidFill>
                  <a:schemeClr val="tx1"/>
                </a:solidFill>
              </a:rPr>
              <a:t>gyda</a:t>
            </a:r>
            <a:r>
              <a:rPr lang="en-GB" sz="1100" dirty="0">
                <a:solidFill>
                  <a:schemeClr val="tx1"/>
                </a:solidFill>
              </a:rPr>
              <a:t> cannabis.</a:t>
            </a:r>
            <a:endParaRPr lang="en-US" sz="1100" dirty="0">
              <a:solidFill>
                <a:schemeClr val="tx1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118134C-4D60-3D4E-92B5-7CE486971B82}"/>
              </a:ext>
            </a:extLst>
          </p:cNvPr>
          <p:cNvSpPr/>
          <p:nvPr/>
        </p:nvSpPr>
        <p:spPr>
          <a:xfrm>
            <a:off x="4514382" y="2634086"/>
            <a:ext cx="3573794" cy="415498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y-GB" sz="1100" b="1" u="sng" dirty="0"/>
              <a:t>Strategaeth </a:t>
            </a:r>
          </a:p>
          <a:p>
            <a:r>
              <a:rPr lang="cy-GB" sz="1100" dirty="0"/>
              <a:t>Dywed Huntsman, Tang-Wai a Shackelford (2020) y bydd saith deg y cant o blant yn cael eu hatafaelu'n  gyda meddyginiaeth gwrth-confylsant gyntaf, fodd bynnag, bydd  y tri deg y cant arall epilepsi sy'n gwrthsefyll cyffuriau</a:t>
            </a:r>
            <a:r>
              <a:rPr lang="en-GB" sz="1100" dirty="0"/>
              <a:t>.</a:t>
            </a:r>
            <a:r>
              <a:rPr lang="cy-GB" sz="1100" dirty="0"/>
              <a:t>Dywed Meira </a:t>
            </a:r>
            <a:r>
              <a:rPr lang="cy-GB" sz="1100" i="1" dirty="0"/>
              <a:t>et al</a:t>
            </a:r>
            <a:r>
              <a:rPr lang="cy-GB" sz="1100" dirty="0"/>
              <a:t> (2019) fod y deiet ketogenig weithiau'n cael ei ddefnyddio i drin epilepsi ac mae astudiaethau diweddar wedi dod o hyd i ganlyniad sylweddol gadarnhaol.</a:t>
            </a:r>
            <a:r>
              <a:rPr lang="en-GB" sz="1100" dirty="0"/>
              <a:t> </a:t>
            </a:r>
            <a:r>
              <a:rPr lang="cy-GB" sz="1100" dirty="0"/>
              <a:t>Fodd bynnag, gall y deiet hwn achosi colli pwysau a phroblemau stumog.</a:t>
            </a:r>
            <a:r>
              <a:rPr lang="en-GB" sz="1100" dirty="0"/>
              <a:t> </a:t>
            </a:r>
            <a:r>
              <a:rPr lang="cy-GB" sz="1100" dirty="0"/>
              <a:t>Mae Huntsman, Tang-Wai a Shackelford (2020) yn awgrymu y gellir defnyddio canabis i drin epilepsi. Ceir mwy na 140 o gydrannau unigryw mewn canabis ac yn unigol mae’r gydrannau hyn yn cael amrywiaeth eang o effeithiau ar y system nerfol ganolog.</a:t>
            </a:r>
            <a:r>
              <a:rPr lang="en-GB" sz="1100" dirty="0"/>
              <a:t> </a:t>
            </a:r>
            <a:r>
              <a:rPr lang="cy-GB" sz="1100" dirty="0"/>
              <a:t>Gellir defnyddio canabis fel triniaeth epilepsi gan fod ganddo eiddo gwrth-confylsant. Fodd bynnag, mae pryderon sylweddol ynghylch effeithiau niweidiol posibl therapïau sy'n seiliedig ar ganabis mewn plant. Mae Moran, Shay ac Uri (2018) yn cofnodi canlyniadau treial gan ddefnyddio olew canabis a welodd welliannau yn nifer yrtrawiadau. Awgryma Huntsman, Tang-Wai a Shackelford  y dylid bod yn ofalus wrth ddefnyddio canabis wrth drin epilepsi er bod astudiaethau wedi dangos yr effaith gadarnhaol y gallai ei chael.</a:t>
            </a:r>
            <a:r>
              <a:rPr lang="en-GB" sz="1100" dirty="0"/>
              <a:t> </a:t>
            </a:r>
            <a:endParaRPr lang="en-GB" sz="1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0" name="Picture 4" descr="13 Common Epilepsy Myths, Debunked – Cleveland Clinic">
            <a:extLst>
              <a:ext uri="{FF2B5EF4-FFF2-40B4-BE49-F238E27FC236}">
                <a16:creationId xmlns:a16="http://schemas.microsoft.com/office/drawing/2014/main" id="{88CD7DE7-78E4-6144-96B6-961F93F457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0074" y="1289713"/>
            <a:ext cx="1771205" cy="1226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7099F85-4F97-9847-88F4-63D5559071FF}"/>
              </a:ext>
            </a:extLst>
          </p:cNvPr>
          <p:cNvSpPr/>
          <p:nvPr/>
        </p:nvSpPr>
        <p:spPr>
          <a:xfrm rot="16200000">
            <a:off x="5624487" y="1739449"/>
            <a:ext cx="1481496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050" dirty="0">
                <a:latin typeface="Calibri" panose="020F0502020204030204" pitchFamily="34" charset="0"/>
                <a:ea typeface="Calibri" panose="020F0502020204030204" pitchFamily="34" charset="0"/>
              </a:rPr>
              <a:t>Cleveland Clinic (2019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</a:rPr>
              <a:t>) </a:t>
            </a:r>
            <a:endParaRPr lang="en-US" sz="140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C5A38B2-65A7-1343-9660-4505F96658A1}"/>
              </a:ext>
            </a:extLst>
          </p:cNvPr>
          <p:cNvSpPr/>
          <p:nvPr/>
        </p:nvSpPr>
        <p:spPr>
          <a:xfrm>
            <a:off x="6481685" y="1182824"/>
            <a:ext cx="1590001" cy="133258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050" dirty="0" err="1">
                <a:solidFill>
                  <a:schemeClr val="tx1"/>
                </a:solidFill>
              </a:rPr>
              <a:t>Dyma</a:t>
            </a:r>
            <a:r>
              <a:rPr lang="en-US" sz="1050" dirty="0">
                <a:solidFill>
                  <a:schemeClr val="tx1"/>
                </a:solidFill>
              </a:rPr>
              <a:t> link </a:t>
            </a:r>
            <a:r>
              <a:rPr lang="en-US" sz="1050" dirty="0" err="1">
                <a:solidFill>
                  <a:schemeClr val="tx1"/>
                </a:solidFill>
              </a:rPr>
              <a:t>gan</a:t>
            </a:r>
            <a:r>
              <a:rPr lang="en-US" sz="1050" dirty="0">
                <a:solidFill>
                  <a:schemeClr val="tx1"/>
                </a:solidFill>
              </a:rPr>
              <a:t> </a:t>
            </a:r>
            <a:r>
              <a:rPr lang="en-US" sz="1050" dirty="0" err="1">
                <a:solidFill>
                  <a:schemeClr val="tx1"/>
                </a:solidFill>
              </a:rPr>
              <a:t>yr</a:t>
            </a:r>
            <a:r>
              <a:rPr lang="en-US" sz="1050" dirty="0">
                <a:solidFill>
                  <a:schemeClr val="tx1"/>
                </a:solidFill>
              </a:rPr>
              <a:t> GIG (2020) </a:t>
            </a:r>
            <a:r>
              <a:rPr lang="en-US" sz="1050" dirty="0" err="1">
                <a:solidFill>
                  <a:schemeClr val="tx1"/>
                </a:solidFill>
              </a:rPr>
              <a:t>sydd</a:t>
            </a:r>
            <a:r>
              <a:rPr lang="en-US" sz="1050" dirty="0">
                <a:solidFill>
                  <a:schemeClr val="tx1"/>
                </a:solidFill>
              </a:rPr>
              <a:t> </a:t>
            </a:r>
            <a:r>
              <a:rPr lang="en-US" sz="1050" dirty="0" err="1">
                <a:solidFill>
                  <a:schemeClr val="tx1"/>
                </a:solidFill>
              </a:rPr>
              <a:t>yn</a:t>
            </a:r>
            <a:r>
              <a:rPr lang="en-US" sz="1050" dirty="0">
                <a:solidFill>
                  <a:schemeClr val="tx1"/>
                </a:solidFill>
              </a:rPr>
              <a:t> </a:t>
            </a:r>
            <a:r>
              <a:rPr lang="en-US" sz="1050" dirty="0" err="1">
                <a:solidFill>
                  <a:schemeClr val="tx1"/>
                </a:solidFill>
              </a:rPr>
              <a:t>dangos</a:t>
            </a:r>
            <a:r>
              <a:rPr lang="en-US" sz="1050" dirty="0">
                <a:solidFill>
                  <a:schemeClr val="tx1"/>
                </a:solidFill>
              </a:rPr>
              <a:t> </a:t>
            </a:r>
            <a:r>
              <a:rPr lang="en-US" sz="1050" dirty="0" err="1">
                <a:solidFill>
                  <a:schemeClr val="tx1"/>
                </a:solidFill>
              </a:rPr>
              <a:t>triniaethau</a:t>
            </a:r>
            <a:r>
              <a:rPr lang="en-US" sz="1050" dirty="0">
                <a:solidFill>
                  <a:schemeClr val="tx1"/>
                </a:solidFill>
              </a:rPr>
              <a:t> </a:t>
            </a:r>
            <a:r>
              <a:rPr lang="en-US" sz="1050" dirty="0" err="1">
                <a:solidFill>
                  <a:schemeClr val="tx1"/>
                </a:solidFill>
              </a:rPr>
              <a:t>i</a:t>
            </a:r>
            <a:r>
              <a:rPr lang="en-US" sz="1050" dirty="0">
                <a:solidFill>
                  <a:schemeClr val="tx1"/>
                </a:solidFill>
              </a:rPr>
              <a:t> </a:t>
            </a:r>
            <a:r>
              <a:rPr lang="en-US" sz="1050" dirty="0" err="1">
                <a:solidFill>
                  <a:schemeClr val="tx1"/>
                </a:solidFill>
              </a:rPr>
              <a:t>bobl</a:t>
            </a:r>
            <a:r>
              <a:rPr lang="en-US" sz="1050" dirty="0">
                <a:solidFill>
                  <a:schemeClr val="tx1"/>
                </a:solidFill>
              </a:rPr>
              <a:t> </a:t>
            </a:r>
            <a:r>
              <a:rPr lang="en-US" sz="1050" dirty="0" err="1">
                <a:solidFill>
                  <a:schemeClr val="tx1"/>
                </a:solidFill>
              </a:rPr>
              <a:t>sydd</a:t>
            </a:r>
            <a:r>
              <a:rPr lang="en-US" sz="1050" dirty="0">
                <a:solidFill>
                  <a:schemeClr val="tx1"/>
                </a:solidFill>
              </a:rPr>
              <a:t> </a:t>
            </a:r>
            <a:r>
              <a:rPr lang="en-US" sz="1050" dirty="0" err="1">
                <a:solidFill>
                  <a:schemeClr val="tx1"/>
                </a:solidFill>
              </a:rPr>
              <a:t>yn</a:t>
            </a:r>
            <a:r>
              <a:rPr lang="en-US" sz="1050" dirty="0">
                <a:solidFill>
                  <a:schemeClr val="tx1"/>
                </a:solidFill>
              </a:rPr>
              <a:t> </a:t>
            </a:r>
            <a:r>
              <a:rPr lang="en-US" sz="1050" dirty="0" err="1">
                <a:solidFill>
                  <a:schemeClr val="tx1"/>
                </a:solidFill>
              </a:rPr>
              <a:t>dioddef</a:t>
            </a:r>
            <a:r>
              <a:rPr lang="en-US" sz="1050" dirty="0">
                <a:solidFill>
                  <a:schemeClr val="tx1"/>
                </a:solidFill>
              </a:rPr>
              <a:t> o epilepsy: </a:t>
            </a:r>
            <a:r>
              <a:rPr lang="en-US" sz="1050" dirty="0">
                <a:solidFill>
                  <a:schemeClr val="tx1"/>
                </a:solidFill>
                <a:hlinkClick r:id="rId3"/>
              </a:rPr>
              <a:t>https://www.nhs.uk/conditions/epilepsy/treatment/</a:t>
            </a:r>
            <a:r>
              <a:rPr lang="en-US" sz="1050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B33E3AA-5EF8-0E4D-A993-9CF3F5C4B48C}"/>
              </a:ext>
            </a:extLst>
          </p:cNvPr>
          <p:cNvSpPr txBox="1"/>
          <p:nvPr/>
        </p:nvSpPr>
        <p:spPr>
          <a:xfrm>
            <a:off x="5141844" y="94930"/>
            <a:ext cx="3420173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 err="1">
                <a:latin typeface="Britannic Bold" panose="020B0903060703020204" pitchFamily="34" charset="77"/>
              </a:rPr>
              <a:t>Epilepsi</a:t>
            </a:r>
            <a:endParaRPr lang="en-US" sz="3200" dirty="0">
              <a:latin typeface="Britannic Bold" panose="020B0903060703020204" pitchFamily="34" charset="77"/>
            </a:endParaRPr>
          </a:p>
          <a:p>
            <a:pPr algn="ctr"/>
            <a:r>
              <a:rPr lang="en-US" sz="3200" dirty="0">
                <a:latin typeface="Britannic Bold" panose="020B0903060703020204" pitchFamily="34" charset="77"/>
              </a:rPr>
              <a:t>ECEY6006C </a:t>
            </a:r>
          </a:p>
          <a:p>
            <a:endParaRPr lang="en-US" dirty="0"/>
          </a:p>
        </p:txBody>
      </p:sp>
      <p:pic>
        <p:nvPicPr>
          <p:cNvPr id="1028" name="Picture 4" descr="Prifysgol Cymru Y Drindod Dewi Sant | Prifysgolion Cymru">
            <a:extLst>
              <a:ext uri="{FF2B5EF4-FFF2-40B4-BE49-F238E27FC236}">
                <a16:creationId xmlns:a16="http://schemas.microsoft.com/office/drawing/2014/main" id="{77A3192D-AE6F-E541-BDD2-F8F341000B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0074" y="223105"/>
            <a:ext cx="1270000" cy="501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56F478BA-24A7-0E48-9E08-57AD72A695F4}"/>
              </a:ext>
            </a:extLst>
          </p:cNvPr>
          <p:cNvSpPr txBox="1"/>
          <p:nvPr/>
        </p:nvSpPr>
        <p:spPr>
          <a:xfrm>
            <a:off x="4506844" y="724960"/>
            <a:ext cx="1270000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dirty="0" err="1"/>
              <a:t>Prifysgolion</a:t>
            </a:r>
            <a:r>
              <a:rPr lang="en-US" sz="1050" dirty="0"/>
              <a:t> Cymru, </a:t>
            </a:r>
          </a:p>
          <a:p>
            <a:r>
              <a:rPr lang="en-US" sz="1050" dirty="0"/>
              <a:t>dim </a:t>
            </a:r>
            <a:r>
              <a:rPr lang="en-US" sz="1050" dirty="0" err="1"/>
              <a:t>dyddiad</a:t>
            </a:r>
            <a:r>
              <a:rPr lang="en-US" sz="1050" dirty="0"/>
              <a:t>) </a:t>
            </a:r>
          </a:p>
        </p:txBody>
      </p:sp>
    </p:spTree>
    <p:extLst>
      <p:ext uri="{BB962C8B-B14F-4D97-AF65-F5344CB8AC3E}">
        <p14:creationId xmlns:p14="http://schemas.microsoft.com/office/powerpoint/2010/main" val="1069926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DD3C8A15-5C3D-4147-8E64-10DF82E06D3E}"/>
              </a:ext>
            </a:extLst>
          </p:cNvPr>
          <p:cNvSpPr/>
          <p:nvPr/>
        </p:nvSpPr>
        <p:spPr>
          <a:xfrm>
            <a:off x="0" y="0"/>
            <a:ext cx="12192000" cy="67403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ASD Clinic (dim </a:t>
            </a:r>
            <a:r>
              <a:rPr lang="en-GB" sz="135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dyddiad</a:t>
            </a:r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) </a:t>
            </a:r>
            <a:r>
              <a:rPr lang="en-GB" sz="135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Speech and Language Therapy for Epilepsy</a:t>
            </a:r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Available at: </a:t>
            </a:r>
            <a:r>
              <a:rPr lang="en-GB" sz="1350" u="sng" dirty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2"/>
              </a:rPr>
              <a:t>https://www.asdclinic.co.uk/conditions/epilepsy/speech-and-language-therapy-for-epilepsy.php</a:t>
            </a:r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(Accessed: 10 December 2022)</a:t>
            </a:r>
            <a:endParaRPr lang="en-GB" sz="135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135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350" dirty="0" err="1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Besag</a:t>
            </a:r>
            <a:r>
              <a:rPr lang="en-GB" sz="1350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 F. </a:t>
            </a:r>
            <a:r>
              <a:rPr lang="en-GB" sz="135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et al</a:t>
            </a:r>
            <a:r>
              <a:rPr lang="en-GB" sz="1350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. (2016) ‘</a:t>
            </a:r>
            <a:r>
              <a:rPr lang="en-GB" sz="1350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Psychiatric and Behavioural Disorders in Children with Epilepsy (ILAE Task Force Report): Epilepsy and ADHD’, </a:t>
            </a:r>
            <a:r>
              <a:rPr lang="en-GB" sz="1350" i="1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Epileptic Disorders</a:t>
            </a:r>
            <a:r>
              <a:rPr lang="en-GB" sz="1350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 18(S1), pp. S8-S15. DOI: 10.1684/epd.2016.0811</a:t>
            </a:r>
            <a:endParaRPr lang="en-GB" sz="135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350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 </a:t>
            </a:r>
            <a:endParaRPr lang="en-GB" sz="135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35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Byars</a:t>
            </a:r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A.W. </a:t>
            </a:r>
            <a:r>
              <a:rPr lang="en-GB" sz="135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et al</a:t>
            </a:r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(2018) ‘Language and Social Functioning in Children and Adolescents with Epilepsy’, </a:t>
            </a:r>
            <a:r>
              <a:rPr lang="en-GB" sz="135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Epilepsy and Behaviour</a:t>
            </a:r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31, pp. 167-171. DOI: 10.1016/j.yebeh.2013.11.007</a:t>
            </a:r>
            <a:endParaRPr lang="en-GB" sz="135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135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Camfield, P. Camfield, C. (2019) ‘Regression in Children with Epilepsy’, </a:t>
            </a:r>
            <a:r>
              <a:rPr lang="en-GB" sz="135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Neuroscience and Biobehavioural Reviews</a:t>
            </a:r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96, pp. 210-218. DOI: 10.1016/j.neubiorev.2018.12.008 </a:t>
            </a:r>
            <a:endParaRPr lang="en-GB" sz="135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135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CDC (dim </a:t>
            </a:r>
            <a:r>
              <a:rPr lang="en-GB" sz="135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dyddiad</a:t>
            </a:r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 </a:t>
            </a:r>
            <a:r>
              <a:rPr lang="en-GB" sz="135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Epilepsy: Training for Professionals</a:t>
            </a:r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GB" sz="135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Availabale</a:t>
            </a:r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at: </a:t>
            </a:r>
            <a:r>
              <a:rPr lang="en-GB" sz="1350" u="sng" dirty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https://www.cdc.gov/epilepsy/groups/professionals.htm</a:t>
            </a:r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10 January 2022) </a:t>
            </a:r>
          </a:p>
          <a:p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Chen, K.A. </a:t>
            </a:r>
            <a:r>
              <a:rPr lang="en-GB" sz="135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et al.</a:t>
            </a:r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(2018) ‘Cannabis for Paediatric Epilepsy: Challenges and Conundrums’, </a:t>
            </a:r>
            <a:r>
              <a:rPr lang="en-GB" sz="135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Medical Journal of Australia</a:t>
            </a:r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208 (3), PP.132–136. DOI: 10.5694/mja17.00699</a:t>
            </a:r>
            <a:endParaRPr lang="en-GB" sz="135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135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Cleveland Clinic (2019) </a:t>
            </a:r>
            <a:r>
              <a:rPr lang="en-GB" sz="135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13 Common Epilepsy Myths, Debunked</a:t>
            </a:r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Available at: </a:t>
            </a:r>
            <a:r>
              <a:rPr lang="en-GB" sz="1350" u="sng" dirty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4"/>
              </a:rPr>
              <a:t>https://health.clevelandclinic.org/13-common-epilepsy-myths-debunked/</a:t>
            </a:r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(Accessed: 10 January 2022)</a:t>
            </a:r>
            <a:endParaRPr lang="en-GB" sz="135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135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 Boer, H.M. (2010) ‘Epilepsy Stigma: Moving from a Global Problem to Global Solutions’, </a:t>
            </a:r>
            <a:r>
              <a:rPr lang="en-GB" sz="135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Seizure</a:t>
            </a:r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19, pp. 630-636. DOI: 10.1016/j.seizure.2010.10.017 </a:t>
            </a:r>
          </a:p>
          <a:p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DFID (dim </a:t>
            </a:r>
            <a:r>
              <a:rPr lang="en-GB" sz="135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dyddiad</a:t>
            </a:r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 </a:t>
            </a:r>
            <a:r>
              <a:rPr lang="en-GB" sz="135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Guidance Note</a:t>
            </a:r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350" u="sng" dirty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https://assets.publishing.service.gov.uk/government/uploads/system/uploads/attachment_data/file/67664/edu-chi-disabil-guid-note.pdf</a:t>
            </a:r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10 January 2022)</a:t>
            </a:r>
          </a:p>
          <a:p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Dunn, D.W. </a:t>
            </a:r>
            <a:r>
              <a:rPr lang="en-GB" sz="135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Harezlak</a:t>
            </a:r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J. Austin, JK. (2003) ‘ADHD and Epilepsy in Childhood’, </a:t>
            </a:r>
            <a:r>
              <a:rPr lang="en-GB" sz="135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Developmental Medicine and Child Neurology</a:t>
            </a:r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45 (1), pp. 50-54. DOI: 10.1111/ J.1469-8749.2003.tb00859.x</a:t>
            </a:r>
          </a:p>
          <a:p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35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Elger</a:t>
            </a:r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C.E. Hoppe, C. (2018) ‘Diagnostic Challenges in Epilepsy: Seizure Under-Reporting and Seizure Detection’, </a:t>
            </a:r>
            <a:r>
              <a:rPr lang="en-GB" sz="135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Lancet Neurology</a:t>
            </a:r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17(3), pp. 279-288. DOI:10.1016/S1474-4422(18)30038-3 </a:t>
            </a:r>
          </a:p>
          <a:p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Epilepsy Action (2019) </a:t>
            </a:r>
            <a:r>
              <a:rPr lang="en-GB" sz="135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is Epilepsy?</a:t>
            </a:r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1350" u="sng" dirty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https://www.epilepsy.org.uk/info/what-is-epilepsy</a:t>
            </a:r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30</a:t>
            </a:r>
            <a:r>
              <a:rPr lang="en-GB" sz="1350" baseline="30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December 2021) </a:t>
            </a:r>
          </a:p>
          <a:p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350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Epilepsy Action (2022) </a:t>
            </a:r>
            <a:r>
              <a:rPr lang="en-GB" sz="1350" i="1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Coronavirus (COVID-19) and Epilepsy.</a:t>
            </a:r>
            <a:r>
              <a:rPr lang="en-GB" sz="1350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Available at: </a:t>
            </a:r>
            <a:r>
              <a:rPr lang="en-GB" sz="1350" u="sng" dirty="0">
                <a:solidFill>
                  <a:srgbClr val="0563C1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  <a:hlinkClick r:id="rId7"/>
              </a:rPr>
              <a:t>https://www.epilepsy.org.uk/info/daily-life/safety/coronavirus-covid-19</a:t>
            </a:r>
            <a:r>
              <a:rPr lang="en-GB" sz="1350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(Accessed: 7 January 2022) </a:t>
            </a:r>
            <a:endParaRPr lang="en-GB" sz="135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66421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62BBF287-AEB5-E94E-A8E1-3E614DCD8719}"/>
              </a:ext>
            </a:extLst>
          </p:cNvPr>
          <p:cNvSpPr/>
          <p:nvPr/>
        </p:nvSpPr>
        <p:spPr>
          <a:xfrm>
            <a:off x="0" y="0"/>
            <a:ext cx="12192000" cy="67403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Epilepsy Society (2021) </a:t>
            </a:r>
            <a:r>
              <a:rPr lang="en-GB" sz="135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Epilepsy is Diagnosed</a:t>
            </a:r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350" u="sng" dirty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https://epilepsysociety.org.uk/about-epilepsy/diagnosing-epilepsy/how-epilepsy-diagnosed</a:t>
            </a:r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30 December 2021) </a:t>
            </a:r>
          </a:p>
          <a:p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Fisher, R.S. (2017) ‘The New Classification of Seizures by the International League Against Epilepsy 2017’, </a:t>
            </a:r>
            <a:r>
              <a:rPr lang="en-GB" sz="1350" i="1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Curr</a:t>
            </a:r>
            <a:r>
              <a:rPr lang="en-GB" sz="135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350" i="1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Neurol</a:t>
            </a:r>
            <a:r>
              <a:rPr lang="en-GB" sz="135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350" i="1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Neurisci</a:t>
            </a:r>
            <a:r>
              <a:rPr lang="en-GB" sz="135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Rep</a:t>
            </a:r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17(48). DOI: 10.1007/s11910-017-0758-6</a:t>
            </a:r>
            <a:endParaRPr lang="en-GB" sz="135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135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35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Fleeman</a:t>
            </a:r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N. Bradley, PM. (2018) ‘Care Delivery and Self-Management Strategies for Children with Epilepsy (Review)’, Cochrane Database </a:t>
            </a:r>
            <a:r>
              <a:rPr lang="en-GB" sz="135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Syst</a:t>
            </a:r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Rev, 3(3). DOI: 10.1002/14651858.CD006245.pub4. </a:t>
            </a:r>
          </a:p>
          <a:p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35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Hamiwka</a:t>
            </a:r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L.D. </a:t>
            </a:r>
            <a:r>
              <a:rPr lang="en-GB" sz="135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et al.</a:t>
            </a:r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(2009) ‘Our Children with Epilepsy at Greater Risk for Bullying Than Their Peers’, </a:t>
            </a:r>
            <a:r>
              <a:rPr lang="en-GB" sz="135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Epilepsy and Behaviour</a:t>
            </a:r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15(4), PP.500-505. DOI: 10.1016/j.Yebeh.2009.06.015 </a:t>
            </a:r>
          </a:p>
          <a:p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350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Huntsman, R.J. Tang-Wai, R. Shackelford, A.E. (2020) ‘Cannabis for Paediatric Epilepsy’, </a:t>
            </a:r>
            <a:r>
              <a:rPr lang="en-GB" sz="1350" i="1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Journal Of Clinical Neurophysiology</a:t>
            </a:r>
            <a:r>
              <a:rPr lang="en-GB" sz="1350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 37(1) pp.2-8. DOI: 10.1097/WNP.0000000000000641</a:t>
            </a:r>
            <a:endParaRPr lang="en-GB" sz="135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350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 </a:t>
            </a:r>
            <a:endParaRPr lang="en-GB" sz="135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Johnson, E.C. </a:t>
            </a:r>
            <a:r>
              <a:rPr lang="en-GB" sz="135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et al.</a:t>
            </a:r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(2021) ‘</a:t>
            </a:r>
            <a:r>
              <a:rPr lang="en-GB" sz="1350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Epilepsy in schools: Views on educational and therapeutic provision, understanding of epilepsy and seizure management’,</a:t>
            </a:r>
            <a:r>
              <a:rPr lang="en-GB" sz="135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35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Epilepsy and Behaviour</a:t>
            </a:r>
            <a:r>
              <a:rPr lang="en-GB" sz="1350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 122, pp. 108179-108179. DOI: 10.1016/j.yebeh.2021.108179</a:t>
            </a:r>
            <a:endParaRPr lang="en-GB" sz="135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350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 </a:t>
            </a:r>
            <a:endParaRPr lang="en-GB" sz="135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Khaled, K.J.A. Ibrahim, M.I. Moussa. R.F. (2020) ‘Impact of Epilepsy Training and School Teachers and Counsellors: An Intervention Study in Lebanon’, </a:t>
            </a:r>
            <a:r>
              <a:rPr lang="en-GB" sz="135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Epilepsy and Behaviour Report</a:t>
            </a:r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14. DOI: 10.1016/j.ebr.2020.100365</a:t>
            </a:r>
          </a:p>
          <a:p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35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Meira</a:t>
            </a:r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I.D. </a:t>
            </a:r>
            <a:r>
              <a:rPr lang="en-GB" sz="135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et al.</a:t>
            </a:r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(2019) ‘Ketogenic Diet and Epilepsy: What We Know So Far’, Frontiers in Neuroscience, 13(5). DOI: 10.3389/fnins.2019.00005</a:t>
            </a:r>
            <a:endParaRPr lang="en-GB" sz="135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135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35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Minardi</a:t>
            </a:r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C. </a:t>
            </a:r>
            <a:r>
              <a:rPr lang="en-GB" sz="135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et al.</a:t>
            </a:r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(2019) ‘Epilepsy in Children: From Diagnosis to Treatment with Focus on Emergency’, </a:t>
            </a:r>
            <a:r>
              <a:rPr lang="en-GB" sz="135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Journal of Clinical Medicine</a:t>
            </a:r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39(8). DOI: 10.3390/jcm8010039  </a:t>
            </a:r>
            <a:endParaRPr lang="en-GB" sz="135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135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Moran, H.K. Shay, M. Uri, K. (2018) ‘Efficacy of CBD- Enriched Medical Cannabis for Treatment of Refractory Epilepsy in Children and Adolescents- An Observational, Longitudinal Study’, </a:t>
            </a:r>
            <a:r>
              <a:rPr lang="en-GB" sz="135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Brain and Development</a:t>
            </a:r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40 (7), pp. 544-551. DOI: 10.1016/j.braindev.2018.03.013</a:t>
            </a:r>
            <a:endParaRPr lang="en-GB" sz="135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135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Moshe, S.L. </a:t>
            </a:r>
            <a:r>
              <a:rPr lang="en-GB" sz="135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et al.</a:t>
            </a:r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(2015) ‘Epilepsy: New Advances’, </a:t>
            </a:r>
            <a:r>
              <a:rPr lang="en-GB" sz="135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Lancet</a:t>
            </a:r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385 (9971), pp. 884-898. DOI: 10.1016/S0140-6736{14}60456-6</a:t>
            </a:r>
          </a:p>
          <a:p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350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NHS (2020) </a:t>
            </a:r>
            <a:r>
              <a:rPr lang="en-GB" sz="1350" i="1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Epilepsy</a:t>
            </a:r>
            <a:r>
              <a:rPr lang="en-GB" sz="1350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. Available at: </a:t>
            </a:r>
            <a:r>
              <a:rPr lang="en-GB" sz="1350" u="sng" dirty="0">
                <a:solidFill>
                  <a:srgbClr val="0563C1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  <a:hlinkClick r:id="rId3"/>
              </a:rPr>
              <a:t>https://www.nhs.uk/conditions/epilepsy/</a:t>
            </a:r>
            <a:r>
              <a:rPr lang="en-GB" sz="1350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(accessed: 30 December 2021)</a:t>
            </a:r>
            <a:endParaRPr lang="en-GB" sz="135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350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 </a:t>
            </a:r>
            <a:endParaRPr lang="en-GB" sz="135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NHS (2020) </a:t>
            </a:r>
            <a:r>
              <a:rPr lang="en-GB" sz="135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Treatment: Epilepsy</a:t>
            </a:r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available at: </a:t>
            </a:r>
            <a:r>
              <a:rPr lang="en-GB" sz="1350" u="sng" dirty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4"/>
              </a:rPr>
              <a:t>https://www.nhs.uk/conditions/epilepsy/treatment/</a:t>
            </a:r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(accessed: 10 January 2022)  </a:t>
            </a:r>
            <a:endParaRPr lang="en-GB" sz="135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766349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A95DD99-8DAB-6F49-8251-6005D4CEBADE}"/>
              </a:ext>
            </a:extLst>
          </p:cNvPr>
          <p:cNvSpPr/>
          <p:nvPr/>
        </p:nvSpPr>
        <p:spPr>
          <a:xfrm>
            <a:off x="0" y="148947"/>
            <a:ext cx="12192000" cy="307007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NHS (2020) </a:t>
            </a:r>
            <a:r>
              <a:rPr lang="en-GB" sz="135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to Do If Someone Has a Seizure</a:t>
            </a:r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350" u="sng" dirty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https://www.nhs.uk/conditions/what-to-do-if-someone-has-a-seizure-fit/</a:t>
            </a:r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10</a:t>
            </a:r>
            <a:r>
              <a:rPr lang="en-GB" sz="1350" baseline="30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January 2022) </a:t>
            </a:r>
          </a:p>
          <a:p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35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Parisi</a:t>
            </a:r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P. </a:t>
            </a:r>
            <a:r>
              <a:rPr lang="en-GB" sz="135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et al.</a:t>
            </a:r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(2009) ‘Attention Deficit Hyperactivity Disorder in Children With Epilepsy’, </a:t>
            </a:r>
            <a:r>
              <a:rPr lang="en-GB" sz="135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Brain and Development</a:t>
            </a:r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32(1), PP. 10–16. DOI: 10.1016/j.braindev.2009.03.005</a:t>
            </a:r>
          </a:p>
          <a:p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35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Prifysgolion</a:t>
            </a:r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Cymru (dim </a:t>
            </a:r>
            <a:r>
              <a:rPr lang="en-GB" sz="135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dyddiad</a:t>
            </a:r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 </a:t>
            </a:r>
            <a:r>
              <a:rPr lang="en-GB" sz="1350" i="1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Prifysgol</a:t>
            </a:r>
            <a:r>
              <a:rPr lang="en-GB" sz="135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Cymru Y </a:t>
            </a:r>
            <a:r>
              <a:rPr lang="en-GB" sz="1350" i="1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Drindod</a:t>
            </a:r>
            <a:r>
              <a:rPr lang="en-GB" sz="135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350" i="1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Dewi</a:t>
            </a:r>
            <a:r>
              <a:rPr lang="en-GB" sz="135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Sant</a:t>
            </a:r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350" u="sng" dirty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https://www.uniswales.ac.uk/cy/university/university-of-wales-trinity-saint-david/</a:t>
            </a:r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10 January 2022) </a:t>
            </a:r>
          </a:p>
          <a:p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Rawlings, G.H. </a:t>
            </a:r>
            <a:r>
              <a:rPr lang="en-GB" sz="135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et al.</a:t>
            </a:r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(2017) ‘Written Accounts of Living with Epilepsy: Athematic Analysis’, </a:t>
            </a:r>
            <a:r>
              <a:rPr lang="en-GB" sz="135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Epilepsy and Behaviour</a:t>
            </a:r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72, pp. 63-70. DOI: 10.1016/j.yebeh.2017.04.026</a:t>
            </a:r>
          </a:p>
          <a:p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350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Reilly, C.J. (2011) ‘</a:t>
            </a:r>
            <a:r>
              <a:rPr lang="en-GB" sz="1350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Attention Deficit Hyperactivity Disorder (ADHD) in Childhood Epilepsy’, </a:t>
            </a:r>
            <a:r>
              <a:rPr lang="en-GB" sz="135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Research in Developmental Disabilities</a:t>
            </a:r>
            <a:r>
              <a:rPr lang="en-GB" sz="1350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 32, pp.883-893. DOI: 10.1016/j.ridd.2011.01.019</a:t>
            </a:r>
            <a:endParaRPr lang="en-GB" sz="135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350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 </a:t>
            </a:r>
            <a:endParaRPr lang="en-GB" sz="135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Williams, J. (2003) ‘Learning and Behaviour in Children with Epilepsy’, </a:t>
            </a:r>
            <a:r>
              <a:rPr lang="en-GB" sz="135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Epilepsy and Behaviour</a:t>
            </a:r>
            <a:r>
              <a:rPr lang="en-GB" sz="13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4, pp. 107-111. DOI: 10.1016/S1525-5050(03)00024-6</a:t>
            </a: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81596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71</TotalTime>
  <Words>2387</Words>
  <Application>Microsoft Macintosh PowerPoint</Application>
  <PresentationFormat>Widescreen</PresentationFormat>
  <Paragraphs>80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0" baseType="lpstr">
      <vt:lpstr>Arial</vt:lpstr>
      <vt:lpstr>Britannic Bold</vt:lpstr>
      <vt:lpstr>Calibri</vt:lpstr>
      <vt:lpstr>Calibri Light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Jessica Morris</dc:creator>
  <cp:keywords/>
  <dc:description/>
  <cp:lastModifiedBy>Jessica Morris</cp:lastModifiedBy>
  <cp:revision>7</cp:revision>
  <dcterms:created xsi:type="dcterms:W3CDTF">2022-01-12T23:13:59Z</dcterms:created>
  <dcterms:modified xsi:type="dcterms:W3CDTF">2022-01-14T11:33:21Z</dcterms:modified>
  <cp:category/>
</cp:coreProperties>
</file>