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0" r:id="rId3"/>
  </p:sldIdLst>
  <p:sldSz cx="30275213" cy="42803763"/>
  <p:notesSz cx="6858000" cy="9144000"/>
  <p:defaultTextStyle>
    <a:defPPr>
      <a:defRPr lang="en-US"/>
    </a:defPPr>
    <a:lvl1pPr marL="0" algn="l" defTabSz="3507730" rtl="0" eaLnBrk="1" latinLnBrk="0" hangingPunct="1">
      <a:defRPr sz="6905" kern="1200">
        <a:solidFill>
          <a:schemeClr val="tx1"/>
        </a:solidFill>
        <a:latin typeface="+mn-lt"/>
        <a:ea typeface="+mn-ea"/>
        <a:cs typeface="+mn-cs"/>
      </a:defRPr>
    </a:lvl1pPr>
    <a:lvl2pPr marL="1753865" algn="l" defTabSz="3507730" rtl="0" eaLnBrk="1" latinLnBrk="0" hangingPunct="1">
      <a:defRPr sz="6905" kern="1200">
        <a:solidFill>
          <a:schemeClr val="tx1"/>
        </a:solidFill>
        <a:latin typeface="+mn-lt"/>
        <a:ea typeface="+mn-ea"/>
        <a:cs typeface="+mn-cs"/>
      </a:defRPr>
    </a:lvl2pPr>
    <a:lvl3pPr marL="3507730" algn="l" defTabSz="3507730" rtl="0" eaLnBrk="1" latinLnBrk="0" hangingPunct="1">
      <a:defRPr sz="6905" kern="1200">
        <a:solidFill>
          <a:schemeClr val="tx1"/>
        </a:solidFill>
        <a:latin typeface="+mn-lt"/>
        <a:ea typeface="+mn-ea"/>
        <a:cs typeface="+mn-cs"/>
      </a:defRPr>
    </a:lvl3pPr>
    <a:lvl4pPr marL="5261595" algn="l" defTabSz="3507730" rtl="0" eaLnBrk="1" latinLnBrk="0" hangingPunct="1">
      <a:defRPr sz="6905" kern="1200">
        <a:solidFill>
          <a:schemeClr val="tx1"/>
        </a:solidFill>
        <a:latin typeface="+mn-lt"/>
        <a:ea typeface="+mn-ea"/>
        <a:cs typeface="+mn-cs"/>
      </a:defRPr>
    </a:lvl4pPr>
    <a:lvl5pPr marL="7015460" algn="l" defTabSz="3507730" rtl="0" eaLnBrk="1" latinLnBrk="0" hangingPunct="1">
      <a:defRPr sz="6905" kern="1200">
        <a:solidFill>
          <a:schemeClr val="tx1"/>
        </a:solidFill>
        <a:latin typeface="+mn-lt"/>
        <a:ea typeface="+mn-ea"/>
        <a:cs typeface="+mn-cs"/>
      </a:defRPr>
    </a:lvl5pPr>
    <a:lvl6pPr marL="8769325" algn="l" defTabSz="3507730" rtl="0" eaLnBrk="1" latinLnBrk="0" hangingPunct="1">
      <a:defRPr sz="6905" kern="1200">
        <a:solidFill>
          <a:schemeClr val="tx1"/>
        </a:solidFill>
        <a:latin typeface="+mn-lt"/>
        <a:ea typeface="+mn-ea"/>
        <a:cs typeface="+mn-cs"/>
      </a:defRPr>
    </a:lvl6pPr>
    <a:lvl7pPr marL="10523190" algn="l" defTabSz="3507730" rtl="0" eaLnBrk="1" latinLnBrk="0" hangingPunct="1">
      <a:defRPr sz="6905" kern="1200">
        <a:solidFill>
          <a:schemeClr val="tx1"/>
        </a:solidFill>
        <a:latin typeface="+mn-lt"/>
        <a:ea typeface="+mn-ea"/>
        <a:cs typeface="+mn-cs"/>
      </a:defRPr>
    </a:lvl7pPr>
    <a:lvl8pPr marL="12277054" algn="l" defTabSz="3507730" rtl="0" eaLnBrk="1" latinLnBrk="0" hangingPunct="1">
      <a:defRPr sz="6905" kern="1200">
        <a:solidFill>
          <a:schemeClr val="tx1"/>
        </a:solidFill>
        <a:latin typeface="+mn-lt"/>
        <a:ea typeface="+mn-ea"/>
        <a:cs typeface="+mn-cs"/>
      </a:defRPr>
    </a:lvl8pPr>
    <a:lvl9pPr marL="14030919" algn="l" defTabSz="3507730" rtl="0" eaLnBrk="1" latinLnBrk="0" hangingPunct="1">
      <a:defRPr sz="690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5DA3"/>
    <a:srgbClr val="D1725F"/>
    <a:srgbClr val="6FC19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32" d="100"/>
          <a:sy n="32" d="100"/>
        </p:scale>
        <p:origin x="682" y="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ol Mccalla (2028568)" userId="ea60bd3c-9d7e-47a6-ae61-92c78eee18ef" providerId="ADAL" clId="{4D46F416-507B-407C-904B-8EE7ED7359DE}"/>
    <pc:docChg chg="modSld">
      <pc:chgData name="Errol Mccalla (2028568)" userId="ea60bd3c-9d7e-47a6-ae61-92c78eee18ef" providerId="ADAL" clId="{4D46F416-507B-407C-904B-8EE7ED7359DE}" dt="2023-10-20T16:17:29.928" v="19" actId="20577"/>
      <pc:docMkLst>
        <pc:docMk/>
      </pc:docMkLst>
      <pc:sldChg chg="modSp mod">
        <pc:chgData name="Errol Mccalla (2028568)" userId="ea60bd3c-9d7e-47a6-ae61-92c78eee18ef" providerId="ADAL" clId="{4D46F416-507B-407C-904B-8EE7ED7359DE}" dt="2023-10-20T16:17:29.928" v="19" actId="20577"/>
        <pc:sldMkLst>
          <pc:docMk/>
          <pc:sldMk cId="1919962592" sldId="256"/>
        </pc:sldMkLst>
        <pc:spChg chg="mod">
          <ac:chgData name="Errol Mccalla (2028568)" userId="ea60bd3c-9d7e-47a6-ae61-92c78eee18ef" providerId="ADAL" clId="{4D46F416-507B-407C-904B-8EE7ED7359DE}" dt="2023-10-20T16:16:08.120" v="13" actId="20577"/>
          <ac:spMkLst>
            <pc:docMk/>
            <pc:sldMk cId="1919962592" sldId="256"/>
            <ac:spMk id="24" creationId="{00000000-0000-0000-0000-000000000000}"/>
          </ac:spMkLst>
        </pc:spChg>
        <pc:spChg chg="mod">
          <ac:chgData name="Errol Mccalla (2028568)" userId="ea60bd3c-9d7e-47a6-ae61-92c78eee18ef" providerId="ADAL" clId="{4D46F416-507B-407C-904B-8EE7ED7359DE}" dt="2023-10-20T16:17:29.928" v="19" actId="20577"/>
          <ac:spMkLst>
            <pc:docMk/>
            <pc:sldMk cId="1919962592" sldId="256"/>
            <ac:spMk id="2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1365954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3586455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571642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3697480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714195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2903824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791923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27584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dirty="0"/>
              <a:t>Click icon to add picture</a:t>
            </a:r>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1200444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447269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FFC62-8E7B-4F95-A831-D5CF4618B310}" type="datetimeFigureOut">
              <a:rPr lang="en-US" smtClean="0"/>
              <a:t>10/20/2023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2DAFC0F-AC21-4AB5-BE30-7BDE480A9BB6}" type="slidenum">
              <a:rPr lang="en-US" smtClean="0"/>
              <a:t>‹#›</a:t>
            </a:fld>
            <a:endParaRPr lang="en-US" dirty="0"/>
          </a:p>
        </p:txBody>
      </p:sp>
    </p:spTree>
    <p:extLst>
      <p:ext uri="{BB962C8B-B14F-4D97-AF65-F5344CB8AC3E}">
        <p14:creationId xmlns:p14="http://schemas.microsoft.com/office/powerpoint/2010/main" val="939681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DD7FFC62-8E7B-4F95-A831-D5CF4618B310}" type="datetimeFigureOut">
              <a:rPr lang="en-US" smtClean="0"/>
              <a:t>10/20/2023</a:t>
            </a:fld>
            <a:endParaRPr lang="en-US" dirty="0"/>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32DAFC0F-AC21-4AB5-BE30-7BDE480A9BB6}" type="slidenum">
              <a:rPr lang="en-US" smtClean="0"/>
              <a:t>‹#›</a:t>
            </a:fld>
            <a:endParaRPr lang="en-US" dirty="0"/>
          </a:p>
        </p:txBody>
      </p:sp>
    </p:spTree>
    <p:extLst>
      <p:ext uri="{BB962C8B-B14F-4D97-AF65-F5344CB8AC3E}">
        <p14:creationId xmlns:p14="http://schemas.microsoft.com/office/powerpoint/2010/main" val="312100950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britannica.com/science/human-digestive-system" TargetMode="External"/><Relationship Id="rId3" Type="http://schemas.openxmlformats.org/officeDocument/2006/relationships/hyperlink" Target="https://www.google.com/url?sa=i&amp;url=https://my.clevelandclinic.org/health/diseases/22314-stomach-peptic-ulcer&amp;psig=AOvVaw1OyNXzUyFkvOp7Vwgq9zW5&amp;ust=1697139020280000&amp;source=images&amp;cd=vfe&amp;ved=0CAUQjB1qFwoTCIiJjdXd7oEDFQAAAAAdAAAAABAq" TargetMode="External"/><Relationship Id="rId7" Type="http://schemas.openxmlformats.org/officeDocument/2006/relationships/hyperlink" Target="https://nursekey.com/gastrointestinal-anatomy-and-physiology/" TargetMode="External"/><Relationship Id="rId2" Type="http://schemas.openxmlformats.org/officeDocument/2006/relationships/hyperlink" Target="https://www.ncbi.nlm.nih.gov/books/NBK537284/" TargetMode="External"/><Relationship Id="rId1" Type="http://schemas.openxmlformats.org/officeDocument/2006/relationships/slideLayout" Target="../slideLayouts/slideLayout7.xml"/><Relationship Id="rId6" Type="http://schemas.openxmlformats.org/officeDocument/2006/relationships/hyperlink" Target="https://www.ncbi.nlm.nih.gov/books/NBK537103/#:~:text=The%20GI%20tract%20consists%20of,liver%2C%20gallbladder%2C%20and%20pancreas" TargetMode="External"/><Relationship Id="rId5" Type="http://schemas.openxmlformats.org/officeDocument/2006/relationships/hyperlink" Target="https://www.google.com/url?sa=i&amp;url=https://healthinfo.healthengine.com.au/gastrointestinal-system&amp;psig=AOvVaw38EOEAGRDSGF0jgPqdC1bs&amp;ust=1697146983150000&amp;source=images&amp;cd=vfe&amp;ved=0CAUQjB1qFwoTCJDRwrn77oEDFQAAAAAdAAAAABBF" TargetMode="External"/><Relationship Id="rId4" Type="http://schemas.openxmlformats.org/officeDocument/2006/relationships/hyperlink" Target="https://www.google.com/url?sa=i&amp;url=https://opentextbc.ca/biology/chapter/15-1-digestive-systems/&amp;psig=AOvVaw02ipmqpaHYukCpCTwrJvjC&amp;ust=1697167560836000&amp;source=images&amp;cd=vfe&amp;ved=0CAUQjB1qFwoTCNjS9PvJ74EDFQAAAAAdAAAAABAE" TargetMode="External"/><Relationship Id="rId9" Type="http://schemas.openxmlformats.org/officeDocument/2006/relationships/hyperlink" Target="https://www.medicalnewstoday.com/articles/317027#_noHeaderPrefixedCon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p:cNvSpPr/>
          <p:nvPr/>
        </p:nvSpPr>
        <p:spPr>
          <a:xfrm>
            <a:off x="0" y="19545342"/>
            <a:ext cx="14678628" cy="1281352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p:cNvSpPr txBox="1"/>
          <p:nvPr/>
        </p:nvSpPr>
        <p:spPr>
          <a:xfrm>
            <a:off x="4734560" y="468547"/>
            <a:ext cx="15270480" cy="1015663"/>
          </a:xfrm>
          <a:prstGeom prst="rect">
            <a:avLst/>
          </a:prstGeom>
          <a:noFill/>
        </p:spPr>
        <p:txBody>
          <a:bodyPr wrap="square" rtlCol="0">
            <a:spAutoFit/>
          </a:bodyPr>
          <a:lstStyle/>
          <a:p>
            <a:pPr algn="ctr"/>
            <a:r>
              <a:rPr lang="en-US" sz="6000" b="1" dirty="0">
                <a:latin typeface="Arial" panose="020B0604020202020204" pitchFamily="34" charset="0"/>
                <a:cs typeface="Arial" panose="020B0604020202020204" pitchFamily="34" charset="0"/>
              </a:rPr>
              <a:t>DIGESTIVE SYSTEM</a:t>
            </a:r>
          </a:p>
        </p:txBody>
      </p:sp>
      <p:sp>
        <p:nvSpPr>
          <p:cNvPr id="3" name="Rectangle 2"/>
          <p:cNvSpPr/>
          <p:nvPr/>
        </p:nvSpPr>
        <p:spPr>
          <a:xfrm>
            <a:off x="48227" y="1777663"/>
            <a:ext cx="19337053" cy="3480137"/>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000" dirty="0">
                <a:latin typeface="Arial" panose="020B0604020202020204" pitchFamily="34" charset="0"/>
                <a:cs typeface="Arial" panose="020B0604020202020204" pitchFamily="34" charset="0"/>
              </a:rPr>
              <a:t>This is the series of structures and organs that enables the passage of food and water down the body for absorption and elimination of waste in form of feces.it consist of the gastrointestinal tract and accessory organs.(Nicholar et al,2023).</a:t>
            </a:r>
          </a:p>
        </p:txBody>
      </p:sp>
      <p:pic>
        <p:nvPicPr>
          <p:cNvPr id="8" name="Picture 7"/>
          <p:cNvPicPr>
            <a:picLocks noChangeAspect="1"/>
          </p:cNvPicPr>
          <p:nvPr/>
        </p:nvPicPr>
        <p:blipFill>
          <a:blip r:embed="rId2"/>
          <a:stretch>
            <a:fillRect/>
          </a:stretch>
        </p:blipFill>
        <p:spPr>
          <a:xfrm>
            <a:off x="14630400" y="5365142"/>
            <a:ext cx="15173774" cy="15166452"/>
          </a:xfrm>
          <a:prstGeom prst="rect">
            <a:avLst/>
          </a:prstGeom>
        </p:spPr>
      </p:pic>
      <p:pic>
        <p:nvPicPr>
          <p:cNvPr id="10" name="Picture 9"/>
          <p:cNvPicPr>
            <a:picLocks noChangeAspect="1"/>
          </p:cNvPicPr>
          <p:nvPr/>
        </p:nvPicPr>
        <p:blipFill>
          <a:blip r:embed="rId3"/>
          <a:stretch>
            <a:fillRect/>
          </a:stretch>
        </p:blipFill>
        <p:spPr>
          <a:xfrm>
            <a:off x="1039080" y="20854458"/>
            <a:ext cx="13059530" cy="11092842"/>
          </a:xfrm>
          <a:prstGeom prst="rect">
            <a:avLst/>
          </a:prstGeom>
        </p:spPr>
      </p:pic>
      <p:sp>
        <p:nvSpPr>
          <p:cNvPr id="12" name="Rectangle 11"/>
          <p:cNvSpPr/>
          <p:nvPr/>
        </p:nvSpPr>
        <p:spPr>
          <a:xfrm>
            <a:off x="48228" y="5334000"/>
            <a:ext cx="14630400" cy="6096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57250" indent="-857250">
              <a:buFont typeface="Arial" panose="020B0604020202020204" pitchFamily="34" charset="0"/>
              <a:buChar char="•"/>
            </a:pPr>
            <a:r>
              <a:rPr lang="en-US" sz="4000" dirty="0">
                <a:latin typeface="Arial" panose="020B0604020202020204" pitchFamily="34" charset="0"/>
                <a:cs typeface="Arial" panose="020B0604020202020204" pitchFamily="34" charset="0"/>
              </a:rPr>
              <a:t>Gastrointestinal tract : oral cavity,pharynx,esophagus,stomach, small intestine ,large intestine.</a:t>
            </a:r>
          </a:p>
          <a:p>
            <a:pPr marL="857250" indent="-857250">
              <a:buFont typeface="Arial" panose="020B0604020202020204" pitchFamily="34" charset="0"/>
              <a:buChar char="•"/>
            </a:pPr>
            <a:r>
              <a:rPr lang="en-US" sz="4000" dirty="0">
                <a:latin typeface="Arial" panose="020B0604020202020204" pitchFamily="34" charset="0"/>
                <a:cs typeface="Arial" panose="020B0604020202020204" pitchFamily="34" charset="0"/>
              </a:rPr>
              <a:t>Accessory organs: teeth,tongue,salivary glands,liver,gallbladder and pancreas.</a:t>
            </a:r>
          </a:p>
          <a:p>
            <a:r>
              <a:rPr lang="en-US" sz="4000" dirty="0">
                <a:latin typeface="Arial" panose="020B0604020202020204" pitchFamily="34" charset="0"/>
                <a:cs typeface="Arial" panose="020B0604020202020204" pitchFamily="34" charset="0"/>
              </a:rPr>
              <a:t>      (infeanyi et al,2023)</a:t>
            </a:r>
          </a:p>
        </p:txBody>
      </p:sp>
      <p:sp>
        <p:nvSpPr>
          <p:cNvPr id="13" name="Rectangle 12"/>
          <p:cNvSpPr/>
          <p:nvPr/>
        </p:nvSpPr>
        <p:spPr>
          <a:xfrm>
            <a:off x="0" y="12658880"/>
            <a:ext cx="14678628" cy="6886462"/>
          </a:xfrm>
          <a:prstGeom prst="rect">
            <a:avLst/>
          </a:prstGeom>
          <a:solidFill>
            <a:srgbClr val="D35D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4000" dirty="0">
                <a:latin typeface="Arial" panose="020B0604020202020204" pitchFamily="34" charset="0"/>
                <a:cs typeface="Arial" panose="020B0604020202020204" pitchFamily="34" charset="0"/>
              </a:rPr>
              <a:t>The digestive system begins from the oral cavity and ends at the anus.it consists of the mouth which encompasses the teeth and tongue .the throat or pharnx,the oesophagus,the stomach, small intestine which is made up of duodenum,jejeum and ileum and the large intestine which is made up of cecum, ileum ,ascending colon, transverse colon, descending colon .this terminates in the rectum.(Nicholar et al,2023)</a:t>
            </a:r>
          </a:p>
        </p:txBody>
      </p:sp>
      <p:sp>
        <p:nvSpPr>
          <p:cNvPr id="15" name="Rectangle 14"/>
          <p:cNvSpPr/>
          <p:nvPr/>
        </p:nvSpPr>
        <p:spPr>
          <a:xfrm>
            <a:off x="0" y="11391942"/>
            <a:ext cx="14678628" cy="126693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dirty="0">
                <a:latin typeface="Arial" panose="020B0604020202020204" pitchFamily="34" charset="0"/>
                <a:cs typeface="Arial" panose="020B0604020202020204" pitchFamily="34" charset="0"/>
              </a:rPr>
              <a:t>Structure of the digestive system</a:t>
            </a:r>
          </a:p>
        </p:txBody>
      </p:sp>
      <p:sp>
        <p:nvSpPr>
          <p:cNvPr id="9" name="Rectangle 8"/>
          <p:cNvSpPr/>
          <p:nvPr/>
        </p:nvSpPr>
        <p:spPr>
          <a:xfrm>
            <a:off x="14863905" y="23096361"/>
            <a:ext cx="15562170" cy="4708981"/>
          </a:xfrm>
          <a:prstGeom prst="rect">
            <a:avLst/>
          </a:prstGeom>
        </p:spPr>
        <p:txBody>
          <a:bodyPr wrap="square">
            <a:spAutoFit/>
          </a:bodyPr>
          <a:lstStyle/>
          <a:p>
            <a:pPr lvl="0">
              <a:lnSpc>
                <a:spcPct val="150000"/>
              </a:lnSpc>
            </a:pPr>
            <a:r>
              <a:rPr lang="en-US" sz="4000" dirty="0">
                <a:solidFill>
                  <a:prstClr val="white"/>
                </a:solidFill>
                <a:latin typeface="Arial" panose="020B0604020202020204" pitchFamily="34" charset="0"/>
                <a:cs typeface="Arial" panose="020B0604020202020204" pitchFamily="34" charset="0"/>
              </a:rPr>
              <a:t>Stomach ulcers are sores that grows on the lining of the stomach. It can also be found on part of the intestine just above the stomach and they are known as duodenal ulcers.(NHS,2022).this happens when the gastric eats out the protective lining of the stomach.(Cleveland,2022).</a:t>
            </a:r>
          </a:p>
        </p:txBody>
      </p:sp>
      <p:sp>
        <p:nvSpPr>
          <p:cNvPr id="14" name="Rectangle 13"/>
          <p:cNvSpPr/>
          <p:nvPr/>
        </p:nvSpPr>
        <p:spPr>
          <a:xfrm>
            <a:off x="14863903" y="21219193"/>
            <a:ext cx="15371893" cy="1938992"/>
          </a:xfrm>
          <a:prstGeom prst="rect">
            <a:avLst/>
          </a:prstGeom>
          <a:solidFill>
            <a:schemeClr val="accent1">
              <a:lumMod val="75000"/>
            </a:schemeClr>
          </a:solidFill>
        </p:spPr>
        <p:txBody>
          <a:bodyPr wrap="square">
            <a:spAutoFit/>
          </a:bodyPr>
          <a:lstStyle/>
          <a:p>
            <a:pPr lvl="0" algn="ctr"/>
            <a:r>
              <a:rPr lang="en-US" sz="6000" dirty="0">
                <a:solidFill>
                  <a:prstClr val="white"/>
                </a:solidFill>
                <a:latin typeface="Arial" panose="020B0604020202020204" pitchFamily="34" charset="0"/>
                <a:cs typeface="Arial" panose="020B0604020202020204" pitchFamily="34" charset="0"/>
              </a:rPr>
              <a:t>DIGESTIVE DISORDER (STOMACH ULCERS)</a:t>
            </a:r>
          </a:p>
        </p:txBody>
      </p:sp>
      <p:pic>
        <p:nvPicPr>
          <p:cNvPr id="18" name="Picture 17"/>
          <p:cNvPicPr>
            <a:picLocks noChangeAspect="1"/>
          </p:cNvPicPr>
          <p:nvPr/>
        </p:nvPicPr>
        <p:blipFill>
          <a:blip r:embed="rId4"/>
          <a:stretch>
            <a:fillRect/>
          </a:stretch>
        </p:blipFill>
        <p:spPr>
          <a:xfrm>
            <a:off x="14863904" y="28243343"/>
            <a:ext cx="15173773" cy="13819057"/>
          </a:xfrm>
          <a:prstGeom prst="rect">
            <a:avLst/>
          </a:prstGeom>
        </p:spPr>
      </p:pic>
      <p:sp>
        <p:nvSpPr>
          <p:cNvPr id="20" name="Rectangle 19"/>
          <p:cNvSpPr/>
          <p:nvPr/>
        </p:nvSpPr>
        <p:spPr>
          <a:xfrm>
            <a:off x="0" y="35814000"/>
            <a:ext cx="14863902" cy="6248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57250" indent="-857250">
              <a:lnSpc>
                <a:spcPct val="150000"/>
              </a:lnSpc>
              <a:buFont typeface="Arial" panose="020B0604020202020204" pitchFamily="34" charset="0"/>
              <a:buChar char="•"/>
            </a:pPr>
            <a:r>
              <a:rPr lang="en-US" sz="4000" dirty="0">
                <a:solidFill>
                  <a:schemeClr val="bg1"/>
                </a:solidFill>
                <a:latin typeface="Arial" panose="020B0604020202020204" pitchFamily="34" charset="0"/>
                <a:cs typeface="Arial" panose="020B0604020202020204" pitchFamily="34" charset="0"/>
              </a:rPr>
              <a:t>Burning pain the abdomen.</a:t>
            </a:r>
          </a:p>
          <a:p>
            <a:pPr marL="857250" indent="-857250">
              <a:lnSpc>
                <a:spcPct val="150000"/>
              </a:lnSpc>
              <a:buFont typeface="Arial" panose="020B0604020202020204" pitchFamily="34" charset="0"/>
              <a:buChar char="•"/>
            </a:pPr>
            <a:r>
              <a:rPr lang="en-US" sz="4000" dirty="0">
                <a:solidFill>
                  <a:schemeClr val="bg1"/>
                </a:solidFill>
                <a:latin typeface="Arial" panose="020B0604020202020204" pitchFamily="34" charset="0"/>
                <a:cs typeface="Arial" panose="020B0604020202020204" pitchFamily="34" charset="0"/>
              </a:rPr>
              <a:t>Heartburn</a:t>
            </a:r>
          </a:p>
          <a:p>
            <a:pPr marL="857250" indent="-857250">
              <a:lnSpc>
                <a:spcPct val="150000"/>
              </a:lnSpc>
              <a:buFont typeface="Arial" panose="020B0604020202020204" pitchFamily="34" charset="0"/>
              <a:buChar char="•"/>
            </a:pPr>
            <a:r>
              <a:rPr lang="en-US" sz="4000" dirty="0">
                <a:solidFill>
                  <a:schemeClr val="bg1"/>
                </a:solidFill>
                <a:latin typeface="Arial" panose="020B0604020202020204" pitchFamily="34" charset="0"/>
                <a:cs typeface="Arial" panose="020B0604020202020204" pitchFamily="34" charset="0"/>
              </a:rPr>
              <a:t>Acid reflux</a:t>
            </a:r>
          </a:p>
          <a:p>
            <a:pPr marL="857250" indent="-857250">
              <a:lnSpc>
                <a:spcPct val="150000"/>
              </a:lnSpc>
              <a:buFont typeface="Arial" panose="020B0604020202020204" pitchFamily="34" charset="0"/>
              <a:buChar char="•"/>
            </a:pPr>
            <a:r>
              <a:rPr lang="en-US" sz="4000" dirty="0">
                <a:solidFill>
                  <a:schemeClr val="bg1"/>
                </a:solidFill>
                <a:latin typeface="Arial" panose="020B0604020202020204" pitchFamily="34" charset="0"/>
                <a:cs typeface="Arial" panose="020B0604020202020204" pitchFamily="34" charset="0"/>
              </a:rPr>
              <a:t>Indigestion</a:t>
            </a:r>
          </a:p>
          <a:p>
            <a:r>
              <a:rPr lang="en-US" dirty="0">
                <a:solidFill>
                  <a:schemeClr val="bg1"/>
                </a:solidFill>
              </a:rPr>
              <a:t>   (</a:t>
            </a:r>
            <a:r>
              <a:rPr lang="en-US" sz="4000" dirty="0">
                <a:solidFill>
                  <a:schemeClr val="bg1"/>
                </a:solidFill>
                <a:latin typeface="Arial" panose="020B0604020202020204" pitchFamily="34" charset="0"/>
                <a:cs typeface="Arial" panose="020B0604020202020204" pitchFamily="34" charset="0"/>
              </a:rPr>
              <a:t>NHS,2022)</a:t>
            </a:r>
          </a:p>
        </p:txBody>
      </p:sp>
      <p:sp>
        <p:nvSpPr>
          <p:cNvPr id="21" name="Rectangle 20"/>
          <p:cNvSpPr/>
          <p:nvPr/>
        </p:nvSpPr>
        <p:spPr>
          <a:xfrm>
            <a:off x="-1" y="34274537"/>
            <a:ext cx="14863903" cy="1539463"/>
          </a:xfrm>
          <a:prstGeom prst="rect">
            <a:avLst/>
          </a:prstGeom>
          <a:solidFill>
            <a:srgbClr val="D35D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dirty="0">
                <a:latin typeface="Arial" panose="020B0604020202020204" pitchFamily="34" charset="0"/>
                <a:cs typeface="Arial" panose="020B0604020202020204" pitchFamily="34" charset="0"/>
              </a:rPr>
              <a:t>Signs of  stomach ulcers </a:t>
            </a:r>
          </a:p>
        </p:txBody>
      </p:sp>
      <p:sp>
        <p:nvSpPr>
          <p:cNvPr id="24" name="Rectangle 23"/>
          <p:cNvSpPr/>
          <p:nvPr/>
        </p:nvSpPr>
        <p:spPr>
          <a:xfrm>
            <a:off x="20005040" y="346548"/>
            <a:ext cx="15135225" cy="1323439"/>
          </a:xfrm>
          <a:prstGeom prst="rect">
            <a:avLst/>
          </a:prstGeom>
        </p:spPr>
        <p:txBody>
          <a:bodyPr>
            <a:spAutoFit/>
          </a:bodyPr>
          <a:lstStyle/>
          <a:p>
            <a:r>
              <a:rPr lang="en-US" sz="40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Name: Errol McCalla</a:t>
            </a:r>
            <a:br>
              <a:rPr lang="en-US" sz="40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40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No: 2028568</a:t>
            </a:r>
            <a:endParaRPr lang="en-US" sz="4000" dirty="0"/>
          </a:p>
        </p:txBody>
      </p:sp>
      <p:sp>
        <p:nvSpPr>
          <p:cNvPr id="25" name="Rectangle 24"/>
          <p:cNvSpPr/>
          <p:nvPr/>
        </p:nvSpPr>
        <p:spPr>
          <a:xfrm>
            <a:off x="20005040" y="976378"/>
            <a:ext cx="10421036" cy="3785652"/>
          </a:xfrm>
          <a:prstGeom prst="rect">
            <a:avLst/>
          </a:prstGeom>
        </p:spPr>
        <p:txBody>
          <a:bodyPr wrap="square">
            <a:spAutoFit/>
          </a:bodyPr>
          <a:lstStyle/>
          <a:p>
            <a:br>
              <a:rPr lang="en-US" sz="4000" dirty="0">
                <a:ln w="0"/>
                <a:solidFill>
                  <a:prstClr val="black"/>
                </a:solidFill>
                <a:latin typeface="Arial" panose="020B0604020202020204" pitchFamily="34" charset="0"/>
                <a:cs typeface="Arial" panose="020B0604020202020204" pitchFamily="34" charset="0"/>
              </a:rPr>
            </a:br>
            <a:r>
              <a:rPr lang="en-US" sz="4000" dirty="0">
                <a:ln w="0"/>
                <a:solidFill>
                  <a:prstClr val="black"/>
                </a:solidFill>
                <a:latin typeface="Arial" panose="020B0604020202020204" pitchFamily="34" charset="0"/>
                <a:cs typeface="Arial" panose="020B0604020202020204" pitchFamily="34" charset="0"/>
              </a:rPr>
              <a:t>Module Code: BMHP5003</a:t>
            </a:r>
            <a:br>
              <a:rPr lang="en-US" sz="4000" dirty="0">
                <a:ln w="0"/>
                <a:solidFill>
                  <a:prstClr val="black"/>
                </a:solidFill>
                <a:latin typeface="Arial" panose="020B0604020202020204" pitchFamily="34" charset="0"/>
                <a:cs typeface="Arial" panose="020B0604020202020204" pitchFamily="34" charset="0"/>
              </a:rPr>
            </a:br>
            <a:r>
              <a:rPr lang="en-US" sz="4000" dirty="0">
                <a:ln w="0"/>
                <a:solidFill>
                  <a:prstClr val="black"/>
                </a:solidFill>
                <a:latin typeface="Arial" panose="020B0604020202020204" pitchFamily="34" charset="0"/>
                <a:cs typeface="Arial" panose="020B0604020202020204" pitchFamily="34" charset="0"/>
              </a:rPr>
              <a:t>Module Title: Introduction To Physiology</a:t>
            </a:r>
            <a:br>
              <a:rPr lang="en-US" sz="4000" dirty="0">
                <a:ln w="0"/>
                <a:solidFill>
                  <a:prstClr val="black"/>
                </a:solidFill>
                <a:latin typeface="Arial" panose="020B0604020202020204" pitchFamily="34" charset="0"/>
                <a:cs typeface="Arial" panose="020B0604020202020204" pitchFamily="34" charset="0"/>
              </a:rPr>
            </a:br>
            <a:r>
              <a:rPr lang="en-US" sz="4000" dirty="0">
                <a:ln w="0"/>
                <a:solidFill>
                  <a:prstClr val="black"/>
                </a:solidFill>
                <a:latin typeface="Arial" panose="020B0604020202020204" pitchFamily="34" charset="0"/>
                <a:cs typeface="Arial" panose="020B0604020202020204" pitchFamily="34" charset="0"/>
              </a:rPr>
              <a:t>Lecturer/S: </a:t>
            </a:r>
            <a:r>
              <a:rPr lang="en-US" sz="4000">
                <a:ln w="0"/>
                <a:solidFill>
                  <a:prstClr val="black"/>
                </a:solidFill>
                <a:latin typeface="Arial" panose="020B0604020202020204" pitchFamily="34" charset="0"/>
                <a:cs typeface="Arial" panose="020B0604020202020204" pitchFamily="34" charset="0"/>
              </a:rPr>
              <a:t>Gillian Weaver, </a:t>
            </a:r>
            <a:r>
              <a:rPr lang="en-US" sz="4000" dirty="0" err="1">
                <a:ln w="0"/>
                <a:solidFill>
                  <a:prstClr val="black"/>
                </a:solidFill>
                <a:latin typeface="Arial" panose="020B0604020202020204" pitchFamily="34" charset="0"/>
                <a:cs typeface="Arial" panose="020B0604020202020204" pitchFamily="34" charset="0"/>
              </a:rPr>
              <a:t>Raheela</a:t>
            </a:r>
            <a:r>
              <a:rPr lang="en-US" sz="4000" dirty="0">
                <a:ln w="0"/>
                <a:solidFill>
                  <a:prstClr val="black"/>
                </a:solidFill>
                <a:latin typeface="Arial" panose="020B0604020202020204" pitchFamily="34" charset="0"/>
                <a:cs typeface="Arial" panose="020B0604020202020204" pitchFamily="34" charset="0"/>
              </a:rPr>
              <a:t> Shaikh</a:t>
            </a:r>
            <a:br>
              <a:rPr lang="en-US" sz="4000" dirty="0">
                <a:ln w="0"/>
                <a:solidFill>
                  <a:prstClr val="black"/>
                </a:solidFill>
                <a:latin typeface="Arial" panose="020B0604020202020204" pitchFamily="34" charset="0"/>
                <a:cs typeface="Arial" panose="020B0604020202020204" pitchFamily="34" charset="0"/>
              </a:rPr>
            </a:br>
            <a:r>
              <a:rPr lang="en-US" sz="4000" dirty="0">
                <a:ln w="0"/>
                <a:solidFill>
                  <a:prstClr val="black"/>
                </a:solidFill>
                <a:latin typeface="Arial" panose="020B0604020202020204" pitchFamily="34" charset="0"/>
                <a:cs typeface="Arial" panose="020B0604020202020204" pitchFamily="34" charset="0"/>
              </a:rPr>
              <a:t>Assignment Title: Individual Academic Poster Presentation</a:t>
            </a:r>
            <a:r>
              <a:rPr lang="en-US" sz="4000" dirty="0">
                <a:ln w="0"/>
                <a:solidFill>
                  <a:prstClr val="white"/>
                </a:solidFill>
                <a:latin typeface="Arial" panose="020B0604020202020204" pitchFamily="34" charset="0"/>
                <a:cs typeface="Arial" panose="020B0604020202020204" pitchFamily="34" charset="0"/>
              </a:rPr>
              <a:t>. </a:t>
            </a:r>
            <a:endParaRPr lang="en-US" sz="4000" dirty="0"/>
          </a:p>
        </p:txBody>
      </p:sp>
    </p:spTree>
    <p:extLst>
      <p:ext uri="{BB962C8B-B14F-4D97-AF65-F5344CB8AC3E}">
        <p14:creationId xmlns:p14="http://schemas.microsoft.com/office/powerpoint/2010/main" val="191996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p:cNvSpPr txBox="1"/>
          <p:nvPr/>
        </p:nvSpPr>
        <p:spPr>
          <a:xfrm>
            <a:off x="11795760" y="2834640"/>
            <a:ext cx="25054560" cy="1154932"/>
          </a:xfrm>
          <a:prstGeom prst="rect">
            <a:avLst/>
          </a:prstGeom>
          <a:noFill/>
        </p:spPr>
        <p:txBody>
          <a:bodyPr wrap="square" rtlCol="0">
            <a:spAutoFit/>
          </a:bodyPr>
          <a:lstStyle/>
          <a:p>
            <a:r>
              <a:rPr lang="en-US" sz="6000" dirty="0">
                <a:latin typeface="Arial" panose="020B0604020202020204" pitchFamily="34" charset="0"/>
                <a:cs typeface="Arial" panose="020B0604020202020204" pitchFamily="34" charset="0"/>
              </a:rPr>
              <a:t>REFERENCES</a:t>
            </a:r>
            <a:r>
              <a:rPr lang="en-US" dirty="0"/>
              <a:t> </a:t>
            </a:r>
          </a:p>
        </p:txBody>
      </p:sp>
      <p:sp>
        <p:nvSpPr>
          <p:cNvPr id="4" name="Rectangle 3"/>
          <p:cNvSpPr/>
          <p:nvPr/>
        </p:nvSpPr>
        <p:spPr>
          <a:xfrm>
            <a:off x="2944948" y="5504901"/>
            <a:ext cx="25545143" cy="26153955"/>
          </a:xfrm>
          <a:prstGeom prst="rect">
            <a:avLst/>
          </a:prstGeom>
        </p:spPr>
        <p:txBody>
          <a:bodyPr wrap="square">
            <a:spAutoFit/>
          </a:bodyPr>
          <a:lstStyle/>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Amish P.</a:t>
            </a:r>
            <a:r>
              <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rPr>
              <a:t>, (2023). physiology, gastrointestinal hormone.</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 </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2"/>
              </a:rPr>
              <a:t>https://www.ncbi.nlm.nih.gov/books/NBK537284/</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Assessed October 10, 2023.</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Cleveland clinic, (2021). human digestive system.</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3"/>
              </a:rPr>
              <a:t>https://www.google.com/url?sa=i&amp;url=https%3A%2F%2Fmy.clevelandclinic.org%2Fhealth%2Fdiseases%2F22314-stomach-peptic-ulcer&amp;psig=AOvVaw1OyNXzUyFkvOp7Vwgq9zW5&amp;ust=1697139020280000&amp;source=images&amp;cd=vfe&amp;ved=0CAUQjB1qFwoTCIiJjdXd7oEDFQAAAAAdAAAAABAq</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 assessed October 10,2023.</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Digestive system, Concepts of biology (2021).</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4"/>
              </a:rPr>
              <a:t>https://www.google.com/url?sa=i&amp;url=https%3A%2F%2Fopentextbc.ca%2Fbiology%2Fchapter%2F15-1-digestive-systems%2F&amp;psig=AOvVaw02ipmqpaHYukCpCTwrJvjC&amp;ust=1697167560836000&amp;source=images&amp;cd=vfe&amp;ved=0CAUQjB1qFwoTCNjS9PvJ74EDFQAAAAAdAAAAABAE</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 assessed October 10,2023. </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Health Engine blog, Gastrointestinal system anatomy, (2006)    </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5"/>
              </a:rPr>
              <a:t>https://www.google.com/url?sa=i&amp;url=https%3A%2F%2Fhealthinfo.healthengine.com.au%2Fgastrointestinal-system&amp;psig=AOvVaw38EOEAGRDSGF0jgPqdC1bs&amp;ust=1697146983150000&amp;source=images&amp;cd=vfe&amp;ved=0CAUQjB1qFwoTCJDRwrn77oEDFQAAAAAdAAAAABBF</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 Assessed October 11, 2023. </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Ifeanyichukwu O., Justin G., Karlie R., Shumway F., (2023) physiology; gastrointestinal. </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6"/>
              </a:rPr>
              <a:t>https://www.ncbi.nlm.nih.gov/books/NBK537103/#:~:text=The%20GI%20tract%20consists%20of,liver%2C%20gallbladder%2C%20and%20pancreas</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.updated april8, 2023.assessed October 10, 2023.</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Kathleen M. (2016) gastrointestinal anatomy and physiology</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7"/>
              </a:rPr>
              <a:t>https://nursekey.com/gastrointestinal-anatomy-and-physiology/</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 assessed October 11, 2023.</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Li, Cheng, Wenwen Y.u,. Peng W.u,. Xiao D., C. (2020)"Current in vitro digestion systems for understanding food digestion in human upper gastrointestinal tract." Trends Food Sci Technol 96): 114-126.</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Nicholas c,.William s., William t., (2023) human digestive system.</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8"/>
              </a:rPr>
              <a:t>https://www.britannica.com/science/human-digestive-system</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 assessed October 11, 2023.</a:t>
            </a:r>
            <a:endParaRPr lang="en-US"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Saurabh s., 2023.dietary tips for gastritis and stomach ulcers.  </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9"/>
              </a:rPr>
              <a:t>https://www.medicalnewstoday.com/articles/317027#_noHeaderPrefixedContent</a:t>
            </a:r>
            <a:r>
              <a:rPr lang="en-US" sz="4000" dirty="0">
                <a:solidFill>
                  <a:schemeClr val="bg1"/>
                </a:solidFill>
                <a:latin typeface="Arial" panose="020B0604020202020204" pitchFamily="34" charset="0"/>
                <a:ea typeface="Calibri" panose="020F0502020204030204" pitchFamily="34" charset="0"/>
                <a:cs typeface="Times New Roman" panose="02020603050405020304" pitchFamily="18" charset="0"/>
              </a:rPr>
              <a:t> assessed October 11, 2023.</a:t>
            </a:r>
            <a:endParaRPr lang="en-US" sz="4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9398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783</TotalTime>
  <Words>739</Words>
  <Application>Microsoft Office PowerPoint</Application>
  <PresentationFormat>Custom</PresentationFormat>
  <Paragraphs>31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Errol Mccalla (2028568)</cp:lastModifiedBy>
  <cp:revision>143</cp:revision>
  <dcterms:created xsi:type="dcterms:W3CDTF">2023-10-11T13:16:13Z</dcterms:created>
  <dcterms:modified xsi:type="dcterms:W3CDTF">2023-10-20T16:17:38Z</dcterms:modified>
</cp:coreProperties>
</file>