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9" r:id="rId4"/>
    <p:sldId id="263" r:id="rId5"/>
    <p:sldId id="260" r:id="rId6"/>
    <p:sldId id="264" r:id="rId7"/>
    <p:sldId id="261" r:id="rId8"/>
    <p:sldId id="262" r:id="rId9"/>
    <p:sldId id="265" r:id="rId10"/>
    <p:sldId id="266" r:id="rId11"/>
    <p:sldId id="269" r:id="rId12"/>
    <p:sldId id="267" r:id="rId13"/>
    <p:sldId id="2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3F8DD3-140F-2990-43C7-E661B15B749B}" v="1417" dt="2024-11-03T03:14:55.547"/>
    <p1510:client id="{4F8D1D1A-1E17-AA09-FA19-8C7626CB7C91}" v="779" dt="2024-11-01T16:56:49.169"/>
    <p1510:client id="{7C9BFC77-30F3-B0FA-2CFC-E9F349DD57A8}" v="44" dt="2024-11-02T15:42:53.982"/>
    <p1510:client id="{F8328619-33ED-1017-1E8B-23A9125AC523}" v="884" dt="2024-11-03T16:08:54.5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E209F8-3CDE-4114-897F-FD8BDDD0BC3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2A96F89-A3AA-48EC-9278-968416FE0070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Leading classicist criminologist </a:t>
          </a:r>
        </a:p>
      </dgm:t>
    </dgm:pt>
    <dgm:pt modelId="{9972523B-CAB9-4591-87E0-833C9A6ABC34}" type="parTrans" cxnId="{096987E9-9B32-44A4-9E30-AC68CB628C03}">
      <dgm:prSet/>
      <dgm:spPr/>
      <dgm:t>
        <a:bodyPr/>
        <a:lstStyle/>
        <a:p>
          <a:endParaRPr lang="en-US"/>
        </a:p>
      </dgm:t>
    </dgm:pt>
    <dgm:pt modelId="{8319C62F-F7E1-4ECE-B9AA-971F99C998CA}" type="sibTrans" cxnId="{096987E9-9B32-44A4-9E30-AC68CB628C03}">
      <dgm:prSet/>
      <dgm:spPr/>
      <dgm:t>
        <a:bodyPr/>
        <a:lstStyle/>
        <a:p>
          <a:endParaRPr lang="en-US"/>
        </a:p>
      </dgm:t>
    </dgm:pt>
    <dgm:pt modelId="{9D49881D-162E-409F-8BCC-CC96EB6EF9ED}">
      <dgm:prSet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He reformed the penal code to have punishments fit the seriousness of crimes and sought to limit judicial discretion</a:t>
          </a:r>
        </a:p>
      </dgm:t>
    </dgm:pt>
    <dgm:pt modelId="{86C8AAED-E356-44C7-973B-AC9DB88B1D1A}" type="parTrans" cxnId="{FC741391-D12E-434E-A175-BF22CF9BE467}">
      <dgm:prSet/>
      <dgm:spPr/>
      <dgm:t>
        <a:bodyPr/>
        <a:lstStyle/>
        <a:p>
          <a:endParaRPr lang="en-US"/>
        </a:p>
      </dgm:t>
    </dgm:pt>
    <dgm:pt modelId="{4FCF6F56-941F-4908-A3B2-59BDEBDB24DD}" type="sibTrans" cxnId="{FC741391-D12E-434E-A175-BF22CF9BE467}">
      <dgm:prSet/>
      <dgm:spPr/>
      <dgm:t>
        <a:bodyPr/>
        <a:lstStyle/>
        <a:p>
          <a:endParaRPr lang="en-US"/>
        </a:p>
      </dgm:t>
    </dgm:pt>
    <dgm:pt modelId="{9DCC3A8A-9042-4DBB-9B30-A6FE3A7A6EEB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'pleasure-pain' principle:</a:t>
          </a:r>
        </a:p>
      </dgm:t>
    </dgm:pt>
    <dgm:pt modelId="{FF157F72-C620-41CB-8CF2-DA20DF4DD1C3}" type="parTrans" cxnId="{4C4B4B6A-ACB9-413F-9FC2-0DA3290CF00D}">
      <dgm:prSet/>
      <dgm:spPr/>
      <dgm:t>
        <a:bodyPr/>
        <a:lstStyle/>
        <a:p>
          <a:endParaRPr lang="en-US"/>
        </a:p>
      </dgm:t>
    </dgm:pt>
    <dgm:pt modelId="{DBECBF03-C860-45FF-B312-CE308F9D1427}" type="sibTrans" cxnId="{4C4B4B6A-ACB9-413F-9FC2-0DA3290CF00D}">
      <dgm:prSet/>
      <dgm:spPr/>
      <dgm:t>
        <a:bodyPr/>
        <a:lstStyle/>
        <a:p>
          <a:endParaRPr lang="en-US"/>
        </a:p>
      </dgm:t>
    </dgm:pt>
    <dgm:pt modelId="{11AE3181-6F9A-4579-84EF-66E764C45D50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Conformity=rewards </a:t>
          </a:r>
        </a:p>
      </dgm:t>
    </dgm:pt>
    <dgm:pt modelId="{58B02A9D-F1D9-4FF1-BE45-7B8F828EE158}" type="parTrans" cxnId="{48A76A25-22BA-4519-AFFB-50114856FBBC}">
      <dgm:prSet/>
      <dgm:spPr/>
      <dgm:t>
        <a:bodyPr/>
        <a:lstStyle/>
        <a:p>
          <a:endParaRPr lang="en-US"/>
        </a:p>
      </dgm:t>
    </dgm:pt>
    <dgm:pt modelId="{E1F211B6-62E0-4E01-AB9E-22B375263D70}" type="sibTrans" cxnId="{48A76A25-22BA-4519-AFFB-50114856FBBC}">
      <dgm:prSet/>
      <dgm:spPr/>
      <dgm:t>
        <a:bodyPr/>
        <a:lstStyle/>
        <a:p>
          <a:endParaRPr lang="en-US"/>
        </a:p>
      </dgm:t>
    </dgm:pt>
    <dgm:pt modelId="{222843B5-5417-48A3-8675-95576E380783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Non-complia</a:t>
          </a:r>
          <a:r>
            <a:rPr lang="en-US" dirty="0"/>
            <a:t>nce=sanctions </a:t>
          </a:r>
        </a:p>
      </dgm:t>
    </dgm:pt>
    <dgm:pt modelId="{8D8B2419-1D5E-4CCC-9664-5BD8FE78FD13}" type="parTrans" cxnId="{EF970A10-7011-4C0C-8BD7-C7A643423257}">
      <dgm:prSet/>
      <dgm:spPr/>
      <dgm:t>
        <a:bodyPr/>
        <a:lstStyle/>
        <a:p>
          <a:endParaRPr lang="en-US"/>
        </a:p>
      </dgm:t>
    </dgm:pt>
    <dgm:pt modelId="{F22865AB-1EAF-4413-A5A2-D8DC15687188}" type="sibTrans" cxnId="{EF970A10-7011-4C0C-8BD7-C7A643423257}">
      <dgm:prSet/>
      <dgm:spPr/>
      <dgm:t>
        <a:bodyPr/>
        <a:lstStyle/>
        <a:p>
          <a:endParaRPr lang="en-US"/>
        </a:p>
      </dgm:t>
    </dgm:pt>
    <dgm:pt modelId="{3B2EA7C5-FF0E-4732-802F-05FB50029EFB}" type="pres">
      <dgm:prSet presAssocID="{4AE209F8-3CDE-4114-897F-FD8BDDD0BC3E}" presName="linear" presStyleCnt="0">
        <dgm:presLayoutVars>
          <dgm:animLvl val="lvl"/>
          <dgm:resizeHandles val="exact"/>
        </dgm:presLayoutVars>
      </dgm:prSet>
      <dgm:spPr/>
    </dgm:pt>
    <dgm:pt modelId="{34CC6B62-8A35-4F77-8131-ED872BE4062F}" type="pres">
      <dgm:prSet presAssocID="{D2A96F89-A3AA-48EC-9278-968416FE007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5331DE2-BE1B-4C8E-B73C-6F21F91A0B4C}" type="pres">
      <dgm:prSet presAssocID="{8319C62F-F7E1-4ECE-B9AA-971F99C998CA}" presName="spacer" presStyleCnt="0"/>
      <dgm:spPr/>
    </dgm:pt>
    <dgm:pt modelId="{9D6C823E-01E5-4F9F-9AC2-D7C0E7B3A268}" type="pres">
      <dgm:prSet presAssocID="{9D49881D-162E-409F-8BCC-CC96EB6EF9E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8824181-5AB7-4282-9CC8-67102F460EF8}" type="pres">
      <dgm:prSet presAssocID="{4FCF6F56-941F-4908-A3B2-59BDEBDB24DD}" presName="spacer" presStyleCnt="0"/>
      <dgm:spPr/>
    </dgm:pt>
    <dgm:pt modelId="{BE48A051-5988-4B90-A03D-616DA7CF1C50}" type="pres">
      <dgm:prSet presAssocID="{9DCC3A8A-9042-4DBB-9B30-A6FE3A7A6EE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2894807-DCAD-40D8-BF7A-3AC815A3D1CF}" type="pres">
      <dgm:prSet presAssocID="{DBECBF03-C860-45FF-B312-CE308F9D1427}" presName="spacer" presStyleCnt="0"/>
      <dgm:spPr/>
    </dgm:pt>
    <dgm:pt modelId="{B4015E1D-4A99-4383-82CC-14F6318DBBD9}" type="pres">
      <dgm:prSet presAssocID="{11AE3181-6F9A-4579-84EF-66E764C45D5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F2A093C-0B08-4656-97E9-C1E5A25B1639}" type="pres">
      <dgm:prSet presAssocID="{E1F211B6-62E0-4E01-AB9E-22B375263D70}" presName="spacer" presStyleCnt="0"/>
      <dgm:spPr/>
    </dgm:pt>
    <dgm:pt modelId="{862AAA70-9BF0-48A7-A464-141F8559413B}" type="pres">
      <dgm:prSet presAssocID="{222843B5-5417-48A3-8675-95576E38078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F970A10-7011-4C0C-8BD7-C7A643423257}" srcId="{4AE209F8-3CDE-4114-897F-FD8BDDD0BC3E}" destId="{222843B5-5417-48A3-8675-95576E380783}" srcOrd="4" destOrd="0" parTransId="{8D8B2419-1D5E-4CCC-9664-5BD8FE78FD13}" sibTransId="{F22865AB-1EAF-4413-A5A2-D8DC15687188}"/>
    <dgm:cxn modelId="{48A76A25-22BA-4519-AFFB-50114856FBBC}" srcId="{4AE209F8-3CDE-4114-897F-FD8BDDD0BC3E}" destId="{11AE3181-6F9A-4579-84EF-66E764C45D50}" srcOrd="3" destOrd="0" parTransId="{58B02A9D-F1D9-4FF1-BE45-7B8F828EE158}" sibTransId="{E1F211B6-62E0-4E01-AB9E-22B375263D70}"/>
    <dgm:cxn modelId="{4C4B4B6A-ACB9-413F-9FC2-0DA3290CF00D}" srcId="{4AE209F8-3CDE-4114-897F-FD8BDDD0BC3E}" destId="{9DCC3A8A-9042-4DBB-9B30-A6FE3A7A6EEB}" srcOrd="2" destOrd="0" parTransId="{FF157F72-C620-41CB-8CF2-DA20DF4DD1C3}" sibTransId="{DBECBF03-C860-45FF-B312-CE308F9D1427}"/>
    <dgm:cxn modelId="{738E5987-278A-48A7-9B71-8043DEFDA2F6}" type="presOf" srcId="{4AE209F8-3CDE-4114-897F-FD8BDDD0BC3E}" destId="{3B2EA7C5-FF0E-4732-802F-05FB50029EFB}" srcOrd="0" destOrd="0" presId="urn:microsoft.com/office/officeart/2005/8/layout/vList2"/>
    <dgm:cxn modelId="{FC741391-D12E-434E-A175-BF22CF9BE467}" srcId="{4AE209F8-3CDE-4114-897F-FD8BDDD0BC3E}" destId="{9D49881D-162E-409F-8BCC-CC96EB6EF9ED}" srcOrd="1" destOrd="0" parTransId="{86C8AAED-E356-44C7-973B-AC9DB88B1D1A}" sibTransId="{4FCF6F56-941F-4908-A3B2-59BDEBDB24DD}"/>
    <dgm:cxn modelId="{A0746394-D1EC-4143-BFD2-3739B8B9BD66}" type="presOf" srcId="{11AE3181-6F9A-4579-84EF-66E764C45D50}" destId="{B4015E1D-4A99-4383-82CC-14F6318DBBD9}" srcOrd="0" destOrd="0" presId="urn:microsoft.com/office/officeart/2005/8/layout/vList2"/>
    <dgm:cxn modelId="{975E42B4-BC87-4BAB-BF15-0FF615609DA1}" type="presOf" srcId="{9D49881D-162E-409F-8BCC-CC96EB6EF9ED}" destId="{9D6C823E-01E5-4F9F-9AC2-D7C0E7B3A268}" srcOrd="0" destOrd="0" presId="urn:microsoft.com/office/officeart/2005/8/layout/vList2"/>
    <dgm:cxn modelId="{CCE37EC0-2FB7-4127-91D2-58BC11DF043C}" type="presOf" srcId="{222843B5-5417-48A3-8675-95576E380783}" destId="{862AAA70-9BF0-48A7-A464-141F8559413B}" srcOrd="0" destOrd="0" presId="urn:microsoft.com/office/officeart/2005/8/layout/vList2"/>
    <dgm:cxn modelId="{15EB52C3-1642-482F-9FD6-68769B6E043B}" type="presOf" srcId="{D2A96F89-A3AA-48EC-9278-968416FE0070}" destId="{34CC6B62-8A35-4F77-8131-ED872BE4062F}" srcOrd="0" destOrd="0" presId="urn:microsoft.com/office/officeart/2005/8/layout/vList2"/>
    <dgm:cxn modelId="{C0F0C2E8-C9C7-490E-9B65-0672F19A88C2}" type="presOf" srcId="{9DCC3A8A-9042-4DBB-9B30-A6FE3A7A6EEB}" destId="{BE48A051-5988-4B90-A03D-616DA7CF1C50}" srcOrd="0" destOrd="0" presId="urn:microsoft.com/office/officeart/2005/8/layout/vList2"/>
    <dgm:cxn modelId="{096987E9-9B32-44A4-9E30-AC68CB628C03}" srcId="{4AE209F8-3CDE-4114-897F-FD8BDDD0BC3E}" destId="{D2A96F89-A3AA-48EC-9278-968416FE0070}" srcOrd="0" destOrd="0" parTransId="{9972523B-CAB9-4591-87E0-833C9A6ABC34}" sibTransId="{8319C62F-F7E1-4ECE-B9AA-971F99C998CA}"/>
    <dgm:cxn modelId="{F2FB3E9A-6B27-4A43-A794-63BB42CF1EE4}" type="presParOf" srcId="{3B2EA7C5-FF0E-4732-802F-05FB50029EFB}" destId="{34CC6B62-8A35-4F77-8131-ED872BE4062F}" srcOrd="0" destOrd="0" presId="urn:microsoft.com/office/officeart/2005/8/layout/vList2"/>
    <dgm:cxn modelId="{B09D2E9F-6CF6-41E8-8943-C9C7D9811501}" type="presParOf" srcId="{3B2EA7C5-FF0E-4732-802F-05FB50029EFB}" destId="{D5331DE2-BE1B-4C8E-B73C-6F21F91A0B4C}" srcOrd="1" destOrd="0" presId="urn:microsoft.com/office/officeart/2005/8/layout/vList2"/>
    <dgm:cxn modelId="{E297D1D0-DB50-40C4-8397-EEAAEF301B9F}" type="presParOf" srcId="{3B2EA7C5-FF0E-4732-802F-05FB50029EFB}" destId="{9D6C823E-01E5-4F9F-9AC2-D7C0E7B3A268}" srcOrd="2" destOrd="0" presId="urn:microsoft.com/office/officeart/2005/8/layout/vList2"/>
    <dgm:cxn modelId="{675100D0-D766-4FF2-BE50-6EB0A95FBF75}" type="presParOf" srcId="{3B2EA7C5-FF0E-4732-802F-05FB50029EFB}" destId="{F8824181-5AB7-4282-9CC8-67102F460EF8}" srcOrd="3" destOrd="0" presId="urn:microsoft.com/office/officeart/2005/8/layout/vList2"/>
    <dgm:cxn modelId="{E9354980-2DA4-4DB1-9F62-55B2DC035C16}" type="presParOf" srcId="{3B2EA7C5-FF0E-4732-802F-05FB50029EFB}" destId="{BE48A051-5988-4B90-A03D-616DA7CF1C50}" srcOrd="4" destOrd="0" presId="urn:microsoft.com/office/officeart/2005/8/layout/vList2"/>
    <dgm:cxn modelId="{BAB1FFB7-FE0F-44F1-91C0-28CB402077D6}" type="presParOf" srcId="{3B2EA7C5-FF0E-4732-802F-05FB50029EFB}" destId="{12894807-DCAD-40D8-BF7A-3AC815A3D1CF}" srcOrd="5" destOrd="0" presId="urn:microsoft.com/office/officeart/2005/8/layout/vList2"/>
    <dgm:cxn modelId="{B624A2F7-4100-4B10-8AAB-B13624083D72}" type="presParOf" srcId="{3B2EA7C5-FF0E-4732-802F-05FB50029EFB}" destId="{B4015E1D-4A99-4383-82CC-14F6318DBBD9}" srcOrd="6" destOrd="0" presId="urn:microsoft.com/office/officeart/2005/8/layout/vList2"/>
    <dgm:cxn modelId="{04999C26-5CFE-4A98-B2F7-12C459EABA41}" type="presParOf" srcId="{3B2EA7C5-FF0E-4732-802F-05FB50029EFB}" destId="{9F2A093C-0B08-4656-97E9-C1E5A25B1639}" srcOrd="7" destOrd="0" presId="urn:microsoft.com/office/officeart/2005/8/layout/vList2"/>
    <dgm:cxn modelId="{0B2047E9-4EB5-4005-9F5C-4351E4EB56DD}" type="presParOf" srcId="{3B2EA7C5-FF0E-4732-802F-05FB50029EFB}" destId="{862AAA70-9BF0-48A7-A464-141F855941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C46B30-614D-455C-8ECC-446DCDF9E4B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DEE336-441A-441B-A05E-1CBF1A010F4F}">
      <dgm:prSet phldrT="[Text]" phldr="0"/>
      <dgm:spPr/>
      <dgm:t>
        <a:bodyPr/>
        <a:lstStyle/>
        <a:p>
          <a:pPr rtl="0"/>
          <a:r>
            <a:rPr lang="en-US" dirty="0">
              <a:latin typeface="Gill Sans Nova"/>
            </a:rPr>
            <a:t>B</a:t>
          </a:r>
          <a:r>
            <a:rPr lang="en-US" dirty="0">
              <a:latin typeface="Times New Roman"/>
              <a:cs typeface="Times New Roman"/>
            </a:rPr>
            <a:t>ackground reading </a:t>
          </a:r>
        </a:p>
      </dgm:t>
    </dgm:pt>
    <dgm:pt modelId="{F9551A62-BE21-48CE-9554-B550D6C513C3}" type="parTrans" cxnId="{7D101D38-7AFD-49AC-B1EE-D8FE7938F03A}">
      <dgm:prSet/>
      <dgm:spPr/>
      <dgm:t>
        <a:bodyPr/>
        <a:lstStyle/>
        <a:p>
          <a:endParaRPr lang="en-US"/>
        </a:p>
      </dgm:t>
    </dgm:pt>
    <dgm:pt modelId="{6CF4C066-4A0F-4B62-9105-B04DE9F4F999}" type="sibTrans" cxnId="{7D101D38-7AFD-49AC-B1EE-D8FE7938F03A}">
      <dgm:prSet/>
      <dgm:spPr/>
      <dgm:t>
        <a:bodyPr/>
        <a:lstStyle/>
        <a:p>
          <a:endParaRPr lang="en-US"/>
        </a:p>
      </dgm:t>
    </dgm:pt>
    <dgm:pt modelId="{898A0ACB-831A-4BC7-A3F4-76239F6652E7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Books online and from the library and online articles </a:t>
          </a:r>
        </a:p>
      </dgm:t>
    </dgm:pt>
    <dgm:pt modelId="{47348A0E-37D5-4EA9-B857-AB1792302902}" type="parTrans" cxnId="{5D19A971-69F8-4F3B-82B6-6F476818FA00}">
      <dgm:prSet/>
      <dgm:spPr/>
      <dgm:t>
        <a:bodyPr/>
        <a:lstStyle/>
        <a:p>
          <a:endParaRPr lang="en-US"/>
        </a:p>
      </dgm:t>
    </dgm:pt>
    <dgm:pt modelId="{C9B03FDB-47D9-479E-87B3-C179FFED26EA}" type="sibTrans" cxnId="{5D19A971-69F8-4F3B-82B6-6F476818FA00}">
      <dgm:prSet/>
      <dgm:spPr/>
      <dgm:t>
        <a:bodyPr/>
        <a:lstStyle/>
        <a:p>
          <a:endParaRPr lang="en-US"/>
        </a:p>
      </dgm:t>
    </dgm:pt>
    <dgm:pt modelId="{4B247A25-EDF1-4404-9C05-4849DCB19958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To try and understand the thought process of criminals as well as my 4 theories and how these contribute to criminal behaviour </a:t>
          </a:r>
        </a:p>
      </dgm:t>
    </dgm:pt>
    <dgm:pt modelId="{A1CCA0FD-B7CE-4C45-9827-E586BEEAAA71}" type="parTrans" cxnId="{BF8C59C6-F11D-4AE7-8897-591DB1316A20}">
      <dgm:prSet/>
      <dgm:spPr/>
      <dgm:t>
        <a:bodyPr/>
        <a:lstStyle/>
        <a:p>
          <a:endParaRPr lang="en-US"/>
        </a:p>
      </dgm:t>
    </dgm:pt>
    <dgm:pt modelId="{B22DC9E1-7024-49B4-9128-C9E1A6E1C9B5}" type="sibTrans" cxnId="{BF8C59C6-F11D-4AE7-8897-591DB1316A20}">
      <dgm:prSet/>
      <dgm:spPr/>
      <dgm:t>
        <a:bodyPr/>
        <a:lstStyle/>
        <a:p>
          <a:endParaRPr lang="en-US"/>
        </a:p>
      </dgm:t>
    </dgm:pt>
    <dgm:pt modelId="{7561790C-6CC1-463D-B11C-52BFFA6A228D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Planning </a:t>
          </a:r>
        </a:p>
      </dgm:t>
    </dgm:pt>
    <dgm:pt modelId="{1B82CA01-553F-486B-A70C-B1D1CF76953E}" type="parTrans" cxnId="{BC4B13E6-CDAA-4108-BC39-556CA88869E5}">
      <dgm:prSet/>
      <dgm:spPr/>
      <dgm:t>
        <a:bodyPr/>
        <a:lstStyle/>
        <a:p>
          <a:endParaRPr lang="en-US"/>
        </a:p>
      </dgm:t>
    </dgm:pt>
    <dgm:pt modelId="{E1A6F203-77FB-4B1F-AE68-23247D615841}" type="sibTrans" cxnId="{BC4B13E6-CDAA-4108-BC39-556CA88869E5}">
      <dgm:prSet/>
      <dgm:spPr/>
      <dgm:t>
        <a:bodyPr/>
        <a:lstStyle/>
        <a:p>
          <a:endParaRPr lang="en-US"/>
        </a:p>
      </dgm:t>
    </dgm:pt>
    <dgm:pt modelId="{A675EF96-061A-48B8-9052-ADE708DF55EC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Decided which 4 theories I has the most interest in</a:t>
          </a:r>
        </a:p>
      </dgm:t>
    </dgm:pt>
    <dgm:pt modelId="{87F4BCCE-006D-4441-85DD-E705C7FE47AC}" type="parTrans" cxnId="{B05D9B45-4080-40B6-98AF-4AE7899E4191}">
      <dgm:prSet/>
      <dgm:spPr/>
      <dgm:t>
        <a:bodyPr/>
        <a:lstStyle/>
        <a:p>
          <a:endParaRPr lang="en-US"/>
        </a:p>
      </dgm:t>
    </dgm:pt>
    <dgm:pt modelId="{1896D7DC-E87A-4929-BDF4-F9FBE8E062F0}" type="sibTrans" cxnId="{B05D9B45-4080-40B6-98AF-4AE7899E4191}">
      <dgm:prSet/>
      <dgm:spPr/>
      <dgm:t>
        <a:bodyPr/>
        <a:lstStyle/>
        <a:p>
          <a:endParaRPr lang="en-US"/>
        </a:p>
      </dgm:t>
    </dgm:pt>
    <dgm:pt modelId="{88C6B99D-9261-4B00-9E46-244F6881BDF8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Made sure research I collected supported the theories and related to the underlying effects of criminal behavior </a:t>
          </a:r>
        </a:p>
      </dgm:t>
    </dgm:pt>
    <dgm:pt modelId="{ADB312F8-A98E-425E-B73E-352595A934BC}" type="parTrans" cxnId="{9B0C87D9-F293-4FAC-9743-11EC7C6A3C9E}">
      <dgm:prSet/>
      <dgm:spPr/>
      <dgm:t>
        <a:bodyPr/>
        <a:lstStyle/>
        <a:p>
          <a:endParaRPr lang="en-US"/>
        </a:p>
      </dgm:t>
    </dgm:pt>
    <dgm:pt modelId="{A57B80FF-3697-4668-A100-1FECCA6E0D6A}" type="sibTrans" cxnId="{9B0C87D9-F293-4FAC-9743-11EC7C6A3C9E}">
      <dgm:prSet/>
      <dgm:spPr/>
      <dgm:t>
        <a:bodyPr/>
        <a:lstStyle/>
        <a:p>
          <a:endParaRPr lang="en-US"/>
        </a:p>
      </dgm:t>
    </dgm:pt>
    <dgm:pt modelId="{6BDD4B5D-8265-4146-A08A-031FAA7DE5CA}" type="pres">
      <dgm:prSet presAssocID="{07C46B30-614D-455C-8ECC-446DCDF9E4BA}" presName="Name0" presStyleCnt="0">
        <dgm:presLayoutVars>
          <dgm:dir/>
          <dgm:animLvl val="lvl"/>
          <dgm:resizeHandles/>
        </dgm:presLayoutVars>
      </dgm:prSet>
      <dgm:spPr/>
    </dgm:pt>
    <dgm:pt modelId="{F20785B5-6142-4125-BD5E-8483715A3752}" type="pres">
      <dgm:prSet presAssocID="{B8DEE336-441A-441B-A05E-1CBF1A010F4F}" presName="linNode" presStyleCnt="0"/>
      <dgm:spPr/>
    </dgm:pt>
    <dgm:pt modelId="{B1E408A5-AE4C-4586-9345-E6D882D2E88A}" type="pres">
      <dgm:prSet presAssocID="{B8DEE336-441A-441B-A05E-1CBF1A010F4F}" presName="parentShp" presStyleLbl="node1" presStyleIdx="0" presStyleCnt="2">
        <dgm:presLayoutVars>
          <dgm:bulletEnabled val="1"/>
        </dgm:presLayoutVars>
      </dgm:prSet>
      <dgm:spPr/>
    </dgm:pt>
    <dgm:pt modelId="{C745A432-0848-4381-A445-0E310FBA6F1D}" type="pres">
      <dgm:prSet presAssocID="{B8DEE336-441A-441B-A05E-1CBF1A010F4F}" presName="childShp" presStyleLbl="bgAccFollowNode1" presStyleIdx="0" presStyleCnt="2">
        <dgm:presLayoutVars>
          <dgm:bulletEnabled val="1"/>
        </dgm:presLayoutVars>
      </dgm:prSet>
      <dgm:spPr/>
    </dgm:pt>
    <dgm:pt modelId="{E3203AEC-80AA-40E3-ABDE-5A6E1970887C}" type="pres">
      <dgm:prSet presAssocID="{6CF4C066-4A0F-4B62-9105-B04DE9F4F999}" presName="spacing" presStyleCnt="0"/>
      <dgm:spPr/>
    </dgm:pt>
    <dgm:pt modelId="{ECDFBDFF-94D9-4E7C-99CF-45F19AE2B430}" type="pres">
      <dgm:prSet presAssocID="{7561790C-6CC1-463D-B11C-52BFFA6A228D}" presName="linNode" presStyleCnt="0"/>
      <dgm:spPr/>
    </dgm:pt>
    <dgm:pt modelId="{BC26C694-9153-453A-AA18-B2070F6D3998}" type="pres">
      <dgm:prSet presAssocID="{7561790C-6CC1-463D-B11C-52BFFA6A228D}" presName="parentShp" presStyleLbl="node1" presStyleIdx="1" presStyleCnt="2">
        <dgm:presLayoutVars>
          <dgm:bulletEnabled val="1"/>
        </dgm:presLayoutVars>
      </dgm:prSet>
      <dgm:spPr/>
    </dgm:pt>
    <dgm:pt modelId="{8BA568AD-8584-43B0-BE84-954953B5C0B2}" type="pres">
      <dgm:prSet presAssocID="{7561790C-6CC1-463D-B11C-52BFFA6A228D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7A51A817-2B06-4BD4-9212-317E7E2CCB35}" type="presOf" srcId="{B8DEE336-441A-441B-A05E-1CBF1A010F4F}" destId="{B1E408A5-AE4C-4586-9345-E6D882D2E88A}" srcOrd="0" destOrd="0" presId="urn:microsoft.com/office/officeart/2005/8/layout/vList6"/>
    <dgm:cxn modelId="{D22B681E-8ECB-4EDE-B995-C4428D69172F}" type="presOf" srcId="{07C46B30-614D-455C-8ECC-446DCDF9E4BA}" destId="{6BDD4B5D-8265-4146-A08A-031FAA7DE5CA}" srcOrd="0" destOrd="0" presId="urn:microsoft.com/office/officeart/2005/8/layout/vList6"/>
    <dgm:cxn modelId="{B87B9C26-9CD3-4215-ABE5-8933097E2A17}" type="presOf" srcId="{7561790C-6CC1-463D-B11C-52BFFA6A228D}" destId="{BC26C694-9153-453A-AA18-B2070F6D3998}" srcOrd="0" destOrd="0" presId="urn:microsoft.com/office/officeart/2005/8/layout/vList6"/>
    <dgm:cxn modelId="{7D101D38-7AFD-49AC-B1EE-D8FE7938F03A}" srcId="{07C46B30-614D-455C-8ECC-446DCDF9E4BA}" destId="{B8DEE336-441A-441B-A05E-1CBF1A010F4F}" srcOrd="0" destOrd="0" parTransId="{F9551A62-BE21-48CE-9554-B550D6C513C3}" sibTransId="{6CF4C066-4A0F-4B62-9105-B04DE9F4F999}"/>
    <dgm:cxn modelId="{6909B162-A125-4B0F-BC86-375045F47877}" type="presOf" srcId="{88C6B99D-9261-4B00-9E46-244F6881BDF8}" destId="{8BA568AD-8584-43B0-BE84-954953B5C0B2}" srcOrd="0" destOrd="1" presId="urn:microsoft.com/office/officeart/2005/8/layout/vList6"/>
    <dgm:cxn modelId="{B05D9B45-4080-40B6-98AF-4AE7899E4191}" srcId="{7561790C-6CC1-463D-B11C-52BFFA6A228D}" destId="{A675EF96-061A-48B8-9052-ADE708DF55EC}" srcOrd="0" destOrd="0" parTransId="{87F4BCCE-006D-4441-85DD-E705C7FE47AC}" sibTransId="{1896D7DC-E87A-4929-BDF4-F9FBE8E062F0}"/>
    <dgm:cxn modelId="{5D19A971-69F8-4F3B-82B6-6F476818FA00}" srcId="{B8DEE336-441A-441B-A05E-1CBF1A010F4F}" destId="{898A0ACB-831A-4BC7-A3F4-76239F6652E7}" srcOrd="0" destOrd="0" parTransId="{47348A0E-37D5-4EA9-B857-AB1792302902}" sibTransId="{C9B03FDB-47D9-479E-87B3-C179FFED26EA}"/>
    <dgm:cxn modelId="{BD44A081-8093-48B2-A0CE-AA7F0332EB9A}" type="presOf" srcId="{898A0ACB-831A-4BC7-A3F4-76239F6652E7}" destId="{C745A432-0848-4381-A445-0E310FBA6F1D}" srcOrd="0" destOrd="0" presId="urn:microsoft.com/office/officeart/2005/8/layout/vList6"/>
    <dgm:cxn modelId="{BF8C59C6-F11D-4AE7-8897-591DB1316A20}" srcId="{B8DEE336-441A-441B-A05E-1CBF1A010F4F}" destId="{4B247A25-EDF1-4404-9C05-4849DCB19958}" srcOrd="1" destOrd="0" parTransId="{A1CCA0FD-B7CE-4C45-9827-E586BEEAAA71}" sibTransId="{B22DC9E1-7024-49B4-9128-C9E1A6E1C9B5}"/>
    <dgm:cxn modelId="{9B0C87D9-F293-4FAC-9743-11EC7C6A3C9E}" srcId="{7561790C-6CC1-463D-B11C-52BFFA6A228D}" destId="{88C6B99D-9261-4B00-9E46-244F6881BDF8}" srcOrd="1" destOrd="0" parTransId="{ADB312F8-A98E-425E-B73E-352595A934BC}" sibTransId="{A57B80FF-3697-4668-A100-1FECCA6E0D6A}"/>
    <dgm:cxn modelId="{BC4B13E6-CDAA-4108-BC39-556CA88869E5}" srcId="{07C46B30-614D-455C-8ECC-446DCDF9E4BA}" destId="{7561790C-6CC1-463D-B11C-52BFFA6A228D}" srcOrd="1" destOrd="0" parTransId="{1B82CA01-553F-486B-A70C-B1D1CF76953E}" sibTransId="{E1A6F203-77FB-4B1F-AE68-23247D615841}"/>
    <dgm:cxn modelId="{49EBF6F0-D73C-403E-9B00-013A6459AB7F}" type="presOf" srcId="{4B247A25-EDF1-4404-9C05-4849DCB19958}" destId="{C745A432-0848-4381-A445-0E310FBA6F1D}" srcOrd="0" destOrd="1" presId="urn:microsoft.com/office/officeart/2005/8/layout/vList6"/>
    <dgm:cxn modelId="{6A11A9F1-057D-47DC-8A3F-97B8E9BA85A5}" type="presOf" srcId="{A675EF96-061A-48B8-9052-ADE708DF55EC}" destId="{8BA568AD-8584-43B0-BE84-954953B5C0B2}" srcOrd="0" destOrd="0" presId="urn:microsoft.com/office/officeart/2005/8/layout/vList6"/>
    <dgm:cxn modelId="{97B929BE-DDFB-4D21-8F00-D3A08FC46E4C}" type="presParOf" srcId="{6BDD4B5D-8265-4146-A08A-031FAA7DE5CA}" destId="{F20785B5-6142-4125-BD5E-8483715A3752}" srcOrd="0" destOrd="0" presId="urn:microsoft.com/office/officeart/2005/8/layout/vList6"/>
    <dgm:cxn modelId="{5CA9A0E2-F5BE-4E30-A739-223BA6139413}" type="presParOf" srcId="{F20785B5-6142-4125-BD5E-8483715A3752}" destId="{B1E408A5-AE4C-4586-9345-E6D882D2E88A}" srcOrd="0" destOrd="0" presId="urn:microsoft.com/office/officeart/2005/8/layout/vList6"/>
    <dgm:cxn modelId="{C1FC906D-E2B0-4762-A82D-BA179298736C}" type="presParOf" srcId="{F20785B5-6142-4125-BD5E-8483715A3752}" destId="{C745A432-0848-4381-A445-0E310FBA6F1D}" srcOrd="1" destOrd="0" presId="urn:microsoft.com/office/officeart/2005/8/layout/vList6"/>
    <dgm:cxn modelId="{E7A2DE67-2758-42A5-9F72-D36700902328}" type="presParOf" srcId="{6BDD4B5D-8265-4146-A08A-031FAA7DE5CA}" destId="{E3203AEC-80AA-40E3-ABDE-5A6E1970887C}" srcOrd="1" destOrd="0" presId="urn:microsoft.com/office/officeart/2005/8/layout/vList6"/>
    <dgm:cxn modelId="{97954494-AFA2-48A7-B0CA-D38149ADD332}" type="presParOf" srcId="{6BDD4B5D-8265-4146-A08A-031FAA7DE5CA}" destId="{ECDFBDFF-94D9-4E7C-99CF-45F19AE2B430}" srcOrd="2" destOrd="0" presId="urn:microsoft.com/office/officeart/2005/8/layout/vList6"/>
    <dgm:cxn modelId="{B77A6852-5A4F-45CD-ADD3-C2505F61E771}" type="presParOf" srcId="{ECDFBDFF-94D9-4E7C-99CF-45F19AE2B430}" destId="{BC26C694-9153-453A-AA18-B2070F6D3998}" srcOrd="0" destOrd="0" presId="urn:microsoft.com/office/officeart/2005/8/layout/vList6"/>
    <dgm:cxn modelId="{97B0D9D2-8179-4404-9154-A71289C2D976}" type="presParOf" srcId="{ECDFBDFF-94D9-4E7C-99CF-45F19AE2B430}" destId="{8BA568AD-8584-43B0-BE84-954953B5C0B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C46B30-614D-455C-8ECC-446DCDF9E4B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DEE336-441A-441B-A05E-1CBF1A010F4F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How did I utilize my selected theories </a:t>
          </a:r>
        </a:p>
      </dgm:t>
    </dgm:pt>
    <dgm:pt modelId="{F9551A62-BE21-48CE-9554-B550D6C513C3}" type="parTrans" cxnId="{7D101D38-7AFD-49AC-B1EE-D8FE7938F03A}">
      <dgm:prSet/>
      <dgm:spPr/>
      <dgm:t>
        <a:bodyPr/>
        <a:lstStyle/>
        <a:p>
          <a:endParaRPr lang="en-US"/>
        </a:p>
      </dgm:t>
    </dgm:pt>
    <dgm:pt modelId="{6CF4C066-4A0F-4B62-9105-B04DE9F4F999}" type="sibTrans" cxnId="{7D101D38-7AFD-49AC-B1EE-D8FE7938F03A}">
      <dgm:prSet/>
      <dgm:spPr/>
      <dgm:t>
        <a:bodyPr/>
        <a:lstStyle/>
        <a:p>
          <a:endParaRPr lang="en-US"/>
        </a:p>
      </dgm:t>
    </dgm:pt>
    <dgm:pt modelId="{898A0ACB-831A-4BC7-A3F4-76239F6652E7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Made sure the theories were very different to each other to contrast the many states of mind a criminal can be in </a:t>
          </a:r>
        </a:p>
      </dgm:t>
    </dgm:pt>
    <dgm:pt modelId="{47348A0E-37D5-4EA9-B857-AB1792302902}" type="parTrans" cxnId="{5D19A971-69F8-4F3B-82B6-6F476818FA00}">
      <dgm:prSet/>
      <dgm:spPr/>
      <dgm:t>
        <a:bodyPr/>
        <a:lstStyle/>
        <a:p>
          <a:endParaRPr lang="en-US"/>
        </a:p>
      </dgm:t>
    </dgm:pt>
    <dgm:pt modelId="{C9B03FDB-47D9-479E-87B3-C179FFED26EA}" type="sibTrans" cxnId="{5D19A971-69F8-4F3B-82B6-6F476818FA00}">
      <dgm:prSet/>
      <dgm:spPr/>
      <dgm:t>
        <a:bodyPr/>
        <a:lstStyle/>
        <a:p>
          <a:endParaRPr lang="en-US"/>
        </a:p>
      </dgm:t>
    </dgm:pt>
    <dgm:pt modelId="{4B247A25-EDF1-4404-9C05-4849DCB19958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Wider reading </a:t>
          </a:r>
        </a:p>
      </dgm:t>
    </dgm:pt>
    <dgm:pt modelId="{A1CCA0FD-B7CE-4C45-9827-E586BEEAAA71}" type="parTrans" cxnId="{BF8C59C6-F11D-4AE7-8897-591DB1316A20}">
      <dgm:prSet/>
      <dgm:spPr/>
      <dgm:t>
        <a:bodyPr/>
        <a:lstStyle/>
        <a:p>
          <a:endParaRPr lang="en-US"/>
        </a:p>
      </dgm:t>
    </dgm:pt>
    <dgm:pt modelId="{B22DC9E1-7024-49B4-9128-C9E1A6E1C9B5}" type="sibTrans" cxnId="{BF8C59C6-F11D-4AE7-8897-591DB1316A20}">
      <dgm:prSet/>
      <dgm:spPr/>
      <dgm:t>
        <a:bodyPr/>
        <a:lstStyle/>
        <a:p>
          <a:endParaRPr lang="en-US"/>
        </a:p>
      </dgm:t>
    </dgm:pt>
    <dgm:pt modelId="{7561790C-6CC1-463D-B11C-52BFFA6A228D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News, tik tok</a:t>
          </a:r>
        </a:p>
      </dgm:t>
    </dgm:pt>
    <dgm:pt modelId="{1B82CA01-553F-486B-A70C-B1D1CF76953E}" type="parTrans" cxnId="{BC4B13E6-CDAA-4108-BC39-556CA88869E5}">
      <dgm:prSet/>
      <dgm:spPr/>
      <dgm:t>
        <a:bodyPr/>
        <a:lstStyle/>
        <a:p>
          <a:endParaRPr lang="en-US"/>
        </a:p>
      </dgm:t>
    </dgm:pt>
    <dgm:pt modelId="{E1A6F203-77FB-4B1F-AE68-23247D615841}" type="sibTrans" cxnId="{BC4B13E6-CDAA-4108-BC39-556CA88869E5}">
      <dgm:prSet/>
      <dgm:spPr/>
      <dgm:t>
        <a:bodyPr/>
        <a:lstStyle/>
        <a:p>
          <a:endParaRPr lang="en-US"/>
        </a:p>
      </dgm:t>
    </dgm:pt>
    <dgm:pt modelId="{A675EF96-061A-48B8-9052-ADE708DF55EC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Jornal articles</a:t>
          </a:r>
        </a:p>
      </dgm:t>
    </dgm:pt>
    <dgm:pt modelId="{87F4BCCE-006D-4441-85DD-E705C7FE47AC}" type="parTrans" cxnId="{B05D9B45-4080-40B6-98AF-4AE7899E4191}">
      <dgm:prSet/>
      <dgm:spPr/>
      <dgm:t>
        <a:bodyPr/>
        <a:lstStyle/>
        <a:p>
          <a:endParaRPr lang="en-US"/>
        </a:p>
      </dgm:t>
    </dgm:pt>
    <dgm:pt modelId="{1896D7DC-E87A-4929-BDF4-F9FBE8E062F0}" type="sibTrans" cxnId="{B05D9B45-4080-40B6-98AF-4AE7899E4191}">
      <dgm:prSet/>
      <dgm:spPr/>
      <dgm:t>
        <a:bodyPr/>
        <a:lstStyle/>
        <a:p>
          <a:endParaRPr lang="en-US"/>
        </a:p>
      </dgm:t>
    </dgm:pt>
    <dgm:pt modelId="{6BDD4B5D-8265-4146-A08A-031FAA7DE5CA}" type="pres">
      <dgm:prSet presAssocID="{07C46B30-614D-455C-8ECC-446DCDF9E4BA}" presName="Name0" presStyleCnt="0">
        <dgm:presLayoutVars>
          <dgm:dir/>
          <dgm:animLvl val="lvl"/>
          <dgm:resizeHandles/>
        </dgm:presLayoutVars>
      </dgm:prSet>
      <dgm:spPr/>
    </dgm:pt>
    <dgm:pt modelId="{F20785B5-6142-4125-BD5E-8483715A3752}" type="pres">
      <dgm:prSet presAssocID="{B8DEE336-441A-441B-A05E-1CBF1A010F4F}" presName="linNode" presStyleCnt="0"/>
      <dgm:spPr/>
    </dgm:pt>
    <dgm:pt modelId="{B1E408A5-AE4C-4586-9345-E6D882D2E88A}" type="pres">
      <dgm:prSet presAssocID="{B8DEE336-441A-441B-A05E-1CBF1A010F4F}" presName="parentShp" presStyleLbl="node1" presStyleIdx="0" presStyleCnt="2">
        <dgm:presLayoutVars>
          <dgm:bulletEnabled val="1"/>
        </dgm:presLayoutVars>
      </dgm:prSet>
      <dgm:spPr/>
    </dgm:pt>
    <dgm:pt modelId="{C745A432-0848-4381-A445-0E310FBA6F1D}" type="pres">
      <dgm:prSet presAssocID="{B8DEE336-441A-441B-A05E-1CBF1A010F4F}" presName="childShp" presStyleLbl="bgAccFollowNode1" presStyleIdx="0" presStyleCnt="2">
        <dgm:presLayoutVars>
          <dgm:bulletEnabled val="1"/>
        </dgm:presLayoutVars>
      </dgm:prSet>
      <dgm:spPr/>
    </dgm:pt>
    <dgm:pt modelId="{33C1A1A8-94CA-436F-A97B-94D9C38C351F}" type="pres">
      <dgm:prSet presAssocID="{6CF4C066-4A0F-4B62-9105-B04DE9F4F999}" presName="spacing" presStyleCnt="0"/>
      <dgm:spPr/>
    </dgm:pt>
    <dgm:pt modelId="{07BF2001-8AD3-47CB-84B3-CC1BF8B3A21A}" type="pres">
      <dgm:prSet presAssocID="{4B247A25-EDF1-4404-9C05-4849DCB19958}" presName="linNode" presStyleCnt="0"/>
      <dgm:spPr/>
    </dgm:pt>
    <dgm:pt modelId="{8F75D92A-B97E-4168-82A7-ACFAE6E8649E}" type="pres">
      <dgm:prSet presAssocID="{4B247A25-EDF1-4404-9C05-4849DCB19958}" presName="parentShp" presStyleLbl="node1" presStyleIdx="1" presStyleCnt="2">
        <dgm:presLayoutVars>
          <dgm:bulletEnabled val="1"/>
        </dgm:presLayoutVars>
      </dgm:prSet>
      <dgm:spPr/>
    </dgm:pt>
    <dgm:pt modelId="{BCF69D36-8CD3-4F51-9944-D2837B724DA5}" type="pres">
      <dgm:prSet presAssocID="{4B247A25-EDF1-4404-9C05-4849DCB19958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D22B681E-8ECB-4EDE-B995-C4428D69172F}" type="presOf" srcId="{07C46B30-614D-455C-8ECC-446DCDF9E4BA}" destId="{6BDD4B5D-8265-4146-A08A-031FAA7DE5CA}" srcOrd="0" destOrd="0" presId="urn:microsoft.com/office/officeart/2005/8/layout/vList6"/>
    <dgm:cxn modelId="{7D101D38-7AFD-49AC-B1EE-D8FE7938F03A}" srcId="{07C46B30-614D-455C-8ECC-446DCDF9E4BA}" destId="{B8DEE336-441A-441B-A05E-1CBF1A010F4F}" srcOrd="0" destOrd="0" parTransId="{F9551A62-BE21-48CE-9554-B550D6C513C3}" sibTransId="{6CF4C066-4A0F-4B62-9105-B04DE9F4F999}"/>
    <dgm:cxn modelId="{B05D9B45-4080-40B6-98AF-4AE7899E4191}" srcId="{4B247A25-EDF1-4404-9C05-4849DCB19958}" destId="{A675EF96-061A-48B8-9052-ADE708DF55EC}" srcOrd="1" destOrd="0" parTransId="{87F4BCCE-006D-4441-85DD-E705C7FE47AC}" sibTransId="{1896D7DC-E87A-4929-BDF4-F9FBE8E062F0}"/>
    <dgm:cxn modelId="{5D19A971-69F8-4F3B-82B6-6F476818FA00}" srcId="{B8DEE336-441A-441B-A05E-1CBF1A010F4F}" destId="{898A0ACB-831A-4BC7-A3F4-76239F6652E7}" srcOrd="0" destOrd="0" parTransId="{47348A0E-37D5-4EA9-B857-AB1792302902}" sibTransId="{C9B03FDB-47D9-479E-87B3-C179FFED26EA}"/>
    <dgm:cxn modelId="{A3C1DA59-FBC8-4868-8293-46D250C8D199}" type="presOf" srcId="{898A0ACB-831A-4BC7-A3F4-76239F6652E7}" destId="{C745A432-0848-4381-A445-0E310FBA6F1D}" srcOrd="0" destOrd="0" presId="urn:microsoft.com/office/officeart/2005/8/layout/vList6"/>
    <dgm:cxn modelId="{E2C6CAAF-70B3-4F3C-BB8A-F94E97E69B69}" type="presOf" srcId="{A675EF96-061A-48B8-9052-ADE708DF55EC}" destId="{BCF69D36-8CD3-4F51-9944-D2837B724DA5}" srcOrd="0" destOrd="1" presId="urn:microsoft.com/office/officeart/2005/8/layout/vList6"/>
    <dgm:cxn modelId="{46F029B2-72C5-4142-BEF8-5925F41DFA33}" type="presOf" srcId="{7561790C-6CC1-463D-B11C-52BFFA6A228D}" destId="{BCF69D36-8CD3-4F51-9944-D2837B724DA5}" srcOrd="0" destOrd="0" presId="urn:microsoft.com/office/officeart/2005/8/layout/vList6"/>
    <dgm:cxn modelId="{BF8C59C6-F11D-4AE7-8897-591DB1316A20}" srcId="{07C46B30-614D-455C-8ECC-446DCDF9E4BA}" destId="{4B247A25-EDF1-4404-9C05-4849DCB19958}" srcOrd="1" destOrd="0" parTransId="{A1CCA0FD-B7CE-4C45-9827-E586BEEAAA71}" sibTransId="{B22DC9E1-7024-49B4-9128-C9E1A6E1C9B5}"/>
    <dgm:cxn modelId="{DF0729CB-290A-4B14-B897-3AECCCA96425}" type="presOf" srcId="{4B247A25-EDF1-4404-9C05-4849DCB19958}" destId="{8F75D92A-B97E-4168-82A7-ACFAE6E8649E}" srcOrd="0" destOrd="0" presId="urn:microsoft.com/office/officeart/2005/8/layout/vList6"/>
    <dgm:cxn modelId="{BC4B13E6-CDAA-4108-BC39-556CA88869E5}" srcId="{4B247A25-EDF1-4404-9C05-4849DCB19958}" destId="{7561790C-6CC1-463D-B11C-52BFFA6A228D}" srcOrd="0" destOrd="0" parTransId="{1B82CA01-553F-486B-A70C-B1D1CF76953E}" sibTransId="{E1A6F203-77FB-4B1F-AE68-23247D615841}"/>
    <dgm:cxn modelId="{494D8BFE-BBFC-44AC-B062-3A0EA7E7B097}" type="presOf" srcId="{B8DEE336-441A-441B-A05E-1CBF1A010F4F}" destId="{B1E408A5-AE4C-4586-9345-E6D882D2E88A}" srcOrd="0" destOrd="0" presId="urn:microsoft.com/office/officeart/2005/8/layout/vList6"/>
    <dgm:cxn modelId="{763CA19C-E1AA-42E0-B1C0-A4C99C51773E}" type="presParOf" srcId="{6BDD4B5D-8265-4146-A08A-031FAA7DE5CA}" destId="{F20785B5-6142-4125-BD5E-8483715A3752}" srcOrd="0" destOrd="0" presId="urn:microsoft.com/office/officeart/2005/8/layout/vList6"/>
    <dgm:cxn modelId="{1D683592-5588-45B1-8784-3F695AF6E40A}" type="presParOf" srcId="{F20785B5-6142-4125-BD5E-8483715A3752}" destId="{B1E408A5-AE4C-4586-9345-E6D882D2E88A}" srcOrd="0" destOrd="0" presId="urn:microsoft.com/office/officeart/2005/8/layout/vList6"/>
    <dgm:cxn modelId="{D923F1CB-3973-4DA4-9C5A-48E92EC1A196}" type="presParOf" srcId="{F20785B5-6142-4125-BD5E-8483715A3752}" destId="{C745A432-0848-4381-A445-0E310FBA6F1D}" srcOrd="1" destOrd="0" presId="urn:microsoft.com/office/officeart/2005/8/layout/vList6"/>
    <dgm:cxn modelId="{E94ADFF1-DF93-44F2-9776-C8B3239DE8F9}" type="presParOf" srcId="{6BDD4B5D-8265-4146-A08A-031FAA7DE5CA}" destId="{33C1A1A8-94CA-436F-A97B-94D9C38C351F}" srcOrd="1" destOrd="0" presId="urn:microsoft.com/office/officeart/2005/8/layout/vList6"/>
    <dgm:cxn modelId="{C414A341-C99A-484B-9E32-2825A1275225}" type="presParOf" srcId="{6BDD4B5D-8265-4146-A08A-031FAA7DE5CA}" destId="{07BF2001-8AD3-47CB-84B3-CC1BF8B3A21A}" srcOrd="2" destOrd="0" presId="urn:microsoft.com/office/officeart/2005/8/layout/vList6"/>
    <dgm:cxn modelId="{6E6F1085-8C35-4704-A279-780B6B4D8C4F}" type="presParOf" srcId="{07BF2001-8AD3-47CB-84B3-CC1BF8B3A21A}" destId="{8F75D92A-B97E-4168-82A7-ACFAE6E8649E}" srcOrd="0" destOrd="0" presId="urn:microsoft.com/office/officeart/2005/8/layout/vList6"/>
    <dgm:cxn modelId="{386ACBC6-1EBB-41ED-BFA0-4DF0D951286D}" type="presParOf" srcId="{07BF2001-8AD3-47CB-84B3-CC1BF8B3A21A}" destId="{BCF69D36-8CD3-4F51-9944-D2837B724DA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C46B30-614D-455C-8ECC-446DCDF9E4B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DEE336-441A-441B-A05E-1CBF1A010F4F}">
      <dgm:prSet phldrT="[Text]" phldr="0"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Reflection</a:t>
          </a:r>
        </a:p>
      </dgm:t>
    </dgm:pt>
    <dgm:pt modelId="{F9551A62-BE21-48CE-9554-B550D6C513C3}" type="parTrans" cxnId="{7D101D38-7AFD-49AC-B1EE-D8FE7938F03A}">
      <dgm:prSet/>
      <dgm:spPr/>
      <dgm:t>
        <a:bodyPr/>
        <a:lstStyle/>
        <a:p>
          <a:endParaRPr lang="en-US"/>
        </a:p>
      </dgm:t>
    </dgm:pt>
    <dgm:pt modelId="{6CF4C066-4A0F-4B62-9105-B04DE9F4F999}" type="sibTrans" cxnId="{7D101D38-7AFD-49AC-B1EE-D8FE7938F03A}">
      <dgm:prSet/>
      <dgm:spPr/>
      <dgm:t>
        <a:bodyPr/>
        <a:lstStyle/>
        <a:p>
          <a:endParaRPr lang="en-US"/>
        </a:p>
      </dgm:t>
    </dgm:pt>
    <dgm:pt modelId="{898A0ACB-831A-4BC7-A3F4-76239F6652E7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Read the question carefully </a:t>
          </a:r>
        </a:p>
      </dgm:t>
    </dgm:pt>
    <dgm:pt modelId="{47348A0E-37D5-4EA9-B857-AB1792302902}" type="parTrans" cxnId="{5D19A971-69F8-4F3B-82B6-6F476818FA00}">
      <dgm:prSet/>
      <dgm:spPr/>
      <dgm:t>
        <a:bodyPr/>
        <a:lstStyle/>
        <a:p>
          <a:endParaRPr lang="en-US"/>
        </a:p>
      </dgm:t>
    </dgm:pt>
    <dgm:pt modelId="{C9B03FDB-47D9-479E-87B3-C179FFED26EA}" type="sibTrans" cxnId="{5D19A971-69F8-4F3B-82B6-6F476818FA00}">
      <dgm:prSet/>
      <dgm:spPr/>
      <dgm:t>
        <a:bodyPr/>
        <a:lstStyle/>
        <a:p>
          <a:endParaRPr lang="en-US"/>
        </a:p>
      </dgm:t>
    </dgm:pt>
    <dgm:pt modelId="{4B247A25-EDF1-4404-9C05-4849DCB19958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Focus on one topic at a time </a:t>
          </a:r>
        </a:p>
      </dgm:t>
    </dgm:pt>
    <dgm:pt modelId="{A1CCA0FD-B7CE-4C45-9827-E586BEEAAA71}" type="parTrans" cxnId="{BF8C59C6-F11D-4AE7-8897-591DB1316A20}">
      <dgm:prSet/>
      <dgm:spPr/>
      <dgm:t>
        <a:bodyPr/>
        <a:lstStyle/>
        <a:p>
          <a:endParaRPr lang="en-US"/>
        </a:p>
      </dgm:t>
    </dgm:pt>
    <dgm:pt modelId="{B22DC9E1-7024-49B4-9128-C9E1A6E1C9B5}" type="sibTrans" cxnId="{BF8C59C6-F11D-4AE7-8897-591DB1316A20}">
      <dgm:prSet/>
      <dgm:spPr/>
      <dgm:t>
        <a:bodyPr/>
        <a:lstStyle/>
        <a:p>
          <a:endParaRPr lang="en-US"/>
        </a:p>
      </dgm:t>
    </dgm:pt>
    <dgm:pt modelId="{6BDD4B5D-8265-4146-A08A-031FAA7DE5CA}" type="pres">
      <dgm:prSet presAssocID="{07C46B30-614D-455C-8ECC-446DCDF9E4BA}" presName="Name0" presStyleCnt="0">
        <dgm:presLayoutVars>
          <dgm:dir/>
          <dgm:animLvl val="lvl"/>
          <dgm:resizeHandles/>
        </dgm:presLayoutVars>
      </dgm:prSet>
      <dgm:spPr/>
    </dgm:pt>
    <dgm:pt modelId="{F20785B5-6142-4125-BD5E-8483715A3752}" type="pres">
      <dgm:prSet presAssocID="{B8DEE336-441A-441B-A05E-1CBF1A010F4F}" presName="linNode" presStyleCnt="0"/>
      <dgm:spPr/>
    </dgm:pt>
    <dgm:pt modelId="{B1E408A5-AE4C-4586-9345-E6D882D2E88A}" type="pres">
      <dgm:prSet presAssocID="{B8DEE336-441A-441B-A05E-1CBF1A010F4F}" presName="parentShp" presStyleLbl="node1" presStyleIdx="0" presStyleCnt="1">
        <dgm:presLayoutVars>
          <dgm:bulletEnabled val="1"/>
        </dgm:presLayoutVars>
      </dgm:prSet>
      <dgm:spPr/>
    </dgm:pt>
    <dgm:pt modelId="{C745A432-0848-4381-A445-0E310FBA6F1D}" type="pres">
      <dgm:prSet presAssocID="{B8DEE336-441A-441B-A05E-1CBF1A010F4F}" presName="childShp" presStyleLbl="bgAccFollowNode1" presStyleIdx="0" presStyleCnt="1">
        <dgm:presLayoutVars>
          <dgm:bulletEnabled val="1"/>
        </dgm:presLayoutVars>
      </dgm:prSet>
      <dgm:spPr/>
    </dgm:pt>
  </dgm:ptLst>
  <dgm:cxnLst>
    <dgm:cxn modelId="{D22B681E-8ECB-4EDE-B995-C4428D69172F}" type="presOf" srcId="{07C46B30-614D-455C-8ECC-446DCDF9E4BA}" destId="{6BDD4B5D-8265-4146-A08A-031FAA7DE5CA}" srcOrd="0" destOrd="0" presId="urn:microsoft.com/office/officeart/2005/8/layout/vList6"/>
    <dgm:cxn modelId="{7D101D38-7AFD-49AC-B1EE-D8FE7938F03A}" srcId="{07C46B30-614D-455C-8ECC-446DCDF9E4BA}" destId="{B8DEE336-441A-441B-A05E-1CBF1A010F4F}" srcOrd="0" destOrd="0" parTransId="{F9551A62-BE21-48CE-9554-B550D6C513C3}" sibTransId="{6CF4C066-4A0F-4B62-9105-B04DE9F4F999}"/>
    <dgm:cxn modelId="{8CBDEC49-5943-4278-999D-C1009B304813}" type="presOf" srcId="{4B247A25-EDF1-4404-9C05-4849DCB19958}" destId="{C745A432-0848-4381-A445-0E310FBA6F1D}" srcOrd="0" destOrd="1" presId="urn:microsoft.com/office/officeart/2005/8/layout/vList6"/>
    <dgm:cxn modelId="{5D19A971-69F8-4F3B-82B6-6F476818FA00}" srcId="{B8DEE336-441A-441B-A05E-1CBF1A010F4F}" destId="{898A0ACB-831A-4BC7-A3F4-76239F6652E7}" srcOrd="0" destOrd="0" parTransId="{47348A0E-37D5-4EA9-B857-AB1792302902}" sibTransId="{C9B03FDB-47D9-479E-87B3-C179FFED26EA}"/>
    <dgm:cxn modelId="{6266EA96-A6C0-4AE0-B3FF-957654476918}" type="presOf" srcId="{B8DEE336-441A-441B-A05E-1CBF1A010F4F}" destId="{B1E408A5-AE4C-4586-9345-E6D882D2E88A}" srcOrd="0" destOrd="0" presId="urn:microsoft.com/office/officeart/2005/8/layout/vList6"/>
    <dgm:cxn modelId="{E18A19B8-C27B-40E6-AF94-04C67B68A139}" type="presOf" srcId="{898A0ACB-831A-4BC7-A3F4-76239F6652E7}" destId="{C745A432-0848-4381-A445-0E310FBA6F1D}" srcOrd="0" destOrd="0" presId="urn:microsoft.com/office/officeart/2005/8/layout/vList6"/>
    <dgm:cxn modelId="{BF8C59C6-F11D-4AE7-8897-591DB1316A20}" srcId="{B8DEE336-441A-441B-A05E-1CBF1A010F4F}" destId="{4B247A25-EDF1-4404-9C05-4849DCB19958}" srcOrd="1" destOrd="0" parTransId="{A1CCA0FD-B7CE-4C45-9827-E586BEEAAA71}" sibTransId="{B22DC9E1-7024-49B4-9128-C9E1A6E1C9B5}"/>
    <dgm:cxn modelId="{ADD3736D-853D-48BB-81FA-47E6B9965D2B}" type="presParOf" srcId="{6BDD4B5D-8265-4146-A08A-031FAA7DE5CA}" destId="{F20785B5-6142-4125-BD5E-8483715A3752}" srcOrd="0" destOrd="0" presId="urn:microsoft.com/office/officeart/2005/8/layout/vList6"/>
    <dgm:cxn modelId="{F815E1C0-55EC-4F74-AF8C-23CA498F8AE8}" type="presParOf" srcId="{F20785B5-6142-4125-BD5E-8483715A3752}" destId="{B1E408A5-AE4C-4586-9345-E6D882D2E88A}" srcOrd="0" destOrd="0" presId="urn:microsoft.com/office/officeart/2005/8/layout/vList6"/>
    <dgm:cxn modelId="{EEAFD676-06A5-4E2C-9E60-0A2BAD689E1A}" type="presParOf" srcId="{F20785B5-6142-4125-BD5E-8483715A3752}" destId="{C745A432-0848-4381-A445-0E310FBA6F1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C6B62-8A35-4F77-8131-ED872BE4062F}">
      <dsp:nvSpPr>
        <dsp:cNvPr id="0" name=""/>
        <dsp:cNvSpPr/>
      </dsp:nvSpPr>
      <dsp:spPr>
        <a:xfrm>
          <a:off x="0" y="58396"/>
          <a:ext cx="10278763" cy="79852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Leading classicist criminologist </a:t>
          </a:r>
        </a:p>
      </dsp:txBody>
      <dsp:txXfrm>
        <a:off x="38981" y="97377"/>
        <a:ext cx="10200801" cy="720562"/>
      </dsp:txXfrm>
    </dsp:sp>
    <dsp:sp modelId="{9D6C823E-01E5-4F9F-9AC2-D7C0E7B3A268}">
      <dsp:nvSpPr>
        <dsp:cNvPr id="0" name=""/>
        <dsp:cNvSpPr/>
      </dsp:nvSpPr>
      <dsp:spPr>
        <a:xfrm>
          <a:off x="0" y="917401"/>
          <a:ext cx="10278763" cy="798524"/>
        </a:xfrm>
        <a:prstGeom prst="roundRect">
          <a:avLst/>
        </a:prstGeom>
        <a:solidFill>
          <a:schemeClr val="accent5">
            <a:hueOff val="-1885370"/>
            <a:satOff val="0"/>
            <a:lumOff val="-2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He reformed the penal code to have punishments fit the seriousness of crimes and sought to limit judicial discretion</a:t>
          </a:r>
        </a:p>
      </dsp:txBody>
      <dsp:txXfrm>
        <a:off x="38981" y="956382"/>
        <a:ext cx="10200801" cy="720562"/>
      </dsp:txXfrm>
    </dsp:sp>
    <dsp:sp modelId="{BE48A051-5988-4B90-A03D-616DA7CF1C50}">
      <dsp:nvSpPr>
        <dsp:cNvPr id="0" name=""/>
        <dsp:cNvSpPr/>
      </dsp:nvSpPr>
      <dsp:spPr>
        <a:xfrm>
          <a:off x="0" y="1776406"/>
          <a:ext cx="10278763" cy="798524"/>
        </a:xfrm>
        <a:prstGeom prst="roundRect">
          <a:avLst/>
        </a:prstGeom>
        <a:solidFill>
          <a:schemeClr val="accent5">
            <a:hueOff val="-3770740"/>
            <a:satOff val="0"/>
            <a:lumOff val="-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'pleasure-pain' principle:</a:t>
          </a:r>
        </a:p>
      </dsp:txBody>
      <dsp:txXfrm>
        <a:off x="38981" y="1815387"/>
        <a:ext cx="10200801" cy="720562"/>
      </dsp:txXfrm>
    </dsp:sp>
    <dsp:sp modelId="{B4015E1D-4A99-4383-82CC-14F6318DBBD9}">
      <dsp:nvSpPr>
        <dsp:cNvPr id="0" name=""/>
        <dsp:cNvSpPr/>
      </dsp:nvSpPr>
      <dsp:spPr>
        <a:xfrm>
          <a:off x="0" y="2635411"/>
          <a:ext cx="10278763" cy="798524"/>
        </a:xfrm>
        <a:prstGeom prst="roundRect">
          <a:avLst/>
        </a:prstGeom>
        <a:solidFill>
          <a:schemeClr val="accent5">
            <a:hueOff val="-5656110"/>
            <a:satOff val="0"/>
            <a:lumOff val="-7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Conformity=rewards </a:t>
          </a:r>
        </a:p>
      </dsp:txBody>
      <dsp:txXfrm>
        <a:off x="38981" y="2674392"/>
        <a:ext cx="10200801" cy="720562"/>
      </dsp:txXfrm>
    </dsp:sp>
    <dsp:sp modelId="{862AAA70-9BF0-48A7-A464-141F8559413B}">
      <dsp:nvSpPr>
        <dsp:cNvPr id="0" name=""/>
        <dsp:cNvSpPr/>
      </dsp:nvSpPr>
      <dsp:spPr>
        <a:xfrm>
          <a:off x="0" y="3494416"/>
          <a:ext cx="10278763" cy="798524"/>
        </a:xfrm>
        <a:prstGeom prst="roundRect">
          <a:avLst/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Non-complia</a:t>
          </a:r>
          <a:r>
            <a:rPr lang="en-US" sz="2100" kern="1200" dirty="0"/>
            <a:t>nce=sanctions </a:t>
          </a:r>
        </a:p>
      </dsp:txBody>
      <dsp:txXfrm>
        <a:off x="38981" y="3533397"/>
        <a:ext cx="10200801" cy="7205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45A432-0848-4381-A445-0E310FBA6F1D}">
      <dsp:nvSpPr>
        <dsp:cNvPr id="0" name=""/>
        <dsp:cNvSpPr/>
      </dsp:nvSpPr>
      <dsp:spPr>
        <a:xfrm>
          <a:off x="1229957" y="338"/>
          <a:ext cx="1844937" cy="1318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" tIns="5715" rIns="5715" bIns="5715" numCol="1" spcCol="1270" anchor="t" anchorCtr="0">
          <a:noAutofit/>
        </a:bodyPr>
        <a:lstStyle/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>
              <a:latin typeface="Times New Roman"/>
              <a:cs typeface="Times New Roman"/>
            </a:rPr>
            <a:t>Books online and from the library and online articles </a:t>
          </a:r>
        </a:p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>
              <a:latin typeface="Times New Roman"/>
              <a:cs typeface="Times New Roman"/>
            </a:rPr>
            <a:t>To try and understand the thought process of criminals as well as my 4 theories and how these contribute to criminal behaviour </a:t>
          </a:r>
        </a:p>
      </dsp:txBody>
      <dsp:txXfrm>
        <a:off x="1229957" y="165184"/>
        <a:ext cx="1350398" cy="989078"/>
      </dsp:txXfrm>
    </dsp:sp>
    <dsp:sp modelId="{B1E408A5-AE4C-4586-9345-E6D882D2E88A}">
      <dsp:nvSpPr>
        <dsp:cNvPr id="0" name=""/>
        <dsp:cNvSpPr/>
      </dsp:nvSpPr>
      <dsp:spPr>
        <a:xfrm>
          <a:off x="0" y="338"/>
          <a:ext cx="1229958" cy="131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Gill Sans Nova"/>
            </a:rPr>
            <a:t>B</a:t>
          </a:r>
          <a:r>
            <a:rPr lang="en-US" sz="1600" kern="1200" dirty="0">
              <a:latin typeface="Times New Roman"/>
              <a:cs typeface="Times New Roman"/>
            </a:rPr>
            <a:t>ackground reading </a:t>
          </a:r>
        </a:p>
      </dsp:txBody>
      <dsp:txXfrm>
        <a:off x="60042" y="60380"/>
        <a:ext cx="1109874" cy="1198686"/>
      </dsp:txXfrm>
    </dsp:sp>
    <dsp:sp modelId="{8BA568AD-8584-43B0-BE84-954953B5C0B2}">
      <dsp:nvSpPr>
        <dsp:cNvPr id="0" name=""/>
        <dsp:cNvSpPr/>
      </dsp:nvSpPr>
      <dsp:spPr>
        <a:xfrm>
          <a:off x="1229957" y="1450986"/>
          <a:ext cx="1844937" cy="1318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" tIns="5715" rIns="5715" bIns="5715" numCol="1" spcCol="1270" anchor="t" anchorCtr="0">
          <a:noAutofit/>
        </a:bodyPr>
        <a:lstStyle/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>
              <a:latin typeface="Times New Roman"/>
              <a:cs typeface="Times New Roman"/>
            </a:rPr>
            <a:t>Decided which 4 theories I has the most interest in</a:t>
          </a:r>
        </a:p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>
              <a:latin typeface="Times New Roman"/>
              <a:cs typeface="Times New Roman"/>
            </a:rPr>
            <a:t>Made sure research I collected supported the theories and related to the underlying effects of criminal behavior </a:t>
          </a:r>
        </a:p>
      </dsp:txBody>
      <dsp:txXfrm>
        <a:off x="1229957" y="1615832"/>
        <a:ext cx="1350398" cy="989078"/>
      </dsp:txXfrm>
    </dsp:sp>
    <dsp:sp modelId="{BC26C694-9153-453A-AA18-B2070F6D3998}">
      <dsp:nvSpPr>
        <dsp:cNvPr id="0" name=""/>
        <dsp:cNvSpPr/>
      </dsp:nvSpPr>
      <dsp:spPr>
        <a:xfrm>
          <a:off x="0" y="1450986"/>
          <a:ext cx="1229958" cy="131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/>
              <a:cs typeface="Times New Roman"/>
            </a:rPr>
            <a:t>Planning </a:t>
          </a:r>
        </a:p>
      </dsp:txBody>
      <dsp:txXfrm>
        <a:off x="60042" y="1511028"/>
        <a:ext cx="1109874" cy="11986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45A432-0848-4381-A445-0E310FBA6F1D}">
      <dsp:nvSpPr>
        <dsp:cNvPr id="0" name=""/>
        <dsp:cNvSpPr/>
      </dsp:nvSpPr>
      <dsp:spPr>
        <a:xfrm>
          <a:off x="1229957" y="338"/>
          <a:ext cx="1844937" cy="1318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Times New Roman"/>
              <a:cs typeface="Times New Roman"/>
            </a:rPr>
            <a:t>Made sure the theories were very different to each other to contrast the many states of mind a criminal can be in </a:t>
          </a:r>
        </a:p>
      </dsp:txBody>
      <dsp:txXfrm>
        <a:off x="1229957" y="165184"/>
        <a:ext cx="1350398" cy="989078"/>
      </dsp:txXfrm>
    </dsp:sp>
    <dsp:sp modelId="{B1E408A5-AE4C-4586-9345-E6D882D2E88A}">
      <dsp:nvSpPr>
        <dsp:cNvPr id="0" name=""/>
        <dsp:cNvSpPr/>
      </dsp:nvSpPr>
      <dsp:spPr>
        <a:xfrm>
          <a:off x="0" y="338"/>
          <a:ext cx="1229958" cy="131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How did I utilize my selected theories </a:t>
          </a:r>
        </a:p>
      </dsp:txBody>
      <dsp:txXfrm>
        <a:off x="60042" y="60380"/>
        <a:ext cx="1109874" cy="1198686"/>
      </dsp:txXfrm>
    </dsp:sp>
    <dsp:sp modelId="{BCF69D36-8CD3-4F51-9944-D2837B724DA5}">
      <dsp:nvSpPr>
        <dsp:cNvPr id="0" name=""/>
        <dsp:cNvSpPr/>
      </dsp:nvSpPr>
      <dsp:spPr>
        <a:xfrm>
          <a:off x="1229957" y="1450986"/>
          <a:ext cx="1844937" cy="1318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Times New Roman"/>
              <a:cs typeface="Times New Roman"/>
            </a:rPr>
            <a:t>News, tik tok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Times New Roman"/>
              <a:cs typeface="Times New Roman"/>
            </a:rPr>
            <a:t>Jornal articles</a:t>
          </a:r>
        </a:p>
      </dsp:txBody>
      <dsp:txXfrm>
        <a:off x="1229957" y="1615832"/>
        <a:ext cx="1350398" cy="989078"/>
      </dsp:txXfrm>
    </dsp:sp>
    <dsp:sp modelId="{8F75D92A-B97E-4168-82A7-ACFAE6E8649E}">
      <dsp:nvSpPr>
        <dsp:cNvPr id="0" name=""/>
        <dsp:cNvSpPr/>
      </dsp:nvSpPr>
      <dsp:spPr>
        <a:xfrm>
          <a:off x="0" y="1450986"/>
          <a:ext cx="1229958" cy="131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Wider reading </a:t>
          </a:r>
        </a:p>
      </dsp:txBody>
      <dsp:txXfrm>
        <a:off x="60042" y="1511028"/>
        <a:ext cx="1109874" cy="11986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45A432-0848-4381-A445-0E310FBA6F1D}">
      <dsp:nvSpPr>
        <dsp:cNvPr id="0" name=""/>
        <dsp:cNvSpPr/>
      </dsp:nvSpPr>
      <dsp:spPr>
        <a:xfrm>
          <a:off x="1255788" y="0"/>
          <a:ext cx="1883682" cy="253762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Times New Roman"/>
              <a:cs typeface="Times New Roman"/>
            </a:rPr>
            <a:t>Read the question carefully 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Times New Roman"/>
              <a:cs typeface="Times New Roman"/>
            </a:rPr>
            <a:t>Focus on one topic at a time </a:t>
          </a:r>
        </a:p>
      </dsp:txBody>
      <dsp:txXfrm>
        <a:off x="1255788" y="317203"/>
        <a:ext cx="1177301" cy="1903215"/>
      </dsp:txXfrm>
    </dsp:sp>
    <dsp:sp modelId="{B1E408A5-AE4C-4586-9345-E6D882D2E88A}">
      <dsp:nvSpPr>
        <dsp:cNvPr id="0" name=""/>
        <dsp:cNvSpPr/>
      </dsp:nvSpPr>
      <dsp:spPr>
        <a:xfrm>
          <a:off x="0" y="0"/>
          <a:ext cx="1255788" cy="25376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Reflection</a:t>
          </a:r>
        </a:p>
      </dsp:txBody>
      <dsp:txXfrm>
        <a:off x="61303" y="61303"/>
        <a:ext cx="1133182" cy="24150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8254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932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6238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029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3247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011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8516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8624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0336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5349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1814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95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23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ytimes.com/1981/12/29/science/british-legal-debate-premenstrual-tension-and-criminal-behavior.html" TargetMode="External"/><Relationship Id="rId3" Type="http://schemas.openxmlformats.org/officeDocument/2006/relationships/hyperlink" Target="http://www.justiceinspectorates.gov.uk/" TargetMode="External"/><Relationship Id="rId7" Type="http://schemas.openxmlformats.org/officeDocument/2006/relationships/hyperlink" Target="https://scholarlycommons.law.northwestern.edu/cgi/viewcontent.cgi?article=2136&amp;context=jclc" TargetMode="External"/><Relationship Id="rId2" Type="http://schemas.openxmlformats.org/officeDocument/2006/relationships/hyperlink" Target="https://www.researchgate.net/publication/228145096_Women_and_Crime_Premenstrual_Issu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pre-menstrual-syndrome/" TargetMode="External"/><Relationship Id="rId5" Type="http://schemas.openxmlformats.org/officeDocument/2006/relationships/hyperlink" Target="https://www.simplypsychology.org/operant-conditioning.html" TargetMode="External"/><Relationship Id="rId4" Type="http://schemas.openxmlformats.org/officeDocument/2006/relationships/hyperlink" Target="https://www.justiceinspectorates.gov.uk/hmiprobation/research/the-evidence-base-youth-offending-services/specific-areas-of-delivery/family-relationships/" TargetMode="External"/><Relationship Id="rId9" Type="http://schemas.openxmlformats.org/officeDocument/2006/relationships/hyperlink" Target="https://iastate.pressbooks.pub/individualfamilydevelopment/chapter/freuds-psychodynamic-the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n overlapping skeleton of leaves">
            <a:extLst>
              <a:ext uri="{FF2B5EF4-FFF2-40B4-BE49-F238E27FC236}">
                <a16:creationId xmlns:a16="http://schemas.microsoft.com/office/drawing/2014/main" id="{8A732A56-D314-EFE2-0B5F-EE08F300D9F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2289" r="-2" b="2941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/>
          </a:bodyPr>
          <a:lstStyle/>
          <a:p>
            <a:pPr algn="ctr"/>
            <a:r>
              <a:rPr lang="en-US" sz="4800" dirty="0">
                <a:solidFill>
                  <a:srgbClr val="FFFFFF"/>
                </a:solidFill>
                <a:latin typeface="Times New Roman"/>
                <a:cs typeface="Times New Roman"/>
              </a:rPr>
              <a:t>CRIMINOLOGICAL THEORY AND CAUSES OF CRIMINAL BEHAVIOUR 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6275" y="5098254"/>
            <a:ext cx="9679449" cy="750259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Times New Roman"/>
                <a:cs typeface="Times New Roman"/>
              </a:rPr>
              <a:t>CHLOE FOULIS 2204897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BF006-060C-2A1E-CEFD-49DD73243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RATIONAL CHOICE THEORY </a:t>
            </a:r>
          </a:p>
        </p:txBody>
      </p:sp>
      <p:sp>
        <p:nvSpPr>
          <p:cNvPr id="3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E38DDC57-B4A2-B0FB-000B-F0C7247EC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 lnSpcReduction="10000"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Core of whether to offend and when, where and with whom</a:t>
            </a:r>
          </a:p>
          <a:p>
            <a:r>
              <a:rPr lang="en-US" sz="1800" dirty="0">
                <a:latin typeface="Times New Roman"/>
                <a:cs typeface="Times New Roman"/>
              </a:rPr>
              <a:t>If the benefits outweigh the risks crime is more likely to take place</a:t>
            </a:r>
          </a:p>
          <a:p>
            <a:r>
              <a:rPr lang="en-US" sz="1800" dirty="0">
                <a:latin typeface="Times New Roman"/>
                <a:cs typeface="Times New Roman"/>
              </a:rPr>
              <a:t>(Wortley and Townsley, 2017)</a:t>
            </a:r>
          </a:p>
          <a:p>
            <a:r>
              <a:rPr lang="en-US" sz="1800" dirty="0">
                <a:latin typeface="Times New Roman"/>
                <a:cs typeface="Times New Roman"/>
              </a:rPr>
              <a:t>Criminality was viewed as the cause of attitudes, personality traits and hedonistic reasons to offend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Involvement decisions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Event decisions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Criminals are rational thinkers with a structured plan for their crimes </a:t>
            </a:r>
          </a:p>
          <a:p>
            <a:r>
              <a:rPr lang="en-US" sz="1800" dirty="0">
                <a:latin typeface="Times New Roman"/>
                <a:ea typeface="Roboto"/>
                <a:cs typeface="Roboto"/>
              </a:rPr>
              <a:t>(Clarke and Cornish, 1985)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This is shown on Clarke and Cornish's flow chart of factors that play into event decisions of an offender committing a crime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(Natarajan, 2016)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Data collected from 69 sex offenders in Canada showed their 9-step process </a:t>
            </a:r>
          </a:p>
        </p:txBody>
      </p:sp>
      <p:sp>
        <p:nvSpPr>
          <p:cNvPr id="3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72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CE688-5507-64B3-BE0D-1C62B54F5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Times New Roman"/>
                <a:cs typeface="Times New Roman"/>
              </a:rPr>
              <a:t>Jeremy Bentham </a:t>
            </a:r>
          </a:p>
        </p:txBody>
      </p:sp>
      <p:sp>
        <p:nvSpPr>
          <p:cNvPr id="33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C4FB5375-A2C3-0B89-1B80-B83FDD46A6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1023468"/>
              </p:ext>
            </p:extLst>
          </p:nvPr>
        </p:nvGraphicFramePr>
        <p:xfrm>
          <a:off x="1091634" y="1825625"/>
          <a:ext cx="1027876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5863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21F46-CC11-1832-50C4-F9405ED35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Limitations of the rational choice theory</a:t>
            </a:r>
            <a:r>
              <a:rPr lang="en-US" sz="6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52DC2-DB2A-47CE-1A49-D5421575E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Not every criminal is going to be a rational thinker some could act on impulses</a:t>
            </a:r>
          </a:p>
          <a:p>
            <a:r>
              <a:rPr lang="en-US" sz="1800" dirty="0">
                <a:latin typeface="Times New Roman"/>
                <a:cs typeface="Times New Roman"/>
              </a:rPr>
              <a:t>Some may commit crime like theft for example due to thinking they have no other choice E.g., poverty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Doesn't consider individuals who may be mentally ill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Some crime can be committed due to peer pressure </a:t>
            </a: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183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EC8E9A-664B-F917-1459-A9CC4CEE5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Operant conditioning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59331-E61B-BA7E-A824-442C29953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(Adamczyk et al., 2019)</a:t>
            </a:r>
          </a:p>
          <a:p>
            <a:r>
              <a:rPr lang="en-US" sz="1600" dirty="0">
                <a:latin typeface="Times New Roman"/>
                <a:cs typeface="Times New Roman"/>
              </a:rPr>
              <a:t>B.F Skinner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Suggests that criminal behavior is learnt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Aims to control behaviors by the outcomes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(HM Inspectorate of Probation, 2023)</a:t>
            </a:r>
          </a:p>
          <a:p>
            <a:r>
              <a:rPr lang="en-US" sz="1600" dirty="0">
                <a:latin typeface="Times New Roman"/>
                <a:cs typeface="Times New Roman"/>
              </a:rPr>
              <a:t>Boys with fathers who have been to prison are twice as likely to be convicted in their lifetime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(Mcleod, 2024)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Skinners rat cage experiment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(Epstein, Lothringer and Zankich, 2024)</a:t>
            </a:r>
          </a:p>
          <a:p>
            <a:r>
              <a:rPr lang="en-US" sz="1600" dirty="0">
                <a:latin typeface="Times New Roman"/>
                <a:cs typeface="Times New Roman"/>
              </a:rPr>
              <a:t>'SEME' experiment </a:t>
            </a:r>
          </a:p>
          <a:p>
            <a:endParaRPr lang="en-US" sz="16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8023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74CD9-5D17-1F6A-CFBB-AEEDB8EDD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Limitations of the operant conditioning theory</a:t>
            </a:r>
            <a:r>
              <a:rPr lang="en-US" sz="6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E6E57-6948-C954-FE3C-F03B38412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(Wortley and Townsley, 2017)</a:t>
            </a:r>
          </a:p>
          <a:p>
            <a:r>
              <a:rPr lang="en-US" sz="1800" dirty="0">
                <a:latin typeface="Times New Roman"/>
                <a:cs typeface="Times New Roman"/>
              </a:rPr>
              <a:t>Programs failed that attempted to rehabilitate offenders even though they seemed to take affect whilst they were under surveillance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Can't just assume that every criminal has committed crime due to the behavior being learnt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Not everyone brought up around crime is going to end up a criminal </a:t>
            </a:r>
          </a:p>
          <a:p>
            <a:pPr marL="0" indent="0">
              <a:buNone/>
            </a:pPr>
            <a:endParaRPr lang="en-US" sz="1800" dirty="0">
              <a:latin typeface="Times New Roman"/>
              <a:cs typeface="Times New Roman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1307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CF610-9407-B845-E2AF-8EB30FBD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Freud's theory of the personality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53384-DEC7-C72A-A69A-E71A0A047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1063724"/>
            <a:ext cx="4685916" cy="5252521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ea typeface="Roboto"/>
                <a:cs typeface="Roboto"/>
              </a:rPr>
              <a:t>(Traylor, Overstreet and Lang, 2022)</a:t>
            </a:r>
            <a:endParaRPr lang="en-US" sz="1400" dirty="0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Freud was a Viennese doctor who discovered the importance of life experiences especially childhood on an individual's actions </a:t>
            </a:r>
            <a:endParaRPr lang="en-US" sz="1400" dirty="0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He discovered the importance of an individual's childhood experiences while working with soldiers after the first world war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The id, ego and superego- 3 main parts of our personality</a:t>
            </a:r>
          </a:p>
          <a:p>
            <a:r>
              <a:rPr lang="en-US" sz="1800" dirty="0">
                <a:latin typeface="Times New Roman"/>
                <a:cs typeface="Times New Roman"/>
              </a:rPr>
              <a:t>A weak superego could lead to criminal behavior</a:t>
            </a:r>
          </a:p>
          <a:p>
            <a:r>
              <a:rPr lang="en-US" sz="1800" dirty="0">
                <a:latin typeface="Times New Roman"/>
                <a:cs typeface="Times New Roman"/>
              </a:rPr>
              <a:t>A dominated Id could lead to a person being vain and acting on their impulses</a:t>
            </a:r>
          </a:p>
          <a:p>
            <a:r>
              <a:rPr lang="en-US" sz="1800" dirty="0">
                <a:latin typeface="Times New Roman"/>
                <a:cs typeface="Times New Roman"/>
              </a:rPr>
              <a:t>This theory suggests that criminal activity can occur if there is an imbalance with these 3 parts of our personality </a:t>
            </a: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endParaRPr lang="en-US" sz="1800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7850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36D69-98D4-ED2A-89F5-13FB57276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Importance of childhood experiences and how they contribute to criminal </a:t>
            </a:r>
            <a:r>
              <a:rPr lang="en-US" dirty="0" err="1">
                <a:solidFill>
                  <a:schemeClr val="bg1"/>
                </a:solidFill>
                <a:latin typeface="Times New Roman"/>
                <a:cs typeface="Times New Roman"/>
              </a:rPr>
              <a:t>behaviour</a:t>
            </a:r>
            <a:r>
              <a:rPr lang="en-US" sz="54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E2732-280E-E5C0-D607-FB60CA25D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(Horne, 2004)</a:t>
            </a:r>
          </a:p>
          <a:p>
            <a:r>
              <a:rPr lang="en-US" sz="1800" dirty="0">
                <a:latin typeface="Times New Roman"/>
                <a:cs typeface="Times New Roman"/>
              </a:rPr>
              <a:t>Joseph Scholes age 16- sentenced 2 years for the robbery of mobile phones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Factors from his childhood that contributed to his criminal behavior: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Depression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He had experienced sexual abuse as a child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He was in care when he had committed the offences </a:t>
            </a: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8030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378C88-8421-DEC5-62FC-78737C0B8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Limitations of Freud's personality theory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014DE-3B40-50F7-A0E6-D36441B8E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Can't just assume that every person with an uneasy upbringing is going to be involved in criminal behavior</a:t>
            </a:r>
            <a:endParaRPr lang="en-US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Doesn’t consider factors behind people committing crime such as poverty or peer pressure to fit in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No empirical evidence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Doesn’t consider a person's free will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Difficult to test this theory scientifically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976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5CBDA-7B39-27FD-6C71-F7FE0C303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7C866-9C73-0472-9358-1C40472E3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88670C7-4C89-A1D1-5680-04DC08EE9DEF}"/>
              </a:ext>
            </a:extLst>
          </p:cNvPr>
          <p:cNvSpPr txBox="1"/>
          <p:nvPr/>
        </p:nvSpPr>
        <p:spPr>
          <a:xfrm>
            <a:off x="1291196" y="1371658"/>
            <a:ext cx="3865212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Times New Roman"/>
                <a:cs typeface="Times New Roman"/>
              </a:rPr>
              <a:t>The effects premenstrual tension can have on criminal </a:t>
            </a:r>
            <a:r>
              <a:rPr lang="en-US" sz="4400" dirty="0" err="1">
                <a:solidFill>
                  <a:schemeClr val="bg1"/>
                </a:solidFill>
                <a:latin typeface="Times New Roman"/>
                <a:cs typeface="Times New Roman"/>
              </a:rPr>
              <a:t>behaviour</a:t>
            </a:r>
            <a:endParaRPr lang="en-US" sz="44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2554DF-10C9-8165-FBE4-474ABC6990F5}"/>
              </a:ext>
            </a:extLst>
          </p:cNvPr>
          <p:cNvSpPr txBox="1"/>
          <p:nvPr/>
        </p:nvSpPr>
        <p:spPr>
          <a:xfrm>
            <a:off x="5948969" y="752409"/>
            <a:ext cx="6009237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(Times, 1981)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Suggests that premenstrual tension makes women 'act out of character'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Physical symptoms- bloating, swollen breasts, headaches, backaches, pain like what women experience on their periods 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Emotional symptoms- depression, clumsiness, tension,  hysteria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latin typeface="Times New Roman"/>
                <a:cs typeface="Times New Roman"/>
              </a:rPr>
              <a:t>Behaviour</a:t>
            </a:r>
            <a:r>
              <a:rPr lang="en-US" dirty="0">
                <a:latin typeface="Times New Roman"/>
                <a:cs typeface="Times New Roman"/>
              </a:rPr>
              <a:t> symptoms- irritability, cravings, insomnia, violence, lack of self-control 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Doctor expressed the intake of progesterone prevents these treatments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40% of women not taking oral contraceptives suffer from these symptoms 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Christine English- reduced murder charge to manslaughter due to PMT issues 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(Easteal, 1991)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(NHS, 2019)</a:t>
            </a:r>
          </a:p>
        </p:txBody>
      </p:sp>
    </p:spTree>
    <p:extLst>
      <p:ext uri="{BB962C8B-B14F-4D97-AF65-F5344CB8AC3E}">
        <p14:creationId xmlns:p14="http://schemas.microsoft.com/office/powerpoint/2010/main" val="4115331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01E79-2DF5-73BD-699E-419CC8CBC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-3547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Times New Roman"/>
                <a:cs typeface="Calibri"/>
              </a:rPr>
              <a:t>Limitations of this biochemical approach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425F0-893C-BE02-90E6-6A7765EEB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Doesn’t consider free will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Only considers females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Doesn’t include environmental factors such as a person's social norms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This could be seen as an excuse for women to commit crime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No solid scientific proof </a:t>
            </a: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244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27041-2584-906C-B54C-06254511B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2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Research timeline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Diagram 44">
            <a:extLst>
              <a:ext uri="{FF2B5EF4-FFF2-40B4-BE49-F238E27FC236}">
                <a16:creationId xmlns:a16="http://schemas.microsoft.com/office/drawing/2014/main" id="{AFD24184-4127-630E-7D74-5789239176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2659062"/>
              </p:ext>
            </p:extLst>
          </p:nvPr>
        </p:nvGraphicFramePr>
        <p:xfrm>
          <a:off x="5737411" y="434787"/>
          <a:ext cx="3074895" cy="2770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1" name="Diagram 50">
            <a:extLst>
              <a:ext uri="{FF2B5EF4-FFF2-40B4-BE49-F238E27FC236}">
                <a16:creationId xmlns:a16="http://schemas.microsoft.com/office/drawing/2014/main" id="{5A00C5EE-7849-5E8A-97C7-157BD6BB30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398609"/>
              </p:ext>
            </p:extLst>
          </p:nvPr>
        </p:nvGraphicFramePr>
        <p:xfrm>
          <a:off x="5737411" y="3428998"/>
          <a:ext cx="3074895" cy="2770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2" name="Diagram 81">
            <a:extLst>
              <a:ext uri="{FF2B5EF4-FFF2-40B4-BE49-F238E27FC236}">
                <a16:creationId xmlns:a16="http://schemas.microsoft.com/office/drawing/2014/main" id="{58DD8C44-DD8D-EA63-769A-571C109AE7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41813084"/>
              </p:ext>
            </p:extLst>
          </p:nvPr>
        </p:nvGraphicFramePr>
        <p:xfrm>
          <a:off x="9027458" y="434786"/>
          <a:ext cx="3139471" cy="2537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8184269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0BEDE-AA50-858A-9A58-FCB47681E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Times New Roman"/>
                <a:cs typeface="Times New Roman"/>
              </a:rPr>
              <a:t>Reference list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BF5D-DAB3-9B83-F9AF-4E25E19BC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04162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sz="1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US" sz="1400" dirty="0">
              <a:solidFill>
                <a:srgbClr val="FFFFFF"/>
              </a:solidFill>
              <a:latin typeface="Times New Roman"/>
              <a:ea typeface="Calibri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</a:pPr>
            <a:endParaRPr lang="en-GB" sz="120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</a:pPr>
            <a:endParaRPr lang="en-GB" sz="140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</a:pPr>
            <a:endParaRPr lang="en-GB" sz="140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</a:pPr>
            <a:endParaRPr lang="en-GB" sz="140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US" sz="140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endParaRPr lang="en-GB" sz="1400"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11FAB3-7991-A689-22A7-29B2DF771CD4}"/>
              </a:ext>
            </a:extLst>
          </p:cNvPr>
          <p:cNvSpPr txBox="1"/>
          <p:nvPr/>
        </p:nvSpPr>
        <p:spPr>
          <a:xfrm>
            <a:off x="929982" y="1356858"/>
            <a:ext cx="1102257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Adamczyk, W.M., </a:t>
            </a:r>
            <a:r>
              <a:rPr lang="en-US" sz="1200" err="1">
                <a:latin typeface="Times New Roman"/>
                <a:ea typeface="+mn-lt"/>
                <a:cs typeface="+mn-lt"/>
              </a:rPr>
              <a:t>Buglewicz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E., Szikszay, T.M., Luedtke, K. and </a:t>
            </a:r>
            <a:r>
              <a:rPr lang="en-US" sz="1200" err="1">
                <a:latin typeface="Times New Roman"/>
                <a:ea typeface="+mn-lt"/>
                <a:cs typeface="+mn-lt"/>
              </a:rPr>
              <a:t>Bąbel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P. (2019). Reward for Pain: Hyperalgesia and Allodynia Induced by Operant Conditioning: Systematic Review and Meta-Analysis.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The Journal of Pain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20(8), pp.861–875. </a:t>
            </a:r>
            <a:r>
              <a:rPr lang="en-US" sz="120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://doi.org/10.1016/j.jpain.2019.01.009.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Clarke, R.V. and Cornish, D.B. (1985). Modeling Offenders’ Decisions: A Framework for Research and Policy.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Crime and Justice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6(6), pp.147–185. </a:t>
            </a:r>
            <a:r>
              <a:rPr lang="en-US" sz="120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://doi.org/10.1086/449106.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err="1">
                <a:latin typeface="Times New Roman"/>
                <a:ea typeface="+mn-lt"/>
                <a:cs typeface="+mn-lt"/>
              </a:rPr>
              <a:t>Easteal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P.L. (1991). Women and Crime: Premenstrual Issues.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Trends and Issues in Crime and Criminal Justice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[online] 31.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2"/>
              </a:rPr>
              <a:t>https://www.researchgate.net/publication/228145096_Women_and_Crime_Premenstrual_Issues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[Accessed 3 Nov. 2024].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Epstein, R., Lothringer, M. and Zankich, V.R. (2024). How a Daily Regimen of Operant Conditioning Might Explain the Power of the Search Engine Manipulation Effect (SEME).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Behavior and Social Issues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</a:t>
            </a:r>
            <a:r>
              <a:rPr lang="en-US" sz="1200" dirty="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://doi.org/10.1007/s42822-023-00155-0.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HM Inspectorate of Probation (2023).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Family relationships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3"/>
              </a:rPr>
              <a:t>www.justiceinspectorates.gov.uk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4"/>
              </a:rPr>
              <a:t>https://www.justiceinspectorates.gov.uk/hmiprobation/research/the-evidence-base-youth-offending-services/specific-areas-of-delivery/family-relationships/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[Accessed 1 Nov. 2024].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Horne, A. (2004). ‘</a:t>
            </a:r>
            <a:r>
              <a:rPr lang="en-US" sz="1200" err="1">
                <a:latin typeface="Times New Roman"/>
                <a:ea typeface="+mn-lt"/>
                <a:cs typeface="+mn-lt"/>
              </a:rPr>
              <a:t>Gonnae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 no’ </a:t>
            </a:r>
            <a:r>
              <a:rPr lang="en-US" sz="1200" err="1">
                <a:latin typeface="Times New Roman"/>
                <a:ea typeface="+mn-lt"/>
                <a:cs typeface="+mn-lt"/>
              </a:rPr>
              <a:t>dae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 that!'1 the internal and external worlds of the delinquent adolescent.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Journal of Child Psychotherapy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30(3), pp.330–346. </a:t>
            </a:r>
            <a:r>
              <a:rPr lang="en-US" sz="120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://doi.org/10.1080/00754170412331319586.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McLeod, S. (2024).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Operant conditioning: What it is, how it works, and examples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Simply Psychology. Available at: </a:t>
            </a:r>
            <a:r>
              <a:rPr lang="en-US" sz="1200" dirty="0">
                <a:latin typeface="Times New Roman"/>
                <a:ea typeface="+mn-lt"/>
                <a:cs typeface="+mn-lt"/>
                <a:hlinkClick r:id="rId5"/>
              </a:rPr>
              <a:t>https://www.simplypsychology.org/operant-conditioning.html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Natarajan, M. (2016).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Crime opportunity theories : routine activity, rational choice and their variants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Abingdon, Oxon: Routledge.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NHS (2019).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PMS (premenstrual syndrome)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NHS.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6"/>
              </a:rPr>
              <a:t>https://www.nhs.uk/conditions/pre-menstrual-syndrome/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err="1">
                <a:latin typeface="Times New Roman"/>
                <a:ea typeface="+mn-lt"/>
                <a:cs typeface="+mn-lt"/>
              </a:rPr>
              <a:t>Nicotri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G. (1929).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Journal of Criminal Law and Criminology Enrico Ferri and Criminal Sociology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7"/>
              </a:rPr>
              <a:t>https://scholarlycommons.law.northwestern.edu/cgi/viewcontent.cgi?article=2136&amp;context=jclc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Price, W.H. and Whatmore, P.B. (1967). Criminal </a:t>
            </a:r>
            <a:r>
              <a:rPr lang="en-US" sz="1200" err="1">
                <a:latin typeface="Times New Roman"/>
                <a:ea typeface="+mn-lt"/>
                <a:cs typeface="+mn-lt"/>
              </a:rPr>
              <a:t>Behaviour</a:t>
            </a:r>
            <a:r>
              <a:rPr lang="en-US" sz="1200" dirty="0">
                <a:latin typeface="Times New Roman"/>
                <a:ea typeface="+mn-lt"/>
                <a:cs typeface="+mn-lt"/>
              </a:rPr>
              <a:t> and the XYY Male.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Nature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[online] 213(5078), pp.815–815. </a:t>
            </a:r>
            <a:r>
              <a:rPr lang="en-US" sz="120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://doi.org/10.1038/213815a0.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Times, S. to the N.Y. (1981). British Legal Debate: Premenstrual Tension and Criminal Behavior.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The New York Times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29 Dec.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8"/>
              </a:rPr>
              <a:t>https://www.nytimes.com/1981/12/29/science/british-legal-debate-premenstrual-tension-and-criminal-behavior.html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Traylor, J., Overstreet, L. and Lang, D. (2022). Psychodynamic Theory: Freud.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iastate.pressbooks.pub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[online] 1(1). Available at: </a:t>
            </a:r>
            <a:r>
              <a:rPr lang="en-US" sz="1200" dirty="0">
                <a:latin typeface="Times New Roman"/>
                <a:ea typeface="+mn-lt"/>
                <a:cs typeface="+mn-lt"/>
                <a:hlinkClick r:id="rId9"/>
              </a:rPr>
              <a:t>https://iastate.pressbooks.pub/individualfamilydevelopment/chapter/freuds-psychodynamic-theory/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Wortley, R. and Townsley, M. (2017).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Environmental criminology and crime analysis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Abingdon, Oxon ; New York. </a:t>
            </a:r>
            <a:endParaRPr lang="en-US" sz="1200" dirty="0">
              <a:latin typeface="Times New Roman"/>
              <a:cs typeface="Times New Roman"/>
            </a:endParaRPr>
          </a:p>
          <a:p>
            <a:pPr algn="l"/>
            <a:endParaRPr lang="en-US" sz="1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53349842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GradientVTI</vt:lpstr>
      <vt:lpstr>CRIMINOLOGICAL THEORY AND CAUSES OF CRIMINAL BEHAVIOUR </vt:lpstr>
      <vt:lpstr>RATIONAL CHOICE THEORY </vt:lpstr>
      <vt:lpstr>Jeremy Bentham </vt:lpstr>
      <vt:lpstr>Limitations of the rational choice theory </vt:lpstr>
      <vt:lpstr>Operant conditioning </vt:lpstr>
      <vt:lpstr>Limitations of the operant conditioning theory </vt:lpstr>
      <vt:lpstr>Freud's theory of the personality</vt:lpstr>
      <vt:lpstr>Importance of childhood experiences and how they contribute to criminal behaviour </vt:lpstr>
      <vt:lpstr>Limitations of Freud's personality theory </vt:lpstr>
      <vt:lpstr> </vt:lpstr>
      <vt:lpstr>Limitations of this biochemical approach </vt:lpstr>
      <vt:lpstr>Research timeline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855</cp:revision>
  <dcterms:created xsi:type="dcterms:W3CDTF">2024-10-28T18:16:11Z</dcterms:created>
  <dcterms:modified xsi:type="dcterms:W3CDTF">2024-11-03T16:08:57Z</dcterms:modified>
</cp:coreProperties>
</file>