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2" r:id="rId1"/>
  </p:sldMasterIdLst>
  <p:notesMasterIdLst>
    <p:notesMasterId r:id="rId15"/>
  </p:notesMasterIdLst>
  <p:sldIdLst>
    <p:sldId id="331" r:id="rId2"/>
    <p:sldId id="320" r:id="rId3"/>
    <p:sldId id="339" r:id="rId4"/>
    <p:sldId id="335" r:id="rId5"/>
    <p:sldId id="337" r:id="rId6"/>
    <p:sldId id="343" r:id="rId7"/>
    <p:sldId id="344" r:id="rId8"/>
    <p:sldId id="346" r:id="rId9"/>
    <p:sldId id="345" r:id="rId10"/>
    <p:sldId id="340" r:id="rId11"/>
    <p:sldId id="338" r:id="rId12"/>
    <p:sldId id="341" r:id="rId13"/>
    <p:sldId id="34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id="{FB550706-B5E9-4148-AFE9-052BE2A0C845}">
          <p14:sldIdLst>
            <p14:sldId id="331"/>
          </p14:sldIdLst>
        </p14:section>
        <p14:section name="Content" id="{D74A6FF5-0E72-4BE2-A005-41692F83D7B3}">
          <p14:sldIdLst>
            <p14:sldId id="320"/>
          </p14:sldIdLst>
        </p14:section>
        <p14:section name="Background" id="{EEFC8BFB-DBC9-41B0-841C-23CF480386D7}">
          <p14:sldIdLst>
            <p14:sldId id="339"/>
          </p14:sldIdLst>
        </p14:section>
        <p14:section name="Introduction" id="{179C5B71-13A3-49AA-9574-74C8E0E10903}">
          <p14:sldIdLst>
            <p14:sldId id="335"/>
            <p14:sldId id="337"/>
          </p14:sldIdLst>
        </p14:section>
        <p14:section name="Change management &amp; Leadership" id="{32DBCAB9-A31F-4657-A4ED-9ECE4159B284}">
          <p14:sldIdLst>
            <p14:sldId id="343"/>
            <p14:sldId id="344"/>
            <p14:sldId id="346"/>
            <p14:sldId id="345"/>
          </p14:sldIdLst>
        </p14:section>
        <p14:section name="Research Design" id="{7C3BA615-1686-4325-807D-0ADE0E96D7AD}">
          <p14:sldIdLst>
            <p14:sldId id="340"/>
            <p14:sldId id="338"/>
          </p14:sldIdLst>
        </p14:section>
        <p14:section name="Conclusions" id="{7AA216BB-CFE5-4708-93F0-35DA795B8D80}">
          <p14:sldIdLst>
            <p14:sldId id="341"/>
            <p14:sldId id="34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90" d="100"/>
          <a:sy n="90" d="100"/>
        </p:scale>
        <p:origin x="40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116401-6A27-4926-80C8-1E1BB21F2277}" type="datetimeFigureOut">
              <a:rPr lang="en-GB" smtClean="0"/>
              <a:t>16/02/2023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9BB84-0347-4D4A-B38A-FD1E65EF950C}" type="slidenum">
              <a:rPr lang="en-GB" smtClean="0"/>
              <a:t>‹#›</a:t>
            </a:fld>
            <a:endParaRPr lang="en-GB"/>
          </a:p>
        </p:txBody>
      </p:sp>
    </p:spTree>
    <p:extLst>
      <p:ext uri="{BB962C8B-B14F-4D97-AF65-F5344CB8AC3E}">
        <p14:creationId xmlns:p14="http://schemas.microsoft.com/office/powerpoint/2010/main" val="114874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A9C59F-C5E6-4622-87CE-DDC09A8A190F}" type="datetime1">
              <a:rPr lang="en-GB" smtClean="0"/>
              <a:t>16/02/2023</a:t>
            </a:fld>
            <a:endParaRPr lang="en-GB"/>
          </a:p>
        </p:txBody>
      </p:sp>
      <p:sp>
        <p:nvSpPr>
          <p:cNvPr id="5" name="Footer Placeholder 4"/>
          <p:cNvSpPr>
            <a:spLocks noGrp="1"/>
          </p:cNvSpPr>
          <p:nvPr>
            <p:ph type="ftr" sz="quarter" idx="11"/>
          </p:nvPr>
        </p:nvSpPr>
        <p:spPr/>
        <p:txBody>
          <a:bodyPr/>
          <a:lstStyle/>
          <a:p>
            <a:r>
              <a:rPr lang="en-GB"/>
              <a:t>Author : Jones Fonchin</a:t>
            </a:r>
          </a:p>
        </p:txBody>
      </p:sp>
      <p:sp>
        <p:nvSpPr>
          <p:cNvPr id="6" name="Slide Number Placeholder 5"/>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3091542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8ED443-C748-4AE1-8FB4-BE96B8017CD0}" type="datetime1">
              <a:rPr lang="en-GB" smtClean="0"/>
              <a:t>16/02/2023</a:t>
            </a:fld>
            <a:endParaRPr lang="en-GB"/>
          </a:p>
        </p:txBody>
      </p:sp>
      <p:sp>
        <p:nvSpPr>
          <p:cNvPr id="5" name="Footer Placeholder 4"/>
          <p:cNvSpPr>
            <a:spLocks noGrp="1"/>
          </p:cNvSpPr>
          <p:nvPr>
            <p:ph type="ftr" sz="quarter" idx="11"/>
          </p:nvPr>
        </p:nvSpPr>
        <p:spPr/>
        <p:txBody>
          <a:bodyPr/>
          <a:lstStyle/>
          <a:p>
            <a:r>
              <a:rPr lang="en-GB"/>
              <a:t>Author : Jones Fonchin</a:t>
            </a:r>
          </a:p>
        </p:txBody>
      </p:sp>
      <p:sp>
        <p:nvSpPr>
          <p:cNvPr id="6" name="Slide Number Placeholder 5"/>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1562019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0CC63E-7FF1-49BC-ACD0-A84686FFF666}" type="datetime1">
              <a:rPr lang="en-GB" smtClean="0"/>
              <a:t>16/02/2023</a:t>
            </a:fld>
            <a:endParaRPr lang="en-GB"/>
          </a:p>
        </p:txBody>
      </p:sp>
      <p:sp>
        <p:nvSpPr>
          <p:cNvPr id="5" name="Footer Placeholder 4"/>
          <p:cNvSpPr>
            <a:spLocks noGrp="1"/>
          </p:cNvSpPr>
          <p:nvPr>
            <p:ph type="ftr" sz="quarter" idx="11"/>
          </p:nvPr>
        </p:nvSpPr>
        <p:spPr/>
        <p:txBody>
          <a:bodyPr/>
          <a:lstStyle/>
          <a:p>
            <a:r>
              <a:rPr lang="en-GB"/>
              <a:t>Author : Jones Fonchin</a:t>
            </a:r>
          </a:p>
        </p:txBody>
      </p:sp>
      <p:sp>
        <p:nvSpPr>
          <p:cNvPr id="6" name="Slide Number Placeholder 5"/>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237358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D03927-B5C5-4DA0-A09B-5A1DEFEF7549}" type="datetime1">
              <a:rPr lang="en-GB" smtClean="0"/>
              <a:t>16/02/2023</a:t>
            </a:fld>
            <a:endParaRPr lang="en-GB"/>
          </a:p>
        </p:txBody>
      </p:sp>
      <p:sp>
        <p:nvSpPr>
          <p:cNvPr id="6" name="Footer Placeholder 5"/>
          <p:cNvSpPr>
            <a:spLocks noGrp="1"/>
          </p:cNvSpPr>
          <p:nvPr>
            <p:ph type="ftr" sz="quarter" idx="11"/>
          </p:nvPr>
        </p:nvSpPr>
        <p:spPr/>
        <p:txBody>
          <a:bodyPr/>
          <a:lstStyle/>
          <a:p>
            <a:r>
              <a:rPr lang="en-GB"/>
              <a:t>Author : Jones Fonchin</a:t>
            </a:r>
          </a:p>
        </p:txBody>
      </p:sp>
      <p:sp>
        <p:nvSpPr>
          <p:cNvPr id="7" name="Slide Number Placeholder 6"/>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618490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57A414-408F-4A48-8B3C-914E090221BB}" type="datetime1">
              <a:rPr lang="en-GB" smtClean="0"/>
              <a:t>16/02/2023</a:t>
            </a:fld>
            <a:endParaRPr lang="en-GB"/>
          </a:p>
        </p:txBody>
      </p:sp>
      <p:sp>
        <p:nvSpPr>
          <p:cNvPr id="8" name="Footer Placeholder 7"/>
          <p:cNvSpPr>
            <a:spLocks noGrp="1"/>
          </p:cNvSpPr>
          <p:nvPr>
            <p:ph type="ftr" sz="quarter" idx="11"/>
          </p:nvPr>
        </p:nvSpPr>
        <p:spPr/>
        <p:txBody>
          <a:bodyPr/>
          <a:lstStyle/>
          <a:p>
            <a:r>
              <a:rPr lang="en-GB"/>
              <a:t>Author : Jones Fonchin</a:t>
            </a:r>
          </a:p>
        </p:txBody>
      </p:sp>
      <p:sp>
        <p:nvSpPr>
          <p:cNvPr id="9" name="Slide Number Placeholder 8"/>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62052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751E10-1B8A-47D5-9F26-5B8F1E0F3772}" type="datetime1">
              <a:rPr lang="en-GB" smtClean="0"/>
              <a:t>16/02/2023</a:t>
            </a:fld>
            <a:endParaRPr lang="en-GB"/>
          </a:p>
        </p:txBody>
      </p:sp>
      <p:sp>
        <p:nvSpPr>
          <p:cNvPr id="4" name="Footer Placeholder 3"/>
          <p:cNvSpPr>
            <a:spLocks noGrp="1"/>
          </p:cNvSpPr>
          <p:nvPr>
            <p:ph type="ftr" sz="quarter" idx="11"/>
          </p:nvPr>
        </p:nvSpPr>
        <p:spPr/>
        <p:txBody>
          <a:bodyPr/>
          <a:lstStyle/>
          <a:p>
            <a:r>
              <a:rPr lang="en-GB"/>
              <a:t>Author : Jones Fonchin</a:t>
            </a:r>
          </a:p>
        </p:txBody>
      </p:sp>
      <p:sp>
        <p:nvSpPr>
          <p:cNvPr id="5" name="Slide Number Placeholder 4"/>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1371503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59DAA1-6CC5-4454-942E-B9AD3FA6FC73}" type="datetime1">
              <a:rPr lang="en-GB" smtClean="0"/>
              <a:t>16/02/2023</a:t>
            </a:fld>
            <a:endParaRPr lang="en-GB"/>
          </a:p>
        </p:txBody>
      </p:sp>
      <p:sp>
        <p:nvSpPr>
          <p:cNvPr id="3" name="Footer Placeholder 2"/>
          <p:cNvSpPr>
            <a:spLocks noGrp="1"/>
          </p:cNvSpPr>
          <p:nvPr>
            <p:ph type="ftr" sz="quarter" idx="11"/>
          </p:nvPr>
        </p:nvSpPr>
        <p:spPr/>
        <p:txBody>
          <a:bodyPr/>
          <a:lstStyle/>
          <a:p>
            <a:r>
              <a:rPr lang="en-GB"/>
              <a:t>Author : Jones Fonchin</a:t>
            </a:r>
          </a:p>
        </p:txBody>
      </p:sp>
      <p:sp>
        <p:nvSpPr>
          <p:cNvPr id="4" name="Slide Number Placeholder 3"/>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3571787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6804E-7E53-4C0F-9B7C-20A4FAD74051}" type="datetime1">
              <a:rPr lang="en-GB" smtClean="0"/>
              <a:t>16/02/2023</a:t>
            </a:fld>
            <a:endParaRPr lang="en-GB"/>
          </a:p>
        </p:txBody>
      </p:sp>
      <p:sp>
        <p:nvSpPr>
          <p:cNvPr id="6" name="Footer Placeholder 5"/>
          <p:cNvSpPr>
            <a:spLocks noGrp="1"/>
          </p:cNvSpPr>
          <p:nvPr>
            <p:ph type="ftr" sz="quarter" idx="11"/>
          </p:nvPr>
        </p:nvSpPr>
        <p:spPr/>
        <p:txBody>
          <a:bodyPr/>
          <a:lstStyle/>
          <a:p>
            <a:r>
              <a:rPr lang="en-GB"/>
              <a:t>Author : Jones Fonchin</a:t>
            </a:r>
          </a:p>
        </p:txBody>
      </p:sp>
      <p:sp>
        <p:nvSpPr>
          <p:cNvPr id="7" name="Slide Number Placeholder 6"/>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2933439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GB"/>
              <a:t>Author : Jones Fonchin</a:t>
            </a:r>
          </a:p>
        </p:txBody>
      </p:sp>
      <p:sp>
        <p:nvSpPr>
          <p:cNvPr id="7" name="Slide Number Placeholder 6"/>
          <p:cNvSpPr>
            <a:spLocks noGrp="1"/>
          </p:cNvSpPr>
          <p:nvPr>
            <p:ph type="sldNum" sz="quarter" idx="12"/>
          </p:nvPr>
        </p:nvSpPr>
        <p:spPr/>
        <p:txBody>
          <a:bodyPr/>
          <a:lstStyle/>
          <a:p>
            <a:fld id="{1BA43C40-6F30-44DD-96BC-EDDC82B9A29C}" type="slidenum">
              <a:rPr lang="en-GB" smtClean="0"/>
              <a:t>‹#›</a:t>
            </a:fld>
            <a:endParaRPr lang="en-GB"/>
          </a:p>
        </p:txBody>
      </p:sp>
      <p:sp>
        <p:nvSpPr>
          <p:cNvPr id="5" name="Date Placeholder 4"/>
          <p:cNvSpPr>
            <a:spLocks noGrp="1"/>
          </p:cNvSpPr>
          <p:nvPr>
            <p:ph type="dt" sz="half" idx="10"/>
          </p:nvPr>
        </p:nvSpPr>
        <p:spPr/>
        <p:txBody>
          <a:bodyPr/>
          <a:lstStyle/>
          <a:p>
            <a:fld id="{D19F151D-8BFC-4C23-8CDA-FDDC0ED90042}" type="datetime1">
              <a:rPr lang="en-GB" smtClean="0"/>
              <a:t>16/02/2023</a:t>
            </a:fld>
            <a:endParaRPr lang="en-GB"/>
          </a:p>
        </p:txBody>
      </p:sp>
    </p:spTree>
    <p:extLst>
      <p:ext uri="{BB962C8B-B14F-4D97-AF65-F5344CB8AC3E}">
        <p14:creationId xmlns:p14="http://schemas.microsoft.com/office/powerpoint/2010/main" val="2474758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8FAE35-1C71-4168-A719-2A343D11D365}" type="datetime1">
              <a:rPr lang="en-GB" smtClean="0"/>
              <a:t>16/02/2023</a:t>
            </a:fld>
            <a:endParaRPr lang="en-GB"/>
          </a:p>
        </p:txBody>
      </p:sp>
      <p:sp>
        <p:nvSpPr>
          <p:cNvPr id="5" name="Footer Placeholder 4"/>
          <p:cNvSpPr>
            <a:spLocks noGrp="1"/>
          </p:cNvSpPr>
          <p:nvPr>
            <p:ph type="ftr" sz="quarter" idx="11"/>
          </p:nvPr>
        </p:nvSpPr>
        <p:spPr/>
        <p:txBody>
          <a:bodyPr/>
          <a:lstStyle/>
          <a:p>
            <a:r>
              <a:rPr lang="en-GB"/>
              <a:t>Author : Jones Fonchin</a:t>
            </a:r>
          </a:p>
        </p:txBody>
      </p:sp>
      <p:sp>
        <p:nvSpPr>
          <p:cNvPr id="6" name="Slide Number Placeholder 5"/>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290020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59B1F-216D-4C02-AA25-7F372336208D}" type="datetime1">
              <a:rPr lang="en-GB" smtClean="0"/>
              <a:t>16/02/2023</a:t>
            </a:fld>
            <a:endParaRPr lang="en-GB"/>
          </a:p>
        </p:txBody>
      </p:sp>
      <p:sp>
        <p:nvSpPr>
          <p:cNvPr id="5" name="Footer Placeholder 4"/>
          <p:cNvSpPr>
            <a:spLocks noGrp="1"/>
          </p:cNvSpPr>
          <p:nvPr>
            <p:ph type="ftr" sz="quarter" idx="11"/>
          </p:nvPr>
        </p:nvSpPr>
        <p:spPr/>
        <p:txBody>
          <a:bodyPr/>
          <a:lstStyle/>
          <a:p>
            <a:r>
              <a:rPr lang="en-GB"/>
              <a:t>Author : Jones Fonchin</a:t>
            </a:r>
          </a:p>
        </p:txBody>
      </p:sp>
      <p:sp>
        <p:nvSpPr>
          <p:cNvPr id="6" name="Slide Number Placeholder 5"/>
          <p:cNvSpPr>
            <a:spLocks noGrp="1"/>
          </p:cNvSpPr>
          <p:nvPr>
            <p:ph type="sldNum" sz="quarter" idx="12"/>
          </p:nvPr>
        </p:nvSpPr>
        <p:spPr/>
        <p:txBody>
          <a:bodyPr/>
          <a:lstStyle/>
          <a:p>
            <a:fld id="{1BA43C40-6F30-44DD-96BC-EDDC82B9A29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216435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D2F3C3-D66E-4BBF-82F1-01AC93C3C35C}" type="datetime1">
              <a:rPr lang="en-GB" smtClean="0"/>
              <a:t>16/02/2023</a:t>
            </a:fld>
            <a:endParaRPr lang="en-GB"/>
          </a:p>
        </p:txBody>
      </p:sp>
      <p:sp>
        <p:nvSpPr>
          <p:cNvPr id="5" name="Footer Placeholder 4"/>
          <p:cNvSpPr>
            <a:spLocks noGrp="1"/>
          </p:cNvSpPr>
          <p:nvPr>
            <p:ph type="ftr" sz="quarter" idx="11"/>
          </p:nvPr>
        </p:nvSpPr>
        <p:spPr/>
        <p:txBody>
          <a:bodyPr/>
          <a:lstStyle/>
          <a:p>
            <a:r>
              <a:rPr lang="en-GB"/>
              <a:t>Author : Jones Fonchin</a:t>
            </a:r>
          </a:p>
        </p:txBody>
      </p:sp>
      <p:sp>
        <p:nvSpPr>
          <p:cNvPr id="6" name="Slide Number Placeholder 5"/>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3275896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9BDCF8-0113-4EBA-9330-C869E46015EE}" type="datetime1">
              <a:rPr lang="en-GB" smtClean="0"/>
              <a:t>16/02/2023</a:t>
            </a:fld>
            <a:endParaRPr lang="en-GB"/>
          </a:p>
        </p:txBody>
      </p:sp>
      <p:sp>
        <p:nvSpPr>
          <p:cNvPr id="5" name="Footer Placeholder 4"/>
          <p:cNvSpPr>
            <a:spLocks noGrp="1"/>
          </p:cNvSpPr>
          <p:nvPr>
            <p:ph type="ftr" sz="quarter" idx="11"/>
          </p:nvPr>
        </p:nvSpPr>
        <p:spPr/>
        <p:txBody>
          <a:bodyPr/>
          <a:lstStyle/>
          <a:p>
            <a:r>
              <a:rPr lang="en-GB"/>
              <a:t>Author : Jones Fonchin</a:t>
            </a:r>
          </a:p>
        </p:txBody>
      </p:sp>
      <p:sp>
        <p:nvSpPr>
          <p:cNvPr id="6" name="Slide Number Placeholder 5"/>
          <p:cNvSpPr>
            <a:spLocks noGrp="1"/>
          </p:cNvSpPr>
          <p:nvPr>
            <p:ph type="sldNum" sz="quarter" idx="12"/>
          </p:nvPr>
        </p:nvSpPr>
        <p:spPr/>
        <p:txBody>
          <a:bodyPr/>
          <a:lstStyle/>
          <a:p>
            <a:fld id="{1BA43C40-6F30-44DD-96BC-EDDC82B9A29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26321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3715A3-C13C-4452-BF90-80A9D8398EA0}" type="datetime1">
              <a:rPr lang="en-GB" smtClean="0"/>
              <a:t>16/02/2023</a:t>
            </a:fld>
            <a:endParaRPr lang="en-GB"/>
          </a:p>
        </p:txBody>
      </p:sp>
      <p:sp>
        <p:nvSpPr>
          <p:cNvPr id="5" name="Footer Placeholder 4"/>
          <p:cNvSpPr>
            <a:spLocks noGrp="1"/>
          </p:cNvSpPr>
          <p:nvPr>
            <p:ph type="ftr" sz="quarter" idx="11"/>
          </p:nvPr>
        </p:nvSpPr>
        <p:spPr/>
        <p:txBody>
          <a:bodyPr/>
          <a:lstStyle/>
          <a:p>
            <a:r>
              <a:rPr lang="en-GB"/>
              <a:t>Author : Jones Fonchin</a:t>
            </a:r>
          </a:p>
        </p:txBody>
      </p:sp>
      <p:sp>
        <p:nvSpPr>
          <p:cNvPr id="6" name="Slide Number Placeholder 5"/>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319699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BE0E3C-2E6A-4557-98DF-BF8BEFCC89F3}" type="datetime1">
              <a:rPr lang="en-GB" smtClean="0"/>
              <a:t>16/02/2023</a:t>
            </a:fld>
            <a:endParaRPr lang="en-GB"/>
          </a:p>
        </p:txBody>
      </p:sp>
      <p:sp>
        <p:nvSpPr>
          <p:cNvPr id="5" name="Footer Placeholder 4"/>
          <p:cNvSpPr>
            <a:spLocks noGrp="1"/>
          </p:cNvSpPr>
          <p:nvPr>
            <p:ph type="ftr" sz="quarter" idx="11"/>
          </p:nvPr>
        </p:nvSpPr>
        <p:spPr/>
        <p:txBody>
          <a:bodyPr/>
          <a:lstStyle/>
          <a:p>
            <a:r>
              <a:rPr lang="en-GB"/>
              <a:t>Author : Jones Fonchin</a:t>
            </a:r>
          </a:p>
        </p:txBody>
      </p:sp>
      <p:sp>
        <p:nvSpPr>
          <p:cNvPr id="6" name="Slide Number Placeholder 5"/>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1151127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FE8798-D121-455F-996D-4516AC7083A9}" type="datetime1">
              <a:rPr lang="en-GB" smtClean="0"/>
              <a:t>16/02/2023</a:t>
            </a:fld>
            <a:endParaRPr lang="en-GB"/>
          </a:p>
        </p:txBody>
      </p:sp>
      <p:sp>
        <p:nvSpPr>
          <p:cNvPr id="5" name="Footer Placeholder 4"/>
          <p:cNvSpPr>
            <a:spLocks noGrp="1"/>
          </p:cNvSpPr>
          <p:nvPr>
            <p:ph type="ftr" sz="quarter" idx="11"/>
          </p:nvPr>
        </p:nvSpPr>
        <p:spPr/>
        <p:txBody>
          <a:bodyPr/>
          <a:lstStyle/>
          <a:p>
            <a:r>
              <a:rPr lang="en-GB"/>
              <a:t>Author : Jones Fonchin</a:t>
            </a:r>
          </a:p>
        </p:txBody>
      </p:sp>
      <p:sp>
        <p:nvSpPr>
          <p:cNvPr id="6" name="Slide Number Placeholder 5"/>
          <p:cNvSpPr>
            <a:spLocks noGrp="1"/>
          </p:cNvSpPr>
          <p:nvPr>
            <p:ph type="sldNum" sz="quarter" idx="12"/>
          </p:nvPr>
        </p:nvSpPr>
        <p:spPr/>
        <p:txBody>
          <a:bodyPr/>
          <a:lstStyle/>
          <a:p>
            <a:fld id="{1BA43C40-6F30-44DD-96BC-EDDC82B9A29C}" type="slidenum">
              <a:rPr lang="en-GB" smtClean="0"/>
              <a:t>‹#›</a:t>
            </a:fld>
            <a:endParaRPr lang="en-GB"/>
          </a:p>
        </p:txBody>
      </p:sp>
    </p:spTree>
    <p:extLst>
      <p:ext uri="{BB962C8B-B14F-4D97-AF65-F5344CB8AC3E}">
        <p14:creationId xmlns:p14="http://schemas.microsoft.com/office/powerpoint/2010/main" val="3998386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643BAE3-1E2C-4BDC-B5ED-E9644B6D1E1D}" type="datetime1">
              <a:rPr lang="en-GB" smtClean="0"/>
              <a:t>16/02/2023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GB"/>
              <a:t>Author : Jones Fonchin</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BA43C40-6F30-44DD-96BC-EDDC82B9A29C}" type="slidenum">
              <a:rPr lang="en-GB" smtClean="0"/>
              <a:t>‹#›</a:t>
            </a:fld>
            <a:endParaRPr lang="en-GB"/>
          </a:p>
        </p:txBody>
      </p:sp>
    </p:spTree>
    <p:extLst>
      <p:ext uri="{BB962C8B-B14F-4D97-AF65-F5344CB8AC3E}">
        <p14:creationId xmlns:p14="http://schemas.microsoft.com/office/powerpoint/2010/main" val="1505362911"/>
      </p:ext>
    </p:extLst>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 id="2147484024" r:id="rId12"/>
    <p:sldLayoutId id="2147484025" r:id="rId13"/>
    <p:sldLayoutId id="2147484026" r:id="rId14"/>
    <p:sldLayoutId id="2147484027" r:id="rId15"/>
    <p:sldLayoutId id="2147484028"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EBBFA4-E993-414D-80D3-50FA3F05D875}"/>
              </a:ext>
            </a:extLst>
          </p:cNvPr>
          <p:cNvSpPr>
            <a:spLocks noGrp="1"/>
          </p:cNvSpPr>
          <p:nvPr>
            <p:ph idx="1"/>
          </p:nvPr>
        </p:nvSpPr>
        <p:spPr>
          <a:xfrm>
            <a:off x="677334" y="643666"/>
            <a:ext cx="10772544" cy="5106894"/>
          </a:xfrm>
          <a:noFill/>
        </p:spPr>
        <p:txBody>
          <a:bodyPr>
            <a:noAutofit/>
          </a:bodyPr>
          <a:lstStyle/>
          <a:p>
            <a:pPr marL="0" indent="0" algn="ctr">
              <a:buNone/>
            </a:pPr>
            <a:endParaRPr lang="en-GB" sz="3000" b="1" dirty="0">
              <a:latin typeface="Times New Roman" panose="02020603050405020304" pitchFamily="18" charset="0"/>
              <a:cs typeface="Times New Roman" panose="02020603050405020304" pitchFamily="18" charset="0"/>
            </a:endParaRPr>
          </a:p>
          <a:p>
            <a:pPr marL="0" indent="0" algn="ctr">
              <a:buNone/>
            </a:pPr>
            <a:r>
              <a:rPr lang="en-GB" sz="3000" b="1" dirty="0">
                <a:latin typeface="Times New Roman" panose="02020603050405020304" pitchFamily="18" charset="0"/>
                <a:cs typeface="Times New Roman" panose="02020603050405020304" pitchFamily="18" charset="0"/>
              </a:rPr>
              <a:t>Research Topic: Technology Strategy  and Its Implications for Product Innovation</a:t>
            </a:r>
          </a:p>
          <a:p>
            <a:pPr marL="0" indent="0" algn="ctr">
              <a:buNone/>
            </a:pPr>
            <a:endParaRPr lang="en-GB" sz="3000" b="1" dirty="0">
              <a:latin typeface="Times New Roman" panose="02020603050405020304" pitchFamily="18" charset="0"/>
              <a:cs typeface="Times New Roman" panose="02020603050405020304" pitchFamily="18" charset="0"/>
            </a:endParaRPr>
          </a:p>
          <a:p>
            <a:pPr marL="0" indent="0" algn="ctr">
              <a:buNone/>
            </a:pPr>
            <a:endParaRPr lang="en-GB" sz="3000" b="1" dirty="0">
              <a:latin typeface="Times New Roman" panose="02020603050405020304" pitchFamily="18" charset="0"/>
              <a:cs typeface="Times New Roman" panose="02020603050405020304" pitchFamily="18" charset="0"/>
            </a:endParaRPr>
          </a:p>
          <a:p>
            <a:pPr marL="0" indent="0" algn="ctr">
              <a:buNone/>
            </a:pPr>
            <a:endParaRPr lang="en-GB" sz="3000" b="1" dirty="0">
              <a:latin typeface="Times New Roman" panose="02020603050405020304" pitchFamily="18" charset="0"/>
              <a:cs typeface="Times New Roman" panose="02020603050405020304" pitchFamily="18" charset="0"/>
            </a:endParaRPr>
          </a:p>
          <a:p>
            <a:pPr marL="0" indent="0" algn="ctr">
              <a:buNone/>
            </a:pPr>
            <a:endParaRPr lang="en-GB" sz="3000" b="1" dirty="0">
              <a:latin typeface="Times New Roman" panose="02020603050405020304" pitchFamily="18" charset="0"/>
              <a:cs typeface="Times New Roman" panose="02020603050405020304" pitchFamily="18" charset="0"/>
            </a:endParaRPr>
          </a:p>
          <a:p>
            <a:pPr marL="0" indent="0" algn="ctr">
              <a:buNone/>
            </a:pPr>
            <a:r>
              <a:rPr lang="en-GB" sz="3000" b="1" dirty="0">
                <a:latin typeface="Times New Roman" panose="02020603050405020304" pitchFamily="18" charset="0"/>
                <a:cs typeface="Times New Roman" panose="02020603050405020304" pitchFamily="18" charset="0"/>
              </a:rPr>
              <a:t>Module Leaders: Dr Caroline Jawad &amp; Dr Steve Griffiths</a:t>
            </a:r>
          </a:p>
          <a:p>
            <a:pPr marL="0" indent="0">
              <a:buNone/>
            </a:pPr>
            <a:r>
              <a:rPr lang="en-GB" sz="3000" b="1" dirty="0">
                <a:latin typeface="Times New Roman" panose="02020603050405020304" pitchFamily="18" charset="0"/>
                <a:cs typeface="Times New Roman" panose="02020603050405020304" pitchFamily="18" charset="0"/>
              </a:rPr>
              <a:t>															</a:t>
            </a:r>
          </a:p>
        </p:txBody>
      </p:sp>
      <p:sp>
        <p:nvSpPr>
          <p:cNvPr id="4" name="Footer Placeholder 3">
            <a:extLst>
              <a:ext uri="{FF2B5EF4-FFF2-40B4-BE49-F238E27FC236}">
                <a16:creationId xmlns:a16="http://schemas.microsoft.com/office/drawing/2014/main" id="{36CCEB69-E23B-3BF0-E8AC-0DB7ED8F9EFF}"/>
              </a:ext>
            </a:extLst>
          </p:cNvPr>
          <p:cNvSpPr>
            <a:spLocks noGrp="1"/>
          </p:cNvSpPr>
          <p:nvPr>
            <p:ph type="ftr" sz="quarter" idx="11"/>
          </p:nvPr>
        </p:nvSpPr>
        <p:spPr/>
        <p:txBody>
          <a:bodyPr/>
          <a:lstStyle/>
          <a:p>
            <a:r>
              <a:rPr lang="en-GB" sz="1500" b="1" dirty="0">
                <a:solidFill>
                  <a:schemeClr val="tx1"/>
                </a:solidFill>
              </a:rPr>
              <a:t>Author : Jones Fonchin</a:t>
            </a:r>
          </a:p>
        </p:txBody>
      </p:sp>
      <p:sp>
        <p:nvSpPr>
          <p:cNvPr id="2" name="Slide Number Placeholder 1">
            <a:extLst>
              <a:ext uri="{FF2B5EF4-FFF2-40B4-BE49-F238E27FC236}">
                <a16:creationId xmlns:a16="http://schemas.microsoft.com/office/drawing/2014/main" id="{BF8105A7-130E-7840-09F3-BC3CD66A8BF5}"/>
              </a:ext>
            </a:extLst>
          </p:cNvPr>
          <p:cNvSpPr>
            <a:spLocks noGrp="1"/>
          </p:cNvSpPr>
          <p:nvPr>
            <p:ph type="sldNum" sz="quarter" idx="12"/>
          </p:nvPr>
        </p:nvSpPr>
        <p:spPr>
          <a:xfrm>
            <a:off x="9861679" y="6041362"/>
            <a:ext cx="683339" cy="365125"/>
          </a:xfrm>
        </p:spPr>
        <p:txBody>
          <a:bodyPr/>
          <a:lstStyle/>
          <a:p>
            <a:fld id="{1BA43C40-6F30-44DD-96BC-EDDC82B9A29C}" type="slidenum">
              <a:rPr lang="en-GB" sz="1500" b="1" smtClean="0">
                <a:solidFill>
                  <a:schemeClr val="tx1"/>
                </a:solidFill>
              </a:rPr>
              <a:t>1</a:t>
            </a:fld>
            <a:endParaRPr lang="en-GB" sz="1500" b="1" dirty="0">
              <a:solidFill>
                <a:schemeClr val="tx1"/>
              </a:solidFill>
            </a:endParaRPr>
          </a:p>
        </p:txBody>
      </p:sp>
    </p:spTree>
    <p:extLst>
      <p:ext uri="{BB962C8B-B14F-4D97-AF65-F5344CB8AC3E}">
        <p14:creationId xmlns:p14="http://schemas.microsoft.com/office/powerpoint/2010/main" val="1512782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01F612-6FB7-F0C3-FB55-278B03489407}"/>
              </a:ext>
            </a:extLst>
          </p:cNvPr>
          <p:cNvSpPr>
            <a:spLocks noGrp="1"/>
          </p:cNvSpPr>
          <p:nvPr>
            <p:ph idx="1"/>
          </p:nvPr>
        </p:nvSpPr>
        <p:spPr>
          <a:xfrm>
            <a:off x="436880" y="1026160"/>
            <a:ext cx="11211560" cy="5150803"/>
          </a:xfrm>
        </p:spPr>
        <p:txBody>
          <a:bodyPr/>
          <a:lstStyle/>
          <a:p>
            <a:r>
              <a:rPr lang="en-GB" dirty="0">
                <a:latin typeface="Times New Roman" panose="02020603050405020304" pitchFamily="18" charset="0"/>
                <a:cs typeface="Times New Roman" panose="02020603050405020304" pitchFamily="18" charset="0"/>
              </a:rPr>
              <a:t>Researcher Background and Interest </a:t>
            </a:r>
          </a:p>
          <a:p>
            <a:r>
              <a:rPr lang="en-GB" dirty="0">
                <a:latin typeface="Times New Roman" panose="02020603050405020304" pitchFamily="18" charset="0"/>
                <a:cs typeface="Times New Roman" panose="02020603050405020304" pitchFamily="18" charset="0"/>
              </a:rPr>
              <a:t>Introduction</a:t>
            </a:r>
          </a:p>
          <a:p>
            <a:r>
              <a:rPr lang="en-GB" dirty="0">
                <a:latin typeface="Times New Roman" panose="02020603050405020304" pitchFamily="18" charset="0"/>
                <a:cs typeface="Times New Roman" panose="02020603050405020304" pitchFamily="18" charset="0"/>
              </a:rPr>
              <a:t>Technology Strategy</a:t>
            </a:r>
          </a:p>
          <a:p>
            <a:r>
              <a:rPr lang="en-GB" dirty="0">
                <a:latin typeface="Times New Roman" panose="02020603050405020304" pitchFamily="18" charset="0"/>
                <a:cs typeface="Times New Roman" panose="02020603050405020304" pitchFamily="18" charset="0"/>
              </a:rPr>
              <a:t>Underlying theory </a:t>
            </a:r>
          </a:p>
          <a:p>
            <a:r>
              <a:rPr lang="en-GB" dirty="0">
                <a:latin typeface="Times New Roman" panose="02020603050405020304" pitchFamily="18" charset="0"/>
                <a:cs typeface="Times New Roman" panose="02020603050405020304" pitchFamily="18" charset="0"/>
              </a:rPr>
              <a:t>Data Collection Strategy</a:t>
            </a:r>
          </a:p>
          <a:p>
            <a:r>
              <a:rPr lang="en-GB" dirty="0">
                <a:latin typeface="Times New Roman" panose="02020603050405020304" pitchFamily="18" charset="0"/>
                <a:cs typeface="Times New Roman" panose="02020603050405020304" pitchFamily="18" charset="0"/>
              </a:rPr>
              <a:t>Appendix</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B8A4DD19-20B2-81C7-3174-4A95637AD860}"/>
              </a:ext>
            </a:extLst>
          </p:cNvPr>
          <p:cNvSpPr>
            <a:spLocks noGrp="1"/>
          </p:cNvSpPr>
          <p:nvPr>
            <p:ph type="ftr" sz="quarter" idx="11"/>
          </p:nvPr>
        </p:nvSpPr>
        <p:spPr/>
        <p:txBody>
          <a:bodyPr/>
          <a:lstStyle/>
          <a:p>
            <a:r>
              <a:rPr lang="en-GB" sz="1500" dirty="0">
                <a:solidFill>
                  <a:schemeClr val="tx1"/>
                </a:solidFill>
              </a:rPr>
              <a:t>Author : Jones Fonchin</a:t>
            </a:r>
          </a:p>
        </p:txBody>
      </p:sp>
      <p:sp>
        <p:nvSpPr>
          <p:cNvPr id="5" name="Slide Number Placeholder 4">
            <a:extLst>
              <a:ext uri="{FF2B5EF4-FFF2-40B4-BE49-F238E27FC236}">
                <a16:creationId xmlns:a16="http://schemas.microsoft.com/office/drawing/2014/main" id="{F3268A48-BA22-48A4-9586-71F9268DA06F}"/>
              </a:ext>
            </a:extLst>
          </p:cNvPr>
          <p:cNvSpPr>
            <a:spLocks noGrp="1"/>
          </p:cNvSpPr>
          <p:nvPr>
            <p:ph type="sldNum" sz="quarter" idx="12"/>
          </p:nvPr>
        </p:nvSpPr>
        <p:spPr>
          <a:xfrm>
            <a:off x="10053703" y="6041362"/>
            <a:ext cx="683339" cy="365125"/>
          </a:xfrm>
        </p:spPr>
        <p:txBody>
          <a:bodyPr/>
          <a:lstStyle/>
          <a:p>
            <a:fld id="{1BA43C40-6F30-44DD-96BC-EDDC82B9A29C}" type="slidenum">
              <a:rPr lang="en-GB" sz="1500" b="1" smtClean="0">
                <a:solidFill>
                  <a:schemeClr val="tx1"/>
                </a:solidFill>
              </a:rPr>
              <a:t>2</a:t>
            </a:fld>
            <a:endParaRPr lang="en-GB" sz="1500" b="1" dirty="0">
              <a:solidFill>
                <a:schemeClr val="tx1"/>
              </a:solidFill>
            </a:endParaRPr>
          </a:p>
        </p:txBody>
      </p:sp>
      <p:sp>
        <p:nvSpPr>
          <p:cNvPr id="6" name="TextBox 5">
            <a:extLst>
              <a:ext uri="{FF2B5EF4-FFF2-40B4-BE49-F238E27FC236}">
                <a16:creationId xmlns:a16="http://schemas.microsoft.com/office/drawing/2014/main" id="{30B19532-D0CF-7946-320B-6BC9FD70416A}"/>
              </a:ext>
            </a:extLst>
          </p:cNvPr>
          <p:cNvSpPr txBox="1"/>
          <p:nvPr/>
        </p:nvSpPr>
        <p:spPr>
          <a:xfrm>
            <a:off x="543560" y="348036"/>
            <a:ext cx="10810240" cy="523220"/>
          </a:xfrm>
          <a:prstGeom prst="rect">
            <a:avLst/>
          </a:prstGeom>
          <a:solidFill>
            <a:schemeClr val="accent2"/>
          </a:solidFill>
        </p:spPr>
        <p:txBody>
          <a:bodyPr wrap="square">
            <a:spAutoFit/>
          </a:bodyPr>
          <a:lstStyle/>
          <a:p>
            <a:pPr algn="just"/>
            <a:r>
              <a:rPr lang="en-GB" sz="2800" b="1" dirty="0">
                <a:latin typeface="Times New Roman" panose="02020603050405020304" pitchFamily="18" charset="0"/>
                <a:cs typeface="Times New Roman" panose="02020603050405020304" pitchFamily="18" charset="0"/>
              </a:rPr>
              <a:t>Content</a:t>
            </a:r>
            <a:endParaRPr lang="en-GB" sz="2800"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082A6925-1828-AC77-0F87-6CF28C969E16}"/>
              </a:ext>
            </a:extLst>
          </p:cNvPr>
          <p:cNvPicPr>
            <a:picLocks noChangeAspect="1"/>
          </p:cNvPicPr>
          <p:nvPr/>
        </p:nvPicPr>
        <p:blipFill>
          <a:blip r:embed="rId2"/>
          <a:stretch>
            <a:fillRect/>
          </a:stretch>
        </p:blipFill>
        <p:spPr>
          <a:xfrm>
            <a:off x="7848297" y="1026160"/>
            <a:ext cx="2888745" cy="3545840"/>
          </a:xfrm>
          <a:prstGeom prst="rect">
            <a:avLst/>
          </a:prstGeom>
        </p:spPr>
      </p:pic>
    </p:spTree>
    <p:extLst>
      <p:ext uri="{BB962C8B-B14F-4D97-AF65-F5344CB8AC3E}">
        <p14:creationId xmlns:p14="http://schemas.microsoft.com/office/powerpoint/2010/main" val="519770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D73E6-54B0-F084-8059-0A6AFF27B230}"/>
              </a:ext>
            </a:extLst>
          </p:cNvPr>
          <p:cNvSpPr>
            <a:spLocks noGrp="1"/>
          </p:cNvSpPr>
          <p:nvPr>
            <p:ph type="title"/>
          </p:nvPr>
        </p:nvSpPr>
        <p:spPr>
          <a:xfrm>
            <a:off x="677334" y="487681"/>
            <a:ext cx="10610426" cy="660399"/>
          </a:xfrm>
        </p:spPr>
        <p:txBody>
          <a:bodyPr>
            <a:normAutofit/>
          </a:bodyPr>
          <a:lstStyle/>
          <a:p>
            <a:r>
              <a:rPr lang="en-GB" sz="2700" b="1" dirty="0">
                <a:solidFill>
                  <a:schemeClr val="tx1"/>
                </a:solidFill>
                <a:latin typeface="Times New Roman" panose="02020603050405020304" pitchFamily="18" charset="0"/>
                <a:cs typeface="Times New Roman" panose="02020603050405020304" pitchFamily="18" charset="0"/>
              </a:rPr>
              <a:t>Researcher Background</a:t>
            </a:r>
          </a:p>
        </p:txBody>
      </p:sp>
      <p:sp>
        <p:nvSpPr>
          <p:cNvPr id="3" name="Content Placeholder 2">
            <a:extLst>
              <a:ext uri="{FF2B5EF4-FFF2-40B4-BE49-F238E27FC236}">
                <a16:creationId xmlns:a16="http://schemas.microsoft.com/office/drawing/2014/main" id="{7E683FFB-D1EF-1530-3505-E3D4048E923D}"/>
              </a:ext>
            </a:extLst>
          </p:cNvPr>
          <p:cNvSpPr>
            <a:spLocks noGrp="1"/>
          </p:cNvSpPr>
          <p:nvPr>
            <p:ph idx="1"/>
          </p:nvPr>
        </p:nvSpPr>
        <p:spPr>
          <a:xfrm>
            <a:off x="677334" y="1300481"/>
            <a:ext cx="10610426" cy="4693919"/>
          </a:xfrm>
        </p:spPr>
        <p:txBody>
          <a:bodyPr>
            <a:normAutofit fontScale="92500" lnSpcReduction="20000"/>
          </a:bodyPr>
          <a:lstStyle/>
          <a:p>
            <a:pPr marL="0" indent="0" algn="just">
              <a:buNone/>
            </a:pPr>
            <a:r>
              <a:rPr lang="en-GB" sz="2000" b="1" dirty="0">
                <a:latin typeface="Times New Roman" panose="02020603050405020304" pitchFamily="18" charset="0"/>
                <a:cs typeface="Times New Roman" panose="02020603050405020304" pitchFamily="18" charset="0"/>
              </a:rPr>
              <a:t>Education</a:t>
            </a:r>
          </a:p>
          <a:p>
            <a:pPr algn="just"/>
            <a:r>
              <a:rPr lang="en-GB" sz="2000" dirty="0">
                <a:latin typeface="Times New Roman" panose="02020603050405020304" pitchFamily="18" charset="0"/>
                <a:cs typeface="Times New Roman" panose="02020603050405020304" pitchFamily="18" charset="0"/>
              </a:rPr>
              <a:t>Currently on the 2</a:t>
            </a:r>
            <a:r>
              <a:rPr lang="en-GB" sz="2000" baseline="30000" dirty="0">
                <a:latin typeface="Times New Roman" panose="02020603050405020304" pitchFamily="18" charset="0"/>
                <a:cs typeface="Times New Roman" panose="02020603050405020304" pitchFamily="18" charset="0"/>
              </a:rPr>
              <a:t>nd</a:t>
            </a:r>
            <a:r>
              <a:rPr lang="en-GB" sz="2000" dirty="0">
                <a:latin typeface="Times New Roman" panose="02020603050405020304" pitchFamily="18" charset="0"/>
                <a:cs typeface="Times New Roman" panose="02020603050405020304" pitchFamily="18" charset="0"/>
              </a:rPr>
              <a:t> Year of Study on the DBA programme </a:t>
            </a:r>
          </a:p>
          <a:p>
            <a:pPr lvl="1" algn="just"/>
            <a:r>
              <a:rPr lang="en-GB" sz="1800" dirty="0">
                <a:latin typeface="Times New Roman" panose="02020603050405020304" pitchFamily="18" charset="0"/>
                <a:cs typeface="Times New Roman" panose="02020603050405020304" pitchFamily="18" charset="0"/>
              </a:rPr>
              <a:t>BA (Hons) 1</a:t>
            </a:r>
            <a:r>
              <a:rPr lang="en-GB" sz="1800" baseline="30000" dirty="0">
                <a:latin typeface="Times New Roman" panose="02020603050405020304" pitchFamily="18" charset="0"/>
                <a:cs typeface="Times New Roman" panose="02020603050405020304" pitchFamily="18" charset="0"/>
              </a:rPr>
              <a:t>st</a:t>
            </a:r>
            <a:r>
              <a:rPr lang="en-GB" sz="1800" dirty="0">
                <a:latin typeface="Times New Roman" panose="02020603050405020304" pitchFamily="18" charset="0"/>
                <a:cs typeface="Times New Roman" panose="02020603050405020304" pitchFamily="18" charset="0"/>
              </a:rPr>
              <a:t> Class (Accounting &amp; Finance, </a:t>
            </a:r>
            <a:r>
              <a:rPr lang="en-GB" sz="1800" dirty="0" err="1">
                <a:latin typeface="Times New Roman" panose="02020603050405020304" pitchFamily="18" charset="0"/>
                <a:cs typeface="Times New Roman" panose="02020603050405020304" pitchFamily="18" charset="0"/>
              </a:rPr>
              <a:t>Pgdip</a:t>
            </a:r>
            <a:r>
              <a:rPr lang="en-GB" sz="1800" dirty="0">
                <a:latin typeface="Times New Roman" panose="02020603050405020304" pitchFamily="18" charset="0"/>
                <a:cs typeface="Times New Roman" panose="02020603050405020304" pitchFamily="18" charset="0"/>
              </a:rPr>
              <a:t> Financial Management,  MSc Financial Management (Distinction) and now on the DBA</a:t>
            </a:r>
          </a:p>
          <a:p>
            <a:pPr lvl="1" algn="just"/>
            <a:r>
              <a:rPr lang="en-GB" sz="1800" dirty="0">
                <a:latin typeface="Times New Roman" panose="02020603050405020304" pitchFamily="18" charset="0"/>
                <a:cs typeface="Times New Roman" panose="02020603050405020304" pitchFamily="18" charset="0"/>
              </a:rPr>
              <a:t>Professional Certifications: SAP S4 Hana, TOGAF, Scrum , Data Analytics &amp; Business Practitioner </a:t>
            </a:r>
          </a:p>
          <a:p>
            <a:pPr algn="just"/>
            <a:r>
              <a:rPr lang="en-GB" sz="2000" dirty="0">
                <a:latin typeface="Times New Roman" panose="02020603050405020304" pitchFamily="18" charset="0"/>
                <a:cs typeface="Times New Roman" panose="02020603050405020304" pitchFamily="18" charset="0"/>
              </a:rPr>
              <a:t>Currently working as a product manager for one of the leading UK telecommunications providers (Vodafone). </a:t>
            </a:r>
          </a:p>
          <a:p>
            <a:pPr algn="just"/>
            <a:r>
              <a:rPr lang="en-GB" sz="2000" dirty="0">
                <a:latin typeface="Times New Roman" panose="02020603050405020304" pitchFamily="18" charset="0"/>
                <a:cs typeface="Times New Roman" panose="02020603050405020304" pitchFamily="18" charset="0"/>
              </a:rPr>
              <a:t>Over 15 years of professional industry experience across different sectors in senior finance and IT project roles for a number of leading multi national companies (Vodafone, Unilever, Jagua landrover, Philip Morris and others</a:t>
            </a:r>
          </a:p>
          <a:p>
            <a:pPr marL="0" indent="0" algn="just">
              <a:buNone/>
            </a:pPr>
            <a:br>
              <a:rPr lang="en-GB" sz="2000"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Academic areas of Interest</a:t>
            </a:r>
          </a:p>
          <a:p>
            <a:pPr algn="just"/>
            <a:r>
              <a:rPr lang="en-GB" sz="2000" dirty="0">
                <a:latin typeface="Times New Roman" panose="02020603050405020304" pitchFamily="18" charset="0"/>
                <a:cs typeface="Times New Roman" panose="02020603050405020304" pitchFamily="18" charset="0"/>
              </a:rPr>
              <a:t>Technology, Strategy , emerging technologies (block chain, AI, ML, cloud), management and organisational change</a:t>
            </a:r>
          </a:p>
          <a:p>
            <a:pPr marL="0" indent="0" algn="just">
              <a:buNone/>
            </a:pPr>
            <a:r>
              <a:rPr lang="en-GB" sz="2000" dirty="0">
                <a:latin typeface="Times New Roman" panose="02020603050405020304" pitchFamily="18" charset="0"/>
                <a:cs typeface="Times New Roman" panose="02020603050405020304" pitchFamily="18" charset="0"/>
              </a:rPr>
              <a:t>  </a:t>
            </a:r>
          </a:p>
          <a:p>
            <a:pPr algn="just"/>
            <a:endParaRPr lang="en-GB" sz="2000" dirty="0">
              <a:latin typeface="Times New Roman" panose="02020603050405020304" pitchFamily="18" charset="0"/>
              <a:cs typeface="Times New Roman" panose="02020603050405020304" pitchFamily="18" charset="0"/>
            </a:endParaRPr>
          </a:p>
          <a:p>
            <a:pPr algn="just"/>
            <a:endParaRPr lang="en-GB" sz="2000"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8167C051-0C8F-10B6-628B-70EA53A343ED}"/>
              </a:ext>
            </a:extLst>
          </p:cNvPr>
          <p:cNvSpPr>
            <a:spLocks noGrp="1"/>
          </p:cNvSpPr>
          <p:nvPr>
            <p:ph type="ftr" sz="quarter" idx="11"/>
          </p:nvPr>
        </p:nvSpPr>
        <p:spPr/>
        <p:txBody>
          <a:bodyPr/>
          <a:lstStyle/>
          <a:p>
            <a:r>
              <a:rPr lang="en-GB" sz="1500" dirty="0">
                <a:solidFill>
                  <a:schemeClr val="tx1"/>
                </a:solidFill>
              </a:rPr>
              <a:t>Author : Jones Fonchin</a:t>
            </a:r>
          </a:p>
        </p:txBody>
      </p:sp>
      <p:sp>
        <p:nvSpPr>
          <p:cNvPr id="5" name="Slide Number Placeholder 4">
            <a:extLst>
              <a:ext uri="{FF2B5EF4-FFF2-40B4-BE49-F238E27FC236}">
                <a16:creationId xmlns:a16="http://schemas.microsoft.com/office/drawing/2014/main" id="{C9F62B78-73AB-5730-CFC0-EF8CB85F61CE}"/>
              </a:ext>
            </a:extLst>
          </p:cNvPr>
          <p:cNvSpPr>
            <a:spLocks noGrp="1"/>
          </p:cNvSpPr>
          <p:nvPr>
            <p:ph type="sldNum" sz="quarter" idx="12"/>
          </p:nvPr>
        </p:nvSpPr>
        <p:spPr>
          <a:xfrm>
            <a:off x="9718423" y="6041362"/>
            <a:ext cx="683339" cy="365125"/>
          </a:xfrm>
        </p:spPr>
        <p:txBody>
          <a:bodyPr/>
          <a:lstStyle/>
          <a:p>
            <a:fld id="{1BA43C40-6F30-44DD-96BC-EDDC82B9A29C}" type="slidenum">
              <a:rPr lang="en-GB" sz="1500" smtClean="0">
                <a:solidFill>
                  <a:schemeClr val="tx1"/>
                </a:solidFill>
              </a:rPr>
              <a:t>3</a:t>
            </a:fld>
            <a:endParaRPr lang="en-GB" sz="1500" dirty="0">
              <a:solidFill>
                <a:schemeClr val="tx1"/>
              </a:solidFill>
            </a:endParaRPr>
          </a:p>
        </p:txBody>
      </p:sp>
    </p:spTree>
    <p:extLst>
      <p:ext uri="{BB962C8B-B14F-4D97-AF65-F5344CB8AC3E}">
        <p14:creationId xmlns:p14="http://schemas.microsoft.com/office/powerpoint/2010/main" val="1591489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64DA1-1895-1635-187F-64E28796BDC5}"/>
              </a:ext>
            </a:extLst>
          </p:cNvPr>
          <p:cNvSpPr>
            <a:spLocks noGrp="1"/>
          </p:cNvSpPr>
          <p:nvPr>
            <p:ph type="title"/>
          </p:nvPr>
        </p:nvSpPr>
        <p:spPr>
          <a:xfrm>
            <a:off x="677334" y="243840"/>
            <a:ext cx="10590106" cy="579909"/>
          </a:xfrm>
        </p:spPr>
        <p:txBody>
          <a:bodyPr>
            <a:normAutofit/>
          </a:bodyPr>
          <a:lstStyle/>
          <a:p>
            <a:r>
              <a:rPr lang="en-GB" sz="2700" b="1" dirty="0">
                <a:solidFill>
                  <a:schemeClr val="tx1"/>
                </a:solidFill>
                <a:latin typeface="Times New Roman" panose="02020603050405020304" pitchFamily="18" charset="0"/>
                <a:cs typeface="Times New Roman" panose="02020603050405020304" pitchFamily="18" charset="0"/>
              </a:rPr>
              <a:t>Introduction on Research</a:t>
            </a:r>
          </a:p>
        </p:txBody>
      </p:sp>
      <p:sp>
        <p:nvSpPr>
          <p:cNvPr id="3" name="Content Placeholder 2">
            <a:extLst>
              <a:ext uri="{FF2B5EF4-FFF2-40B4-BE49-F238E27FC236}">
                <a16:creationId xmlns:a16="http://schemas.microsoft.com/office/drawing/2014/main" id="{1E65C18B-DF7D-0516-2D3C-4AE025AFB542}"/>
              </a:ext>
            </a:extLst>
          </p:cNvPr>
          <p:cNvSpPr>
            <a:spLocks noGrp="1"/>
          </p:cNvSpPr>
          <p:nvPr>
            <p:ph idx="1"/>
          </p:nvPr>
        </p:nvSpPr>
        <p:spPr>
          <a:xfrm>
            <a:off x="345440" y="1002792"/>
            <a:ext cx="11033760" cy="5333210"/>
          </a:xfrm>
        </p:spPr>
        <p:txBody>
          <a:bodyPr>
            <a:noAutofit/>
          </a:bodyPr>
          <a:lstStyle/>
          <a:p>
            <a:pPr algn="just"/>
            <a:r>
              <a:rPr lang="en-GB" dirty="0">
                <a:latin typeface="Times New Roman" panose="02020603050405020304" pitchFamily="18" charset="0"/>
                <a:cs typeface="Times New Roman" panose="02020603050405020304" pitchFamily="18" charset="0"/>
              </a:rPr>
              <a:t>This research </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seeks to critically evaluate and analyse Technology strategy and its impact on product innovation within the UK Telecoms industry using Vodafone as a case study.</a:t>
            </a:r>
          </a:p>
          <a:p>
            <a:pPr algn="just"/>
            <a:r>
              <a:rPr lang="en-GB" dirty="0">
                <a:effectLst/>
                <a:latin typeface="Times New Roman" panose="02020603050405020304" pitchFamily="18" charset="0"/>
                <a:ea typeface="Calibri" panose="020F0502020204030204" pitchFamily="34" charset="0"/>
                <a:cs typeface="Times New Roman" panose="02020603050405020304" pitchFamily="18" charset="0"/>
              </a:rPr>
              <a:t>The purpose of this single case study research is to provide an in-depth critical evaluation, exploration and analyses of technology strategy and its impact on product innovation by IT executives bounded within Vodafone Group which operates in the UK telecommunications industry. The concept of technology strategy can generally be defined at this stage as the approach used by organisation to rollout new technologies or products within the organisation.</a:t>
            </a:r>
            <a:endParaRPr lang="en-GB" dirty="0">
              <a:latin typeface="Times New Roman" panose="02020603050405020304" pitchFamily="18" charset="0"/>
              <a:cs typeface="Times New Roman" panose="02020603050405020304" pitchFamily="18" charset="0"/>
            </a:endParaRPr>
          </a:p>
          <a:p>
            <a:pPr algn="just">
              <a:spcAft>
                <a:spcPts val="1000"/>
              </a:spcAf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To achieve these, the objectives are: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lvl="1" indent="-342900" algn="just">
              <a:spcAft>
                <a:spcPts val="1000"/>
              </a:spcAft>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To undertake an extensive literature review on the IT technology strategies used within the UK telecoms industry.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lvl="1" indent="-342900" algn="just">
              <a:spcAft>
                <a:spcPts val="1000"/>
              </a:spcAft>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To evaluate the impact of these strategies on the product innovation of the organisation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lvl="1" indent="-342900" algn="just">
              <a:spcAft>
                <a:spcPts val="1000"/>
              </a:spcAft>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To identify and critically evaluate the factors affecting these strategies for organisation.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lvl="1" indent="-342900" algn="just">
              <a:spcAft>
                <a:spcPts val="1000"/>
              </a:spcAft>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And finally, the development of recommendations for the application of these strategies in the industry and practice.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endParaRPr lang="en-GB"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DC9BCAE7-EA63-7957-7684-9B7F680F612D}"/>
              </a:ext>
            </a:extLst>
          </p:cNvPr>
          <p:cNvSpPr>
            <a:spLocks noGrp="1"/>
          </p:cNvSpPr>
          <p:nvPr>
            <p:ph type="ftr" sz="quarter" idx="11"/>
          </p:nvPr>
        </p:nvSpPr>
        <p:spPr>
          <a:xfrm>
            <a:off x="677334" y="6336002"/>
            <a:ext cx="6297612" cy="365125"/>
          </a:xfrm>
        </p:spPr>
        <p:txBody>
          <a:bodyPr/>
          <a:lstStyle/>
          <a:p>
            <a:r>
              <a:rPr lang="en-GB" sz="1500" b="1" dirty="0">
                <a:solidFill>
                  <a:schemeClr val="tx1"/>
                </a:solidFill>
              </a:rPr>
              <a:t>Author : Jones Fonchin</a:t>
            </a:r>
          </a:p>
        </p:txBody>
      </p:sp>
      <p:sp>
        <p:nvSpPr>
          <p:cNvPr id="5" name="Slide Number Placeholder 4">
            <a:extLst>
              <a:ext uri="{FF2B5EF4-FFF2-40B4-BE49-F238E27FC236}">
                <a16:creationId xmlns:a16="http://schemas.microsoft.com/office/drawing/2014/main" id="{AF8DDE53-4897-5CB4-6C3E-96F44EA3EE3D}"/>
              </a:ext>
            </a:extLst>
          </p:cNvPr>
          <p:cNvSpPr>
            <a:spLocks noGrp="1"/>
          </p:cNvSpPr>
          <p:nvPr>
            <p:ph type="sldNum" sz="quarter" idx="12"/>
          </p:nvPr>
        </p:nvSpPr>
        <p:spPr>
          <a:xfrm>
            <a:off x="10912607" y="6336002"/>
            <a:ext cx="683339" cy="365125"/>
          </a:xfrm>
        </p:spPr>
        <p:txBody>
          <a:bodyPr/>
          <a:lstStyle/>
          <a:p>
            <a:fld id="{1BA43C40-6F30-44DD-96BC-EDDC82B9A29C}" type="slidenum">
              <a:rPr lang="en-GB" sz="1500" b="1" smtClean="0">
                <a:solidFill>
                  <a:schemeClr val="tx1"/>
                </a:solidFill>
              </a:rPr>
              <a:t>4</a:t>
            </a:fld>
            <a:endParaRPr lang="en-GB" sz="1500" b="1" dirty="0">
              <a:solidFill>
                <a:schemeClr val="tx1"/>
              </a:solidFill>
            </a:endParaRPr>
          </a:p>
        </p:txBody>
      </p:sp>
    </p:spTree>
    <p:extLst>
      <p:ext uri="{BB962C8B-B14F-4D97-AF65-F5344CB8AC3E}">
        <p14:creationId xmlns:p14="http://schemas.microsoft.com/office/powerpoint/2010/main" val="1667871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D3CC6-6D23-61DA-16C3-A85C01D1CA92}"/>
              </a:ext>
            </a:extLst>
          </p:cNvPr>
          <p:cNvSpPr>
            <a:spLocks noGrp="1"/>
          </p:cNvSpPr>
          <p:nvPr>
            <p:ph type="title"/>
          </p:nvPr>
        </p:nvSpPr>
        <p:spPr>
          <a:xfrm>
            <a:off x="670559" y="60960"/>
            <a:ext cx="11304309" cy="440717"/>
          </a:xfrm>
        </p:spPr>
        <p:txBody>
          <a:bodyPr>
            <a:normAutofit fontScale="90000"/>
          </a:bodyPr>
          <a:lstStyle/>
          <a:p>
            <a:r>
              <a:rPr lang="en-GB" sz="3000" b="1" dirty="0">
                <a:solidFill>
                  <a:schemeClr val="tx1"/>
                </a:solidFill>
                <a:latin typeface="Times New Roman" panose="02020603050405020304" pitchFamily="18" charset="0"/>
                <a:cs typeface="Times New Roman" panose="02020603050405020304" pitchFamily="18" charset="0"/>
              </a:rPr>
              <a:t>Underlying Research Theories</a:t>
            </a:r>
          </a:p>
        </p:txBody>
      </p:sp>
      <p:sp>
        <p:nvSpPr>
          <p:cNvPr id="3" name="Content Placeholder 2">
            <a:extLst>
              <a:ext uri="{FF2B5EF4-FFF2-40B4-BE49-F238E27FC236}">
                <a16:creationId xmlns:a16="http://schemas.microsoft.com/office/drawing/2014/main" id="{A087EC94-E393-3F08-8DA9-DA7BCFA83F2D}"/>
              </a:ext>
            </a:extLst>
          </p:cNvPr>
          <p:cNvSpPr>
            <a:spLocks noGrp="1"/>
          </p:cNvSpPr>
          <p:nvPr>
            <p:ph idx="1"/>
          </p:nvPr>
        </p:nvSpPr>
        <p:spPr>
          <a:xfrm>
            <a:off x="217131" y="558799"/>
            <a:ext cx="11757738" cy="5930237"/>
          </a:xfrm>
        </p:spPr>
        <p:txBody>
          <a:bodyPr>
            <a:noAutofit/>
          </a:bodyPr>
          <a:lstStyle/>
          <a:p>
            <a:r>
              <a:rPr lang="en-GB" sz="1500" b="1" dirty="0">
                <a:latin typeface="Times New Roman" panose="02020603050405020304" pitchFamily="18" charset="0"/>
                <a:cs typeface="Times New Roman" panose="02020603050405020304" pitchFamily="18" charset="0"/>
              </a:rPr>
              <a:t>Resource-based view (RBV) – Barney , 1991)</a:t>
            </a:r>
          </a:p>
          <a:p>
            <a:pPr lvl="1"/>
            <a:r>
              <a:rPr lang="en-GB" sz="1500" dirty="0">
                <a:effectLst/>
                <a:latin typeface="Times New Roman" panose="02020603050405020304" pitchFamily="18" charset="0"/>
                <a:ea typeface="Times New Roman" panose="02020603050405020304" pitchFamily="18" charset="0"/>
              </a:rPr>
              <a:t>RBV postulates that organisations with valuable, rare, inimitable, and non-substitutable resources provides the organisation with sustainable competitive advantage.</a:t>
            </a:r>
          </a:p>
          <a:p>
            <a:pPr lvl="1"/>
            <a:r>
              <a:rPr lang="en-GB" sz="1500" dirty="0">
                <a:effectLst/>
                <a:latin typeface="Times New Roman" panose="02020603050405020304" pitchFamily="18" charset="0"/>
                <a:ea typeface="Times New Roman" panose="02020603050405020304" pitchFamily="18" charset="0"/>
              </a:rPr>
              <a:t>The RBV of the firm has made major contributions to strategy over decades (Furr and Eisenhardt, 2021)</a:t>
            </a:r>
          </a:p>
          <a:p>
            <a:pPr lvl="1"/>
            <a:r>
              <a:rPr lang="en-GB" sz="1500" dirty="0">
                <a:latin typeface="Times New Roman" panose="02020603050405020304" pitchFamily="18" charset="0"/>
                <a:ea typeface="Times New Roman" panose="02020603050405020304" pitchFamily="18" charset="0"/>
              </a:rPr>
              <a:t>RBV </a:t>
            </a:r>
            <a:r>
              <a:rPr lang="en-GB" sz="1500" dirty="0">
                <a:effectLst/>
                <a:latin typeface="Times New Roman" panose="02020603050405020304" pitchFamily="18" charset="0"/>
                <a:ea typeface="Times New Roman" panose="02020603050405020304" pitchFamily="18" charset="0"/>
              </a:rPr>
              <a:t>postulates that firms which own strategic resources and capabilities tend to have a lasting competitive advantage over rivals through the buying and control of its “unique” resources and capabilities (</a:t>
            </a:r>
            <a:r>
              <a:rPr lang="en-GB" sz="1500" dirty="0">
                <a:solidFill>
                  <a:srgbClr val="000000"/>
                </a:solidFill>
                <a:effectLst/>
                <a:latin typeface="Times New Roman" panose="02020603050405020304" pitchFamily="18" charset="0"/>
                <a:ea typeface="Calibri" panose="020F0502020204030204" pitchFamily="34" charset="0"/>
              </a:rPr>
              <a:t>Madhavi et., al, 2020</a:t>
            </a:r>
            <a:r>
              <a:rPr lang="en-GB" sz="1500" dirty="0">
                <a:effectLst/>
                <a:latin typeface="Times New Roman" panose="02020603050405020304" pitchFamily="18" charset="0"/>
                <a:ea typeface="Times New Roman" panose="02020603050405020304" pitchFamily="18" charset="0"/>
              </a:rPr>
              <a:t>) </a:t>
            </a:r>
            <a:endParaRPr lang="en-GB" sz="1500" dirty="0">
              <a:latin typeface="Times New Roman" panose="02020603050405020304" pitchFamily="18" charset="0"/>
              <a:cs typeface="Times New Roman" panose="02020603050405020304" pitchFamily="18" charset="0"/>
            </a:endParaRPr>
          </a:p>
          <a:p>
            <a:r>
              <a:rPr lang="en-GB" sz="1500" b="1" dirty="0">
                <a:latin typeface="Times New Roman" panose="02020603050405020304" pitchFamily="18" charset="0"/>
                <a:cs typeface="Times New Roman" panose="02020603050405020304" pitchFamily="18" charset="0"/>
              </a:rPr>
              <a:t>Dynamic capability View (DCV)  - Teece et al., 1997) </a:t>
            </a:r>
          </a:p>
          <a:p>
            <a:pPr lvl="1" algn="just"/>
            <a:r>
              <a:rPr lang="en-GB" sz="1500" dirty="0">
                <a:effectLst/>
                <a:latin typeface="Times New Roman" panose="02020603050405020304" pitchFamily="18" charset="0"/>
                <a:ea typeface="Calibri" panose="020F0502020204030204" pitchFamily="34" charset="0"/>
              </a:rPr>
              <a:t>One of the most significant theoretical views in the field of strategic management (</a:t>
            </a:r>
            <a:r>
              <a:rPr lang="en-GB" sz="1500" dirty="0" err="1">
                <a:effectLst/>
                <a:latin typeface="Times New Roman" panose="02020603050405020304" pitchFamily="18" charset="0"/>
                <a:ea typeface="Calibri" panose="020F0502020204030204" pitchFamily="34" charset="0"/>
              </a:rPr>
              <a:t>Mikalef</a:t>
            </a:r>
            <a:r>
              <a:rPr lang="en-GB" sz="1500" dirty="0">
                <a:effectLst/>
                <a:latin typeface="Times New Roman" panose="02020603050405020304" pitchFamily="18" charset="0"/>
                <a:ea typeface="Calibri" panose="020F0502020204030204" pitchFamily="34" charset="0"/>
              </a:rPr>
              <a:t> et al., 2021)</a:t>
            </a:r>
          </a:p>
          <a:p>
            <a:pPr lvl="1" algn="just"/>
            <a:r>
              <a:rPr lang="en-GB" sz="1500" dirty="0">
                <a:effectLst/>
                <a:latin typeface="Times New Roman" panose="02020603050405020304" pitchFamily="18" charset="0"/>
                <a:ea typeface="Calibri" panose="020F0502020204030204" pitchFamily="34" charset="0"/>
              </a:rPr>
              <a:t>Dynamic capabilities give organisations the chance to integrate, build and reconfigure their resources and abilities in response to dynamics changes in their environments (Teece et al., 1997, p.516) </a:t>
            </a:r>
          </a:p>
          <a:p>
            <a:pPr lvl="1" algn="just"/>
            <a:r>
              <a:rPr lang="en-GB" sz="1500" dirty="0">
                <a:latin typeface="Times New Roman" panose="02020603050405020304" pitchFamily="18" charset="0"/>
                <a:ea typeface="Calibri" panose="020F0502020204030204" pitchFamily="34" charset="0"/>
              </a:rPr>
              <a:t>O</a:t>
            </a:r>
            <a:r>
              <a:rPr lang="en-GB" sz="1500" dirty="0">
                <a:effectLst/>
                <a:latin typeface="Times New Roman" panose="02020603050405020304" pitchFamily="18" charset="0"/>
                <a:ea typeface="Calibri" panose="020F0502020204030204" pitchFamily="34" charset="0"/>
              </a:rPr>
              <a:t>ne of the key tenants of DCV centres around the development of a “set of identifiable and specific routines” which enable the organisation to gain sustained competitive advantage in the long run (Teece, 2007).</a:t>
            </a:r>
            <a:r>
              <a:rPr lang="en-GB" sz="1500" dirty="0">
                <a:latin typeface="Times New Roman" panose="02020603050405020304" pitchFamily="18" charset="0"/>
                <a:ea typeface="Calibri" panose="020F0502020204030204" pitchFamily="34" charset="0"/>
              </a:rPr>
              <a:t> </a:t>
            </a:r>
            <a:endParaRPr lang="en-GB" sz="1500" dirty="0">
              <a:effectLst/>
              <a:latin typeface="Times New Roman" panose="02020603050405020304" pitchFamily="18" charset="0"/>
              <a:ea typeface="Calibri" panose="020F0502020204030204" pitchFamily="34" charset="0"/>
            </a:endParaRPr>
          </a:p>
          <a:p>
            <a:pPr lvl="1" algn="just"/>
            <a:r>
              <a:rPr lang="en-GB" sz="1500" dirty="0">
                <a:latin typeface="Times New Roman" panose="02020603050405020304" pitchFamily="18" charset="0"/>
                <a:cs typeface="Times New Roman" panose="02020603050405020304" pitchFamily="18" charset="0"/>
              </a:rPr>
              <a:t>DCV will bring insight into how Vodafone reconfigures its resources and capabilities to adapt to changes.</a:t>
            </a:r>
          </a:p>
          <a:p>
            <a:pPr algn="just"/>
            <a:r>
              <a:rPr lang="en-GB" sz="1500" b="1" dirty="0">
                <a:latin typeface="Times New Roman" panose="02020603050405020304" pitchFamily="18" charset="0"/>
                <a:cs typeface="Times New Roman" panose="02020603050405020304" pitchFamily="18" charset="0"/>
              </a:rPr>
              <a:t>Actor- Network theory (Latour, 2005)</a:t>
            </a:r>
          </a:p>
          <a:p>
            <a:pPr lvl="1" algn="just"/>
            <a:r>
              <a:rPr lang="en-GB" sz="1500" dirty="0">
                <a:latin typeface="Times New Roman" panose="02020603050405020304" pitchFamily="18" charset="0"/>
                <a:cs typeface="Times New Roman" panose="02020603050405020304" pitchFamily="18" charset="0"/>
              </a:rPr>
              <a:t>This has been widely used in a number of technology research and recognises the influence of actors in technology (</a:t>
            </a: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Sh</a:t>
            </a:r>
            <a:r>
              <a:rPr lang="en-GB" sz="15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im &amp; Shin, 2019; </a:t>
            </a:r>
            <a:r>
              <a:rPr lang="en-GB" sz="15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Kolloch</a:t>
            </a:r>
            <a:r>
              <a:rPr lang="en-GB" sz="1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&amp; </a:t>
            </a:r>
            <a:r>
              <a:rPr lang="en-GB" sz="15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Dellermann</a:t>
            </a:r>
            <a:r>
              <a:rPr lang="en-GB" sz="1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2018)</a:t>
            </a:r>
          </a:p>
          <a:p>
            <a:pPr lvl="1" algn="just"/>
            <a:r>
              <a:rPr lang="en-GB" sz="1500" dirty="0">
                <a:solidFill>
                  <a:schemeClr val="tx1"/>
                </a:solidFill>
                <a:latin typeface="Times New Roman" panose="02020603050405020304" pitchFamily="18" charset="0"/>
                <a:cs typeface="Times New Roman" panose="02020603050405020304" pitchFamily="18" charset="0"/>
              </a:rPr>
              <a:t>It focuses on the nature of the relationship within the network and how these relationships are formed and manged (</a:t>
            </a:r>
            <a:r>
              <a:rPr lang="en-GB" sz="1500" dirty="0" err="1">
                <a:solidFill>
                  <a:schemeClr val="tx1"/>
                </a:solidFill>
                <a:latin typeface="Times New Roman" panose="02020603050405020304" pitchFamily="18" charset="0"/>
                <a:cs typeface="Times New Roman" panose="02020603050405020304" pitchFamily="18" charset="0"/>
              </a:rPr>
              <a:t>Contesse</a:t>
            </a:r>
            <a:r>
              <a:rPr lang="en-GB" sz="1500" dirty="0">
                <a:solidFill>
                  <a:schemeClr val="tx1"/>
                </a:solidFill>
                <a:latin typeface="Times New Roman" panose="02020603050405020304" pitchFamily="18" charset="0"/>
                <a:cs typeface="Times New Roman" panose="02020603050405020304" pitchFamily="18" charset="0"/>
              </a:rPr>
              <a:t> et al., 2021)</a:t>
            </a:r>
          </a:p>
          <a:p>
            <a:pPr lvl="1" algn="just"/>
            <a:r>
              <a:rPr lang="en-GB" sz="1500" dirty="0">
                <a:solidFill>
                  <a:schemeClr val="tx1"/>
                </a:solidFill>
                <a:latin typeface="Times New Roman" panose="02020603050405020304" pitchFamily="18" charset="0"/>
                <a:cs typeface="Times New Roman" panose="02020603050405020304" pitchFamily="18" charset="0"/>
              </a:rPr>
              <a:t>ANT can be used in this research to understand how the organisation sets its technology strategy, the stakeholders involve, how the relationships are managed also bring out the hidden actors involve in the process </a:t>
            </a:r>
          </a:p>
        </p:txBody>
      </p:sp>
      <p:sp>
        <p:nvSpPr>
          <p:cNvPr id="4" name="Footer Placeholder 3">
            <a:extLst>
              <a:ext uri="{FF2B5EF4-FFF2-40B4-BE49-F238E27FC236}">
                <a16:creationId xmlns:a16="http://schemas.microsoft.com/office/drawing/2014/main" id="{F0EE63DF-A1D8-1B63-78E6-C3A6159E4005}"/>
              </a:ext>
            </a:extLst>
          </p:cNvPr>
          <p:cNvSpPr>
            <a:spLocks noGrp="1"/>
          </p:cNvSpPr>
          <p:nvPr>
            <p:ph type="ftr" sz="quarter" idx="11"/>
          </p:nvPr>
        </p:nvSpPr>
        <p:spPr>
          <a:xfrm>
            <a:off x="-125306" y="6489037"/>
            <a:ext cx="6297612" cy="365125"/>
          </a:xfrm>
        </p:spPr>
        <p:txBody>
          <a:bodyPr/>
          <a:lstStyle/>
          <a:p>
            <a:r>
              <a:rPr lang="en-GB" sz="1500" dirty="0">
                <a:solidFill>
                  <a:schemeClr val="tx1"/>
                </a:solidFill>
              </a:rPr>
              <a:t>Author : Jones Fonchin</a:t>
            </a:r>
          </a:p>
        </p:txBody>
      </p:sp>
      <p:sp>
        <p:nvSpPr>
          <p:cNvPr id="5" name="Slide Number Placeholder 4">
            <a:extLst>
              <a:ext uri="{FF2B5EF4-FFF2-40B4-BE49-F238E27FC236}">
                <a16:creationId xmlns:a16="http://schemas.microsoft.com/office/drawing/2014/main" id="{8EAECAF9-3AB7-C897-F52F-AD03BE5AAA90}"/>
              </a:ext>
            </a:extLst>
          </p:cNvPr>
          <p:cNvSpPr>
            <a:spLocks noGrp="1"/>
          </p:cNvSpPr>
          <p:nvPr>
            <p:ph type="sldNum" sz="quarter" idx="12"/>
          </p:nvPr>
        </p:nvSpPr>
        <p:spPr>
          <a:xfrm>
            <a:off x="11291530" y="6356322"/>
            <a:ext cx="683339" cy="365125"/>
          </a:xfrm>
        </p:spPr>
        <p:txBody>
          <a:bodyPr/>
          <a:lstStyle/>
          <a:p>
            <a:fld id="{1BA43C40-6F30-44DD-96BC-EDDC82B9A29C}" type="slidenum">
              <a:rPr lang="en-GB" sz="1500" smtClean="0">
                <a:solidFill>
                  <a:schemeClr val="tx1"/>
                </a:solidFill>
              </a:rPr>
              <a:t>5</a:t>
            </a:fld>
            <a:endParaRPr lang="en-GB" sz="1500">
              <a:solidFill>
                <a:schemeClr val="tx1"/>
              </a:solidFill>
            </a:endParaRPr>
          </a:p>
        </p:txBody>
      </p:sp>
    </p:spTree>
    <p:extLst>
      <p:ext uri="{BB962C8B-B14F-4D97-AF65-F5344CB8AC3E}">
        <p14:creationId xmlns:p14="http://schemas.microsoft.com/office/powerpoint/2010/main" val="158486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EC4D4-22A2-0901-FE17-2BE5ED706394}"/>
              </a:ext>
            </a:extLst>
          </p:cNvPr>
          <p:cNvSpPr>
            <a:spLocks noGrp="1"/>
          </p:cNvSpPr>
          <p:nvPr>
            <p:ph type="title"/>
          </p:nvPr>
        </p:nvSpPr>
        <p:spPr>
          <a:xfrm>
            <a:off x="677334" y="71120"/>
            <a:ext cx="10508826" cy="508000"/>
          </a:xfrm>
        </p:spPr>
        <p:txBody>
          <a:bodyPr>
            <a:normAutofit/>
          </a:bodyPr>
          <a:lstStyle/>
          <a:p>
            <a:pPr algn="just"/>
            <a:r>
              <a:rPr lang="en-GB" sz="2700" b="1" dirty="0">
                <a:solidFill>
                  <a:schemeClr val="tx1"/>
                </a:solidFill>
                <a:latin typeface="Times New Roman" panose="02020603050405020304" pitchFamily="18" charset="0"/>
                <a:cs typeface="Times New Roman" panose="02020603050405020304" pitchFamily="18" charset="0"/>
              </a:rPr>
              <a:t>Technological Change and Innovation and Digitalisation</a:t>
            </a:r>
          </a:p>
        </p:txBody>
      </p:sp>
      <p:sp>
        <p:nvSpPr>
          <p:cNvPr id="3" name="Content Placeholder 2">
            <a:extLst>
              <a:ext uri="{FF2B5EF4-FFF2-40B4-BE49-F238E27FC236}">
                <a16:creationId xmlns:a16="http://schemas.microsoft.com/office/drawing/2014/main" id="{F903609E-3E5E-1AEB-E9C2-A60D1CBEDF94}"/>
              </a:ext>
            </a:extLst>
          </p:cNvPr>
          <p:cNvSpPr>
            <a:spLocks noGrp="1"/>
          </p:cNvSpPr>
          <p:nvPr>
            <p:ph idx="1"/>
          </p:nvPr>
        </p:nvSpPr>
        <p:spPr>
          <a:xfrm>
            <a:off x="198852" y="552664"/>
            <a:ext cx="10935546" cy="6146799"/>
          </a:xfrm>
        </p:spPr>
        <p:txBody>
          <a:bodyPr>
            <a:noAutofit/>
          </a:bodyPr>
          <a:lstStyle/>
          <a:p>
            <a:pPr lvl="1" algn="just"/>
            <a:r>
              <a:rPr lang="en-GB" sz="1800" dirty="0">
                <a:latin typeface="Times New Roman" panose="02020603050405020304" pitchFamily="18" charset="0"/>
                <a:cs typeface="Times New Roman" panose="02020603050405020304" pitchFamily="18" charset="0"/>
              </a:rPr>
              <a:t>A number of key technologies to support employees and improve performance such as collaboration boards (Microsoft), Ms Teams</a:t>
            </a:r>
          </a:p>
          <a:p>
            <a:pPr lvl="1" algn="just"/>
            <a:r>
              <a:rPr lang="en-GB" sz="1800" dirty="0">
                <a:latin typeface="Times New Roman" panose="02020603050405020304" pitchFamily="18" charset="0"/>
                <a:cs typeface="Times New Roman" panose="02020603050405020304" pitchFamily="18" charset="0"/>
              </a:rPr>
              <a:t>A big drive by VF towards IOT, data analytics, cloud computing, automation and platformisation.</a:t>
            </a:r>
          </a:p>
          <a:p>
            <a:pPr lvl="1" algn="just"/>
            <a:r>
              <a:rPr lang="en-GB" sz="1800" dirty="0">
                <a:latin typeface="Times New Roman" panose="02020603050405020304" pitchFamily="18" charset="0"/>
                <a:cs typeface="Times New Roman" panose="02020603050405020304" pitchFamily="18" charset="0"/>
              </a:rPr>
              <a:t>VF is integrating new solutions like Blockchain, AI , chatbots, AWS platforms, </a:t>
            </a:r>
            <a:r>
              <a:rPr lang="en-GB" sz="1800" dirty="0" err="1">
                <a:latin typeface="Times New Roman" panose="02020603050405020304" pitchFamily="18" charset="0"/>
                <a:cs typeface="Times New Roman" panose="02020603050405020304" pitchFamily="18" charset="0"/>
              </a:rPr>
              <a:t>ChatGPT</a:t>
            </a:r>
            <a:r>
              <a:rPr lang="en-GB" sz="1800" dirty="0">
                <a:latin typeface="Times New Roman" panose="02020603050405020304" pitchFamily="18" charset="0"/>
                <a:cs typeface="Times New Roman" panose="02020603050405020304" pitchFamily="18" charset="0"/>
              </a:rPr>
              <a:t> within its platforms and product offerings to customers </a:t>
            </a:r>
          </a:p>
          <a:p>
            <a:pPr lvl="1" algn="just"/>
            <a:r>
              <a:rPr lang="en-GB" sz="1800" dirty="0">
                <a:latin typeface="Times New Roman" panose="02020603050405020304" pitchFamily="18" charset="0"/>
                <a:cs typeface="Times New Roman" panose="02020603050405020304" pitchFamily="18" charset="0"/>
              </a:rPr>
              <a:t>Digital tools are being used to improve employee and customer experience with the introduction of success factors as the single foundational tool within the organisation  and DocuSign integrated into SuccessFactors </a:t>
            </a:r>
          </a:p>
          <a:p>
            <a:pPr lvl="1" algn="just"/>
            <a:r>
              <a:rPr lang="en-GB" sz="1800" dirty="0">
                <a:latin typeface="Times New Roman" panose="02020603050405020304" pitchFamily="18" charset="0"/>
                <a:cs typeface="Times New Roman" panose="02020603050405020304" pitchFamily="18" charset="0"/>
              </a:rPr>
              <a:t>VF is using AI chatbot called Tobi via its online website to quickly support customers and its own internal workforce. </a:t>
            </a:r>
          </a:p>
          <a:p>
            <a:pPr lvl="1" algn="just"/>
            <a:r>
              <a:rPr lang="en-GB" sz="1800" dirty="0">
                <a:latin typeface="Times New Roman" panose="02020603050405020304" pitchFamily="18" charset="0"/>
                <a:cs typeface="Times New Roman" panose="02020603050405020304" pitchFamily="18" charset="0"/>
              </a:rPr>
              <a:t>VF management is now leveraging tools like Azure to track products and deliverables across the entire organisation allowing management to intervene</a:t>
            </a:r>
          </a:p>
          <a:p>
            <a:pPr lvl="1" algn="just"/>
            <a:r>
              <a:rPr lang="en-GB" sz="1800" dirty="0">
                <a:latin typeface="Times New Roman" panose="02020603050405020304" pitchFamily="18" charset="0"/>
                <a:cs typeface="Times New Roman" panose="02020603050405020304" pitchFamily="18" charset="0"/>
              </a:rPr>
              <a:t>Extensive use of product roadmaps to ensure only key and strategic products are delivered.</a:t>
            </a:r>
          </a:p>
          <a:p>
            <a:pPr lvl="1" algn="just"/>
            <a:r>
              <a:rPr lang="en-GB" sz="1800" dirty="0">
                <a:latin typeface="Times New Roman" panose="02020603050405020304" pitchFamily="18" charset="0"/>
                <a:cs typeface="Times New Roman" panose="02020603050405020304" pitchFamily="18" charset="0"/>
              </a:rPr>
              <a:t>A digital strategy alignment therefore meant VF has undergone a transformational change from a project mindset to a product management approach with managers responsible for the end to end products.</a:t>
            </a:r>
          </a:p>
          <a:p>
            <a:pPr lvl="1" algn="just"/>
            <a:r>
              <a:rPr lang="en-GB" sz="1800" dirty="0">
                <a:latin typeface="Times New Roman" panose="02020603050405020304" pitchFamily="18" charset="0"/>
                <a:cs typeface="Times New Roman" panose="02020603050405020304" pitchFamily="18" charset="0"/>
              </a:rPr>
              <a:t>VF’s digital strategy also calls for strategic partnership with leading providers of digital and cloud solution providers like Amazon (AWS) , Microsoft (Azure) and Google cloud platforms. </a:t>
            </a:r>
          </a:p>
          <a:p>
            <a:pPr lvl="1" algn="just"/>
            <a:r>
              <a:rPr lang="en-GB" sz="1800" dirty="0">
                <a:latin typeface="Times New Roman" panose="02020603050405020304" pitchFamily="18" charset="0"/>
                <a:cs typeface="Times New Roman" panose="02020603050405020304" pitchFamily="18" charset="0"/>
              </a:rPr>
              <a:t>Technology partners are therefore a key strategic partners in the move to digitalisation and innovation.</a:t>
            </a:r>
          </a:p>
          <a:p>
            <a:pPr lvl="1" algn="just"/>
            <a:endParaRPr lang="en-GB" sz="1800"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891DD53E-0610-77BB-4D21-6E8ACE32E062}"/>
              </a:ext>
            </a:extLst>
          </p:cNvPr>
          <p:cNvSpPr>
            <a:spLocks noGrp="1"/>
          </p:cNvSpPr>
          <p:nvPr>
            <p:ph type="ftr" sz="quarter" idx="11"/>
          </p:nvPr>
        </p:nvSpPr>
        <p:spPr>
          <a:xfrm>
            <a:off x="0" y="6508721"/>
            <a:ext cx="6297612" cy="365125"/>
          </a:xfrm>
        </p:spPr>
        <p:txBody>
          <a:bodyPr/>
          <a:lstStyle/>
          <a:p>
            <a:r>
              <a:rPr lang="en-GB" sz="1500" dirty="0">
                <a:solidFill>
                  <a:schemeClr val="tx1"/>
                </a:solidFill>
              </a:rPr>
              <a:t>Author : Jones Fonchin</a:t>
            </a:r>
          </a:p>
        </p:txBody>
      </p:sp>
      <p:sp>
        <p:nvSpPr>
          <p:cNvPr id="5" name="Slide Number Placeholder 4">
            <a:extLst>
              <a:ext uri="{FF2B5EF4-FFF2-40B4-BE49-F238E27FC236}">
                <a16:creationId xmlns:a16="http://schemas.microsoft.com/office/drawing/2014/main" id="{AEC9CDD1-5A77-31EA-1072-0656A256808E}"/>
              </a:ext>
            </a:extLst>
          </p:cNvPr>
          <p:cNvSpPr>
            <a:spLocks noGrp="1"/>
          </p:cNvSpPr>
          <p:nvPr>
            <p:ph type="sldNum" sz="quarter" idx="12"/>
          </p:nvPr>
        </p:nvSpPr>
        <p:spPr>
          <a:xfrm>
            <a:off x="10996890" y="6508721"/>
            <a:ext cx="683339" cy="365125"/>
          </a:xfrm>
        </p:spPr>
        <p:txBody>
          <a:bodyPr/>
          <a:lstStyle/>
          <a:p>
            <a:fld id="{1BA43C40-6F30-44DD-96BC-EDDC82B9A29C}" type="slidenum">
              <a:rPr lang="en-GB" sz="1500" smtClean="0">
                <a:solidFill>
                  <a:schemeClr val="tx1"/>
                </a:solidFill>
              </a:rPr>
              <a:t>6</a:t>
            </a:fld>
            <a:endParaRPr lang="en-GB" sz="1500" dirty="0">
              <a:solidFill>
                <a:schemeClr val="tx1"/>
              </a:solidFill>
            </a:endParaRPr>
          </a:p>
        </p:txBody>
      </p:sp>
    </p:spTree>
    <p:extLst>
      <p:ext uri="{BB962C8B-B14F-4D97-AF65-F5344CB8AC3E}">
        <p14:creationId xmlns:p14="http://schemas.microsoft.com/office/powerpoint/2010/main" val="2516897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02A88-32D5-67C2-20CC-451C2F3BBEA8}"/>
              </a:ext>
            </a:extLst>
          </p:cNvPr>
          <p:cNvSpPr>
            <a:spLocks noGrp="1"/>
          </p:cNvSpPr>
          <p:nvPr>
            <p:ph type="title"/>
          </p:nvPr>
        </p:nvSpPr>
        <p:spPr>
          <a:xfrm>
            <a:off x="677334" y="91440"/>
            <a:ext cx="10945706" cy="548640"/>
          </a:xfrm>
        </p:spPr>
        <p:txBody>
          <a:bodyPr>
            <a:normAutofit fontScale="90000"/>
          </a:bodyPr>
          <a:lstStyle/>
          <a:p>
            <a:r>
              <a:rPr lang="en-GB" sz="3000" b="1" dirty="0">
                <a:solidFill>
                  <a:schemeClr val="tx1"/>
                </a:solidFill>
                <a:latin typeface="Times New Roman" panose="02020603050405020304" pitchFamily="18" charset="0"/>
                <a:cs typeface="Times New Roman" panose="02020603050405020304" pitchFamily="18" charset="0"/>
              </a:rPr>
              <a:t>People and Culture and Management </a:t>
            </a:r>
            <a:br>
              <a:rPr lang="en-GB" sz="3000" b="1" dirty="0">
                <a:solidFill>
                  <a:schemeClr val="tx1"/>
                </a:solidFill>
                <a:latin typeface="Times New Roman" panose="02020603050405020304" pitchFamily="18" charset="0"/>
                <a:cs typeface="Times New Roman" panose="02020603050405020304" pitchFamily="18" charset="0"/>
              </a:rPr>
            </a:br>
            <a:endParaRPr lang="en-GB" sz="3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BF3C92-40C6-A94F-63A1-B960F2AFFA97}"/>
              </a:ext>
            </a:extLst>
          </p:cNvPr>
          <p:cNvSpPr>
            <a:spLocks noGrp="1"/>
          </p:cNvSpPr>
          <p:nvPr>
            <p:ph idx="1"/>
          </p:nvPr>
        </p:nvSpPr>
        <p:spPr>
          <a:xfrm>
            <a:off x="345440" y="701040"/>
            <a:ext cx="11277600" cy="5614642"/>
          </a:xfrm>
        </p:spPr>
        <p:txBody>
          <a:bodyPr>
            <a:noAutofit/>
          </a:bodyPr>
          <a:lstStyle/>
          <a:p>
            <a:pPr lvl="1" algn="just"/>
            <a:r>
              <a:rPr lang="en-GB" sz="1700" dirty="0">
                <a:latin typeface="Times New Roman" panose="02020603050405020304" pitchFamily="18" charset="0"/>
                <a:cs typeface="Times New Roman" panose="02020603050405020304" pitchFamily="18" charset="0"/>
              </a:rPr>
              <a:t>Organisational culture is referred to as “Vodafone Spirit” and build around key pillars of ear customer loyalty, experiment, create the future and get it done together which drive the Vodafone innovative culture.</a:t>
            </a:r>
          </a:p>
          <a:p>
            <a:pPr lvl="1" algn="just"/>
            <a:r>
              <a:rPr lang="en-GB" sz="1700" dirty="0">
                <a:latin typeface="Times New Roman" panose="02020603050405020304" pitchFamily="18" charset="0"/>
                <a:cs typeface="Times New Roman" panose="02020603050405020304" pitchFamily="18" charset="0"/>
              </a:rPr>
              <a:t>Nurten </a:t>
            </a:r>
            <a:r>
              <a:rPr lang="en-GB" sz="1700" dirty="0" err="1">
                <a:latin typeface="Times New Roman" panose="02020603050405020304" pitchFamily="18" charset="0"/>
                <a:cs typeface="Times New Roman" panose="02020603050405020304" pitchFamily="18" charset="0"/>
              </a:rPr>
              <a:t>Polat</a:t>
            </a:r>
            <a:r>
              <a:rPr lang="en-GB" sz="1700" dirty="0">
                <a:latin typeface="Times New Roman" panose="02020603050405020304" pitchFamily="18" charset="0"/>
                <a:cs typeface="Times New Roman" panose="02020603050405020304" pitchFamily="18" charset="0"/>
              </a:rPr>
              <a:t> (2019) espoused that organisations need to define such behaviours of innovative individuals and hence need to understand how they will support and encourage these employees.</a:t>
            </a:r>
          </a:p>
          <a:p>
            <a:pPr lvl="1" algn="just"/>
            <a:r>
              <a:rPr lang="en-GB" sz="1700" dirty="0">
                <a:latin typeface="Times New Roman" panose="02020603050405020304" pitchFamily="18" charset="0"/>
                <a:cs typeface="Times New Roman" panose="02020603050405020304" pitchFamily="18" charset="0"/>
              </a:rPr>
              <a:t>VF has a very agile organisational culture which enables the business to build and accelerate its digital transformation .</a:t>
            </a:r>
          </a:p>
          <a:p>
            <a:pPr lvl="1" algn="just"/>
            <a:r>
              <a:rPr lang="en-GB" sz="1700" b="0" i="0" u="none" strike="noStrike" baseline="0" dirty="0">
                <a:latin typeface="Times New Roman" panose="02020603050405020304" pitchFamily="18" charset="0"/>
                <a:cs typeface="Times New Roman" panose="02020603050405020304" pitchFamily="18" charset="0"/>
              </a:rPr>
              <a:t>VF application of Social Exchange Theory is evident with the close collaboration among the various IT functions which and the re-organisation of its current operating model from projects to products to encourage collaboration</a:t>
            </a:r>
            <a:endParaRPr lang="en-GB" sz="1700" dirty="0">
              <a:latin typeface="Times New Roman" panose="02020603050405020304" pitchFamily="18" charset="0"/>
              <a:cs typeface="Times New Roman" panose="02020603050405020304" pitchFamily="18" charset="0"/>
            </a:endParaRPr>
          </a:p>
          <a:p>
            <a:pPr lvl="1" algn="just"/>
            <a:r>
              <a:rPr lang="en-GB" sz="1700" dirty="0">
                <a:latin typeface="Times New Roman" panose="02020603050405020304" pitchFamily="18" charset="0"/>
                <a:cs typeface="Times New Roman" panose="02020603050405020304" pitchFamily="18" charset="0"/>
              </a:rPr>
              <a:t>Very democratic and transformational leadership style and very much observed with the speed of innovation and product offerings in the market</a:t>
            </a:r>
          </a:p>
          <a:p>
            <a:pPr lvl="1" algn="just"/>
            <a:r>
              <a:rPr lang="en-GB" sz="1700" dirty="0">
                <a:latin typeface="Times New Roman" panose="02020603050405020304" pitchFamily="18" charset="0"/>
                <a:cs typeface="Times New Roman" panose="02020603050405020304" pitchFamily="18" charset="0"/>
              </a:rPr>
              <a:t>Management tends to have a very human centric approach (McGregor, 1960 &amp; Hawthorne studies) with great focus on people and a lot of focus on employee feedback surveys </a:t>
            </a:r>
          </a:p>
          <a:p>
            <a:pPr lvl="1" algn="just"/>
            <a:r>
              <a:rPr lang="en-GB" sz="1700" dirty="0">
                <a:latin typeface="Times New Roman" panose="02020603050405020304" pitchFamily="18" charset="0"/>
                <a:cs typeface="Times New Roman" panose="02020603050405020304" pitchFamily="18" charset="0"/>
              </a:rPr>
              <a:t>Employee well being and reward in terms of services like GP medical services on work campus</a:t>
            </a:r>
          </a:p>
          <a:p>
            <a:pPr lvl="1" algn="just"/>
            <a:r>
              <a:rPr lang="en-GB" sz="1700" dirty="0">
                <a:latin typeface="Times New Roman" panose="02020603050405020304" pitchFamily="18" charset="0"/>
                <a:cs typeface="Times New Roman" panose="02020603050405020304" pitchFamily="18" charset="0"/>
              </a:rPr>
              <a:t>Opportunity for employees to increase performance through some kind of peer-to-peer review management system, </a:t>
            </a:r>
          </a:p>
          <a:p>
            <a:pPr lvl="1" algn="just"/>
            <a:r>
              <a:rPr lang="en-GB" sz="1700" dirty="0">
                <a:latin typeface="Times New Roman" panose="02020603050405020304" pitchFamily="18" charset="0"/>
                <a:cs typeface="Times New Roman" panose="02020603050405020304" pitchFamily="18" charset="0"/>
              </a:rPr>
              <a:t>Great focus of people development and Vodafone university to learn new skills</a:t>
            </a:r>
          </a:p>
          <a:p>
            <a:pPr lvl="1" algn="just"/>
            <a:r>
              <a:rPr lang="en-GB" sz="1700" dirty="0">
                <a:latin typeface="Times New Roman" panose="02020603050405020304" pitchFamily="18" charset="0"/>
                <a:cs typeface="Times New Roman" panose="02020603050405020304" pitchFamily="18" charset="0"/>
              </a:rPr>
              <a:t>Organisations culture very much encourages employees to take ownership and lead change which breeds a very innovative culture and motivates the employees e.g.  I was responsible for the successful Upgrade of the Finance ERP system on SAP</a:t>
            </a:r>
          </a:p>
          <a:p>
            <a:pPr lvl="1"/>
            <a:endParaRPr lang="en-GB" sz="1700" dirty="0">
              <a:latin typeface="Times New Roman" panose="02020603050405020304" pitchFamily="18" charset="0"/>
              <a:cs typeface="Times New Roman" panose="02020603050405020304" pitchFamily="18" charset="0"/>
            </a:endParaRPr>
          </a:p>
          <a:p>
            <a:pPr lvl="1"/>
            <a:endParaRPr lang="en-GB" sz="1700" dirty="0">
              <a:latin typeface="Times New Roman" panose="02020603050405020304" pitchFamily="18" charset="0"/>
              <a:cs typeface="Times New Roman" panose="02020603050405020304" pitchFamily="18" charset="0"/>
            </a:endParaRPr>
          </a:p>
          <a:p>
            <a:endParaRPr lang="en-GB" sz="1700" dirty="0"/>
          </a:p>
        </p:txBody>
      </p:sp>
      <p:sp>
        <p:nvSpPr>
          <p:cNvPr id="4" name="Footer Placeholder 3">
            <a:extLst>
              <a:ext uri="{FF2B5EF4-FFF2-40B4-BE49-F238E27FC236}">
                <a16:creationId xmlns:a16="http://schemas.microsoft.com/office/drawing/2014/main" id="{AFF56D93-AD70-87DB-B1F1-4DE0E547C52A}"/>
              </a:ext>
            </a:extLst>
          </p:cNvPr>
          <p:cNvSpPr>
            <a:spLocks noGrp="1"/>
          </p:cNvSpPr>
          <p:nvPr>
            <p:ph type="ftr" sz="quarter" idx="11"/>
          </p:nvPr>
        </p:nvSpPr>
        <p:spPr>
          <a:xfrm>
            <a:off x="677334" y="6427442"/>
            <a:ext cx="6297612" cy="365125"/>
          </a:xfrm>
        </p:spPr>
        <p:txBody>
          <a:bodyPr/>
          <a:lstStyle/>
          <a:p>
            <a:r>
              <a:rPr lang="en-GB" sz="1500" b="1" dirty="0">
                <a:solidFill>
                  <a:schemeClr val="tx1"/>
                </a:solidFill>
              </a:rPr>
              <a:t>Author : Jones Fonchin</a:t>
            </a:r>
          </a:p>
        </p:txBody>
      </p:sp>
      <p:sp>
        <p:nvSpPr>
          <p:cNvPr id="5" name="Slide Number Placeholder 4">
            <a:extLst>
              <a:ext uri="{FF2B5EF4-FFF2-40B4-BE49-F238E27FC236}">
                <a16:creationId xmlns:a16="http://schemas.microsoft.com/office/drawing/2014/main" id="{F9D67824-CAD6-598D-2E6F-3A6777E4216E}"/>
              </a:ext>
            </a:extLst>
          </p:cNvPr>
          <p:cNvSpPr>
            <a:spLocks noGrp="1"/>
          </p:cNvSpPr>
          <p:nvPr>
            <p:ph type="sldNum" sz="quarter" idx="12"/>
          </p:nvPr>
        </p:nvSpPr>
        <p:spPr>
          <a:xfrm>
            <a:off x="10175623" y="6386802"/>
            <a:ext cx="683339" cy="365125"/>
          </a:xfrm>
        </p:spPr>
        <p:txBody>
          <a:bodyPr/>
          <a:lstStyle/>
          <a:p>
            <a:fld id="{1BA43C40-6F30-44DD-96BC-EDDC82B9A29C}" type="slidenum">
              <a:rPr lang="en-GB" sz="1500" smtClean="0">
                <a:solidFill>
                  <a:schemeClr val="tx1"/>
                </a:solidFill>
              </a:rPr>
              <a:t>7</a:t>
            </a:fld>
            <a:endParaRPr lang="en-GB" sz="1500" dirty="0">
              <a:solidFill>
                <a:schemeClr val="tx1"/>
              </a:solidFill>
            </a:endParaRPr>
          </a:p>
        </p:txBody>
      </p:sp>
    </p:spTree>
    <p:extLst>
      <p:ext uri="{BB962C8B-B14F-4D97-AF65-F5344CB8AC3E}">
        <p14:creationId xmlns:p14="http://schemas.microsoft.com/office/powerpoint/2010/main" val="3944788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748D5-CDD5-A85E-2065-4ACA9CFFB88B}"/>
              </a:ext>
            </a:extLst>
          </p:cNvPr>
          <p:cNvSpPr>
            <a:spLocks noGrp="1"/>
          </p:cNvSpPr>
          <p:nvPr>
            <p:ph type="title"/>
          </p:nvPr>
        </p:nvSpPr>
        <p:spPr>
          <a:xfrm>
            <a:off x="677333" y="182880"/>
            <a:ext cx="10209489" cy="548640"/>
          </a:xfrm>
        </p:spPr>
        <p:txBody>
          <a:bodyPr>
            <a:normAutofit/>
          </a:bodyPr>
          <a:lstStyle/>
          <a:p>
            <a:r>
              <a:rPr lang="en-GB" sz="2700" b="1" dirty="0">
                <a:solidFill>
                  <a:schemeClr val="tx1"/>
                </a:solidFill>
                <a:latin typeface="Times New Roman" panose="02020603050405020304" pitchFamily="18" charset="0"/>
                <a:cs typeface="Times New Roman" panose="02020603050405020304" pitchFamily="18" charset="0"/>
              </a:rPr>
              <a:t>Role of HR In Innovation and Change</a:t>
            </a:r>
          </a:p>
        </p:txBody>
      </p:sp>
      <p:sp>
        <p:nvSpPr>
          <p:cNvPr id="3" name="Content Placeholder 2">
            <a:extLst>
              <a:ext uri="{FF2B5EF4-FFF2-40B4-BE49-F238E27FC236}">
                <a16:creationId xmlns:a16="http://schemas.microsoft.com/office/drawing/2014/main" id="{E557C544-E0A6-F4CA-EB59-E9323F0F0257}"/>
              </a:ext>
            </a:extLst>
          </p:cNvPr>
          <p:cNvSpPr>
            <a:spLocks noGrp="1"/>
          </p:cNvSpPr>
          <p:nvPr>
            <p:ph idx="1"/>
          </p:nvPr>
        </p:nvSpPr>
        <p:spPr>
          <a:xfrm>
            <a:off x="677334" y="873760"/>
            <a:ext cx="10209488" cy="5801359"/>
          </a:xfrm>
        </p:spPr>
        <p:txBody>
          <a:bodyPr>
            <a:normAutofit lnSpcReduction="10000"/>
          </a:bodyPr>
          <a:lstStyle/>
          <a:p>
            <a:pPr algn="just"/>
            <a:r>
              <a:rPr lang="en-GB" dirty="0">
                <a:latin typeface="Times New Roman" panose="02020603050405020304" pitchFamily="18" charset="0"/>
                <a:cs typeface="Times New Roman" panose="02020603050405020304" pitchFamily="18" charset="0"/>
              </a:rPr>
              <a:t>HR is playing a key role in the drive for innovation and change within VF. </a:t>
            </a:r>
          </a:p>
          <a:p>
            <a:pPr algn="just"/>
            <a:r>
              <a:rPr lang="en-GB" dirty="0">
                <a:latin typeface="Times New Roman" panose="02020603050405020304" pitchFamily="18" charset="0"/>
                <a:cs typeface="Times New Roman" panose="02020603050405020304" pitchFamily="18" charset="0"/>
              </a:rPr>
              <a:t>For example every technology function has an HR business partner who has a strategic role identifying skill gaps within the function and working with senior management to train and develop the future skills</a:t>
            </a:r>
          </a:p>
          <a:p>
            <a:pPr algn="just"/>
            <a:r>
              <a:rPr lang="en-GB" dirty="0">
                <a:latin typeface="Times New Roman" panose="02020603050405020304" pitchFamily="18" charset="0"/>
                <a:cs typeface="Times New Roman" panose="02020603050405020304" pitchFamily="18" charset="0"/>
              </a:rPr>
              <a:t>VF is very much apply the model of HR partner concept described by Dave Ulrich &amp; Dick Beaty (2001) who describe HR professionals taking a leading role as key players in the “game” and field”</a:t>
            </a:r>
          </a:p>
          <a:p>
            <a:pPr algn="just"/>
            <a:r>
              <a:rPr lang="en-GB" dirty="0">
                <a:latin typeface="Times New Roman" panose="02020603050405020304" pitchFamily="18" charset="0"/>
                <a:cs typeface="Times New Roman" panose="02020603050405020304" pitchFamily="18" charset="0"/>
              </a:rPr>
              <a:t>HR is playing a leading role in identifying strategic change leadership of the organisations executives. </a:t>
            </a:r>
          </a:p>
          <a:p>
            <a:pPr algn="just"/>
            <a:r>
              <a:rPr lang="en-GB" dirty="0">
                <a:latin typeface="Times New Roman" panose="02020603050405020304" pitchFamily="18" charset="0"/>
                <a:cs typeface="Times New Roman" panose="02020603050405020304" pitchFamily="18" charset="0"/>
              </a:rPr>
              <a:t>HR business partners now classed “players” in VF </a:t>
            </a:r>
          </a:p>
          <a:p>
            <a:pPr lvl="1" algn="just"/>
            <a:r>
              <a:rPr lang="en-GB" dirty="0">
                <a:latin typeface="Times New Roman" panose="02020603050405020304" pitchFamily="18" charset="0"/>
                <a:cs typeface="Times New Roman" panose="02020603050405020304" pitchFamily="18" charset="0"/>
              </a:rPr>
              <a:t>now under the business and long term strategy of the IT organisation,</a:t>
            </a:r>
          </a:p>
          <a:p>
            <a:pPr lvl="1" algn="just"/>
            <a:r>
              <a:rPr lang="en-GB" dirty="0">
                <a:latin typeface="Times New Roman" panose="02020603050405020304" pitchFamily="18" charset="0"/>
                <a:cs typeface="Times New Roman" panose="02020603050405020304" pitchFamily="18" charset="0"/>
              </a:rPr>
              <a:t> understand the tool kits to be used within the function</a:t>
            </a:r>
          </a:p>
          <a:p>
            <a:pPr lvl="1" algn="just"/>
            <a:r>
              <a:rPr lang="en-GB" dirty="0">
                <a:latin typeface="Times New Roman" panose="02020603050405020304" pitchFamily="18" charset="0"/>
                <a:cs typeface="Times New Roman" panose="02020603050405020304" pitchFamily="18" charset="0"/>
              </a:rPr>
              <a:t>Have now learned how to use these tools like Successful factors , field glass to change the organisations culture and key capabilities by developing the people</a:t>
            </a:r>
          </a:p>
          <a:p>
            <a:pPr algn="just"/>
            <a:r>
              <a:rPr lang="en-GB" dirty="0">
                <a:latin typeface="Times New Roman" panose="02020603050405020304" pitchFamily="18" charset="0"/>
                <a:cs typeface="Times New Roman" panose="02020603050405020304" pitchFamily="18" charset="0"/>
              </a:rPr>
              <a:t>As noted HR roles now have to change as the organisation adopts digitalisation and manage disruptive technologies and they need to deal with talent and intellectual capital challenges </a:t>
            </a:r>
          </a:p>
          <a:p>
            <a:pPr algn="just"/>
            <a:r>
              <a:rPr lang="en-GB" dirty="0">
                <a:latin typeface="Times New Roman" panose="02020603050405020304" pitchFamily="18" charset="0"/>
                <a:cs typeface="Times New Roman" panose="02020603050405020304" pitchFamily="18" charset="0"/>
              </a:rPr>
              <a:t>VF recently changed its bonus rewards approach to align to align more to changes in the market place and industry</a:t>
            </a:r>
          </a:p>
          <a:p>
            <a:pPr algn="just"/>
            <a:r>
              <a:rPr lang="en-GB" dirty="0">
                <a:latin typeface="Times New Roman" panose="02020603050405020304" pitchFamily="18" charset="0"/>
                <a:cs typeface="Times New Roman" panose="02020603050405020304" pitchFamily="18" charset="0"/>
              </a:rPr>
              <a:t>HR now has set of new deliverables through coaching, architecting, building, facilitating, leading and conscience (Dave Ulrich &amp; Dick Beaty, 2001)</a:t>
            </a:r>
          </a:p>
          <a:p>
            <a:pPr algn="just"/>
            <a:endParaRPr lang="en-GB"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0F6A2EE7-5CD3-513E-55F7-FEAD40434D27}"/>
              </a:ext>
            </a:extLst>
          </p:cNvPr>
          <p:cNvSpPr>
            <a:spLocks noGrp="1"/>
          </p:cNvSpPr>
          <p:nvPr>
            <p:ph type="ftr" sz="quarter" idx="11"/>
          </p:nvPr>
        </p:nvSpPr>
        <p:spPr>
          <a:xfrm>
            <a:off x="677334" y="6305522"/>
            <a:ext cx="6297612" cy="365125"/>
          </a:xfrm>
        </p:spPr>
        <p:txBody>
          <a:bodyPr/>
          <a:lstStyle/>
          <a:p>
            <a:r>
              <a:rPr lang="en-GB" sz="1500" b="1" dirty="0">
                <a:solidFill>
                  <a:schemeClr val="tx1"/>
                </a:solidFill>
              </a:rPr>
              <a:t>Author : Jones Fonchin</a:t>
            </a:r>
          </a:p>
        </p:txBody>
      </p:sp>
      <p:sp>
        <p:nvSpPr>
          <p:cNvPr id="5" name="Slide Number Placeholder 4">
            <a:extLst>
              <a:ext uri="{FF2B5EF4-FFF2-40B4-BE49-F238E27FC236}">
                <a16:creationId xmlns:a16="http://schemas.microsoft.com/office/drawing/2014/main" id="{DABF6A22-F8FD-9494-6631-02138D2DA137}"/>
              </a:ext>
            </a:extLst>
          </p:cNvPr>
          <p:cNvSpPr>
            <a:spLocks noGrp="1"/>
          </p:cNvSpPr>
          <p:nvPr>
            <p:ph type="sldNum" sz="quarter" idx="12"/>
          </p:nvPr>
        </p:nvSpPr>
        <p:spPr>
          <a:xfrm>
            <a:off x="10886823" y="6275042"/>
            <a:ext cx="683339" cy="365125"/>
          </a:xfrm>
        </p:spPr>
        <p:txBody>
          <a:bodyPr/>
          <a:lstStyle/>
          <a:p>
            <a:fld id="{1BA43C40-6F30-44DD-96BC-EDDC82B9A29C}" type="slidenum">
              <a:rPr lang="en-GB" sz="1500" smtClean="0">
                <a:solidFill>
                  <a:schemeClr val="tx1"/>
                </a:solidFill>
              </a:rPr>
              <a:t>8</a:t>
            </a:fld>
            <a:endParaRPr lang="en-GB" sz="1500" dirty="0">
              <a:solidFill>
                <a:schemeClr val="tx1"/>
              </a:solidFill>
            </a:endParaRPr>
          </a:p>
        </p:txBody>
      </p:sp>
    </p:spTree>
    <p:extLst>
      <p:ext uri="{BB962C8B-B14F-4D97-AF65-F5344CB8AC3E}">
        <p14:creationId xmlns:p14="http://schemas.microsoft.com/office/powerpoint/2010/main" val="1767076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E37D1-7F1C-79D6-F382-4FFD0D2A56A1}"/>
              </a:ext>
            </a:extLst>
          </p:cNvPr>
          <p:cNvSpPr>
            <a:spLocks noGrp="1"/>
          </p:cNvSpPr>
          <p:nvPr>
            <p:ph type="title"/>
          </p:nvPr>
        </p:nvSpPr>
        <p:spPr>
          <a:xfrm>
            <a:off x="677334" y="451513"/>
            <a:ext cx="8596668" cy="599440"/>
          </a:xfrm>
        </p:spPr>
        <p:txBody>
          <a:bodyPr>
            <a:normAutofit/>
          </a:bodyPr>
          <a:lstStyle/>
          <a:p>
            <a:r>
              <a:rPr lang="en-GB" sz="2700" b="1" dirty="0">
                <a:solidFill>
                  <a:schemeClr val="tx1"/>
                </a:solidFill>
                <a:latin typeface="Times New Roman" panose="02020603050405020304" pitchFamily="18" charset="0"/>
                <a:cs typeface="Times New Roman" panose="02020603050405020304" pitchFamily="18" charset="0"/>
              </a:rPr>
              <a:t>Recruitment &amp; Skills </a:t>
            </a:r>
          </a:p>
        </p:txBody>
      </p:sp>
      <p:sp>
        <p:nvSpPr>
          <p:cNvPr id="3" name="Content Placeholder 2">
            <a:extLst>
              <a:ext uri="{FF2B5EF4-FFF2-40B4-BE49-F238E27FC236}">
                <a16:creationId xmlns:a16="http://schemas.microsoft.com/office/drawing/2014/main" id="{EF680360-94B0-0D4B-23FA-88D22C7877A6}"/>
              </a:ext>
            </a:extLst>
          </p:cNvPr>
          <p:cNvSpPr>
            <a:spLocks noGrp="1"/>
          </p:cNvSpPr>
          <p:nvPr>
            <p:ph idx="1"/>
          </p:nvPr>
        </p:nvSpPr>
        <p:spPr>
          <a:xfrm>
            <a:off x="677334" y="1137921"/>
            <a:ext cx="10356426" cy="4903442"/>
          </a:xfrm>
        </p:spPr>
        <p:txBody>
          <a:bodyPr/>
          <a:lstStyle/>
          <a:p>
            <a:pPr algn="just"/>
            <a:r>
              <a:rPr lang="en-GB" dirty="0">
                <a:latin typeface="Times New Roman" panose="02020603050405020304" pitchFamily="18" charset="0"/>
                <a:cs typeface="Times New Roman" panose="02020603050405020304" pitchFamily="18" charset="0"/>
              </a:rPr>
              <a:t>Recruiting top talent is at the heart of every organisation . VF has opened a new office in Malaga Spain to drive its digital future and recruiting keys skills which is and R&amp;D centre.</a:t>
            </a:r>
          </a:p>
          <a:p>
            <a:pPr algn="just"/>
            <a:r>
              <a:rPr lang="en-GB" dirty="0">
                <a:latin typeface="Times New Roman" panose="02020603050405020304" pitchFamily="18" charset="0"/>
                <a:cs typeface="Times New Roman" panose="02020603050405020304" pitchFamily="18" charset="0"/>
              </a:rPr>
              <a:t>VF’s talent acquisition strategy is very much aligned to the digital future of the organisation using a number of digital channels like LinkedIn, success factors (HR), eightfold.ai (AI) and SOVA (Assessments) all integrated.</a:t>
            </a:r>
          </a:p>
          <a:p>
            <a:pPr algn="just"/>
            <a:r>
              <a:rPr lang="en-GB" dirty="0">
                <a:latin typeface="Times New Roman" panose="02020603050405020304" pitchFamily="18" charset="0"/>
                <a:cs typeface="Times New Roman" panose="02020603050405020304" pitchFamily="18" charset="0"/>
              </a:rPr>
              <a:t>VF has the online VF university with more up to date training programmes aligned to the strategy to retrain its work force and learn new skills </a:t>
            </a:r>
          </a:p>
          <a:p>
            <a:pPr algn="just"/>
            <a:r>
              <a:rPr lang="en-GB" dirty="0">
                <a:latin typeface="Times New Roman" panose="02020603050405020304" pitchFamily="18" charset="0"/>
                <a:cs typeface="Times New Roman" panose="02020603050405020304" pitchFamily="18" charset="0"/>
              </a:rPr>
              <a:t>Internal online job portal which is AI driven and shows how best a candidates fits a role and what gaps in skills they have</a:t>
            </a:r>
          </a:p>
          <a:p>
            <a:pPr algn="just"/>
            <a:r>
              <a:rPr lang="en-GB" dirty="0">
                <a:latin typeface="Times New Roman" panose="02020603050405020304" pitchFamily="18" charset="0"/>
                <a:cs typeface="Times New Roman" panose="02020603050405020304" pitchFamily="18" charset="0"/>
              </a:rPr>
              <a:t>Organisation has setup a technical career path as part of the driver and long term strategy of becoming a technology communications company .</a:t>
            </a:r>
          </a:p>
          <a:p>
            <a:pPr algn="just"/>
            <a:r>
              <a:rPr lang="en-GB" dirty="0">
                <a:latin typeface="Times New Roman" panose="02020603050405020304" pitchFamily="18" charset="0"/>
                <a:cs typeface="Times New Roman" panose="02020603050405020304" pitchFamily="18" charset="0"/>
              </a:rPr>
              <a:t>Technical career paths is now a key attraction of companies in the tech sector</a:t>
            </a:r>
          </a:p>
        </p:txBody>
      </p:sp>
      <p:sp>
        <p:nvSpPr>
          <p:cNvPr id="4" name="Footer Placeholder 3">
            <a:extLst>
              <a:ext uri="{FF2B5EF4-FFF2-40B4-BE49-F238E27FC236}">
                <a16:creationId xmlns:a16="http://schemas.microsoft.com/office/drawing/2014/main" id="{973CC4FF-4AA5-4966-A07B-953BDE04959D}"/>
              </a:ext>
            </a:extLst>
          </p:cNvPr>
          <p:cNvSpPr>
            <a:spLocks noGrp="1"/>
          </p:cNvSpPr>
          <p:nvPr>
            <p:ph type="ftr" sz="quarter" idx="11"/>
          </p:nvPr>
        </p:nvSpPr>
        <p:spPr/>
        <p:txBody>
          <a:bodyPr/>
          <a:lstStyle/>
          <a:p>
            <a:r>
              <a:rPr lang="en-GB" sz="1500" dirty="0">
                <a:solidFill>
                  <a:schemeClr val="tx1"/>
                </a:solidFill>
              </a:rPr>
              <a:t>Author : Jones Fonchin</a:t>
            </a:r>
          </a:p>
        </p:txBody>
      </p:sp>
      <p:sp>
        <p:nvSpPr>
          <p:cNvPr id="5" name="Slide Number Placeholder 4">
            <a:extLst>
              <a:ext uri="{FF2B5EF4-FFF2-40B4-BE49-F238E27FC236}">
                <a16:creationId xmlns:a16="http://schemas.microsoft.com/office/drawing/2014/main" id="{2F89B440-6368-02ED-3DCD-96F19F335BD6}"/>
              </a:ext>
            </a:extLst>
          </p:cNvPr>
          <p:cNvSpPr>
            <a:spLocks noGrp="1"/>
          </p:cNvSpPr>
          <p:nvPr>
            <p:ph type="sldNum" sz="quarter" idx="12"/>
          </p:nvPr>
        </p:nvSpPr>
        <p:spPr>
          <a:xfrm>
            <a:off x="10114663" y="6041362"/>
            <a:ext cx="683339" cy="365125"/>
          </a:xfrm>
        </p:spPr>
        <p:txBody>
          <a:bodyPr/>
          <a:lstStyle/>
          <a:p>
            <a:fld id="{1BA43C40-6F30-44DD-96BC-EDDC82B9A29C}" type="slidenum">
              <a:rPr lang="en-GB" sz="1500" smtClean="0">
                <a:solidFill>
                  <a:schemeClr val="tx1"/>
                </a:solidFill>
              </a:rPr>
              <a:t>9</a:t>
            </a:fld>
            <a:endParaRPr lang="en-GB" sz="1500">
              <a:solidFill>
                <a:schemeClr val="tx1"/>
              </a:solidFill>
            </a:endParaRPr>
          </a:p>
        </p:txBody>
      </p:sp>
    </p:spTree>
    <p:extLst>
      <p:ext uri="{BB962C8B-B14F-4D97-AF65-F5344CB8AC3E}">
        <p14:creationId xmlns:p14="http://schemas.microsoft.com/office/powerpoint/2010/main" val="3676676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C3B6B-E6DB-A669-1DFD-610E47FCF326}"/>
              </a:ext>
            </a:extLst>
          </p:cNvPr>
          <p:cNvSpPr>
            <a:spLocks noGrp="1"/>
          </p:cNvSpPr>
          <p:nvPr>
            <p:ph type="title"/>
          </p:nvPr>
        </p:nvSpPr>
        <p:spPr>
          <a:xfrm>
            <a:off x="677334" y="193040"/>
            <a:ext cx="9889066" cy="548640"/>
          </a:xfrm>
        </p:spPr>
        <p:txBody>
          <a:bodyPr>
            <a:normAutofit/>
          </a:bodyPr>
          <a:lstStyle/>
          <a:p>
            <a:r>
              <a:rPr lang="en-GB" sz="2700" b="1" dirty="0">
                <a:solidFill>
                  <a:schemeClr val="tx1"/>
                </a:solidFill>
                <a:latin typeface="Times New Roman" panose="02020603050405020304" pitchFamily="18" charset="0"/>
                <a:cs typeface="Times New Roman" panose="02020603050405020304" pitchFamily="18" charset="0"/>
              </a:rPr>
              <a:t>Research methodology </a:t>
            </a:r>
          </a:p>
        </p:txBody>
      </p:sp>
      <p:sp>
        <p:nvSpPr>
          <p:cNvPr id="3" name="Content Placeholder 2">
            <a:extLst>
              <a:ext uri="{FF2B5EF4-FFF2-40B4-BE49-F238E27FC236}">
                <a16:creationId xmlns:a16="http://schemas.microsoft.com/office/drawing/2014/main" id="{4196C88B-7521-C157-0367-8874A741A80C}"/>
              </a:ext>
            </a:extLst>
          </p:cNvPr>
          <p:cNvSpPr>
            <a:spLocks noGrp="1"/>
          </p:cNvSpPr>
          <p:nvPr>
            <p:ph idx="1"/>
          </p:nvPr>
        </p:nvSpPr>
        <p:spPr>
          <a:xfrm>
            <a:off x="677334" y="741680"/>
            <a:ext cx="10925386" cy="5645122"/>
          </a:xfrm>
        </p:spPr>
        <p:txBody>
          <a:bodyPr>
            <a:noAutofit/>
          </a:bodyPr>
          <a:lstStyle/>
          <a:p>
            <a:r>
              <a:rPr lang="en-GB" b="1" dirty="0">
                <a:latin typeface="Times New Roman" panose="02020603050405020304" pitchFamily="18" charset="0"/>
                <a:cs typeface="Times New Roman" panose="02020603050405020304" pitchFamily="18" charset="0"/>
              </a:rPr>
              <a:t>Methodology</a:t>
            </a:r>
            <a:r>
              <a:rPr lang="en-GB" dirty="0">
                <a:latin typeface="Times New Roman" panose="02020603050405020304" pitchFamily="18" charset="0"/>
                <a:cs typeface="Times New Roman" panose="02020603050405020304" pitchFamily="18" charset="0"/>
              </a:rPr>
              <a:t> : A single inductive qualitative case study with embedded units research approach will be used.</a:t>
            </a:r>
          </a:p>
          <a:p>
            <a:pPr lvl="1" algn="just"/>
            <a:r>
              <a:rPr lang="en-GB" sz="1800" dirty="0">
                <a:latin typeface="Times New Roman" panose="02020603050405020304" pitchFamily="18" charset="0"/>
                <a:cs typeface="Times New Roman" panose="02020603050405020304" pitchFamily="18" charset="0"/>
              </a:rPr>
              <a:t>The single qualitative case study with embedded units enables within case, between case and cross-case analysis which better illustrate the case (Baxter &amp; Jack, 2008).</a:t>
            </a:r>
          </a:p>
          <a:p>
            <a:pPr lvl="1" algn="just"/>
            <a:r>
              <a:rPr lang="en-GB" sz="1800" dirty="0">
                <a:latin typeface="Times New Roman" panose="02020603050405020304" pitchFamily="18" charset="0"/>
                <a:cs typeface="Times New Roman" panose="02020603050405020304" pitchFamily="18" charset="0"/>
              </a:rPr>
              <a:t>Berg , (2001) describes case studies </a:t>
            </a:r>
            <a:r>
              <a:rPr lang="en-GB" sz="1800" b="1" dirty="0">
                <a:latin typeface="Times New Roman" panose="02020603050405020304" pitchFamily="18" charset="0"/>
                <a:cs typeface="Times New Roman" panose="02020603050405020304" pitchFamily="18" charset="0"/>
              </a:rPr>
              <a:t>as involving a logical collection of information</a:t>
            </a:r>
            <a:r>
              <a:rPr lang="en-GB" sz="1800" dirty="0">
                <a:latin typeface="Times New Roman" panose="02020603050405020304" pitchFamily="18" charset="0"/>
                <a:cs typeface="Times New Roman" panose="02020603050405020304" pitchFamily="18" charset="0"/>
              </a:rPr>
              <a:t> about a particular phenomenon to provide the researcher with sufficient information about how it operates or functions. </a:t>
            </a:r>
          </a:p>
          <a:p>
            <a:pPr lvl="1" algn="just"/>
            <a:r>
              <a:rPr lang="en-GB" sz="1800" dirty="0">
                <a:latin typeface="Times New Roman" panose="02020603050405020304" pitchFamily="18" charset="0"/>
                <a:cs typeface="Times New Roman" panose="02020603050405020304" pitchFamily="18" charset="0"/>
              </a:rPr>
              <a:t>Thomas, G. (2019) describes case studies as an </a:t>
            </a:r>
            <a:r>
              <a:rPr lang="en-US" sz="1800" dirty="0">
                <a:latin typeface="Times New Roman" panose="02020603050405020304" pitchFamily="18" charset="0"/>
                <a:cs typeface="Times New Roman" panose="02020603050405020304" pitchFamily="18" charset="0"/>
              </a:rPr>
              <a:t>“an in-depth exploration from multiple perspectives of the complexity and uniqueness of a particular project, policy, institution, program or system in a “real life” context”. (Helen, S. 2009, pg. 21).</a:t>
            </a:r>
          </a:p>
          <a:p>
            <a:pPr lvl="1" algn="just"/>
            <a:r>
              <a:rPr lang="en-US" sz="1800" dirty="0">
                <a:latin typeface="Times New Roman" panose="02020603050405020304" pitchFamily="18" charset="0"/>
                <a:cs typeface="Times New Roman" panose="02020603050405020304" pitchFamily="18" charset="0"/>
              </a:rPr>
              <a:t>Yin (1984 ) cited by Warren &amp; Bell, (2022) define a case study as “</a:t>
            </a:r>
            <a:r>
              <a:rPr lang="en-US" sz="1800" b="0" i="0" u="none" strike="noStrike" baseline="0" dirty="0">
                <a:solidFill>
                  <a:schemeClr val="tx1"/>
                </a:solidFill>
                <a:latin typeface="Times New Roman" panose="02020603050405020304" pitchFamily="18" charset="0"/>
                <a:cs typeface="Times New Roman" panose="02020603050405020304" pitchFamily="18" charset="0"/>
              </a:rPr>
              <a:t>an empirical enquiry that investigates a contemporary phenomenon within its real-life context, when the boundaries between phenomenon and the context are not clearly evident, and in which multiple sources of evidence are used”</a:t>
            </a:r>
            <a:endParaRPr lang="en-GB" sz="1800" dirty="0">
              <a:solidFill>
                <a:schemeClr val="tx1"/>
              </a:solidFill>
              <a:latin typeface="Times New Roman" panose="02020603050405020304" pitchFamily="18" charset="0"/>
              <a:cs typeface="Times New Roman" panose="02020603050405020304" pitchFamily="18" charset="0"/>
            </a:endParaRPr>
          </a:p>
          <a:p>
            <a:pPr lvl="1" algn="just"/>
            <a:r>
              <a:rPr lang="en-GB" sz="1800" dirty="0">
                <a:latin typeface="Times New Roman" panose="02020603050405020304" pitchFamily="18" charset="0"/>
                <a:cs typeface="Times New Roman" panose="02020603050405020304" pitchFamily="18" charset="0"/>
              </a:rPr>
              <a:t>the case study provides an opportunity to examine technology strategy and its impact on product innovation in a real-life context (Yin, 1981;2003; Warren, V. &amp; Bell, R. 2022)</a:t>
            </a:r>
          </a:p>
          <a:p>
            <a:pPr lvl="1" algn="just"/>
            <a:r>
              <a:rPr lang="en-GB" sz="1800" dirty="0">
                <a:latin typeface="Times New Roman" panose="02020603050405020304" pitchFamily="18" charset="0"/>
                <a:cs typeface="Times New Roman" panose="02020603050405020304" pitchFamily="18" charset="0"/>
              </a:rPr>
              <a:t>The boundary between technology strategy and its impact on product innovation within Vodafone is not clearly defined and the researcher has no control over the participants behaviours (Yin, 2003, p.6).</a:t>
            </a:r>
          </a:p>
          <a:p>
            <a:pPr lvl="1" algn="just"/>
            <a:r>
              <a:rPr lang="en-GB" sz="1800" dirty="0">
                <a:latin typeface="Times New Roman" panose="02020603050405020304" pitchFamily="18" charset="0"/>
                <a:cs typeface="Times New Roman" panose="02020603050405020304" pitchFamily="18" charset="0"/>
              </a:rPr>
              <a:t>The </a:t>
            </a:r>
            <a:r>
              <a:rPr lang="en-GB" sz="1800" b="1" dirty="0">
                <a:latin typeface="Times New Roman" panose="02020603050405020304" pitchFamily="18" charset="0"/>
                <a:cs typeface="Times New Roman" panose="02020603050405020304" pitchFamily="18" charset="0"/>
              </a:rPr>
              <a:t>insider position</a:t>
            </a:r>
            <a:r>
              <a:rPr lang="en-GB" sz="1800" dirty="0">
                <a:latin typeface="Times New Roman" panose="02020603050405020304" pitchFamily="18" charset="0"/>
                <a:cs typeface="Times New Roman" panose="02020603050405020304" pitchFamily="18" charset="0"/>
              </a:rPr>
              <a:t> enables researcher to have a local knowledge of the organisation and access to participants and evidence (Warren &amp; Bell , 2022).</a:t>
            </a:r>
          </a:p>
          <a:p>
            <a:endParaRPr lang="en-GB" dirty="0"/>
          </a:p>
        </p:txBody>
      </p:sp>
      <p:sp>
        <p:nvSpPr>
          <p:cNvPr id="4" name="Footer Placeholder 3">
            <a:extLst>
              <a:ext uri="{FF2B5EF4-FFF2-40B4-BE49-F238E27FC236}">
                <a16:creationId xmlns:a16="http://schemas.microsoft.com/office/drawing/2014/main" id="{FFF56329-3840-50FA-F143-B7620D106267}"/>
              </a:ext>
            </a:extLst>
          </p:cNvPr>
          <p:cNvSpPr>
            <a:spLocks noGrp="1"/>
          </p:cNvSpPr>
          <p:nvPr>
            <p:ph type="ftr" sz="quarter" idx="11"/>
          </p:nvPr>
        </p:nvSpPr>
        <p:spPr>
          <a:xfrm>
            <a:off x="677334" y="6386802"/>
            <a:ext cx="6297612" cy="365125"/>
          </a:xfrm>
        </p:spPr>
        <p:txBody>
          <a:bodyPr/>
          <a:lstStyle/>
          <a:p>
            <a:r>
              <a:rPr lang="en-GB" sz="1500" dirty="0">
                <a:solidFill>
                  <a:schemeClr val="tx1"/>
                </a:solidFill>
              </a:rPr>
              <a:t>Author : Jones Fonchin</a:t>
            </a:r>
          </a:p>
        </p:txBody>
      </p:sp>
      <p:sp>
        <p:nvSpPr>
          <p:cNvPr id="5" name="Slide Number Placeholder 4">
            <a:extLst>
              <a:ext uri="{FF2B5EF4-FFF2-40B4-BE49-F238E27FC236}">
                <a16:creationId xmlns:a16="http://schemas.microsoft.com/office/drawing/2014/main" id="{7599E16A-F268-AADA-7AEF-5E61737D66EC}"/>
              </a:ext>
            </a:extLst>
          </p:cNvPr>
          <p:cNvSpPr>
            <a:spLocks noGrp="1"/>
          </p:cNvSpPr>
          <p:nvPr>
            <p:ph type="sldNum" sz="quarter" idx="12"/>
          </p:nvPr>
        </p:nvSpPr>
        <p:spPr>
          <a:xfrm>
            <a:off x="10919381" y="6386801"/>
            <a:ext cx="683339" cy="365125"/>
          </a:xfrm>
        </p:spPr>
        <p:txBody>
          <a:bodyPr/>
          <a:lstStyle/>
          <a:p>
            <a:fld id="{1BA43C40-6F30-44DD-96BC-EDDC82B9A29C}" type="slidenum">
              <a:rPr lang="en-GB" sz="1500" smtClean="0">
                <a:solidFill>
                  <a:schemeClr val="tx1"/>
                </a:solidFill>
                <a:latin typeface="+mj-lt"/>
              </a:rPr>
              <a:t>10</a:t>
            </a:fld>
            <a:endParaRPr lang="en-GB" sz="1500" dirty="0">
              <a:solidFill>
                <a:schemeClr val="tx1"/>
              </a:solidFill>
              <a:latin typeface="+mj-lt"/>
            </a:endParaRPr>
          </a:p>
        </p:txBody>
      </p:sp>
    </p:spTree>
    <p:extLst>
      <p:ext uri="{BB962C8B-B14F-4D97-AF65-F5344CB8AC3E}">
        <p14:creationId xmlns:p14="http://schemas.microsoft.com/office/powerpoint/2010/main" val="339257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40201-8A04-EC5B-5E08-F644911D8F19}"/>
              </a:ext>
            </a:extLst>
          </p:cNvPr>
          <p:cNvSpPr>
            <a:spLocks noGrp="1"/>
          </p:cNvSpPr>
          <p:nvPr>
            <p:ph type="title"/>
          </p:nvPr>
        </p:nvSpPr>
        <p:spPr>
          <a:xfrm>
            <a:off x="677334" y="264160"/>
            <a:ext cx="10837332" cy="650240"/>
          </a:xfrm>
        </p:spPr>
        <p:txBody>
          <a:bodyPr>
            <a:normAutofit/>
          </a:bodyPr>
          <a:lstStyle/>
          <a:p>
            <a:r>
              <a:rPr lang="en-GB" sz="2700" b="1" dirty="0">
                <a:solidFill>
                  <a:schemeClr val="tx1"/>
                </a:solidFill>
                <a:latin typeface="Times New Roman" panose="02020603050405020304" pitchFamily="18" charset="0"/>
                <a:cs typeface="Times New Roman" panose="02020603050405020304" pitchFamily="18" charset="0"/>
              </a:rPr>
              <a:t>Data Collection Strategy</a:t>
            </a:r>
          </a:p>
        </p:txBody>
      </p:sp>
      <p:sp>
        <p:nvSpPr>
          <p:cNvPr id="3" name="Content Placeholder 2">
            <a:extLst>
              <a:ext uri="{FF2B5EF4-FFF2-40B4-BE49-F238E27FC236}">
                <a16:creationId xmlns:a16="http://schemas.microsoft.com/office/drawing/2014/main" id="{2243D2A0-FDB5-D691-3C68-E1E9C5ACB098}"/>
              </a:ext>
            </a:extLst>
          </p:cNvPr>
          <p:cNvSpPr>
            <a:spLocks noGrp="1"/>
          </p:cNvSpPr>
          <p:nvPr>
            <p:ph idx="1"/>
          </p:nvPr>
        </p:nvSpPr>
        <p:spPr>
          <a:xfrm>
            <a:off x="677334" y="995680"/>
            <a:ext cx="10837332" cy="5130799"/>
          </a:xfrm>
        </p:spPr>
        <p:txBody>
          <a:bodyPr>
            <a:noAutofit/>
          </a:bodyPr>
          <a:lstStyle/>
          <a:p>
            <a:pPr algn="just"/>
            <a:r>
              <a:rPr lang="en-GB" dirty="0">
                <a:latin typeface="Times New Roman" panose="02020603050405020304" pitchFamily="18" charset="0"/>
                <a:cs typeface="Times New Roman" panose="02020603050405020304" pitchFamily="18" charset="0"/>
              </a:rPr>
              <a:t>Data collection strategy is much aligned with research methodology of case study (Creswell, J., 2007)</a:t>
            </a:r>
          </a:p>
          <a:p>
            <a:pPr algn="just"/>
            <a:r>
              <a:rPr lang="en-GB" dirty="0">
                <a:latin typeface="Times New Roman" panose="02020603050405020304" pitchFamily="18" charset="0"/>
                <a:cs typeface="Times New Roman" panose="02020603050405020304" pitchFamily="18" charset="0"/>
              </a:rPr>
              <a:t>Semi-structured open-ended interviews conducted via face-to-face and Microsoft teams which are recorded will be used to collect the data for this study.</a:t>
            </a:r>
          </a:p>
          <a:p>
            <a:pPr algn="just"/>
            <a:r>
              <a:rPr lang="en-GB" dirty="0">
                <a:effectLst/>
                <a:latin typeface="Times New Roman" panose="02020603050405020304" pitchFamily="18" charset="0"/>
                <a:ea typeface="Times New Roman" panose="02020603050405020304" pitchFamily="18" charset="0"/>
              </a:rPr>
              <a:t>Interviewing is one of the most important methods when using a case study approach to research (Walker et al., 2016)</a:t>
            </a:r>
          </a:p>
          <a:p>
            <a:pPr algn="just"/>
            <a:r>
              <a:rPr lang="en-GB" dirty="0">
                <a:latin typeface="Times New Roman" panose="02020603050405020304" pitchFamily="18" charset="0"/>
                <a:cs typeface="Times New Roman" panose="02020603050405020304" pitchFamily="18" charset="0"/>
              </a:rPr>
              <a:t>Interview protocol approach designed by Creswell, J (2007) consisting of approximately seven questions will be used for the study. </a:t>
            </a:r>
          </a:p>
          <a:p>
            <a:pPr algn="just"/>
            <a:r>
              <a:rPr lang="en-GB" dirty="0">
                <a:latin typeface="Times New Roman" panose="02020603050405020304" pitchFamily="18" charset="0"/>
                <a:cs typeface="Times New Roman" panose="02020603050405020304" pitchFamily="18" charset="0"/>
              </a:rPr>
              <a:t>Order forms of data will be collected using archival records, documents and participant observations (Yin, R., 2003)</a:t>
            </a:r>
          </a:p>
          <a:p>
            <a:pPr algn="just"/>
            <a:r>
              <a:rPr lang="en-GB" dirty="0">
                <a:latin typeface="Times New Roman" panose="02020603050405020304" pitchFamily="18" charset="0"/>
                <a:cs typeface="Times New Roman" panose="02020603050405020304" pitchFamily="18" charset="0"/>
              </a:rPr>
              <a:t>Five Senior IT executives within the organisation will be interviewed</a:t>
            </a:r>
          </a:p>
          <a:p>
            <a:pPr algn="just"/>
            <a:r>
              <a:rPr lang="en-GB" dirty="0">
                <a:latin typeface="Times New Roman" panose="02020603050405020304" pitchFamily="18" charset="0"/>
                <a:cs typeface="Times New Roman" panose="02020603050405020304" pitchFamily="18" charset="0"/>
              </a:rPr>
              <a:t>Participant selection based on qualitative purposeful sampling approaches of maximum variation, critical case and convenience case approaches (</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Miles &amp; Huberman (1994, p.28) cited by Creswell, J. (2007</a:t>
            </a:r>
            <a:r>
              <a:rPr lang="en-GB" dirty="0">
                <a:effectLst/>
                <a:latin typeface="Times New Roman" panose="02020603050405020304" pitchFamily="18" charset="0"/>
                <a:ea typeface="Times New Roman" panose="02020603050405020304" pitchFamily="18" charset="0"/>
              </a:rPr>
              <a:t>). </a:t>
            </a:r>
            <a:endParaRPr lang="en-GB" dirty="0"/>
          </a:p>
        </p:txBody>
      </p:sp>
      <p:sp>
        <p:nvSpPr>
          <p:cNvPr id="4" name="Footer Placeholder 3">
            <a:extLst>
              <a:ext uri="{FF2B5EF4-FFF2-40B4-BE49-F238E27FC236}">
                <a16:creationId xmlns:a16="http://schemas.microsoft.com/office/drawing/2014/main" id="{990F5E39-2E8F-6750-D990-5879541409C3}"/>
              </a:ext>
            </a:extLst>
          </p:cNvPr>
          <p:cNvSpPr>
            <a:spLocks noGrp="1"/>
          </p:cNvSpPr>
          <p:nvPr>
            <p:ph type="ftr" sz="quarter" idx="11"/>
          </p:nvPr>
        </p:nvSpPr>
        <p:spPr>
          <a:xfrm>
            <a:off x="677334" y="6305522"/>
            <a:ext cx="6297612" cy="365125"/>
          </a:xfrm>
        </p:spPr>
        <p:txBody>
          <a:bodyPr/>
          <a:lstStyle/>
          <a:p>
            <a:r>
              <a:rPr lang="en-GB" sz="1200" dirty="0">
                <a:solidFill>
                  <a:schemeClr val="tx1"/>
                </a:solidFill>
              </a:rPr>
              <a:t>Author : Jones Fonchin</a:t>
            </a:r>
          </a:p>
        </p:txBody>
      </p:sp>
      <p:sp>
        <p:nvSpPr>
          <p:cNvPr id="5" name="Slide Number Placeholder 4">
            <a:extLst>
              <a:ext uri="{FF2B5EF4-FFF2-40B4-BE49-F238E27FC236}">
                <a16:creationId xmlns:a16="http://schemas.microsoft.com/office/drawing/2014/main" id="{2BFF85A3-4650-F3F2-AD6C-ED58D04024F5}"/>
              </a:ext>
            </a:extLst>
          </p:cNvPr>
          <p:cNvSpPr>
            <a:spLocks noGrp="1"/>
          </p:cNvSpPr>
          <p:nvPr>
            <p:ph type="sldNum" sz="quarter" idx="12"/>
          </p:nvPr>
        </p:nvSpPr>
        <p:spPr>
          <a:xfrm>
            <a:off x="10368663" y="6305522"/>
            <a:ext cx="683339" cy="365125"/>
          </a:xfrm>
        </p:spPr>
        <p:txBody>
          <a:bodyPr/>
          <a:lstStyle/>
          <a:p>
            <a:fld id="{1BA43C40-6F30-44DD-96BC-EDDC82B9A29C}" type="slidenum">
              <a:rPr lang="en-GB" sz="1200" smtClean="0">
                <a:solidFill>
                  <a:schemeClr val="tx1"/>
                </a:solidFill>
              </a:rPr>
              <a:t>11</a:t>
            </a:fld>
            <a:endParaRPr lang="en-GB" sz="1200" dirty="0">
              <a:solidFill>
                <a:schemeClr val="tx1"/>
              </a:solidFill>
            </a:endParaRPr>
          </a:p>
        </p:txBody>
      </p:sp>
    </p:spTree>
    <p:extLst>
      <p:ext uri="{BB962C8B-B14F-4D97-AF65-F5344CB8AC3E}">
        <p14:creationId xmlns:p14="http://schemas.microsoft.com/office/powerpoint/2010/main" val="2932771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3179F-F1DE-C1FE-851A-8820B32F4C5F}"/>
              </a:ext>
            </a:extLst>
          </p:cNvPr>
          <p:cNvSpPr>
            <a:spLocks noGrp="1"/>
          </p:cNvSpPr>
          <p:nvPr>
            <p:ph type="title"/>
          </p:nvPr>
        </p:nvSpPr>
        <p:spPr>
          <a:xfrm>
            <a:off x="677334" y="355600"/>
            <a:ext cx="10102426" cy="823597"/>
          </a:xfrm>
        </p:spPr>
        <p:txBody>
          <a:bodyPr>
            <a:normAutofit/>
          </a:bodyPr>
          <a:lstStyle/>
          <a:p>
            <a:r>
              <a:rPr lang="en-GB" sz="2700" b="1" dirty="0">
                <a:solidFill>
                  <a:schemeClr val="tx1"/>
                </a:solidFill>
                <a:latin typeface="Times New Roman" panose="02020603050405020304" pitchFamily="18" charset="0"/>
                <a:cs typeface="Times New Roman" panose="02020603050405020304" pitchFamily="18" charset="0"/>
              </a:rPr>
              <a:t>Possible Findings of Research from Vodafone</a:t>
            </a:r>
          </a:p>
        </p:txBody>
      </p:sp>
      <p:sp>
        <p:nvSpPr>
          <p:cNvPr id="3" name="Content Placeholder 2">
            <a:extLst>
              <a:ext uri="{FF2B5EF4-FFF2-40B4-BE49-F238E27FC236}">
                <a16:creationId xmlns:a16="http://schemas.microsoft.com/office/drawing/2014/main" id="{77E4ABFC-BD8F-4ABA-0537-A7A9BA990EF9}"/>
              </a:ext>
            </a:extLst>
          </p:cNvPr>
          <p:cNvSpPr>
            <a:spLocks noGrp="1"/>
          </p:cNvSpPr>
          <p:nvPr>
            <p:ph idx="1"/>
          </p:nvPr>
        </p:nvSpPr>
        <p:spPr>
          <a:xfrm>
            <a:off x="677334" y="1225146"/>
            <a:ext cx="10366586" cy="5029005"/>
          </a:xfrm>
        </p:spPr>
        <p:txBody>
          <a:bodyPr>
            <a:noAutofit/>
          </a:bodyPr>
          <a:lstStyle/>
          <a:p>
            <a:pPr algn="just"/>
            <a:r>
              <a:rPr lang="en-GB" dirty="0">
                <a:latin typeface="Times New Roman" panose="02020603050405020304" pitchFamily="18" charset="0"/>
                <a:cs typeface="Times New Roman" panose="02020603050405020304" pitchFamily="18" charset="0"/>
              </a:rPr>
              <a:t>Technology strategy of the organisation will most probably have an influence on Vodafone’s product innovation</a:t>
            </a:r>
          </a:p>
          <a:p>
            <a:pPr algn="just"/>
            <a:r>
              <a:rPr lang="en-GB" dirty="0">
                <a:latin typeface="Times New Roman" panose="02020603050405020304" pitchFamily="18" charset="0"/>
                <a:cs typeface="Times New Roman" panose="02020603050405020304" pitchFamily="18" charset="0"/>
              </a:rPr>
              <a:t>The strategy will very much be influenced by resources (financial , human, technology) which will be reflected in product offerings</a:t>
            </a:r>
          </a:p>
          <a:p>
            <a:pPr algn="just"/>
            <a:r>
              <a:rPr lang="en-GB" dirty="0">
                <a:latin typeface="Times New Roman" panose="02020603050405020304" pitchFamily="18" charset="0"/>
                <a:cs typeface="Times New Roman" panose="02020603050405020304" pitchFamily="18" charset="0"/>
              </a:rPr>
              <a:t>Management will most probably have a significant role in developing and leading the organisations technology strategy which could again impact  on its product innovation.</a:t>
            </a:r>
          </a:p>
          <a:p>
            <a:pPr algn="just"/>
            <a:r>
              <a:rPr lang="en-GB" dirty="0">
                <a:latin typeface="Times New Roman" panose="02020603050405020304" pitchFamily="18" charset="0"/>
                <a:cs typeface="Times New Roman" panose="02020603050405020304" pitchFamily="18" charset="0"/>
              </a:rPr>
              <a:t>The leadership style within the organisation will be very much transformational with a human relationship management style (McGregor, 1960 &amp; Hawthorne studies) than Taylorism introduced by Frederick Taylor.</a:t>
            </a:r>
          </a:p>
          <a:p>
            <a:pPr algn="just"/>
            <a:r>
              <a:rPr lang="en-GB" dirty="0">
                <a:latin typeface="Times New Roman" panose="02020603050405020304" pitchFamily="18" charset="0"/>
                <a:cs typeface="Times New Roman" panose="02020603050405020304" pitchFamily="18" charset="0"/>
              </a:rPr>
              <a:t>The leadership approach will most probably be linked to the types of technology strategies adopted the management</a:t>
            </a:r>
          </a:p>
          <a:p>
            <a:pPr algn="just"/>
            <a:r>
              <a:rPr lang="en-GB" dirty="0">
                <a:latin typeface="Times New Roman" panose="02020603050405020304" pitchFamily="18" charset="0"/>
                <a:cs typeface="Times New Roman" panose="02020603050405020304" pitchFamily="18" charset="0"/>
              </a:rPr>
              <a:t>The organisational culture should very much reflect the management and leadership orientation and will most likely influence the product innovation . For example Vodafone uses Agile and has product management orientation as opposed to a project based orientation.</a:t>
            </a:r>
          </a:p>
          <a:p>
            <a:pPr algn="just"/>
            <a:r>
              <a:rPr lang="en-GB" dirty="0">
                <a:latin typeface="Times New Roman" panose="02020603050405020304" pitchFamily="18" charset="0"/>
                <a:cs typeface="Times New Roman" panose="02020603050405020304" pitchFamily="18" charset="0"/>
              </a:rPr>
              <a:t>The significant role of employees as key assets in delivering the required technology strategy and product innovation activities required by management	</a:t>
            </a:r>
          </a:p>
          <a:p>
            <a:pPr algn="just"/>
            <a:endParaRPr lang="en-GB"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744E33E9-A2E5-BF56-E89D-1C5AF8DBFB50}"/>
              </a:ext>
            </a:extLst>
          </p:cNvPr>
          <p:cNvSpPr>
            <a:spLocks noGrp="1"/>
          </p:cNvSpPr>
          <p:nvPr>
            <p:ph type="ftr" sz="quarter" idx="11"/>
          </p:nvPr>
        </p:nvSpPr>
        <p:spPr>
          <a:xfrm>
            <a:off x="677334" y="6468082"/>
            <a:ext cx="6297612" cy="365125"/>
          </a:xfrm>
        </p:spPr>
        <p:txBody>
          <a:bodyPr/>
          <a:lstStyle/>
          <a:p>
            <a:r>
              <a:rPr lang="en-GB" sz="1500" dirty="0">
                <a:solidFill>
                  <a:schemeClr val="tx1"/>
                </a:solidFill>
              </a:rPr>
              <a:t>Author : Jones Fonchin</a:t>
            </a:r>
          </a:p>
        </p:txBody>
      </p:sp>
      <p:sp>
        <p:nvSpPr>
          <p:cNvPr id="5" name="Slide Number Placeholder 4">
            <a:extLst>
              <a:ext uri="{FF2B5EF4-FFF2-40B4-BE49-F238E27FC236}">
                <a16:creationId xmlns:a16="http://schemas.microsoft.com/office/drawing/2014/main" id="{5B2FEA5E-CFC1-76E8-910E-D6E686D34B03}"/>
              </a:ext>
            </a:extLst>
          </p:cNvPr>
          <p:cNvSpPr>
            <a:spLocks noGrp="1"/>
          </p:cNvSpPr>
          <p:nvPr>
            <p:ph type="sldNum" sz="quarter" idx="12"/>
          </p:nvPr>
        </p:nvSpPr>
        <p:spPr>
          <a:xfrm>
            <a:off x="10360581" y="6427441"/>
            <a:ext cx="683339" cy="365125"/>
          </a:xfrm>
        </p:spPr>
        <p:txBody>
          <a:bodyPr/>
          <a:lstStyle/>
          <a:p>
            <a:fld id="{1BA43C40-6F30-44DD-96BC-EDDC82B9A29C}" type="slidenum">
              <a:rPr lang="en-GB" sz="1500" smtClean="0">
                <a:solidFill>
                  <a:schemeClr val="tx1"/>
                </a:solidFill>
              </a:rPr>
              <a:t>12</a:t>
            </a:fld>
            <a:endParaRPr lang="en-GB" sz="1500" dirty="0">
              <a:solidFill>
                <a:schemeClr val="tx1"/>
              </a:solidFill>
            </a:endParaRPr>
          </a:p>
        </p:txBody>
      </p:sp>
    </p:spTree>
    <p:extLst>
      <p:ext uri="{BB962C8B-B14F-4D97-AF65-F5344CB8AC3E}">
        <p14:creationId xmlns:p14="http://schemas.microsoft.com/office/powerpoint/2010/main" val="1374129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D84E8-79D4-393B-1DDF-102D55D99145}"/>
              </a:ext>
            </a:extLst>
          </p:cNvPr>
          <p:cNvSpPr>
            <a:spLocks noGrp="1"/>
          </p:cNvSpPr>
          <p:nvPr>
            <p:ph type="title"/>
          </p:nvPr>
        </p:nvSpPr>
        <p:spPr>
          <a:xfrm>
            <a:off x="677334" y="457200"/>
            <a:ext cx="8596668" cy="772797"/>
          </a:xfrm>
        </p:spPr>
        <p:txBody>
          <a:bodyPr>
            <a:normAutofit/>
          </a:bodyPr>
          <a:lstStyle/>
          <a:p>
            <a:r>
              <a:rPr lang="en-GB" sz="2700" b="1" dirty="0">
                <a:solidFill>
                  <a:schemeClr val="tx1"/>
                </a:solidFill>
                <a:latin typeface="Times New Roman" panose="02020603050405020304" pitchFamily="18" charset="0"/>
                <a:cs typeface="Times New Roman" panose="02020603050405020304" pitchFamily="18" charset="0"/>
              </a:rPr>
              <a:t>General Guidance </a:t>
            </a:r>
          </a:p>
        </p:txBody>
      </p:sp>
      <p:sp>
        <p:nvSpPr>
          <p:cNvPr id="3" name="Content Placeholder 2">
            <a:extLst>
              <a:ext uri="{FF2B5EF4-FFF2-40B4-BE49-F238E27FC236}">
                <a16:creationId xmlns:a16="http://schemas.microsoft.com/office/drawing/2014/main" id="{4AF846D9-E971-F25B-C4FA-7FD0D547C7F9}"/>
              </a:ext>
            </a:extLst>
          </p:cNvPr>
          <p:cNvSpPr>
            <a:spLocks noGrp="1"/>
          </p:cNvSpPr>
          <p:nvPr>
            <p:ph idx="1"/>
          </p:nvPr>
        </p:nvSpPr>
        <p:spPr>
          <a:xfrm>
            <a:off x="677334" y="1402080"/>
            <a:ext cx="10234506" cy="4358639"/>
          </a:xfrm>
        </p:spPr>
        <p:txBody>
          <a:bodyPr>
            <a:normAutofit/>
          </a:bodyPr>
          <a:lstStyle/>
          <a:p>
            <a:pPr algn="just"/>
            <a:r>
              <a:rPr lang="en-GB" sz="2000" dirty="0">
                <a:latin typeface="Times New Roman" panose="02020603050405020304" pitchFamily="18" charset="0"/>
                <a:cs typeface="Times New Roman" panose="02020603050405020304" pitchFamily="18" charset="0"/>
              </a:rPr>
              <a:t>Think about a research topic  of interest</a:t>
            </a:r>
          </a:p>
          <a:p>
            <a:pPr algn="just"/>
            <a:r>
              <a:rPr lang="en-GB" sz="2000" dirty="0">
                <a:latin typeface="Times New Roman" panose="02020603050405020304" pitchFamily="18" charset="0"/>
                <a:cs typeface="Times New Roman" panose="02020603050405020304" pitchFamily="18" charset="0"/>
              </a:rPr>
              <a:t>Start exploring what literature is out there making notes on the findings and contributions.</a:t>
            </a:r>
          </a:p>
          <a:p>
            <a:pPr algn="just"/>
            <a:r>
              <a:rPr lang="en-GB" sz="2000" dirty="0">
                <a:latin typeface="Times New Roman" panose="02020603050405020304" pitchFamily="18" charset="0"/>
                <a:cs typeface="Times New Roman" panose="02020603050405020304" pitchFamily="18" charset="0"/>
              </a:rPr>
              <a:t>What type of research will I engage in? (Quantitative or Qualitative)</a:t>
            </a:r>
          </a:p>
          <a:p>
            <a:pPr algn="just"/>
            <a:r>
              <a:rPr lang="en-GB" sz="2000" dirty="0">
                <a:latin typeface="Times New Roman" panose="02020603050405020304" pitchFamily="18" charset="0"/>
                <a:cs typeface="Times New Roman" panose="02020603050405020304" pitchFamily="18" charset="0"/>
              </a:rPr>
              <a:t>What research philosophies or assumptions drive the chosen research type</a:t>
            </a:r>
          </a:p>
          <a:p>
            <a:pPr algn="just"/>
            <a:r>
              <a:rPr lang="en-GB" sz="2000" dirty="0">
                <a:latin typeface="Times New Roman" panose="02020603050405020304" pitchFamily="18" charset="0"/>
                <a:cs typeface="Times New Roman" panose="02020603050405020304" pitchFamily="18" charset="0"/>
              </a:rPr>
              <a:t>What methodology can I use to investigate the issue ? Case study, phenomenology, ethnography , narrative study  etc ? </a:t>
            </a:r>
          </a:p>
          <a:p>
            <a:pPr algn="just"/>
            <a:r>
              <a:rPr lang="en-GB" sz="2000" dirty="0">
                <a:latin typeface="Times New Roman" panose="02020603050405020304" pitchFamily="18" charset="0"/>
                <a:cs typeface="Times New Roman" panose="02020603050405020304" pitchFamily="18" charset="0"/>
              </a:rPr>
              <a:t>What methods could be used to gather the data (surveys, interviews, etc) including access to sites and participants is very important.</a:t>
            </a:r>
          </a:p>
          <a:p>
            <a:pPr algn="just"/>
            <a:endParaRPr lang="en-GB" sz="2000"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682741C0-2B94-302C-2904-853AFAE181E2}"/>
              </a:ext>
            </a:extLst>
          </p:cNvPr>
          <p:cNvSpPr>
            <a:spLocks noGrp="1"/>
          </p:cNvSpPr>
          <p:nvPr>
            <p:ph type="ftr" sz="quarter" idx="11"/>
          </p:nvPr>
        </p:nvSpPr>
        <p:spPr/>
        <p:txBody>
          <a:bodyPr/>
          <a:lstStyle/>
          <a:p>
            <a:r>
              <a:rPr lang="en-GB" sz="1500" dirty="0">
                <a:solidFill>
                  <a:schemeClr val="tx1"/>
                </a:solidFill>
              </a:rPr>
              <a:t>Author : Jones Fonchin</a:t>
            </a:r>
          </a:p>
        </p:txBody>
      </p:sp>
      <p:sp>
        <p:nvSpPr>
          <p:cNvPr id="5" name="Slide Number Placeholder 4">
            <a:extLst>
              <a:ext uri="{FF2B5EF4-FFF2-40B4-BE49-F238E27FC236}">
                <a16:creationId xmlns:a16="http://schemas.microsoft.com/office/drawing/2014/main" id="{97A0760D-7343-F93B-23DB-ABCBF3BFE75B}"/>
              </a:ext>
            </a:extLst>
          </p:cNvPr>
          <p:cNvSpPr>
            <a:spLocks noGrp="1"/>
          </p:cNvSpPr>
          <p:nvPr>
            <p:ph type="sldNum" sz="quarter" idx="12"/>
          </p:nvPr>
        </p:nvSpPr>
        <p:spPr/>
        <p:txBody>
          <a:bodyPr/>
          <a:lstStyle/>
          <a:p>
            <a:fld id="{1BA43C40-6F30-44DD-96BC-EDDC82B9A29C}" type="slidenum">
              <a:rPr lang="en-GB" sz="1500" smtClean="0">
                <a:solidFill>
                  <a:schemeClr val="tx1"/>
                </a:solidFill>
              </a:rPr>
              <a:t>13</a:t>
            </a:fld>
            <a:endParaRPr lang="en-GB" sz="1500" dirty="0">
              <a:solidFill>
                <a:schemeClr val="tx1"/>
              </a:solidFill>
            </a:endParaRPr>
          </a:p>
        </p:txBody>
      </p:sp>
    </p:spTree>
    <p:extLst>
      <p:ext uri="{BB962C8B-B14F-4D97-AF65-F5344CB8AC3E}">
        <p14:creationId xmlns:p14="http://schemas.microsoft.com/office/powerpoint/2010/main" val="16500625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117986</TotalTime>
  <Words>2383</Words>
  <Application>Microsoft Office PowerPoint</Application>
  <PresentationFormat>Widescreen</PresentationFormat>
  <Paragraphs>151</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Trebuchet MS</vt:lpstr>
      <vt:lpstr>Wingdings 3</vt:lpstr>
      <vt:lpstr>Facet</vt:lpstr>
      <vt:lpstr>PowerPoint Presentation</vt:lpstr>
      <vt:lpstr>PowerPoint Presentation</vt:lpstr>
      <vt:lpstr>Researcher Background</vt:lpstr>
      <vt:lpstr>Introduction on Research</vt:lpstr>
      <vt:lpstr>Underlying Research Theories</vt:lpstr>
      <vt:lpstr>Technological Change and Innovation and Digitalisation</vt:lpstr>
      <vt:lpstr>People and Culture and Management  </vt:lpstr>
      <vt:lpstr>Role of HR In Innovation and Change</vt:lpstr>
      <vt:lpstr>Recruitment &amp; Skills </vt:lpstr>
      <vt:lpstr>Research methodology </vt:lpstr>
      <vt:lpstr>Data Collection Strategy</vt:lpstr>
      <vt:lpstr>Possible Findings of Research from Vodafone</vt:lpstr>
      <vt:lpstr>General Guidance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 Fonchin</dc:creator>
  <cp:lastModifiedBy>Stephen</cp:lastModifiedBy>
  <cp:revision>1139</cp:revision>
  <dcterms:created xsi:type="dcterms:W3CDTF">2022-10-07T14:02:06Z</dcterms:created>
  <dcterms:modified xsi:type="dcterms:W3CDTF">2023-02-16T11:26:40Z</dcterms:modified>
</cp:coreProperties>
</file>