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6"/>
  </p:notesMasterIdLst>
  <p:sldIdLst>
    <p:sldId id="256" r:id="rId2"/>
    <p:sldId id="260" r:id="rId3"/>
    <p:sldId id="261" r:id="rId4"/>
    <p:sldId id="259" r:id="rId5"/>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0D143E1-DB0C-3D26-9CB4-7ABEA77C7226}" v="14" dt="2026-07-02T14:07:08.0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66144" autoAdjust="0"/>
  </p:normalViewPr>
  <p:slideViewPr>
    <p:cSldViewPr snapToGrid="0" snapToObjects="1">
      <p:cViewPr varScale="1">
        <p:scale>
          <a:sx n="54" d="100"/>
          <a:sy n="54" d="100"/>
        </p:scale>
        <p:origin x="1781"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60D143E1-DB0C-3D26-9CB4-7ABEA77C7226}"/>
    <pc:docChg chg="delSld">
      <pc:chgData name="" userId="" providerId="" clId="Web-{60D143E1-DB0C-3D26-9CB4-7ABEA77C7226}" dt="2026-07-02T14:06:31.129" v="0"/>
      <pc:docMkLst>
        <pc:docMk/>
      </pc:docMkLst>
      <pc:sldChg chg="del">
        <pc:chgData name="" userId="" providerId="" clId="Web-{60D143E1-DB0C-3D26-9CB4-7ABEA77C7226}" dt="2026-07-02T14:06:31.129" v="0"/>
        <pc:sldMkLst>
          <pc:docMk/>
          <pc:sldMk cId="0" sldId="256"/>
        </pc:sldMkLst>
      </pc:sldChg>
    </pc:docChg>
  </pc:docChgLst>
  <pc:docChgLst>
    <pc:chgData name="Surayya Khan (2323459)" userId="S::2323459@student.uwtsd.ac.uk::29c5d5a5-ff24-4108-9148-e81239d2ca9e" providerId="AD" clId="Web-{60D143E1-DB0C-3D26-9CB4-7ABEA77C7226}"/>
    <pc:docChg chg="addSld modSld">
      <pc:chgData name="Surayya Khan (2323459)" userId="S::2323459@student.uwtsd.ac.uk::29c5d5a5-ff24-4108-9148-e81239d2ca9e" providerId="AD" clId="Web-{60D143E1-DB0C-3D26-9CB4-7ABEA77C7226}" dt="2026-07-02T14:07:08.067" v="12" actId="20577"/>
      <pc:docMkLst>
        <pc:docMk/>
      </pc:docMkLst>
      <pc:sldChg chg="modSp add">
        <pc:chgData name="Surayya Khan (2323459)" userId="S::2323459@student.uwtsd.ac.uk::29c5d5a5-ff24-4108-9148-e81239d2ca9e" providerId="AD" clId="Web-{60D143E1-DB0C-3D26-9CB4-7ABEA77C7226}" dt="2026-07-02T14:07:08.067" v="12" actId="20577"/>
        <pc:sldMkLst>
          <pc:docMk/>
          <pc:sldMk cId="0" sldId="256"/>
        </pc:sldMkLst>
        <pc:spChg chg="mod">
          <ac:chgData name="Surayya Khan (2323459)" userId="S::2323459@student.uwtsd.ac.uk::29c5d5a5-ff24-4108-9148-e81239d2ca9e" providerId="AD" clId="Web-{60D143E1-DB0C-3D26-9CB4-7ABEA77C7226}" dt="2026-07-02T14:07:08.067" v="12" actId="20577"/>
          <ac:spMkLst>
            <pc:docMk/>
            <pc:sldMk cId="0" sldId="256"/>
            <ac:spMk id="11"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226657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I will be talking about schizophrenia today. Schizophrenia is a complex psychological disorder that involves the functioning of thoughts, perceptions, emotions and behaviour. While many strides have been made in diagnosis and treatment, stigma and cultural differences, as well as inequalities in care, remain an issue. The presentation discusses the nature and classification of schizophrenia, the history of care provision, and recent developments aimed at improving the prognosis of schizophrenia.</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8600" y="1524000"/>
            <a:ext cx="7315200" cy="4114800"/>
          </a:xfrm>
          <a:prstGeom prst="rect">
            <a:avLst/>
          </a:prstGeom>
          <a:noFill/>
          <a:ln w="12700">
            <a:solidFill>
              <a:prstClr val="black"/>
            </a:solidFill>
          </a:ln>
        </p:spPr>
      </p:sp>
      <p:sp>
        <p:nvSpPr>
          <p:cNvPr id="3" name="Notes Placeholder 2"/>
          <p:cNvSpPr>
            <a:spLocks noGrp="1"/>
          </p:cNvSpPr>
          <p:nvPr>
            <p:ph type="body" idx="1"/>
          </p:nvPr>
        </p:nvSpPr>
        <p:spPr>
          <a:xfrm>
            <a:off x="685800" y="5867400"/>
            <a:ext cx="5486400" cy="4800600"/>
          </a:xfrm>
          <a:prstGeom prst="rect">
            <a:avLst/>
          </a:prstGeom>
        </p:spPr>
        <p:txBody>
          <a:bodyPr/>
          <a:lstStyle/>
          <a:p>
            <a:r>
              <a:rPr lang="en-GB" sz="1200" kern="1200" dirty="0">
                <a:solidFill>
                  <a:schemeClr val="tx1"/>
                </a:solidFill>
                <a:effectLst/>
                <a:latin typeface="+mn-lt"/>
                <a:ea typeface="+mn-ea"/>
                <a:cs typeface="+mn-cs"/>
              </a:rPr>
              <a:t>ICD-11 classifies schizophrenia as a mental, behavioural and neurodevelopmental disorder with persistent disorders of perception, thinking, emotion and behaviour. The shift of traditional subtypes to a dimensional approach is a reflection of the increased understanding that schizophrenia is a continuum and is caused by complex interactions among genetic, environmental and psychosocial factors. More recently, genomic studies have confirmed that there is significant genetic variation, with differences in both the severity and type of symptoms (Legge et al., 2024). Diagnosis is still clinical due to a lack of a reliable biological marker.</a:t>
            </a:r>
          </a:p>
          <a:p>
            <a:r>
              <a:rPr lang="en-GB" sz="1200" kern="1200" dirty="0">
                <a:solidFill>
                  <a:schemeClr val="tx1"/>
                </a:solidFill>
                <a:effectLst/>
                <a:latin typeface="+mn-lt"/>
                <a:ea typeface="+mn-ea"/>
                <a:cs typeface="+mn-cs"/>
              </a:rPr>
              <a:t>Schizophrenia has grown and developed from a variety of perspectives throughout history. In the eighteenth and nineteenth centuries, people with psychosis were typically locked up in asylums where the focus was more on control and segregation than on recovery (Scull, 2021). The diagnosis of schizophrenia was also shaped by historical, social and colonial views and perspectives, as it is important to remember that diagnostic systems change along with the more general development of cultural and scientific practices (Antić, 2026). The arrival of the antipsychotic drugs in the mid-twentieth century has changed care, so that less people are now being institutionalised, but with the use of the newer drugs, care is now a combination of the medication and the psychosocial interventions. Cella et al. (2023) conducted a systematic review of psychological and behavioural therapies that showed benefit when combined with medication for treating negative symptoms and functional recovery. Cultural beliefs still affect the way schizophrenia is perceived and treated in various cultures, so culturally-competent assessment is crucial to minimize diagnostic bias and enhance involvement in services (Evangelista et al., 2024). Overall, schizophrenia care has evolved towards a more evidence-based, person-centred and holistic model.</a:t>
            </a:r>
          </a:p>
          <a:p>
            <a:endParaRPr lang="en-GB" dirty="0"/>
          </a:p>
        </p:txBody>
      </p:sp>
    </p:spTree>
    <p:extLst>
      <p:ext uri="{BB962C8B-B14F-4D97-AF65-F5344CB8AC3E}">
        <p14:creationId xmlns:p14="http://schemas.microsoft.com/office/powerpoint/2010/main" val="23349638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8600" y="1524000"/>
            <a:ext cx="7315200" cy="4114800"/>
          </a:xfrm>
          <a:prstGeom prst="rect">
            <a:avLst/>
          </a:prstGeom>
          <a:noFill/>
          <a:ln w="12700">
            <a:solidFill>
              <a:prstClr val="black"/>
            </a:solidFill>
          </a:ln>
        </p:spPr>
      </p:sp>
      <p:sp>
        <p:nvSpPr>
          <p:cNvPr id="3" name="Notes Placeholder 2"/>
          <p:cNvSpPr>
            <a:spLocks noGrp="1"/>
          </p:cNvSpPr>
          <p:nvPr>
            <p:ph type="body" idx="1"/>
          </p:nvPr>
        </p:nvSpPr>
        <p:spPr>
          <a:xfrm>
            <a:off x="685800" y="5867400"/>
            <a:ext cx="5486400" cy="4800600"/>
          </a:xfrm>
          <a:prstGeom prst="rect">
            <a:avLst/>
          </a:prstGeom>
        </p:spPr>
        <p:txBody>
          <a:bodyPr/>
          <a:lstStyle/>
          <a:p>
            <a:r>
              <a:rPr lang="en-GB" sz="1200" kern="1200" dirty="0">
                <a:solidFill>
                  <a:schemeClr val="tx1"/>
                </a:solidFill>
                <a:effectLst/>
                <a:latin typeface="+mn-lt"/>
                <a:ea typeface="+mn-ea"/>
                <a:cs typeface="+mn-cs"/>
              </a:rPr>
              <a:t>Contemporary treatment of schizophrenia focuses on care in the community that supports recovery, independence and social reintegration. Deinstitutionalisation has been a major move away from long-term psychiatric hospitals; however, there is evidence that many community services are under resourced which may affect continuity of care and recovery (Scull, 2021; van Genk et al., 2023). Care consequently needs to be integrated medical, psychological and social, not just medical. Although there have been improvements in treatment, there remain significant inequalities. The literature findings are consistent with the schizophrenia being disproportionately diagnosed in Black people, more likely to be compulsory, and to be receive more coercive treatment as compared to White people. Differences in illness prevalence is less frequently attributed as the cause for these disparities, and more often associated with structural racism and discriminatory clinical practices and the lack of culturally responsive services (Nagendra et al., 2023; Moe et al., 2024). An increased risk of experiencing psychotic symptoms has also been linked to experiences of racial discrimination and micro-aggressions, underscoring the need to consider social determinants of mental health more broadly (Anglin &amp; Lui, 2023; Oh &amp; Anglin, 2023). Qualitative evidence also indicates that many people with mental health issues are detained because they are racialised and assumed to be dangerous, which may lead to people distrusting mental health services (</a:t>
            </a:r>
            <a:r>
              <a:rPr lang="en-GB" sz="1200" kern="1200" dirty="0" err="1">
                <a:solidFill>
                  <a:schemeClr val="tx1"/>
                </a:solidFill>
                <a:effectLst/>
                <a:latin typeface="+mn-lt"/>
                <a:ea typeface="+mn-ea"/>
                <a:cs typeface="+mn-cs"/>
              </a:rPr>
              <a:t>Bhui</a:t>
            </a:r>
            <a:r>
              <a:rPr lang="en-GB" sz="1200" kern="1200" dirty="0">
                <a:solidFill>
                  <a:schemeClr val="tx1"/>
                </a:solidFill>
                <a:effectLst/>
                <a:latin typeface="+mn-lt"/>
                <a:ea typeface="+mn-ea"/>
                <a:cs typeface="+mn-cs"/>
              </a:rPr>
              <a:t> et al., 2025). Future improvements need to include policy changes that focus on equity, culturally competent practice and meaningful participation of service users. The reduction of stigma is also a crucial issue because it further undermines the ability of individuals to seek help, impacting recovery (Wang et al., 2025; Mendonça et al., 2024). Focusing on public education, peer-led interventions and on-going anti-stigma efforts, evidence shows community attitudes and social inclusion have been enhanced (Sanabria-Mazo et al., 2023; Sun et al., 2022). Together, these approaches pave the way for a more equitable, recovery-oriented approach to caring for people with schizophrenia.</a:t>
            </a:r>
          </a:p>
          <a:p>
            <a:endParaRPr lang="en-GB" dirty="0"/>
          </a:p>
        </p:txBody>
      </p:sp>
    </p:spTree>
    <p:extLst>
      <p:ext uri="{BB962C8B-B14F-4D97-AF65-F5344CB8AC3E}">
        <p14:creationId xmlns:p14="http://schemas.microsoft.com/office/powerpoint/2010/main" val="27492788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a:effectLst/>
      </p:bgPr>
    </p:bg>
    <p:spTree>
      <p:nvGrpSpPr>
        <p:cNvPr id="1" name=""/>
        <p:cNvGrpSpPr/>
        <p:nvPr/>
      </p:nvGrpSpPr>
      <p:grpSpPr>
        <a:xfrm>
          <a:off x="0" y="0"/>
          <a:ext cx="0" cy="0"/>
          <a:chOff x="0" y="0"/>
          <a:chExt cx="0" cy="0"/>
        </a:xfrm>
      </p:grpSpPr>
      <p:sp>
        <p:nvSpPr>
          <p:cNvPr id="3" name="Text 1"/>
          <p:cNvSpPr/>
          <p:nvPr/>
        </p:nvSpPr>
        <p:spPr>
          <a:xfrm>
            <a:off x="457200" y="777240"/>
            <a:ext cx="11274552" cy="1188720"/>
          </a:xfrm>
          <a:prstGeom prst="rect">
            <a:avLst/>
          </a:prstGeom>
          <a:noFill/>
          <a:ln/>
        </p:spPr>
        <p:txBody>
          <a:bodyPr wrap="square" rtlCol="0" anchor="ctr"/>
          <a:lstStyle/>
          <a:p>
            <a:pPr marL="0" indent="0" algn="ctr">
              <a:buNone/>
            </a:pPr>
            <a:endParaRPr lang="en-US" sz="2000" dirty="0"/>
          </a:p>
        </p:txBody>
      </p:sp>
      <p:sp>
        <p:nvSpPr>
          <p:cNvPr id="4" name="Text 2"/>
          <p:cNvSpPr/>
          <p:nvPr/>
        </p:nvSpPr>
        <p:spPr>
          <a:xfrm>
            <a:off x="914400" y="142875"/>
            <a:ext cx="10360152" cy="1640204"/>
          </a:xfrm>
          <a:prstGeom prst="rect">
            <a:avLst/>
          </a:prstGeom>
          <a:noFill/>
          <a:ln/>
        </p:spPr>
        <p:txBody>
          <a:bodyPr wrap="square" rtlCol="0" anchor="ctr"/>
          <a:lstStyle/>
          <a:p>
            <a:pPr algn="ctr"/>
            <a:r>
              <a:rPr lang="en-GB" sz="4000" b="1" dirty="0"/>
              <a:t>Individual Presentation (Academic Poster)</a:t>
            </a:r>
            <a:endParaRPr lang="en-US" sz="4000" dirty="0"/>
          </a:p>
        </p:txBody>
      </p:sp>
      <p:sp>
        <p:nvSpPr>
          <p:cNvPr id="6" name="Text 4"/>
          <p:cNvSpPr/>
          <p:nvPr/>
        </p:nvSpPr>
        <p:spPr>
          <a:xfrm>
            <a:off x="2743200" y="1463040"/>
            <a:ext cx="6702552" cy="1137285"/>
          </a:xfrm>
          <a:prstGeom prst="rect">
            <a:avLst/>
          </a:prstGeom>
          <a:noFill/>
          <a:ln/>
        </p:spPr>
        <p:txBody>
          <a:bodyPr wrap="square" rtlCol="0" anchor="ctr"/>
          <a:lstStyle/>
          <a:p>
            <a:pPr algn="ctr"/>
            <a:r>
              <a:rPr lang="en-US" sz="2000" b="1" dirty="0">
                <a:solidFill>
                  <a:srgbClr val="1A1A1A"/>
                </a:solidFill>
                <a:latin typeface="Calibri" pitchFamily="34" charset="0"/>
                <a:ea typeface="Calibri" pitchFamily="34" charset="-122"/>
                <a:cs typeface="Calibri" pitchFamily="34" charset="-120"/>
              </a:rPr>
              <a:t>Module name: </a:t>
            </a:r>
            <a:r>
              <a:rPr lang="en-GB" sz="2000" b="1" dirty="0"/>
              <a:t>Psychological Classifications and Provisions</a:t>
            </a:r>
            <a:r>
              <a:rPr lang="en-US" sz="2000" b="1" dirty="0">
                <a:solidFill>
                  <a:srgbClr val="1A1A1A"/>
                </a:solidFill>
                <a:latin typeface="Calibri" pitchFamily="34" charset="0"/>
                <a:ea typeface="Calibri" pitchFamily="34" charset="-122"/>
                <a:cs typeface="Calibri" pitchFamily="34" charset="-120"/>
              </a:rPr>
              <a:t> </a:t>
            </a:r>
            <a:endParaRPr lang="en-US" sz="2000" dirty="0"/>
          </a:p>
        </p:txBody>
      </p:sp>
      <p:sp>
        <p:nvSpPr>
          <p:cNvPr id="7" name="Text 5"/>
          <p:cNvSpPr/>
          <p:nvPr/>
        </p:nvSpPr>
        <p:spPr>
          <a:xfrm>
            <a:off x="2743200" y="2328862"/>
            <a:ext cx="6702552" cy="634365"/>
          </a:xfrm>
          <a:prstGeom prst="rect">
            <a:avLst/>
          </a:prstGeom>
          <a:noFill/>
          <a:ln/>
        </p:spPr>
        <p:txBody>
          <a:bodyPr wrap="square" rtlCol="0" anchor="ctr"/>
          <a:lstStyle/>
          <a:p>
            <a:pPr algn="ctr"/>
            <a:r>
              <a:rPr lang="en-US" sz="2000" b="1" dirty="0">
                <a:solidFill>
                  <a:srgbClr val="1A1A1A"/>
                </a:solidFill>
                <a:latin typeface="Calibri" pitchFamily="34" charset="0"/>
                <a:ea typeface="Calibri" pitchFamily="34" charset="-122"/>
                <a:cs typeface="Calibri" pitchFamily="34" charset="-120"/>
              </a:rPr>
              <a:t>Module name: </a:t>
            </a:r>
            <a:r>
              <a:rPr lang="en-GB" sz="2000" b="1" dirty="0"/>
              <a:t>BMHP6029</a:t>
            </a:r>
            <a:r>
              <a:rPr lang="en-US" sz="2000" b="1" dirty="0">
                <a:solidFill>
                  <a:srgbClr val="1A1A1A"/>
                </a:solidFill>
                <a:latin typeface="Calibri" pitchFamily="34" charset="0"/>
                <a:ea typeface="Calibri" pitchFamily="34" charset="-122"/>
                <a:cs typeface="Calibri" pitchFamily="34" charset="-120"/>
              </a:rPr>
              <a:t> </a:t>
            </a:r>
            <a:endParaRPr lang="en-US" sz="2000" dirty="0"/>
          </a:p>
        </p:txBody>
      </p:sp>
      <p:sp>
        <p:nvSpPr>
          <p:cNvPr id="8" name="Text 6"/>
          <p:cNvSpPr/>
          <p:nvPr/>
        </p:nvSpPr>
        <p:spPr>
          <a:xfrm>
            <a:off x="2743200" y="2999803"/>
            <a:ext cx="6702552" cy="429197"/>
          </a:xfrm>
          <a:prstGeom prst="rect">
            <a:avLst/>
          </a:prstGeom>
          <a:noFill/>
          <a:ln/>
        </p:spPr>
        <p:txBody>
          <a:bodyPr wrap="square" rtlCol="0" anchor="ctr"/>
          <a:lstStyle/>
          <a:p>
            <a:pPr marL="0" indent="0" algn="ctr">
              <a:buNone/>
            </a:pPr>
            <a:r>
              <a:rPr lang="en-US" sz="2000" b="1" dirty="0">
                <a:solidFill>
                  <a:srgbClr val="1A1A1A"/>
                </a:solidFill>
                <a:latin typeface="Calibri" pitchFamily="34" charset="0"/>
                <a:ea typeface="Calibri" pitchFamily="34" charset="-122"/>
                <a:cs typeface="Calibri" pitchFamily="34" charset="-120"/>
              </a:rPr>
              <a:t>Student Name: Surayya Khan </a:t>
            </a:r>
            <a:endParaRPr lang="en-US" sz="2000" dirty="0"/>
          </a:p>
        </p:txBody>
      </p:sp>
      <p:sp>
        <p:nvSpPr>
          <p:cNvPr id="9" name="Text 7"/>
          <p:cNvSpPr/>
          <p:nvPr/>
        </p:nvSpPr>
        <p:spPr>
          <a:xfrm>
            <a:off x="2743200" y="3465576"/>
            <a:ext cx="6702552" cy="732091"/>
          </a:xfrm>
          <a:prstGeom prst="rect">
            <a:avLst/>
          </a:prstGeom>
          <a:noFill/>
          <a:ln/>
        </p:spPr>
        <p:txBody>
          <a:bodyPr wrap="square" rtlCol="0" anchor="ctr"/>
          <a:lstStyle/>
          <a:p>
            <a:pPr marL="0" indent="0" algn="ctr">
              <a:buNone/>
            </a:pPr>
            <a:r>
              <a:rPr lang="en-US" sz="2000" b="1" dirty="0">
                <a:solidFill>
                  <a:srgbClr val="1A1A1A"/>
                </a:solidFill>
                <a:latin typeface="Calibri" pitchFamily="34" charset="0"/>
                <a:ea typeface="Calibri" pitchFamily="34" charset="-122"/>
                <a:cs typeface="Calibri" pitchFamily="34" charset="-120"/>
              </a:rPr>
              <a:t>Student No: 2323459 </a:t>
            </a:r>
            <a:endParaRPr lang="en-US" sz="2000" dirty="0"/>
          </a:p>
        </p:txBody>
      </p:sp>
      <p:sp>
        <p:nvSpPr>
          <p:cNvPr id="10" name="Text 8"/>
          <p:cNvSpPr/>
          <p:nvPr/>
        </p:nvSpPr>
        <p:spPr>
          <a:xfrm>
            <a:off x="2743200" y="4197667"/>
            <a:ext cx="6702552" cy="545783"/>
          </a:xfrm>
          <a:prstGeom prst="rect">
            <a:avLst/>
          </a:prstGeom>
          <a:noFill/>
          <a:ln/>
        </p:spPr>
        <p:txBody>
          <a:bodyPr wrap="square" rtlCol="0" anchor="ctr"/>
          <a:lstStyle/>
          <a:p>
            <a:pPr marL="0" indent="0" algn="ctr">
              <a:buNone/>
            </a:pPr>
            <a:r>
              <a:rPr lang="en-US" sz="2000" b="1" dirty="0">
                <a:solidFill>
                  <a:srgbClr val="1A1A1A"/>
                </a:solidFill>
                <a:latin typeface="Calibri" pitchFamily="34" charset="0"/>
                <a:ea typeface="Calibri" pitchFamily="34" charset="-122"/>
                <a:cs typeface="Calibri" pitchFamily="34" charset="-120"/>
              </a:rPr>
              <a:t>Tutor name: Neale Haddon </a:t>
            </a:r>
            <a:endParaRPr lang="en-US" sz="2000" dirty="0"/>
          </a:p>
        </p:txBody>
      </p:sp>
      <p:sp>
        <p:nvSpPr>
          <p:cNvPr id="11" name="Text 9"/>
          <p:cNvSpPr/>
          <p:nvPr/>
        </p:nvSpPr>
        <p:spPr>
          <a:xfrm>
            <a:off x="2744724" y="4980051"/>
            <a:ext cx="6702552" cy="347472"/>
          </a:xfrm>
          <a:prstGeom prst="rect">
            <a:avLst/>
          </a:prstGeom>
          <a:noFill/>
          <a:ln/>
        </p:spPr>
        <p:txBody>
          <a:bodyPr wrap="square" lIns="91440" tIns="45720" rIns="91440" bIns="45720" rtlCol="0" anchor="ctr"/>
          <a:lstStyle/>
          <a:p>
            <a:pPr marL="0" indent="0" algn="ctr">
              <a:buNone/>
            </a:pPr>
            <a:endParaRPr lang="en-US" sz="2000" b="1" dirty="0">
              <a:solidFill>
                <a:srgbClr val="1A1A1A"/>
              </a:solidFill>
              <a:ea typeface="Calibri"/>
              <a:cs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8BFB0C39-31B8-222C-C616-27A5466B6615}"/>
              </a:ext>
            </a:extLst>
          </p:cNvPr>
          <p:cNvPicPr>
            <a:picLocks noChangeAspect="1"/>
          </p:cNvPicPr>
          <p:nvPr/>
        </p:nvPicPr>
        <p:blipFill>
          <a:blip r:embed="rId3"/>
          <a:stretch>
            <a:fillRect/>
          </a:stretch>
        </p:blipFill>
        <p:spPr>
          <a:xfrm>
            <a:off x="952500" y="0"/>
            <a:ext cx="10287000" cy="6858000"/>
          </a:xfrm>
          <a:prstGeom prst="rect">
            <a:avLst/>
          </a:prstGeom>
        </p:spPr>
      </p:pic>
    </p:spTree>
    <p:extLst>
      <p:ext uri="{BB962C8B-B14F-4D97-AF65-F5344CB8AC3E}">
        <p14:creationId xmlns:p14="http://schemas.microsoft.com/office/powerpoint/2010/main" val="1223008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52DFDAF-19B1-DBD3-17AF-86E4AF3F2382}"/>
              </a:ext>
            </a:extLst>
          </p:cNvPr>
          <p:cNvPicPr>
            <a:picLocks noChangeAspect="1"/>
          </p:cNvPicPr>
          <p:nvPr/>
        </p:nvPicPr>
        <p:blipFill>
          <a:blip r:embed="rId3"/>
          <a:stretch>
            <a:fillRect/>
          </a:stretch>
        </p:blipFill>
        <p:spPr>
          <a:xfrm>
            <a:off x="0" y="0"/>
            <a:ext cx="12260424" cy="6858000"/>
          </a:xfrm>
          <a:prstGeom prst="rect">
            <a:avLst/>
          </a:prstGeom>
        </p:spPr>
      </p:pic>
    </p:spTree>
    <p:extLst>
      <p:ext uri="{BB962C8B-B14F-4D97-AF65-F5344CB8AC3E}">
        <p14:creationId xmlns:p14="http://schemas.microsoft.com/office/powerpoint/2010/main" val="15412120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0"/>
            <a:ext cx="7315200" cy="447869"/>
          </a:xfrm>
          <a:prstGeom prst="rect">
            <a:avLst/>
          </a:prstGeom>
          <a:noFill/>
          <a:ln/>
        </p:spPr>
        <p:txBody>
          <a:bodyPr wrap="square" rtlCol="0" anchor="ctr"/>
          <a:lstStyle/>
          <a:p>
            <a:pPr marL="0" indent="0">
              <a:buNone/>
            </a:pPr>
            <a:r>
              <a:rPr lang="en-US" sz="2800" b="1" dirty="0">
                <a:solidFill>
                  <a:srgbClr val="1A1A1A"/>
                </a:solidFill>
                <a:latin typeface="Calibri" pitchFamily="34" charset="0"/>
                <a:ea typeface="Calibri" pitchFamily="34" charset="-122"/>
                <a:cs typeface="Calibri" pitchFamily="34" charset="-120"/>
              </a:rPr>
              <a:t>References</a:t>
            </a:r>
            <a:endParaRPr lang="en-US" sz="2800" dirty="0"/>
          </a:p>
        </p:txBody>
      </p:sp>
      <p:sp>
        <p:nvSpPr>
          <p:cNvPr id="3" name="Text 1"/>
          <p:cNvSpPr/>
          <p:nvPr/>
        </p:nvSpPr>
        <p:spPr>
          <a:xfrm>
            <a:off x="0" y="447869"/>
            <a:ext cx="12192000" cy="6624444"/>
          </a:xfrm>
          <a:prstGeom prst="rect">
            <a:avLst/>
          </a:prstGeom>
          <a:noFill/>
          <a:ln/>
        </p:spPr>
        <p:txBody>
          <a:bodyPr wrap="square" rtlCol="0" anchor="ctr"/>
          <a:lstStyle/>
          <a:p>
            <a:pPr indent="-457200">
              <a:spcAft>
                <a:spcPts val="900"/>
              </a:spcAft>
              <a:buFont typeface="Arial" panose="020B0604020202020204" pitchFamily="34" charset="0"/>
              <a:buChar char="•"/>
            </a:pPr>
            <a:r>
              <a:rPr lang="en-GB" sz="1200" dirty="0"/>
              <a:t>Antić, A. (2026) 'Schizophrenia, modernity and "primitivism": Emergence of a global diagnosis', </a:t>
            </a:r>
            <a:r>
              <a:rPr lang="en-GB" sz="1200" i="1" dirty="0"/>
              <a:t>Social History of Medicine</a:t>
            </a:r>
            <a:r>
              <a:rPr lang="en-GB" sz="1200" dirty="0"/>
              <a:t>, hkaf109. </a:t>
            </a:r>
          </a:p>
          <a:p>
            <a:pPr>
              <a:spcAft>
                <a:spcPts val="900"/>
              </a:spcAft>
            </a:pPr>
            <a:r>
              <a:rPr lang="en-GB" sz="1200" dirty="0" err="1"/>
              <a:t>Bhui</a:t>
            </a:r>
            <a:r>
              <a:rPr lang="en-GB" sz="1200" dirty="0"/>
              <a:t>, K., Mooney, R., Joseph, D., McCabe, R., </a:t>
            </a:r>
            <a:r>
              <a:rPr lang="en-GB" sz="1200" dirty="0" err="1"/>
              <a:t>Newbigging</a:t>
            </a:r>
            <a:r>
              <a:rPr lang="en-GB" sz="1200" dirty="0"/>
              <a:t>, K., McCrone, P., Raghavan, R., Keating, F., Husain, N. and Morey, T. (2025) 'Racialised experience of detention under the Mental Health Act: a photovoice investigation', </a:t>
            </a:r>
            <a:r>
              <a:rPr lang="en-GB" sz="1200" i="1" dirty="0"/>
              <a:t>BMJ Mental Health</a:t>
            </a:r>
            <a:r>
              <a:rPr lang="en-GB" sz="1200" dirty="0"/>
              <a:t>, 28, e301655. </a:t>
            </a:r>
          </a:p>
          <a:p>
            <a:pPr indent="-457200">
              <a:spcAft>
                <a:spcPts val="900"/>
              </a:spcAft>
              <a:buFont typeface="Arial" panose="020B0604020202020204" pitchFamily="34" charset="0"/>
              <a:buChar char="•"/>
            </a:pPr>
            <a:r>
              <a:rPr lang="en-GB" sz="1200" dirty="0"/>
              <a:t>Cella, M., Roberts, S., </a:t>
            </a:r>
            <a:r>
              <a:rPr lang="en-GB" sz="1200" dirty="0" err="1"/>
              <a:t>Pillny</a:t>
            </a:r>
            <a:r>
              <a:rPr lang="en-GB" sz="1200" dirty="0"/>
              <a:t>, M., Riehle, M., O'Donoghue, B., Lyne, J., Tomlin, P., </a:t>
            </a:r>
            <a:r>
              <a:rPr lang="en-GB" sz="1200" dirty="0" err="1"/>
              <a:t>Valmaggia</a:t>
            </a:r>
            <a:r>
              <a:rPr lang="en-GB" sz="1200" dirty="0"/>
              <a:t>, L. and Preti, A. (2023) 'Psychosocial and behavioural interventions for the negative symptoms of schizophrenia: A systematic review of efficacy meta-analyses', </a:t>
            </a:r>
            <a:r>
              <a:rPr lang="en-GB" sz="1200" i="1" dirty="0"/>
              <a:t>The British Journal of Psychiatry</a:t>
            </a:r>
            <a:r>
              <a:rPr lang="en-GB" sz="1200" dirty="0"/>
              <a:t>, 223(1), pp. 321–331.</a:t>
            </a:r>
          </a:p>
          <a:p>
            <a:pPr indent="-457200">
              <a:spcAft>
                <a:spcPts val="900"/>
              </a:spcAft>
              <a:buFont typeface="Arial" panose="020B0604020202020204" pitchFamily="34" charset="0"/>
              <a:buChar char="•"/>
            </a:pPr>
            <a:r>
              <a:rPr lang="en-GB" sz="1200" dirty="0"/>
              <a:t>Evangelista, L.D., Marquez, R.B., Iman, R.M.E., </a:t>
            </a:r>
            <a:r>
              <a:rPr lang="en-GB" sz="1200" dirty="0" err="1"/>
              <a:t>Manliquid</a:t>
            </a:r>
            <a:r>
              <a:rPr lang="en-GB" sz="1200" dirty="0"/>
              <a:t>, D.T. and Vidal, D.P.D. (2024) 'A systematic review of cultural factors which influence beliefs on schizophrenia in cross-cultural studies', </a:t>
            </a:r>
            <a:r>
              <a:rPr lang="en-GB" sz="1200" i="1" dirty="0"/>
              <a:t>ASEAN Journal of Psychiatry</a:t>
            </a:r>
            <a:r>
              <a:rPr lang="en-GB" sz="1200" dirty="0"/>
              <a:t>, 25(9). </a:t>
            </a:r>
          </a:p>
          <a:p>
            <a:pPr indent="-457200">
              <a:spcAft>
                <a:spcPts val="900"/>
              </a:spcAft>
              <a:buFont typeface="Arial" panose="020B0604020202020204" pitchFamily="34" charset="0"/>
              <a:buChar char="•"/>
            </a:pPr>
            <a:r>
              <a:rPr lang="en-GB" sz="1200" dirty="0"/>
              <a:t>Legge, S.E., </a:t>
            </a:r>
            <a:r>
              <a:rPr lang="en-GB" sz="1200" dirty="0" err="1"/>
              <a:t>Pardiñas</a:t>
            </a:r>
            <a:r>
              <a:rPr lang="en-GB" sz="1200" dirty="0"/>
              <a:t>, A.F., </a:t>
            </a:r>
            <a:r>
              <a:rPr lang="en-GB" sz="1200" dirty="0" err="1"/>
              <a:t>Woolway</a:t>
            </a:r>
            <a:r>
              <a:rPr lang="en-GB" sz="1200" dirty="0"/>
              <a:t>, G., Rees, E., </a:t>
            </a:r>
            <a:r>
              <a:rPr lang="en-GB" sz="1200" dirty="0" err="1"/>
              <a:t>Cardno</a:t>
            </a:r>
            <a:r>
              <a:rPr lang="en-GB" sz="1200" dirty="0"/>
              <a:t>, A.G., Escott-Price, V., </a:t>
            </a:r>
            <a:r>
              <a:rPr lang="en-GB" sz="1200" dirty="0" err="1"/>
              <a:t>Holmans</a:t>
            </a:r>
            <a:r>
              <a:rPr lang="en-GB" sz="1200" dirty="0"/>
              <a:t>, P., Kirov, G., Owen, M.J., O'Donovan, M.C. and Walters, J.T. (2024) 'Genetic and phenotypic features of schizophrenia in the UK Biobank', </a:t>
            </a:r>
            <a:r>
              <a:rPr lang="en-GB" sz="1200" i="1" dirty="0"/>
              <a:t>JAMA Psychiatry</a:t>
            </a:r>
            <a:r>
              <a:rPr lang="en-GB" sz="1200" dirty="0"/>
              <a:t>, 81(7), pp. 681–690. </a:t>
            </a:r>
          </a:p>
          <a:p>
            <a:pPr indent="-457200">
              <a:spcAft>
                <a:spcPts val="900"/>
              </a:spcAft>
              <a:buFont typeface="Arial" panose="020B0604020202020204" pitchFamily="34" charset="0"/>
              <a:buChar char="•"/>
            </a:pPr>
            <a:r>
              <a:rPr lang="en-GB" sz="1200" dirty="0"/>
              <a:t>Nagendra, A., Black, C. and Penn, D.L. (2023) 'Black Americans and schizophrenia: Racism as a driver of inequities in psychosis diagnosis, assessment, and treatment', </a:t>
            </a:r>
            <a:r>
              <a:rPr lang="en-GB" sz="1200" i="1" dirty="0"/>
              <a:t>Schizophrenia Research</a:t>
            </a:r>
            <a:r>
              <a:rPr lang="en-GB" sz="1200" dirty="0"/>
              <a:t>, 253, pp. 1–4.</a:t>
            </a:r>
          </a:p>
          <a:p>
            <a:pPr indent="-457200">
              <a:spcAft>
                <a:spcPts val="900"/>
              </a:spcAft>
              <a:buFont typeface="Arial" panose="020B0604020202020204" pitchFamily="34" charset="0"/>
              <a:buChar char="•"/>
            </a:pPr>
            <a:r>
              <a:rPr lang="en-GB" sz="1200" dirty="0"/>
              <a:t>Anglin, D.M. and Lui, F. (2023) 'Racial microaggressions and major discriminatory events explain </a:t>
            </a:r>
            <a:r>
              <a:rPr lang="en-GB" sz="1200" dirty="0" err="1"/>
              <a:t>ethnoracial</a:t>
            </a:r>
            <a:r>
              <a:rPr lang="en-GB" sz="1200" dirty="0"/>
              <a:t> differences in psychotic experiences', </a:t>
            </a:r>
            <a:r>
              <a:rPr lang="en-GB" sz="1200" i="1" dirty="0"/>
              <a:t>Schizophrenia Research</a:t>
            </a:r>
            <a:r>
              <a:rPr lang="en-GB" sz="1200" dirty="0"/>
              <a:t>, 253. </a:t>
            </a:r>
          </a:p>
          <a:p>
            <a:pPr indent="-457200">
              <a:spcAft>
                <a:spcPts val="900"/>
              </a:spcAft>
              <a:buFont typeface="Arial" panose="020B0604020202020204" pitchFamily="34" charset="0"/>
              <a:buChar char="•"/>
            </a:pPr>
            <a:r>
              <a:rPr lang="en-GB" sz="1200" dirty="0"/>
              <a:t>Oh, H. and Anglin, D.M. (2023) 'Discrimination, psychotic experiences, and racial identity among Black Americans: Findings from the National Survey of American Life', </a:t>
            </a:r>
            <a:r>
              <a:rPr lang="en-GB" sz="1200" i="1" dirty="0"/>
              <a:t>Schizophrenia Research</a:t>
            </a:r>
            <a:r>
              <a:rPr lang="en-GB" sz="1200" dirty="0"/>
              <a:t>, 253. Scull, A. (2021) '"Community care": Historical perspective on deinstitutionalization', </a:t>
            </a:r>
            <a:r>
              <a:rPr lang="en-GB" sz="1200" i="1" dirty="0"/>
              <a:t>Perspectives in Biology and Medicine</a:t>
            </a:r>
            <a:r>
              <a:rPr lang="en-GB" sz="1200" dirty="0"/>
              <a:t>, 64(1), pp. 70–81. </a:t>
            </a:r>
          </a:p>
          <a:p>
            <a:pPr indent="-457200">
              <a:spcAft>
                <a:spcPts val="900"/>
              </a:spcAft>
              <a:buFont typeface="Arial" panose="020B0604020202020204" pitchFamily="34" charset="0"/>
              <a:buChar char="•"/>
            </a:pPr>
            <a:r>
              <a:rPr lang="en-GB" sz="1200" dirty="0"/>
              <a:t>Van Genk, C., Roeg, D., van </a:t>
            </a:r>
            <a:r>
              <a:rPr lang="en-GB" sz="1200" dirty="0" err="1"/>
              <a:t>Vugt</a:t>
            </a:r>
            <a:r>
              <a:rPr lang="en-GB" sz="1200" dirty="0"/>
              <a:t>, M., van </a:t>
            </a:r>
            <a:r>
              <a:rPr lang="en-GB" sz="1200" dirty="0" err="1"/>
              <a:t>Weeghel</a:t>
            </a:r>
            <a:r>
              <a:rPr lang="en-GB" sz="1200" dirty="0"/>
              <a:t>, J. and Van </a:t>
            </a:r>
            <a:r>
              <a:rPr lang="en-GB" sz="1200" dirty="0" err="1"/>
              <a:t>Regenmortel</a:t>
            </a:r>
            <a:r>
              <a:rPr lang="en-GB" sz="1200" dirty="0"/>
              <a:t>, T. (2023) 'Current insights of community mental healthcare for people with severe mental illness: A scoping review', </a:t>
            </a:r>
            <a:r>
              <a:rPr lang="en-GB" sz="1200" i="1" dirty="0"/>
              <a:t>Frontiers in Psychiatry</a:t>
            </a:r>
            <a:r>
              <a:rPr lang="en-GB" sz="1200" dirty="0"/>
              <a:t>, 14, 1156235. </a:t>
            </a:r>
          </a:p>
          <a:p>
            <a:pPr indent="-457200">
              <a:spcAft>
                <a:spcPts val="900"/>
              </a:spcAft>
              <a:buFont typeface="Arial" panose="020B0604020202020204" pitchFamily="34" charset="0"/>
              <a:buChar char="•"/>
            </a:pPr>
            <a:r>
              <a:rPr lang="en-GB" sz="1200" dirty="0"/>
              <a:t>Wang, X., Hu, J., Wang, X., Liu, J. and Wang, Y. (2025) 'Prevalence of stigma among patients with schizophrenia: a multi-country systematic review and meta-analysis', </a:t>
            </a:r>
            <a:r>
              <a:rPr lang="en-GB" sz="1200" i="1" dirty="0"/>
              <a:t>Frontiers in Psychology</a:t>
            </a:r>
            <a:r>
              <a:rPr lang="en-GB" sz="1200" dirty="0"/>
              <a:t>, 16, 1673832.</a:t>
            </a:r>
          </a:p>
          <a:p>
            <a:pPr indent="-457200">
              <a:spcAft>
                <a:spcPts val="900"/>
              </a:spcAft>
              <a:buFont typeface="Arial" panose="020B0604020202020204" pitchFamily="34" charset="0"/>
              <a:buChar char="•"/>
            </a:pPr>
            <a:r>
              <a:rPr lang="en-GB" sz="1200" dirty="0"/>
              <a:t>Sanabria-Mazo, J.P., Doval, E., </a:t>
            </a:r>
            <a:r>
              <a:rPr lang="en-GB" sz="1200" dirty="0" err="1"/>
              <a:t>Bernadàs</a:t>
            </a:r>
            <a:r>
              <a:rPr lang="en-GB" sz="1200" dirty="0"/>
              <a:t>, A., Angarita-Osorio, N., Colomer-Carbonell, A., Evans-Lacko, S., Thornicroft, G., Luciano, J.V. and Rubio-Valera, M. (2023) 'Over 40 years (1981–2023) assessing stigma with the Community Attitudes to Mental Illness (CAMI) scale: a systematic review of its psychometric properties', </a:t>
            </a:r>
            <a:r>
              <a:rPr lang="en-GB" sz="1200" i="1" dirty="0"/>
              <a:t>Systematic Reviews</a:t>
            </a:r>
            <a:r>
              <a:rPr lang="en-GB" sz="1200" dirty="0"/>
              <a:t>, 12, 64. </a:t>
            </a:r>
          </a:p>
          <a:p>
            <a:pPr indent="-457200">
              <a:spcAft>
                <a:spcPts val="900"/>
              </a:spcAft>
              <a:buFont typeface="Arial" panose="020B0604020202020204" pitchFamily="34" charset="0"/>
              <a:buChar char="•"/>
            </a:pPr>
            <a:r>
              <a:rPr lang="en-GB" sz="1200" dirty="0"/>
              <a:t>Moe, A.M., </a:t>
            </a:r>
            <a:r>
              <a:rPr lang="en-GB" sz="1200" dirty="0" err="1"/>
              <a:t>Llamocca</a:t>
            </a:r>
            <a:r>
              <a:rPr lang="en-GB" sz="1200" dirty="0"/>
              <a:t>, E.N., Wastler, H.M., </a:t>
            </a:r>
            <a:r>
              <a:rPr lang="en-GB" sz="1200" dirty="0" err="1"/>
              <a:t>Steelesmith</a:t>
            </a:r>
            <a:r>
              <a:rPr lang="en-GB" sz="1200" dirty="0"/>
              <a:t>, D.L., Brock, G., </a:t>
            </a:r>
            <a:r>
              <a:rPr lang="en-GB" sz="1200" dirty="0" err="1"/>
              <a:t>Oluwoye</a:t>
            </a:r>
            <a:r>
              <a:rPr lang="en-GB" sz="1200" dirty="0"/>
              <a:t>, O. and Fontanella, C.A. (2024) 'Racial and ethnic disparities in the diagnosis and early treatment of first-episode psychosis', </a:t>
            </a:r>
            <a:r>
              <a:rPr lang="en-GB" sz="1200" i="1" dirty="0"/>
              <a:t>Schizophrenia Bulletin Open</a:t>
            </a:r>
            <a:r>
              <a:rPr lang="en-GB" sz="1200" dirty="0"/>
              <a:t>, 5(1), sgae019. </a:t>
            </a:r>
          </a:p>
          <a:p>
            <a:pPr indent="-457200">
              <a:spcAft>
                <a:spcPts val="900"/>
              </a:spcAft>
              <a:buFont typeface="Arial" panose="020B0604020202020204" pitchFamily="34" charset="0"/>
              <a:buChar char="•"/>
            </a:pPr>
            <a:r>
              <a:rPr lang="en-GB" sz="1200" dirty="0"/>
              <a:t>Sun, J., Yin, X., Li, C., Liu, W. and Sun, H. (2022) 'Stigma and peer-led interventions: A systematic review and meta-analysis', </a:t>
            </a:r>
            <a:r>
              <a:rPr lang="en-GB" sz="1200" i="1" dirty="0"/>
              <a:t>Frontiers in Psychiatry</a:t>
            </a:r>
            <a:r>
              <a:rPr lang="en-GB" sz="1200" dirty="0"/>
              <a:t>, 13, 915617. </a:t>
            </a:r>
          </a:p>
          <a:p>
            <a:pPr indent="-457200">
              <a:spcAft>
                <a:spcPts val="900"/>
              </a:spcAft>
              <a:buFont typeface="Arial" panose="020B0604020202020204" pitchFamily="34" charset="0"/>
              <a:buChar char="•"/>
            </a:pPr>
            <a:r>
              <a:rPr lang="en-GB" sz="1200" dirty="0"/>
              <a:t>Mendonça, M., Fekih-Romdhane, F. and Loch, A.A. (2024) 'Stigma of ultra-high risk for psychosis: an updated systematic review', </a:t>
            </a:r>
            <a:r>
              <a:rPr lang="en-GB" sz="1200" i="1" dirty="0"/>
              <a:t>Brazilian Journal of Psychiatry</a:t>
            </a:r>
            <a:r>
              <a:rPr lang="en-GB" sz="1200" dirty="0"/>
              <a:t>, 46, e20233385.</a:t>
            </a:r>
            <a:endParaRPr lang="en-US" sz="12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1180</TotalTime>
  <Words>1592</Words>
  <Application>Microsoft Office PowerPoint</Application>
  <PresentationFormat>Widescreen</PresentationFormat>
  <Paragraphs>28</Paragraphs>
  <Slides>4</Slides>
  <Notes>4</Notes>
  <HiddenSlides>0</HiddenSlides>
  <MMClips>0</MMClip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Office Theme</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Schizophrenia: Classification and Historical Provision of Care</dc:title>
  <dc:subject>PptxGenJS Presentation</dc:subject>
  <dc:creator>Student</dc:creator>
  <cp:lastModifiedBy>HP</cp:lastModifiedBy>
  <cp:revision>11</cp:revision>
  <dcterms:created xsi:type="dcterms:W3CDTF">2026-06-29T16:25:28Z</dcterms:created>
  <dcterms:modified xsi:type="dcterms:W3CDTF">2026-07-02T14:07:12Z</dcterms:modified>
</cp:coreProperties>
</file>