
<file path=[Content_Types].xml><?xml version="1.0" encoding="utf-8"?>
<Types xmlns="http://schemas.openxmlformats.org/package/2006/content-types">
  <Default Extension="jpeg" ContentType="image/jpeg"/>
  <Default Extension="jp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4.jpg" ContentType="image/jpeg"/>
  <Override PartName="/ppt/media/image5.jpg" ContentType="image/jpeg"/>
  <Override PartName="/ppt/media/image6.jpg" ContentType="image/jpeg"/>
  <Override PartName="/ppt/media/image7.jpg" ContentType="image/jpeg"/>
  <Override PartName="/ppt/media/image8.jpg" ContentType="image/jpeg"/>
  <Override PartName="/ppt/media/image9.jpg" ContentType="image/jpeg"/>
  <Override PartName="/ppt/media/image10.jpg" ContentType="image/jpeg"/>
  <Override PartName="/ppt/media/image11.jpg" ContentType="image/jpeg"/>
  <Override PartName="/ppt/media/image12.jpg" ContentType="image/jpeg"/>
  <Override PartName="/ppt/media/image13.jpg" ContentType="image/jpeg"/>
  <Override PartName="/ppt/media/image14.jpg" ContentType="image/jpeg"/>
  <Override PartName="/ppt/media/image15.jpg" ContentType="image/jpeg"/>
  <Override PartName="/ppt/media/image16.jpg" ContentType="image/jpeg"/>
  <Override PartName="/ppt/media/image17.jpg" ContentType="image/jpeg"/>
  <Override PartName="/ppt/media/image18.jpg" ContentType="image/jpeg"/>
  <Override PartName="/ppt/notesSlides/notesSlide2.xml" ContentType="application/vnd.openxmlformats-officedocument.presentationml.notesSlide+xml"/>
  <Override PartName="/ppt/media/image19.jpg" ContentType="image/jpeg"/>
  <Override PartName="/ppt/media/image20.jpg" ContentType="image/jpeg"/>
  <Override PartName="/ppt/media/image21.jpg" ContentType="image/jpeg"/>
  <Override PartName="/ppt/media/image22.jpg" ContentType="image/jpeg"/>
  <Override PartName="/ppt/media/image23.jpg" ContentType="image/jpeg"/>
  <Override PartName="/ppt/media/image24.jpg" ContentType="image/jpeg"/>
  <Override PartName="/ppt/media/image25.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3" r:id="rId5"/>
    <p:sldId id="334" r:id="rId6"/>
    <p:sldId id="373" r:id="rId7"/>
    <p:sldId id="368" r:id="rId8"/>
    <p:sldId id="369" r:id="rId9"/>
    <p:sldId id="370" r:id="rId10"/>
    <p:sldId id="371" r:id="rId11"/>
    <p:sldId id="374" r:id="rId12"/>
    <p:sldId id="372" r:id="rId13"/>
    <p:sldId id="376" r:id="rId14"/>
    <p:sldId id="377" r:id="rId15"/>
    <p:sldId id="378" r:id="rId16"/>
    <p:sldId id="375" r:id="rId17"/>
    <p:sldId id="379" r:id="rId18"/>
    <p:sldId id="380" r:id="rId19"/>
    <p:sldId id="386" r:id="rId20"/>
    <p:sldId id="381" r:id="rId21"/>
    <p:sldId id="383" r:id="rId22"/>
    <p:sldId id="359" r:id="rId23"/>
    <p:sldId id="384" r:id="rId24"/>
    <p:sldId id="385" r:id="rId25"/>
    <p:sldId id="382" r:id="rId26"/>
    <p:sldId id="388" r:id="rId27"/>
    <p:sldId id="389" r:id="rId28"/>
    <p:sldId id="390" r:id="rId29"/>
    <p:sldId id="391" r:id="rId30"/>
    <p:sldId id="3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18" autoAdjust="0"/>
    <p:restoredTop sz="94825" autoAdjust="0"/>
  </p:normalViewPr>
  <p:slideViewPr>
    <p:cSldViewPr snapToGrid="0">
      <p:cViewPr varScale="1">
        <p:scale>
          <a:sx n="88" d="100"/>
          <a:sy n="88" d="100"/>
        </p:scale>
        <p:origin x="88"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19/06/2020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23</a:t>
            </a:fld>
            <a:endParaRPr lang="en-GB"/>
          </a:p>
        </p:txBody>
      </p:sp>
    </p:spTree>
    <p:extLst>
      <p:ext uri="{BB962C8B-B14F-4D97-AF65-F5344CB8AC3E}">
        <p14:creationId xmlns:p14="http://schemas.microsoft.com/office/powerpoint/2010/main" val="3317894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19/06/2020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19/06/2020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19/06/2020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dirty="0">
                <a:solidFill>
                  <a:srgbClr val="FFFFFF"/>
                </a:solidFill>
              </a:rPr>
              <a:t>Methods and Approaches in Interfaith Studies</a:t>
            </a:r>
            <a:endParaRPr lang="en-GB" sz="4400" dirty="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Hermeneutics &amp; Interfaith Studies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Rectangle 17">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p:blipFill>
        <p:spPr>
          <a:xfrm>
            <a:off x="327547" y="375600"/>
            <a:ext cx="5688020" cy="3792013"/>
          </a:xfrm>
          <a:prstGeom prst="rect">
            <a:avLst/>
          </a:prstGeom>
        </p:spPr>
      </p:pic>
      <p:sp>
        <p:nvSpPr>
          <p:cNvPr id="20" name="Rectangle 1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04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dirty="0">
                <a:solidFill>
                  <a:srgbClr val="FFFFFF"/>
                </a:solidFill>
              </a:rPr>
              <a:t>In the last section, we engaged in the process of doing some comparative theology of our own, and we examined a number of different critiques that have been offered of the methodology of comparative theology.</a:t>
            </a:r>
          </a:p>
          <a:p>
            <a:r>
              <a:rPr lang="en-US" dirty="0">
                <a:solidFill>
                  <a:srgbClr val="FFFFFF"/>
                </a:solidFill>
              </a:rPr>
              <a:t>We also bridged the movement between general approaches to matters of interest to interfaith studies and more specific hermeneutical concerns. This is where we continue from this week – discussions related to the reading of texts.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912" b="5235"/>
          <a:stretch/>
        </p:blipFill>
        <p:spPr>
          <a:xfrm>
            <a:off x="327547" y="321733"/>
            <a:ext cx="5688020" cy="3899748"/>
          </a:xfrm>
          <a:prstGeom prst="rect">
            <a:avLst/>
          </a:prstGeom>
        </p:spPr>
      </p:pic>
      <p:sp>
        <p:nvSpPr>
          <p:cNvPr id="42" name="Rectangle 41">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4854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a:solidFill>
                  <a:srgbClr val="FFFFFF"/>
                </a:solidFill>
              </a:rPr>
              <a:t>You also had four readings to complete (Heim, Moyaert, Ro, &amp; Archer) which both demonstrated comparative theological approaches and placed them into the broader context of ongoing academic discussions about its purpose and objectives.</a:t>
            </a:r>
          </a:p>
          <a:p>
            <a:endParaRPr lang="en-US">
              <a:solidFill>
                <a:srgbClr val="FFFFFF"/>
              </a:solidFill>
            </a:endParaRPr>
          </a:p>
          <a:p>
            <a:r>
              <a:rPr lang="en-US">
                <a:solidFill>
                  <a:srgbClr val="FFFFFF"/>
                </a:solidFill>
              </a:rPr>
              <a:t>These readings formed part of the discussion to be had during the section, but do take the time to place your thoughts and responses to them onto the Moodle discussion forum.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Hermeneutics &amp; Interfaith Studies</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9884CAE0-CB8A-45AD-AB5B-95CBCFFDA44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8697" r="9091" b="9484"/>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843F8718-F25E-4C61-9735-7DB0EC1F2BE7}"/>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sz="4600">
                <a:solidFill>
                  <a:srgbClr val="000000"/>
                </a:solidFill>
              </a:rPr>
              <a:t>The Theory of Interpretation - Hermeneutics</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D5AC80-4C3D-4CFD-9A4A-9D2F8E0A32AD}"/>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In this next section we turn our attention to the theory and method of hermeneutics.</a:t>
            </a:r>
          </a:p>
          <a:p>
            <a:r>
              <a:rPr lang="en-US">
                <a:solidFill>
                  <a:srgbClr val="000000"/>
                </a:solidFill>
              </a:rPr>
              <a:t>We have examined a number of theoretical approaches to interfaith issues, but hermeneutics is both theoretical and practical – it forms both a way doing interfaith things and also a way of attempting to understand them. </a:t>
            </a:r>
          </a:p>
          <a:p>
            <a:r>
              <a:rPr lang="en-US">
                <a:solidFill>
                  <a:srgbClr val="000000"/>
                </a:solidFill>
              </a:rPr>
              <a:t>Appropriately enough, we begin this section with a number of definitions that will assist us in our further study. </a:t>
            </a:r>
          </a:p>
        </p:txBody>
      </p:sp>
    </p:spTree>
    <p:extLst>
      <p:ext uri="{BB962C8B-B14F-4D97-AF65-F5344CB8AC3E}">
        <p14:creationId xmlns:p14="http://schemas.microsoft.com/office/powerpoint/2010/main" val="4167575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63D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5FA13-105B-48A5-A042-6390E22C028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sz="4300" dirty="0">
                <a:solidFill>
                  <a:srgbClr val="FFFFFF"/>
                </a:solidFill>
              </a:rPr>
              <a:t>The Theory of Interpretation - Hermeneutics</a:t>
            </a:r>
          </a:p>
        </p:txBody>
      </p:sp>
      <p:cxnSp>
        <p:nvCxnSpPr>
          <p:cNvPr id="14" name="Straight Connector 1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A9949D-FD01-45EA-B057-F3897B16F6B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dirty="0">
                <a:solidFill>
                  <a:srgbClr val="FFFFFF"/>
                </a:solidFill>
              </a:rPr>
              <a:t>From the Greek verb </a:t>
            </a:r>
            <a:r>
              <a:rPr lang="en-US" sz="2000" i="1" dirty="0" err="1">
                <a:solidFill>
                  <a:srgbClr val="FFFFFF"/>
                </a:solidFill>
              </a:rPr>
              <a:t>hermeneuein</a:t>
            </a:r>
            <a:r>
              <a:rPr lang="en-US" sz="2000" i="1" dirty="0">
                <a:solidFill>
                  <a:srgbClr val="FFFFFF"/>
                </a:solidFill>
              </a:rPr>
              <a:t> </a:t>
            </a:r>
            <a:r>
              <a:rPr lang="en-US" sz="2000" dirty="0">
                <a:solidFill>
                  <a:srgbClr val="FFFFFF"/>
                </a:solidFill>
              </a:rPr>
              <a:t>(‘to proclaim’, ‘to utter, ‘to translate’’), the topic of hermeneutics relates to the theories and methods of interpretation, usually of texts.  </a:t>
            </a:r>
          </a:p>
          <a:p>
            <a:r>
              <a:rPr lang="en-US" sz="2000" dirty="0">
                <a:solidFill>
                  <a:srgbClr val="FFFFFF"/>
                </a:solidFill>
              </a:rPr>
              <a:t>The root of the word comes from the same place as the Greek god, Hermes who was the divine shepherd, the god of paths, the mediator between the gods (‘messenger’), the god of oratory, literature, the inventor of language. This is important, because the messages from the God required interpretation, </a:t>
            </a:r>
            <a:r>
              <a:rPr lang="en-US" sz="2000" i="1" dirty="0" err="1">
                <a:solidFill>
                  <a:srgbClr val="FFFFFF"/>
                </a:solidFill>
              </a:rPr>
              <a:t>hermeneia</a:t>
            </a:r>
            <a:r>
              <a:rPr lang="en-US" sz="2000" i="1" dirty="0">
                <a:solidFill>
                  <a:srgbClr val="FFFFFF"/>
                </a:solidFill>
              </a:rPr>
              <a:t>,</a:t>
            </a:r>
            <a:r>
              <a:rPr lang="en-US" sz="2000" dirty="0">
                <a:solidFill>
                  <a:srgbClr val="FFFFFF"/>
                </a:solidFill>
              </a:rPr>
              <a:t> for human ears to comprehend.</a:t>
            </a:r>
          </a:p>
          <a:p>
            <a:r>
              <a:rPr lang="en-US" sz="2000" dirty="0">
                <a:solidFill>
                  <a:srgbClr val="FFFFFF"/>
                </a:solidFill>
              </a:rPr>
              <a:t>This was Hermes role – how are divine messages to be expressed in human languages? – but also the social role of poets and scholars. </a:t>
            </a:r>
          </a:p>
        </p:txBody>
      </p:sp>
      <p:pic>
        <p:nvPicPr>
          <p:cNvPr id="5" name="Content Placeholder 9" descr="K11.11Hermes[1].jpg">
            <a:extLst>
              <a:ext uri="{FF2B5EF4-FFF2-40B4-BE49-F238E27FC236}">
                <a16:creationId xmlns:a16="http://schemas.microsoft.com/office/drawing/2014/main" id="{F22DDC95-EF29-4C6F-A8BC-7637B207144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5771"/>
          <a:stretch/>
        </p:blipFill>
        <p:spPr>
          <a:xfrm>
            <a:off x="7552266" y="10"/>
            <a:ext cx="4639734" cy="6857990"/>
          </a:xfrm>
          <a:prstGeom prst="rect">
            <a:avLst/>
          </a:prstGeom>
        </p:spPr>
      </p:pic>
    </p:spTree>
    <p:extLst>
      <p:ext uri="{BB962C8B-B14F-4D97-AF65-F5344CB8AC3E}">
        <p14:creationId xmlns:p14="http://schemas.microsoft.com/office/powerpoint/2010/main" val="3419272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3DB5666-2323-41AD-A464-D7079F45968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sz="4600"/>
              <a:t>The Theory of Interpretation - Hermeneutics</a:t>
            </a:r>
          </a:p>
        </p:txBody>
      </p:sp>
      <p:sp>
        <p:nvSpPr>
          <p:cNvPr id="3" name="Content Placeholder 2">
            <a:extLst>
              <a:ext uri="{FF2B5EF4-FFF2-40B4-BE49-F238E27FC236}">
                <a16:creationId xmlns:a16="http://schemas.microsoft.com/office/drawing/2014/main" id="{8766AD9D-97AE-4F48-AF94-7781D598C6A0}"/>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More generally, hermeneutics is understood as the theory of the (act of) interpretation of texts, especially those texts like biblical texts, theological texts, and philosophical texts, which are seen to contain significant meaning.</a:t>
            </a:r>
          </a:p>
          <a:p>
            <a:r>
              <a:rPr lang="en-US"/>
              <a:t>This includes critical reflection on the basis, character and aims of reading, interpreting and understanding texts (from contemporary situations and the past). How and under what conditions does understanding happen?</a:t>
            </a:r>
          </a:p>
          <a:p>
            <a:endParaRPr lang="en-US"/>
          </a:p>
        </p:txBody>
      </p:sp>
      <p:pic>
        <p:nvPicPr>
          <p:cNvPr id="6" name="Content Placeholder 5">
            <a:extLst>
              <a:ext uri="{FF2B5EF4-FFF2-40B4-BE49-F238E27FC236}">
                <a16:creationId xmlns:a16="http://schemas.microsoft.com/office/drawing/2014/main" id="{49CF4CA6-AAA0-47FC-8F62-6FFDDFF39EA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217" r="28157" b="-1"/>
          <a:stretch/>
        </p:blipFill>
        <p:spPr>
          <a:xfrm>
            <a:off x="7552266" y="10"/>
            <a:ext cx="4639733" cy="6857990"/>
          </a:xfrm>
          <a:prstGeom prst="rect">
            <a:avLst/>
          </a:prstGeom>
        </p:spPr>
      </p:pic>
    </p:spTree>
    <p:extLst>
      <p:ext uri="{BB962C8B-B14F-4D97-AF65-F5344CB8AC3E}">
        <p14:creationId xmlns:p14="http://schemas.microsoft.com/office/powerpoint/2010/main" val="3986834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4FD383-1A5B-4A2D-B57D-FD37EBBA27C5}"/>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sz="4600"/>
              <a:t>The Theory of Interpretation - Hermeneutics</a:t>
            </a:r>
          </a:p>
        </p:txBody>
      </p:sp>
      <p:sp>
        <p:nvSpPr>
          <p:cNvPr id="3" name="Content Placeholder 2">
            <a:extLst>
              <a:ext uri="{FF2B5EF4-FFF2-40B4-BE49-F238E27FC236}">
                <a16:creationId xmlns:a16="http://schemas.microsoft.com/office/drawing/2014/main" id="{124D35C1-240D-4359-84FD-A5C40E123B24}"/>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Beyond this quite specific definition, hermeneutics has also been applied in different areas, such as:</a:t>
            </a:r>
            <a:br>
              <a:rPr lang="en-US" sz="2000"/>
            </a:br>
            <a:br>
              <a:rPr lang="en-US" sz="2000"/>
            </a:br>
            <a:r>
              <a:rPr lang="en-US" sz="2000"/>
              <a:t>the meaning of communication or life situations </a:t>
            </a:r>
          </a:p>
          <a:p>
            <a:r>
              <a:rPr lang="en-US" sz="2000"/>
              <a:t>verbal and non-verbal texts (communicative acts such as human actions, visual data, institutions).</a:t>
            </a:r>
          </a:p>
          <a:p>
            <a:r>
              <a:rPr lang="en-US" sz="2000"/>
              <a:t>the study of the theory and practice of the interpretation of texts and traditions from an interfaith perspective. </a:t>
            </a:r>
          </a:p>
          <a:p>
            <a:r>
              <a:rPr lang="en-US" sz="2000"/>
              <a:t>You may also come across the term ‘hermeneutic’ as a singular noun. This refers to a single method or strand of interpretation of a text/artefact (but not necessarily the interpreter’s reasons for the given interpretation). </a:t>
            </a:r>
          </a:p>
        </p:txBody>
      </p:sp>
      <p:pic>
        <p:nvPicPr>
          <p:cNvPr id="6" name="Content Placeholder 5" descr="A picture containing elephant, large, painting, water&#10;&#10;Description automatically generated">
            <a:extLst>
              <a:ext uri="{FF2B5EF4-FFF2-40B4-BE49-F238E27FC236}">
                <a16:creationId xmlns:a16="http://schemas.microsoft.com/office/drawing/2014/main" id="{C72A0251-E8B1-47E2-86EE-891BD0042A6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147" r="22310" b="-2"/>
          <a:stretch/>
        </p:blipFill>
        <p:spPr>
          <a:xfrm>
            <a:off x="7552266" y="10"/>
            <a:ext cx="4639733" cy="6857990"/>
          </a:xfrm>
          <a:prstGeom prst="rect">
            <a:avLst/>
          </a:prstGeom>
        </p:spPr>
      </p:pic>
    </p:spTree>
    <p:extLst>
      <p:ext uri="{BB962C8B-B14F-4D97-AF65-F5344CB8AC3E}">
        <p14:creationId xmlns:p14="http://schemas.microsoft.com/office/powerpoint/2010/main" val="2330588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1302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4DDD6-812F-4CCB-B156-01267EAC7CE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sz="4300">
                <a:solidFill>
                  <a:srgbClr val="FFFFFF"/>
                </a:solidFill>
              </a:rPr>
              <a:t>The Theory of Interpretation - Hermeneutics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A6634B-040C-43F3-815C-1274E2ACCDA3}"/>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You may also, in your course of study, come across a distinction between the study of hermeneutics and that of semiotics:</a:t>
            </a:r>
          </a:p>
          <a:p>
            <a:pPr marL="0" indent="0">
              <a:buNone/>
            </a:pPr>
            <a:r>
              <a:rPr lang="en-US">
                <a:solidFill>
                  <a:srgbClr val="FFFFFF"/>
                </a:solidFill>
              </a:rPr>
              <a:t>Semiotics is the study of the meaning of  signs and what they ‘signify’ for the individual.</a:t>
            </a:r>
          </a:p>
          <a:p>
            <a:pPr marL="0" indent="0">
              <a:buNone/>
            </a:pPr>
            <a:r>
              <a:rPr lang="en-US">
                <a:solidFill>
                  <a:srgbClr val="FFFFFF"/>
                </a:solidFill>
              </a:rPr>
              <a:t>Hermeneutics: assumption that the act of meaning will be plural, requiring choices to be made. It is not only concerned with how meaning is constituted, but how one should seek to find the ‘right’ meaning.</a:t>
            </a:r>
          </a:p>
          <a:p>
            <a:endParaRPr lang="en-US">
              <a:solidFill>
                <a:srgbClr val="FFFFFF"/>
              </a:solidFill>
            </a:endParaRPr>
          </a:p>
        </p:txBody>
      </p:sp>
      <p:pic>
        <p:nvPicPr>
          <p:cNvPr id="6" name="Content Placeholder 5" descr="A picture containing table, sitting, yellow, curtain&#10;&#10;Description automatically generated">
            <a:extLst>
              <a:ext uri="{FF2B5EF4-FFF2-40B4-BE49-F238E27FC236}">
                <a16:creationId xmlns:a16="http://schemas.microsoft.com/office/drawing/2014/main" id="{DAF5C853-EAC8-40F8-B4F3-B4E60726D20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024" r="37538" b="1"/>
          <a:stretch/>
        </p:blipFill>
        <p:spPr>
          <a:xfrm>
            <a:off x="7552266" y="10"/>
            <a:ext cx="4639734" cy="6857990"/>
          </a:xfrm>
          <a:prstGeom prst="rect">
            <a:avLst/>
          </a:prstGeom>
        </p:spPr>
      </p:pic>
    </p:spTree>
    <p:extLst>
      <p:ext uri="{BB962C8B-B14F-4D97-AF65-F5344CB8AC3E}">
        <p14:creationId xmlns:p14="http://schemas.microsoft.com/office/powerpoint/2010/main" val="2350294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62CEF-D80F-40C8-8450-19EC5C4F882D}"/>
              </a:ext>
            </a:extLst>
          </p:cNvPr>
          <p:cNvSpPr>
            <a:spLocks noGrp="1"/>
          </p:cNvSpPr>
          <p:nvPr>
            <p:ph type="title"/>
          </p:nvPr>
        </p:nvSpPr>
        <p:spPr/>
        <p:txBody>
          <a:bodyPr/>
          <a:lstStyle/>
          <a:p>
            <a:pPr algn="l"/>
            <a:r>
              <a:rPr lang="en-GB" dirty="0"/>
              <a:t>Hermeneutics</a:t>
            </a:r>
          </a:p>
        </p:txBody>
      </p:sp>
      <p:sp>
        <p:nvSpPr>
          <p:cNvPr id="3" name="Text Placeholder 2">
            <a:extLst>
              <a:ext uri="{FF2B5EF4-FFF2-40B4-BE49-F238E27FC236}">
                <a16:creationId xmlns:a16="http://schemas.microsoft.com/office/drawing/2014/main" id="{49F5D6F6-7460-4226-9B9F-9426BAAD9C5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47940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A5B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17B63-52D5-49A3-8BBD-D609E544ED0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Hermeneutics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B03EEC-8F99-4DF9-9B99-E8C0012CFB4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700">
                <a:solidFill>
                  <a:srgbClr val="FFFFFF"/>
                </a:solidFill>
              </a:rPr>
              <a:t>The notion of hermeneutics begins with a series of very simple questions that aim to understand the context and setting of the text in question. These questions include, but are not limited to:</a:t>
            </a:r>
            <a:br>
              <a:rPr lang="en-US" sz="1700">
                <a:solidFill>
                  <a:srgbClr val="FFFFFF"/>
                </a:solidFill>
              </a:rPr>
            </a:br>
            <a:br>
              <a:rPr lang="en-US" sz="1700">
                <a:solidFill>
                  <a:srgbClr val="FFFFFF"/>
                </a:solidFill>
              </a:rPr>
            </a:br>
            <a:r>
              <a:rPr lang="en-US" sz="1700">
                <a:solidFill>
                  <a:srgbClr val="FFFFFF"/>
                </a:solidFill>
              </a:rPr>
              <a:t>What kind of document is it?</a:t>
            </a:r>
          </a:p>
          <a:p>
            <a:r>
              <a:rPr lang="en-US" sz="1700">
                <a:solidFill>
                  <a:srgbClr val="FFFFFF"/>
                </a:solidFill>
              </a:rPr>
              <a:t>What kind of literary form (genre) does it take?</a:t>
            </a:r>
          </a:p>
          <a:p>
            <a:r>
              <a:rPr lang="en-US" sz="1700">
                <a:solidFill>
                  <a:srgbClr val="FFFFFF"/>
                </a:solidFill>
              </a:rPr>
              <a:t>What does it contain?</a:t>
            </a:r>
          </a:p>
          <a:p>
            <a:r>
              <a:rPr lang="en-US" sz="1700">
                <a:solidFill>
                  <a:srgbClr val="FFFFFF"/>
                </a:solidFill>
              </a:rPr>
              <a:t>Who wrote it and what can be known about the author (cultural and social context)?</a:t>
            </a:r>
          </a:p>
          <a:p>
            <a:r>
              <a:rPr lang="en-US" sz="1700">
                <a:solidFill>
                  <a:srgbClr val="FFFFFF"/>
                </a:solidFill>
              </a:rPr>
              <a:t>What is/was the purpose of the text (information, persuasion, encouragement)?</a:t>
            </a:r>
          </a:p>
          <a:p>
            <a:r>
              <a:rPr lang="en-US" sz="1700">
                <a:solidFill>
                  <a:srgbClr val="FFFFFF"/>
                </a:solidFill>
              </a:rPr>
              <a:t>What about the audience?</a:t>
            </a:r>
          </a:p>
        </p:txBody>
      </p:sp>
      <p:pic>
        <p:nvPicPr>
          <p:cNvPr id="6" name="Content Placeholder 5">
            <a:extLst>
              <a:ext uri="{FF2B5EF4-FFF2-40B4-BE49-F238E27FC236}">
                <a16:creationId xmlns:a16="http://schemas.microsoft.com/office/drawing/2014/main" id="{99D2B923-7702-4D79-A91B-3A725CAA9F3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414" r="13458"/>
          <a:stretch/>
        </p:blipFill>
        <p:spPr>
          <a:xfrm>
            <a:off x="7552266" y="10"/>
            <a:ext cx="4639734" cy="6857990"/>
          </a:xfrm>
          <a:prstGeom prst="rect">
            <a:avLst/>
          </a:prstGeom>
        </p:spPr>
      </p:pic>
    </p:spTree>
    <p:extLst>
      <p:ext uri="{BB962C8B-B14F-4D97-AF65-F5344CB8AC3E}">
        <p14:creationId xmlns:p14="http://schemas.microsoft.com/office/powerpoint/2010/main" val="1667593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C51A9A-669E-4149-9795-F22F1031A147}"/>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Hermeneutics</a:t>
            </a:r>
          </a:p>
        </p:txBody>
      </p:sp>
      <p:sp>
        <p:nvSpPr>
          <p:cNvPr id="3" name="Content Placeholder 2">
            <a:extLst>
              <a:ext uri="{FF2B5EF4-FFF2-40B4-BE49-F238E27FC236}">
                <a16:creationId xmlns:a16="http://schemas.microsoft.com/office/drawing/2014/main" id="{950ECACF-251F-43E9-A639-83B57CE90B0A}"/>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1900"/>
              <a:t>Each of these questions is an attempt to better understand the reality of the text through the acquisition of further information about it – this is a realization that the text does not speak alone, but rather through and with all sorts of other contextual factors. </a:t>
            </a:r>
          </a:p>
          <a:p>
            <a:r>
              <a:rPr lang="en-US" sz="1900"/>
              <a:t>This approach obviously has issues, but it forms the bedrock of what you may come across as the historical-critical approach, an attempt to locate the true meaning of the text. </a:t>
            </a:r>
          </a:p>
          <a:p>
            <a:r>
              <a:rPr lang="en-US" sz="1900"/>
              <a:t>Issues may iclude: Authors generally aim to be understood, but there is the possibility of deliberate concealment in texts; Interpretation of a text written in an ancient (and evolving) language and rooted in a past culture; Lack of knowledge of the author, audience or original context.</a:t>
            </a:r>
          </a:p>
        </p:txBody>
      </p:sp>
      <p:pic>
        <p:nvPicPr>
          <p:cNvPr id="6" name="Content Placeholder 5" descr="A picture containing water, table, sitting, yellow&#10;&#10;Description automatically generated">
            <a:extLst>
              <a:ext uri="{FF2B5EF4-FFF2-40B4-BE49-F238E27FC236}">
                <a16:creationId xmlns:a16="http://schemas.microsoft.com/office/drawing/2014/main" id="{5E0CB3C0-A9DF-4373-A9C5-24FC9F880C0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078" r="7626"/>
          <a:stretch/>
        </p:blipFill>
        <p:spPr>
          <a:xfrm>
            <a:off x="7552266" y="10"/>
            <a:ext cx="4639733" cy="6857990"/>
          </a:xfrm>
          <a:prstGeom prst="rect">
            <a:avLst/>
          </a:prstGeom>
        </p:spPr>
      </p:pic>
    </p:spTree>
    <p:extLst>
      <p:ext uri="{BB962C8B-B14F-4D97-AF65-F5344CB8AC3E}">
        <p14:creationId xmlns:p14="http://schemas.microsoft.com/office/powerpoint/2010/main" val="47836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562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1DFDF-5D18-4B38-9736-908C842911C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Hermeneutics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B82123-DBB1-4EAB-892E-7AD35CC05D9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109728" indent="0">
              <a:buNone/>
            </a:pPr>
            <a:r>
              <a:rPr lang="en-US" sz="1900">
                <a:solidFill>
                  <a:srgbClr val="FFFFFF"/>
                </a:solidFill>
              </a:rPr>
              <a:t>Earlier perspectives in hermeneutics largely relied on this idea of uncovering meaning. There was a strong belief in finding the so-called ‘original meaning’ of a text, which would be eventually uncovered as greater contextual data could be made available.</a:t>
            </a:r>
          </a:p>
          <a:p>
            <a:pPr marL="109728" indent="0">
              <a:buNone/>
            </a:pPr>
            <a:r>
              <a:rPr lang="en-US" sz="1900">
                <a:solidFill>
                  <a:srgbClr val="FFFFFF"/>
                </a:solidFill>
              </a:rPr>
              <a:t>Hermeneutics meant the process of uncovering the true meaning from an objective point of view, an archaeology of original authorial meaning.</a:t>
            </a:r>
          </a:p>
          <a:p>
            <a:pPr marL="109728" indent="0">
              <a:buNone/>
            </a:pPr>
            <a:endParaRPr lang="en-US" sz="1900">
              <a:solidFill>
                <a:srgbClr val="FFFFFF"/>
              </a:solidFill>
            </a:endParaRPr>
          </a:p>
          <a:p>
            <a:pPr marL="109728" indent="0">
              <a:buNone/>
            </a:pPr>
            <a:r>
              <a:rPr lang="en-US" sz="1900">
                <a:solidFill>
                  <a:srgbClr val="FFFFFF"/>
                </a:solidFill>
              </a:rPr>
              <a:t>However, today this notion is challenged by recognition that there is no view from nowhere and that each account of the text is itself formed by the context of both the author and the reader.</a:t>
            </a:r>
          </a:p>
        </p:txBody>
      </p:sp>
      <p:pic>
        <p:nvPicPr>
          <p:cNvPr id="6" name="Content Placeholder 5" descr="A picture containing table, sitting, large, man&#10;&#10;Description automatically generated">
            <a:extLst>
              <a:ext uri="{FF2B5EF4-FFF2-40B4-BE49-F238E27FC236}">
                <a16:creationId xmlns:a16="http://schemas.microsoft.com/office/drawing/2014/main" id="{D1F8CC02-D4DA-4AB6-AB20-040F0EDC3E4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834" r="12182"/>
          <a:stretch/>
        </p:blipFill>
        <p:spPr>
          <a:xfrm>
            <a:off x="7552266" y="10"/>
            <a:ext cx="4639734" cy="6857990"/>
          </a:xfrm>
          <a:prstGeom prst="rect">
            <a:avLst/>
          </a:prstGeom>
        </p:spPr>
      </p:pic>
    </p:spTree>
    <p:extLst>
      <p:ext uri="{BB962C8B-B14F-4D97-AF65-F5344CB8AC3E}">
        <p14:creationId xmlns:p14="http://schemas.microsoft.com/office/powerpoint/2010/main" val="3782247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E8840EE-AC62-4B46-BA73-5F8844501952}"/>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Hermeneutics</a:t>
            </a:r>
          </a:p>
        </p:txBody>
      </p:sp>
      <p:sp>
        <p:nvSpPr>
          <p:cNvPr id="3" name="Content Placeholder 2">
            <a:extLst>
              <a:ext uri="{FF2B5EF4-FFF2-40B4-BE49-F238E27FC236}">
                <a16:creationId xmlns:a16="http://schemas.microsoft.com/office/drawing/2014/main" id="{D6A3A325-BBDD-4950-AFDD-B624EF4C8A00}"/>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However, as we have seen in earlier sections, this does not mean that interpretation is arbitrary (‘anything goes’).</a:t>
            </a:r>
          </a:p>
          <a:p>
            <a:r>
              <a:rPr lang="en-US" sz="2000"/>
              <a:t>Critical reading and interpreting means </a:t>
            </a:r>
            <a:r>
              <a:rPr lang="en-US" sz="2000" i="1"/>
              <a:t>accountable</a:t>
            </a:r>
            <a:r>
              <a:rPr lang="en-US" sz="2000"/>
              <a:t> reading and interpretation based on as reliable information as possible and argued in logical steps of reasoning, using methods which are appropriate in relation to the task of interpretation.</a:t>
            </a:r>
          </a:p>
          <a:p>
            <a:r>
              <a:rPr lang="en-US" sz="2000"/>
              <a:t>In recognising the choices embedded within interpretative process, we open ourselves up to arguments about the decisions made, rather than denying the interpretative role. </a:t>
            </a:r>
          </a:p>
          <a:p>
            <a:endParaRPr lang="en-US" sz="2000"/>
          </a:p>
        </p:txBody>
      </p:sp>
      <p:pic>
        <p:nvPicPr>
          <p:cNvPr id="6" name="Content Placeholder 5" descr="A picture containing yellow, water, sitting, table&#10;&#10;Description automatically generated">
            <a:extLst>
              <a:ext uri="{FF2B5EF4-FFF2-40B4-BE49-F238E27FC236}">
                <a16:creationId xmlns:a16="http://schemas.microsoft.com/office/drawing/2014/main" id="{4345B3E3-873E-4C56-A395-54EFEBBD8B4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650" r="26696"/>
          <a:stretch/>
        </p:blipFill>
        <p:spPr>
          <a:xfrm>
            <a:off x="7552266" y="10"/>
            <a:ext cx="4639733" cy="6857990"/>
          </a:xfrm>
          <a:prstGeom prst="rect">
            <a:avLst/>
          </a:prstGeom>
        </p:spPr>
      </p:pic>
    </p:spTree>
    <p:extLst>
      <p:ext uri="{BB962C8B-B14F-4D97-AF65-F5344CB8AC3E}">
        <p14:creationId xmlns:p14="http://schemas.microsoft.com/office/powerpoint/2010/main" val="1794423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13FB-0347-4B57-8AF7-04204973DA99}"/>
              </a:ext>
            </a:extLst>
          </p:cNvPr>
          <p:cNvSpPr>
            <a:spLocks noGrp="1"/>
          </p:cNvSpPr>
          <p:nvPr>
            <p:ph type="title"/>
          </p:nvPr>
        </p:nvSpPr>
        <p:spPr/>
        <p:txBody>
          <a:bodyPr/>
          <a:lstStyle/>
          <a:p>
            <a:pPr algn="l"/>
            <a:r>
              <a:rPr lang="en-GB" dirty="0"/>
              <a:t>Text &amp; Interpretation</a:t>
            </a:r>
          </a:p>
        </p:txBody>
      </p:sp>
      <p:sp>
        <p:nvSpPr>
          <p:cNvPr id="3" name="Text Placeholder 2">
            <a:extLst>
              <a:ext uri="{FF2B5EF4-FFF2-40B4-BE49-F238E27FC236}">
                <a16:creationId xmlns:a16="http://schemas.microsoft.com/office/drawing/2014/main" id="{599E48C8-1FE8-4FBA-B290-B229AFEEE8A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7114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A33FBBA-547D-4FD6-B009-8999013AAE95}"/>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Text &amp; Interpretation</a:t>
            </a:r>
          </a:p>
        </p:txBody>
      </p:sp>
      <p:sp>
        <p:nvSpPr>
          <p:cNvPr id="3" name="Content Placeholder 2">
            <a:extLst>
              <a:ext uri="{FF2B5EF4-FFF2-40B4-BE49-F238E27FC236}">
                <a16:creationId xmlns:a16="http://schemas.microsoft.com/office/drawing/2014/main" id="{33F331CF-34E6-463A-9B44-54885A86C709}"/>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1900"/>
              <a:t>These central concerns of hermeneutics naturally impinge upon and have relevance to more general questions about the location of meaning. These are important questions to consider in order to locate our hermeneutical approaches, such as:</a:t>
            </a:r>
          </a:p>
          <a:p>
            <a:r>
              <a:rPr lang="en-US" sz="1900"/>
              <a:t>What is the relationship between the text and the reader?</a:t>
            </a:r>
          </a:p>
          <a:p>
            <a:r>
              <a:rPr lang="en-US" sz="1900"/>
              <a:t>Can one speak of an objective, value-neutral, </a:t>
            </a:r>
            <a:r>
              <a:rPr lang="en-US" altLang="ja-JP" sz="1900"/>
              <a:t>‘</a:t>
            </a:r>
            <a:r>
              <a:rPr lang="en-US" sz="1900"/>
              <a:t>true</a:t>
            </a:r>
            <a:r>
              <a:rPr lang="en-US" altLang="ja-JP" sz="1900"/>
              <a:t>’</a:t>
            </a:r>
            <a:r>
              <a:rPr lang="en-US" sz="1900"/>
              <a:t> reading of a text?</a:t>
            </a:r>
          </a:p>
          <a:p>
            <a:r>
              <a:rPr lang="en-US" sz="1900"/>
              <a:t>What is our concern with social context (especially those who are marginalized) in the formation of culture?</a:t>
            </a:r>
          </a:p>
          <a:p>
            <a:r>
              <a:rPr lang="en-US" sz="1900"/>
              <a:t>What counts as a form of text – do we include cultural performances, virtual media, art and artefacts?</a:t>
            </a:r>
          </a:p>
        </p:txBody>
      </p:sp>
      <p:pic>
        <p:nvPicPr>
          <p:cNvPr id="6" name="Content Placeholder 5" descr="A picture containing sitting, table, bench, old&#10;&#10;Description automatically generated">
            <a:extLst>
              <a:ext uri="{FF2B5EF4-FFF2-40B4-BE49-F238E27FC236}">
                <a16:creationId xmlns:a16="http://schemas.microsoft.com/office/drawing/2014/main" id="{D173CC7C-CCC5-4FF5-938E-71DDD4AFB35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187" r="11668" b="3"/>
          <a:stretch/>
        </p:blipFill>
        <p:spPr>
          <a:xfrm>
            <a:off x="7552266" y="10"/>
            <a:ext cx="4639733" cy="6857990"/>
          </a:xfrm>
          <a:prstGeom prst="rect">
            <a:avLst/>
          </a:prstGeom>
        </p:spPr>
      </p:pic>
    </p:spTree>
    <p:extLst>
      <p:ext uri="{BB962C8B-B14F-4D97-AF65-F5344CB8AC3E}">
        <p14:creationId xmlns:p14="http://schemas.microsoft.com/office/powerpoint/2010/main" val="3694462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40AFA5-9737-4A01-AAA8-EDB4CC7EFCFD}"/>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Text &amp; Interpretation</a:t>
            </a:r>
          </a:p>
        </p:txBody>
      </p:sp>
      <p:sp>
        <p:nvSpPr>
          <p:cNvPr id="3" name="Content Placeholder 2">
            <a:extLst>
              <a:ext uri="{FF2B5EF4-FFF2-40B4-BE49-F238E27FC236}">
                <a16:creationId xmlns:a16="http://schemas.microsoft.com/office/drawing/2014/main" id="{1C7F29DF-C38D-4623-B207-4CB9F8E3DA91}"/>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Is ‘meaning’ to be found in the text, placed there by the author in order to be dug out by interpreters?</a:t>
            </a:r>
          </a:p>
          <a:p>
            <a:pPr marL="0" indent="0">
              <a:buNone/>
            </a:pPr>
            <a:r>
              <a:rPr lang="en-US" sz="2000"/>
              <a:t>Is it the interpreter’s role to recover the author’s original intention? </a:t>
            </a:r>
          </a:p>
          <a:p>
            <a:pPr marL="0" indent="0">
              <a:buNone/>
            </a:pPr>
            <a:r>
              <a:rPr lang="en-US" sz="2000"/>
              <a:t>Are interpreters the ‘judges’ of meaning?</a:t>
            </a:r>
          </a:p>
          <a:p>
            <a:pPr marL="0" indent="0">
              <a:buNone/>
            </a:pPr>
            <a:r>
              <a:rPr lang="en-US" sz="2000"/>
              <a:t>Are texts ‘inert objects’ unless/until they are interpreted by ‘active subjects’?</a:t>
            </a:r>
          </a:p>
          <a:p>
            <a:pPr marL="0" indent="0">
              <a:buNone/>
            </a:pPr>
            <a:r>
              <a:rPr lang="en-US" sz="2000"/>
              <a:t>Is meaning ‘created’ through the interaction of text and interpreter?</a:t>
            </a:r>
          </a:p>
          <a:p>
            <a:pPr marL="0" indent="0">
              <a:buNone/>
            </a:pPr>
            <a:r>
              <a:rPr lang="en-US" sz="2000"/>
              <a:t>What is the impact of the pluralization of authority and authoritativeness in post-modernity?</a:t>
            </a:r>
          </a:p>
        </p:txBody>
      </p:sp>
      <p:pic>
        <p:nvPicPr>
          <p:cNvPr id="6" name="Content Placeholder 5" descr="A close up of a tattoo&#10;&#10;Description automatically generated">
            <a:extLst>
              <a:ext uri="{FF2B5EF4-FFF2-40B4-BE49-F238E27FC236}">
                <a16:creationId xmlns:a16="http://schemas.microsoft.com/office/drawing/2014/main" id="{318FC9AB-86E7-402B-A74B-55F66EBC07D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933" r="5771"/>
          <a:stretch/>
        </p:blipFill>
        <p:spPr>
          <a:xfrm>
            <a:off x="7552266" y="10"/>
            <a:ext cx="4639733" cy="6857990"/>
          </a:xfrm>
          <a:prstGeom prst="rect">
            <a:avLst/>
          </a:prstGeom>
        </p:spPr>
      </p:pic>
    </p:spTree>
    <p:extLst>
      <p:ext uri="{BB962C8B-B14F-4D97-AF65-F5344CB8AC3E}">
        <p14:creationId xmlns:p14="http://schemas.microsoft.com/office/powerpoint/2010/main" val="1076362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21DE5-CC17-4C22-88D6-392BE6659097}"/>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Text &amp; Interpretation</a:t>
            </a:r>
          </a:p>
        </p:txBody>
      </p:sp>
      <p:pic>
        <p:nvPicPr>
          <p:cNvPr id="6" name="Content Placeholder 5">
            <a:extLst>
              <a:ext uri="{FF2B5EF4-FFF2-40B4-BE49-F238E27FC236}">
                <a16:creationId xmlns:a16="http://schemas.microsoft.com/office/drawing/2014/main" id="{DFBBE2F0-6444-4B74-9C2A-D16BD6114C3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6232" b="1"/>
          <a:stretch/>
        </p:blipFill>
        <p:spPr>
          <a:xfrm>
            <a:off x="327547" y="321733"/>
            <a:ext cx="5688020" cy="3899748"/>
          </a:xfrm>
          <a:prstGeom prst="rect">
            <a:avLst/>
          </a:prstGeom>
        </p:spPr>
      </p:pic>
      <p:sp>
        <p:nvSpPr>
          <p:cNvPr id="20" name="Rectangle 1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3C46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9487BB-EBBE-46E2-8278-29406C7CB7F2}"/>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dirty="0">
                <a:solidFill>
                  <a:srgbClr val="FFFFFF"/>
                </a:solidFill>
              </a:rPr>
              <a:t>There are generally two strands to attempting to answer these questions, one focused on the text itself and its authorship, and the other focused on the interpreter and their relationship with the text. </a:t>
            </a:r>
          </a:p>
          <a:p>
            <a:endParaRPr lang="en-US" dirty="0">
              <a:solidFill>
                <a:srgbClr val="FFFFFF"/>
              </a:solidFill>
            </a:endParaRPr>
          </a:p>
          <a:p>
            <a:r>
              <a:rPr lang="en-US" dirty="0">
                <a:solidFill>
                  <a:srgbClr val="FFFFFF"/>
                </a:solidFill>
              </a:rPr>
              <a:t>Each </a:t>
            </a:r>
            <a:r>
              <a:rPr lang="en-US" dirty="0" err="1">
                <a:solidFill>
                  <a:srgbClr val="FFFFFF"/>
                </a:solidFill>
              </a:rPr>
              <a:t>prioritise</a:t>
            </a:r>
            <a:r>
              <a:rPr lang="en-US" dirty="0">
                <a:solidFill>
                  <a:srgbClr val="FFFFFF"/>
                </a:solidFill>
              </a:rPr>
              <a:t> different accounts and aspects of the text itself and, while they inter-relate to an obvious degree, they offer different readings of the text, usually because they approach the text for different purposes. </a:t>
            </a:r>
          </a:p>
          <a:p>
            <a:endParaRPr lang="en-US" dirty="0">
              <a:solidFill>
                <a:srgbClr val="FFFFFF"/>
              </a:solidFill>
            </a:endParaRPr>
          </a:p>
        </p:txBody>
      </p:sp>
    </p:spTree>
    <p:extLst>
      <p:ext uri="{BB962C8B-B14F-4D97-AF65-F5344CB8AC3E}">
        <p14:creationId xmlns:p14="http://schemas.microsoft.com/office/powerpoint/2010/main" val="2338535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57790B2-8149-49F6-A0BA-89B845F75180}"/>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Text &amp; Interpretation</a:t>
            </a:r>
          </a:p>
        </p:txBody>
      </p:sp>
      <p:sp>
        <p:nvSpPr>
          <p:cNvPr id="3" name="Content Placeholder 2">
            <a:extLst>
              <a:ext uri="{FF2B5EF4-FFF2-40B4-BE49-F238E27FC236}">
                <a16:creationId xmlns:a16="http://schemas.microsoft.com/office/drawing/2014/main" id="{1E369AA2-BB2C-4ACF-85E5-9066C12E3FFA}"/>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FOCUS ON TEXT (AND AUTHOR)</a:t>
            </a:r>
          </a:p>
          <a:p>
            <a:pPr marL="0" indent="0">
              <a:buNone/>
            </a:pPr>
            <a:r>
              <a:rPr lang="en-US" dirty="0"/>
              <a:t>Most texts communicate the same message to different interpreters.</a:t>
            </a:r>
          </a:p>
          <a:p>
            <a:pPr marL="0" indent="0">
              <a:buNone/>
            </a:pPr>
            <a:r>
              <a:rPr lang="en-US" dirty="0"/>
              <a:t>Secondary or intermediary role of interpreters as those who elucidate the message of the text.</a:t>
            </a:r>
          </a:p>
          <a:p>
            <a:pPr marL="0" indent="0">
              <a:buNone/>
            </a:pPr>
            <a:r>
              <a:rPr lang="en-US" dirty="0"/>
              <a:t>Authority of texts (especially religious texts) is assumed.</a:t>
            </a:r>
          </a:p>
          <a:p>
            <a:pPr marL="0" indent="0">
              <a:buNone/>
            </a:pPr>
            <a:r>
              <a:rPr lang="en-US" dirty="0"/>
              <a:t>Search for the author’s original intention is paramount.</a:t>
            </a:r>
          </a:p>
          <a:p>
            <a:endParaRPr lang="en-US"/>
          </a:p>
        </p:txBody>
      </p:sp>
      <p:pic>
        <p:nvPicPr>
          <p:cNvPr id="6" name="Content Placeholder 5">
            <a:extLst>
              <a:ext uri="{FF2B5EF4-FFF2-40B4-BE49-F238E27FC236}">
                <a16:creationId xmlns:a16="http://schemas.microsoft.com/office/drawing/2014/main" id="{C5F34FAC-4703-489B-AD26-3EA4A58483F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179" r="24338"/>
          <a:stretch/>
        </p:blipFill>
        <p:spPr>
          <a:xfrm>
            <a:off x="7552266" y="10"/>
            <a:ext cx="4639733" cy="6857990"/>
          </a:xfrm>
          <a:prstGeom prst="rect">
            <a:avLst/>
          </a:prstGeom>
        </p:spPr>
      </p:pic>
    </p:spTree>
    <p:extLst>
      <p:ext uri="{BB962C8B-B14F-4D97-AF65-F5344CB8AC3E}">
        <p14:creationId xmlns:p14="http://schemas.microsoft.com/office/powerpoint/2010/main" val="2146272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 sitting, table, old&#10;&#10;Description automatically generated">
            <a:extLst>
              <a:ext uri="{FF2B5EF4-FFF2-40B4-BE49-F238E27FC236}">
                <a16:creationId xmlns:a16="http://schemas.microsoft.com/office/drawing/2014/main" id="{5058A5CD-8239-4AF1-A1E0-FD478512E1A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567" r="9091" b="18824"/>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6292FA5-FBB1-4B5D-A1D1-71199C49CD82}"/>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Text &amp; Interpretation</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D86CEE-E5D5-4B73-B6F4-6443A0D88828}"/>
              </a:ext>
            </a:extLst>
          </p:cNvPr>
          <p:cNvSpPr>
            <a:spLocks noGrp="1"/>
          </p:cNvSpPr>
          <p:nvPr>
            <p:ph sz="half" idx="1"/>
          </p:nvPr>
        </p:nvSpPr>
        <p:spPr>
          <a:xfrm>
            <a:off x="1024128" y="2286000"/>
            <a:ext cx="6066816" cy="4023360"/>
          </a:xfrm>
        </p:spPr>
        <p:txBody>
          <a:bodyPr vert="horz" lIns="45720" tIns="45720" rIns="45720" bIns="45720" rtlCol="0">
            <a:normAutofit/>
          </a:bodyPr>
          <a:lstStyle/>
          <a:p>
            <a:pPr marL="0" indent="0">
              <a:buNone/>
            </a:pPr>
            <a:r>
              <a:rPr lang="en-US" sz="2000">
                <a:solidFill>
                  <a:srgbClr val="000000"/>
                </a:solidFill>
              </a:rPr>
              <a:t>FOCUS ON INTERPRETER</a:t>
            </a:r>
          </a:p>
          <a:p>
            <a:pPr marL="0" indent="0">
              <a:buNone/>
            </a:pPr>
            <a:r>
              <a:rPr lang="en-US" sz="2000">
                <a:solidFill>
                  <a:srgbClr val="000000"/>
                </a:solidFill>
              </a:rPr>
              <a:t>Texts can be used for many reasons and purposes; they are only brought to life by interpreters (exegetes).</a:t>
            </a:r>
          </a:p>
          <a:p>
            <a:pPr marL="0" indent="0">
              <a:buNone/>
            </a:pPr>
            <a:r>
              <a:rPr lang="en-US" sz="2000">
                <a:solidFill>
                  <a:srgbClr val="000000"/>
                </a:solidFill>
              </a:rPr>
              <a:t>Interpreters’ interests are decisive (especially for ancient texts which cannot ‘respond’).</a:t>
            </a:r>
          </a:p>
          <a:p>
            <a:pPr marL="0" indent="0">
              <a:buNone/>
            </a:pPr>
            <a:r>
              <a:rPr lang="en-US" sz="2000">
                <a:solidFill>
                  <a:srgbClr val="000000"/>
                </a:solidFill>
              </a:rPr>
              <a:t>Religious texts mean different things to different people at different times.</a:t>
            </a:r>
          </a:p>
          <a:p>
            <a:pPr marL="0" indent="0">
              <a:buNone/>
            </a:pPr>
            <a:r>
              <a:rPr lang="en-US" sz="2000">
                <a:solidFill>
                  <a:srgbClr val="000000"/>
                </a:solidFill>
              </a:rPr>
              <a:t>Meaning is determined by the impact on the interpreter, rather than strictly confined to authorial intention. </a:t>
            </a:r>
          </a:p>
        </p:txBody>
      </p:sp>
    </p:spTree>
    <p:extLst>
      <p:ext uri="{BB962C8B-B14F-4D97-AF65-F5344CB8AC3E}">
        <p14:creationId xmlns:p14="http://schemas.microsoft.com/office/powerpoint/2010/main" val="2969043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77691-396F-43AD-B3A6-3DC5FCAB5288}"/>
              </a:ext>
            </a:extLst>
          </p:cNvPr>
          <p:cNvSpPr>
            <a:spLocks noGrp="1"/>
          </p:cNvSpPr>
          <p:nvPr>
            <p:ph type="title"/>
          </p:nvPr>
        </p:nvSpPr>
        <p:spPr/>
        <p:txBody>
          <a:bodyPr/>
          <a:lstStyle/>
          <a:p>
            <a:pPr algn="l"/>
            <a:r>
              <a:rPr lang="en-US" dirty="0"/>
              <a:t>Foundations before Theories</a:t>
            </a:r>
            <a:endParaRPr lang="en-GB" dirty="0"/>
          </a:p>
        </p:txBody>
      </p:sp>
      <p:sp>
        <p:nvSpPr>
          <p:cNvPr id="3" name="Text Placeholder 2">
            <a:extLst>
              <a:ext uri="{FF2B5EF4-FFF2-40B4-BE49-F238E27FC236}">
                <a16:creationId xmlns:a16="http://schemas.microsoft.com/office/drawing/2014/main" id="{F32E83E1-8243-4DA8-93E9-45073A6D4DB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57627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F57A1-3BC2-4F11-8704-E939D3E0567B}"/>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Foundations before Theories</a:t>
            </a:r>
          </a:p>
        </p:txBody>
      </p:sp>
      <p:pic>
        <p:nvPicPr>
          <p:cNvPr id="6" name="Content Placeholder 5" descr="A picture containing graffiti&#10;&#10;Description automatically generated">
            <a:extLst>
              <a:ext uri="{FF2B5EF4-FFF2-40B4-BE49-F238E27FC236}">
                <a16:creationId xmlns:a16="http://schemas.microsoft.com/office/drawing/2014/main" id="{4910A7B4-E7D6-446D-830E-964BCAE482A8}"/>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b="11819"/>
          <a:stretch/>
        </p:blipFill>
        <p:spPr>
          <a:xfrm>
            <a:off x="327547" y="321733"/>
            <a:ext cx="5688020" cy="3899748"/>
          </a:xfrm>
          <a:prstGeom prst="rect">
            <a:avLst/>
          </a:prstGeom>
        </p:spPr>
      </p:pic>
      <p:sp>
        <p:nvSpPr>
          <p:cNvPr id="28" name="Rectangle 2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93D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F63119-E7BB-4153-B6B1-3B1AEB4D7D81}"/>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1900">
                <a:solidFill>
                  <a:srgbClr val="FFFFFF"/>
                </a:solidFill>
              </a:rPr>
              <a:t>Theoretical hermeneutics as a modern discipline emerges during the nineteenth century with the theologian and scholar, Friedrich Schleiermacher.</a:t>
            </a:r>
          </a:p>
          <a:p>
            <a:pPr marL="0" indent="0">
              <a:buNone/>
            </a:pPr>
            <a:r>
              <a:rPr lang="en-US" sz="1900">
                <a:solidFill>
                  <a:srgbClr val="FFFFFF"/>
                </a:solidFill>
              </a:rPr>
              <a:t>As a distinct field it derives from the hermeneutical nature of early religious debates: divergent readings of sacred texts resulting in differing forms of belief and practice, becoming particularly acute with the prevalence of scriptural literacy post the Protestant Reformation. </a:t>
            </a:r>
          </a:p>
          <a:p>
            <a:pPr marL="0" indent="0">
              <a:buNone/>
            </a:pPr>
            <a:endParaRPr lang="en-US" sz="1900">
              <a:solidFill>
                <a:srgbClr val="FFFFFF"/>
              </a:solidFill>
            </a:endParaRPr>
          </a:p>
          <a:p>
            <a:pPr marL="0" indent="0">
              <a:buNone/>
            </a:pPr>
            <a:r>
              <a:rPr lang="en-US" sz="1900">
                <a:solidFill>
                  <a:srgbClr val="FFFFFF"/>
                </a:solidFill>
              </a:rPr>
              <a:t>There is an emphasis on </a:t>
            </a:r>
            <a:r>
              <a:rPr lang="en-US" sz="1900" i="1">
                <a:solidFill>
                  <a:srgbClr val="FFFFFF"/>
                </a:solidFill>
              </a:rPr>
              <a:t>praxis </a:t>
            </a:r>
            <a:r>
              <a:rPr lang="en-US" sz="1900">
                <a:solidFill>
                  <a:srgbClr val="FFFFFF"/>
                </a:solidFill>
              </a:rPr>
              <a:t>rather than the </a:t>
            </a:r>
            <a:r>
              <a:rPr lang="en-US" sz="1900" i="1">
                <a:solidFill>
                  <a:srgbClr val="FFFFFF"/>
                </a:solidFill>
              </a:rPr>
              <a:t>theory </a:t>
            </a:r>
            <a:r>
              <a:rPr lang="en-US" sz="1900">
                <a:solidFill>
                  <a:srgbClr val="FFFFFF"/>
                </a:solidFill>
              </a:rPr>
              <a:t>of interpretation from the ancient world up until the post-Reformation period, with praxis gradually being systematised.</a:t>
            </a:r>
          </a:p>
        </p:txBody>
      </p:sp>
    </p:spTree>
    <p:extLst>
      <p:ext uri="{BB962C8B-B14F-4D97-AF65-F5344CB8AC3E}">
        <p14:creationId xmlns:p14="http://schemas.microsoft.com/office/powerpoint/2010/main" val="348673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A6B1E-CEF6-46D5-9AE4-66277EF3812C}"/>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Foundations before Theories</a:t>
            </a:r>
          </a:p>
        </p:txBody>
      </p:sp>
      <p:pic>
        <p:nvPicPr>
          <p:cNvPr id="6" name="Content Placeholder 5" descr="A close up of a stone wall&#10;&#10;Description automatically generated">
            <a:extLst>
              <a:ext uri="{FF2B5EF4-FFF2-40B4-BE49-F238E27FC236}">
                <a16:creationId xmlns:a16="http://schemas.microsoft.com/office/drawing/2014/main" id="{39130FD4-9BEF-4C53-9CFB-E3F590B891E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7091" r="1" b="23717"/>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4A57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C593C8-8E64-4C1E-AEC7-7AC179A21A32}"/>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1500">
                <a:solidFill>
                  <a:srgbClr val="FFFFFF"/>
                </a:solidFill>
              </a:rPr>
              <a:t>This practical approach to reading an interpreting can be found even in those texts often subjected to hermeneutical approaches themselves, such as:</a:t>
            </a:r>
          </a:p>
          <a:p>
            <a:pPr marL="0" indent="0">
              <a:buNone/>
            </a:pPr>
            <a:r>
              <a:rPr lang="en-US" sz="1500">
                <a:solidFill>
                  <a:srgbClr val="FFFFFF"/>
                </a:solidFill>
              </a:rPr>
              <a:t>Aristotle in </a:t>
            </a:r>
            <a:r>
              <a:rPr lang="en-US" sz="1500" i="1">
                <a:solidFill>
                  <a:srgbClr val="FFFFFF"/>
                </a:solidFill>
              </a:rPr>
              <a:t>Poetics, </a:t>
            </a:r>
            <a:r>
              <a:rPr lang="en-US" sz="1500">
                <a:solidFill>
                  <a:srgbClr val="FFFFFF"/>
                </a:solidFill>
              </a:rPr>
              <a:t>50b, reflects on ‘emplotment’ – how narrative plot draws together isolated actions into a purposive ‘whole’ (highlighted by Paul Ricoeur, </a:t>
            </a:r>
            <a:r>
              <a:rPr lang="en-US" sz="1500" i="1">
                <a:solidFill>
                  <a:srgbClr val="FFFFFF"/>
                </a:solidFill>
              </a:rPr>
              <a:t>Time and Narrative </a:t>
            </a:r>
            <a:r>
              <a:rPr lang="en-US" sz="1500">
                <a:solidFill>
                  <a:srgbClr val="FFFFFF"/>
                </a:solidFill>
              </a:rPr>
              <a:t>I: 31-51).</a:t>
            </a:r>
          </a:p>
          <a:p>
            <a:pPr marL="0" indent="0">
              <a:buNone/>
            </a:pPr>
            <a:r>
              <a:rPr lang="en-US" sz="1500">
                <a:solidFill>
                  <a:srgbClr val="FFFFFF"/>
                </a:solidFill>
              </a:rPr>
              <a:t>He also showed how spoken and written words were expressions of inner thoughts, reflecting the inner angst and turmoil of the individual.</a:t>
            </a:r>
          </a:p>
          <a:p>
            <a:pPr marL="0" indent="0">
              <a:buNone/>
            </a:pPr>
            <a:r>
              <a:rPr lang="en-US" sz="1500">
                <a:solidFill>
                  <a:srgbClr val="FFFFFF"/>
                </a:solidFill>
              </a:rPr>
              <a:t>Another example would be the hermeneutical approaches embedded within the New Testament texts, such as:</a:t>
            </a:r>
          </a:p>
          <a:p>
            <a:pPr marL="0" indent="0">
              <a:buNone/>
            </a:pPr>
            <a:r>
              <a:rPr lang="en-US" sz="1500">
                <a:solidFill>
                  <a:srgbClr val="FFFFFF"/>
                </a:solidFill>
              </a:rPr>
              <a:t>Luke 24:27: Then beginning with Moses and all the prophets he [Jesus] interpreted to them the things about himself in all the scriptures.</a:t>
            </a:r>
          </a:p>
          <a:p>
            <a:pPr marL="0" indent="0">
              <a:buNone/>
            </a:pPr>
            <a:r>
              <a:rPr lang="en-US" sz="1500">
                <a:solidFill>
                  <a:srgbClr val="FFFFFF"/>
                </a:solidFill>
              </a:rPr>
              <a:t>2 Corinthians 3:15-16: Indeed, to this very day whenever Moses is read a veil lies over their minds; but when one turns to the Lord, the veil is removed.</a:t>
            </a:r>
          </a:p>
        </p:txBody>
      </p:sp>
    </p:spTree>
    <p:extLst>
      <p:ext uri="{BB962C8B-B14F-4D97-AF65-F5344CB8AC3E}">
        <p14:creationId xmlns:p14="http://schemas.microsoft.com/office/powerpoint/2010/main" val="20904251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C0374-FEB0-4B15-8790-FF8A9B6B0561}"/>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Foundations before Theories</a:t>
            </a:r>
          </a:p>
        </p:txBody>
      </p:sp>
      <p:pic>
        <p:nvPicPr>
          <p:cNvPr id="6" name="Content Placeholder 5" descr="A picture containing old, man, table, sitting&#10;&#10;Description automatically generated">
            <a:extLst>
              <a:ext uri="{FF2B5EF4-FFF2-40B4-BE49-F238E27FC236}">
                <a16:creationId xmlns:a16="http://schemas.microsoft.com/office/drawing/2014/main" id="{18146580-C614-4F82-B1D4-EA3D9B2F716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8582" r="2" b="22800"/>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7148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5128CD-A901-4B8F-82A1-271C0D1A632B}"/>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2000">
                <a:solidFill>
                  <a:srgbClr val="FFFFFF"/>
                </a:solidFill>
              </a:rPr>
              <a:t>Many examples in the New Testament of scriptural hermeneutics (often closely linked to Jewish exegetical techniques) that find their ‘interpretative key’ in Jesus. This exegetical practice is continued by the Church Fathers and by the Christian tradition more generally. </a:t>
            </a:r>
          </a:p>
          <a:p>
            <a:pPr marL="0" indent="0">
              <a:buNone/>
            </a:pPr>
            <a:r>
              <a:rPr lang="en-US" sz="2000">
                <a:solidFill>
                  <a:srgbClr val="FFFFFF"/>
                </a:solidFill>
              </a:rPr>
              <a:t>There are three particularly interesting approaches represented in the earlier Christian tradition – by examining them, I want us to have a better understanding of what makes up a specific ‘hermeneutic’ and why the decisions made in forming them may be made. </a:t>
            </a:r>
          </a:p>
          <a:p>
            <a:pPr marL="0" indent="0">
              <a:buNone/>
            </a:pPr>
            <a:r>
              <a:rPr lang="en-US" sz="2000">
                <a:solidFill>
                  <a:srgbClr val="FFFFFF"/>
                </a:solidFill>
              </a:rPr>
              <a:t>All three exist before the discipline of hermeneutics had emerged as a distinct field of study, but they are illuminating!</a:t>
            </a:r>
          </a:p>
        </p:txBody>
      </p:sp>
    </p:spTree>
    <p:extLst>
      <p:ext uri="{BB962C8B-B14F-4D97-AF65-F5344CB8AC3E}">
        <p14:creationId xmlns:p14="http://schemas.microsoft.com/office/powerpoint/2010/main" val="14206747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1EA42FC-E9B3-408C-AD21-0398D5BB7ED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Origen of Alexandria</a:t>
            </a:r>
          </a:p>
        </p:txBody>
      </p:sp>
      <p:sp>
        <p:nvSpPr>
          <p:cNvPr id="3" name="Content Placeholder 2">
            <a:extLst>
              <a:ext uri="{FF2B5EF4-FFF2-40B4-BE49-F238E27FC236}">
                <a16:creationId xmlns:a16="http://schemas.microsoft.com/office/drawing/2014/main" id="{C3865BEF-ABD0-4261-BDB2-6033D07650EE}"/>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700"/>
              <a:t>Origen of Alexandria (185-254 CE):</a:t>
            </a:r>
          </a:p>
          <a:p>
            <a:pPr marL="0" indent="0">
              <a:buNone/>
            </a:pPr>
            <a:r>
              <a:rPr lang="en-US" sz="1700"/>
              <a:t>His hermeneutic approach is based on the commitment that the gospel exists on two levels: the temporal gospel and the eternal gospel. They are ‘one’ but both are needed because of human inability to comprehend divine self-communication (revelation).</a:t>
            </a:r>
          </a:p>
          <a:p>
            <a:pPr marL="0" indent="0">
              <a:buNone/>
            </a:pPr>
            <a:r>
              <a:rPr lang="en-US" sz="1700"/>
              <a:t>The Earthly/fleshly gospel offers ‘material signs’ that provide access to the eternal/heavenly gospel (truth before God - </a:t>
            </a:r>
            <a:r>
              <a:rPr lang="en-US" sz="1700" i="1"/>
              <a:t>De principiis </a:t>
            </a:r>
            <a:r>
              <a:rPr lang="en-US" sz="1700"/>
              <a:t>4.25). </a:t>
            </a:r>
          </a:p>
          <a:p>
            <a:pPr marL="0" indent="0">
              <a:buNone/>
            </a:pPr>
            <a:r>
              <a:rPr lang="en-US" sz="1700"/>
              <a:t>The human mind is changed in the process as it moves from the OT to the temporal gospel to the eternal gospel. It becomes conformed to the divine, creative Wisdom. Believers can only read scripture in the right way by virtue of their possession of ‘the mind of Christ’ (I Corinthians 2:16; see </a:t>
            </a:r>
            <a:r>
              <a:rPr lang="en-US" sz="1700" i="1"/>
              <a:t>Commentary on John </a:t>
            </a:r>
            <a:r>
              <a:rPr lang="en-US" sz="1700"/>
              <a:t>10.27).</a:t>
            </a:r>
          </a:p>
          <a:p>
            <a:endParaRPr lang="en-US" sz="1700"/>
          </a:p>
          <a:p>
            <a:endParaRPr lang="en-US" sz="1700"/>
          </a:p>
          <a:p>
            <a:endParaRPr lang="en-US" sz="1700"/>
          </a:p>
        </p:txBody>
      </p:sp>
      <p:pic>
        <p:nvPicPr>
          <p:cNvPr id="6" name="Content Placeholder 5" descr="A picture containing text, book, sitting, bench&#10;&#10;Description automatically generated">
            <a:extLst>
              <a:ext uri="{FF2B5EF4-FFF2-40B4-BE49-F238E27FC236}">
                <a16:creationId xmlns:a16="http://schemas.microsoft.com/office/drawing/2014/main" id="{67C2B328-BB90-416C-9A8D-1391CE86CA1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854" r="15884" b="1"/>
          <a:stretch/>
        </p:blipFill>
        <p:spPr>
          <a:xfrm>
            <a:off x="7552266" y="10"/>
            <a:ext cx="4639733" cy="6857990"/>
          </a:xfrm>
          <a:prstGeom prst="rect">
            <a:avLst/>
          </a:prstGeom>
        </p:spPr>
      </p:pic>
    </p:spTree>
    <p:extLst>
      <p:ext uri="{BB962C8B-B14F-4D97-AF65-F5344CB8AC3E}">
        <p14:creationId xmlns:p14="http://schemas.microsoft.com/office/powerpoint/2010/main" val="407956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13A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BADD1-EA50-4CED-BBCE-00496818F58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Augustine of Hippo</a:t>
            </a:r>
          </a:p>
        </p:txBody>
      </p:sp>
      <p:cxnSp>
        <p:nvCxnSpPr>
          <p:cNvPr id="22" name="Straight Connector 2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9D656F-0D9A-49A2-9479-772BA3C3C267}"/>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Augustine of Hippo (354-430 CE)</a:t>
            </a:r>
          </a:p>
          <a:p>
            <a:pPr marL="0" indent="0">
              <a:buNone/>
            </a:pPr>
            <a:r>
              <a:rPr lang="en-US" sz="1900">
                <a:solidFill>
                  <a:srgbClr val="FFFFFF"/>
                </a:solidFill>
              </a:rPr>
              <a:t>Augustine's approach to the matter of hermeneutics attempts to brings together scriptural interpretation and one’s own understanding of the world.</a:t>
            </a:r>
          </a:p>
          <a:p>
            <a:pPr marL="0" indent="0">
              <a:buNone/>
            </a:pPr>
            <a:r>
              <a:rPr lang="en-US" sz="1900">
                <a:solidFill>
                  <a:srgbClr val="FFFFFF"/>
                </a:solidFill>
              </a:rPr>
              <a:t>Scriptural signs are literal signs pointing to events in history, hence focus on the world in its historical manifestations throughout his work. This demonstrates, for Augustine, that Christ is the true meaning of history, and is therefore the true meaning of scripture.</a:t>
            </a:r>
          </a:p>
          <a:p>
            <a:pPr marL="0" indent="0">
              <a:buNone/>
            </a:pPr>
            <a:r>
              <a:rPr lang="en-US" sz="1900">
                <a:solidFill>
                  <a:srgbClr val="FFFFFF"/>
                </a:solidFill>
              </a:rPr>
              <a:t>For both Origen and Augustine the world is theophanic (manifests God) and this is taught and illustrated by scripture. The world itself it be read from within the scriptural text, with God as the author of both.</a:t>
            </a:r>
          </a:p>
        </p:txBody>
      </p:sp>
      <p:pic>
        <p:nvPicPr>
          <p:cNvPr id="6" name="Content Placeholder 5" descr="A picture containing person, indoor, man, table&#10;&#10;Description automatically generated">
            <a:extLst>
              <a:ext uri="{FF2B5EF4-FFF2-40B4-BE49-F238E27FC236}">
                <a16:creationId xmlns:a16="http://schemas.microsoft.com/office/drawing/2014/main" id="{3B415DD5-C30A-44F2-9AC3-07E75717027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8806" r="11975"/>
          <a:stretch/>
        </p:blipFill>
        <p:spPr>
          <a:xfrm>
            <a:off x="7552266" y="10"/>
            <a:ext cx="4639733" cy="6857990"/>
          </a:xfrm>
          <a:prstGeom prst="rect">
            <a:avLst/>
          </a:prstGeom>
        </p:spPr>
      </p:pic>
    </p:spTree>
    <p:extLst>
      <p:ext uri="{BB962C8B-B14F-4D97-AF65-F5344CB8AC3E}">
        <p14:creationId xmlns:p14="http://schemas.microsoft.com/office/powerpoint/2010/main" val="20490642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D4A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F06C5E-C6AC-42FE-926E-3027B2081E1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Martin Luther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A1DCD7-C7C4-4CBE-AB1E-3BE07EFDD900}"/>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Martin Luther (1483-1546 CE) </a:t>
            </a:r>
          </a:p>
          <a:p>
            <a:pPr marL="0" indent="0">
              <a:buNone/>
            </a:pPr>
            <a:r>
              <a:rPr lang="en-US" sz="2000">
                <a:solidFill>
                  <a:srgbClr val="FFFFFF"/>
                </a:solidFill>
              </a:rPr>
              <a:t>He asserts the ‘clarity’ of scripture and privileges the plain or literal sense of scripture, but without obscuring the role of the Spirit for the purpose of true understanding.</a:t>
            </a:r>
          </a:p>
          <a:p>
            <a:pPr marL="0" indent="0">
              <a:buNone/>
            </a:pPr>
            <a:r>
              <a:rPr lang="en-US" sz="2000">
                <a:solidFill>
                  <a:srgbClr val="FFFFFF"/>
                </a:solidFill>
              </a:rPr>
              <a:t>He adopts the principle of </a:t>
            </a:r>
            <a:r>
              <a:rPr lang="en-US" sz="2000" i="1">
                <a:solidFill>
                  <a:srgbClr val="FFFFFF"/>
                </a:solidFill>
              </a:rPr>
              <a:t>sola scriptura: </a:t>
            </a:r>
            <a:r>
              <a:rPr lang="en-US" sz="2000">
                <a:solidFill>
                  <a:srgbClr val="FFFFFF"/>
                </a:solidFill>
              </a:rPr>
              <a:t>normative authority of scripture and the sole source of theology (due to its divine origins). Scripture alone is necessary for salvation. A spirit-guided hermeneutic is the authoritative mediator of scripture’s meaning.</a:t>
            </a:r>
          </a:p>
          <a:p>
            <a:pPr marL="0" indent="0">
              <a:buNone/>
            </a:pPr>
            <a:r>
              <a:rPr lang="en-US" sz="2000">
                <a:solidFill>
                  <a:srgbClr val="FFFFFF"/>
                </a:solidFill>
              </a:rPr>
              <a:t>As the word of God, Scripture mediated Christ directly to the believer, through the Sprit, and was the guarantee of salvation in the world. </a:t>
            </a:r>
          </a:p>
          <a:p>
            <a:endParaRPr lang="en-US" sz="2000">
              <a:solidFill>
                <a:srgbClr val="FFFFFF"/>
              </a:solidFill>
            </a:endParaRPr>
          </a:p>
          <a:p>
            <a:endParaRPr lang="en-US" sz="2000">
              <a:solidFill>
                <a:srgbClr val="FFFFFF"/>
              </a:solidFill>
            </a:endParaRPr>
          </a:p>
        </p:txBody>
      </p:sp>
      <p:pic>
        <p:nvPicPr>
          <p:cNvPr id="6" name="Content Placeholder 5" descr="A close up of a person&#10;&#10;Description automatically generated">
            <a:extLst>
              <a:ext uri="{FF2B5EF4-FFF2-40B4-BE49-F238E27FC236}">
                <a16:creationId xmlns:a16="http://schemas.microsoft.com/office/drawing/2014/main" id="{DD37CFB3-9161-4F6C-86B7-B94A9243FB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7619"/>
          <a:stretch/>
        </p:blipFill>
        <p:spPr>
          <a:xfrm>
            <a:off x="7552266" y="10"/>
            <a:ext cx="4639734" cy="6857990"/>
          </a:xfrm>
          <a:prstGeom prst="rect">
            <a:avLst/>
          </a:prstGeom>
        </p:spPr>
      </p:pic>
    </p:spTree>
    <p:extLst>
      <p:ext uri="{BB962C8B-B14F-4D97-AF65-F5344CB8AC3E}">
        <p14:creationId xmlns:p14="http://schemas.microsoft.com/office/powerpoint/2010/main" val="23323210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351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59FEB3-C645-4AFD-A53F-DDCE0C5D72B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Foundations before Theories</a:t>
            </a:r>
          </a:p>
        </p:txBody>
      </p:sp>
      <p:pic>
        <p:nvPicPr>
          <p:cNvPr id="6" name="Content Placeholder 5" descr="A picture containing outdoor, water, black, standing&#10;&#10;Description automatically generated">
            <a:extLst>
              <a:ext uri="{FF2B5EF4-FFF2-40B4-BE49-F238E27FC236}">
                <a16:creationId xmlns:a16="http://schemas.microsoft.com/office/drawing/2014/main" id="{B85D3C5B-FD0F-4EA0-A600-5E066342364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1807" r="1" b="1"/>
          <a:stretch/>
        </p:blipFill>
        <p:spPr>
          <a:xfrm>
            <a:off x="327547" y="321733"/>
            <a:ext cx="7058306" cy="4107392"/>
          </a:xfrm>
          <a:prstGeom prst="rect">
            <a:avLst/>
          </a:prstGeom>
        </p:spPr>
      </p:pic>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09D165-E76F-4F92-B68D-15F5DE5FF1CA}"/>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500">
                <a:solidFill>
                  <a:srgbClr val="FFFFFF"/>
                </a:solidFill>
              </a:rPr>
              <a:t>Each of these thinkers highlights the process by which reading and interpretation is done, identifying the driving motivations behind their readings, and assessing the value of meanings for their wider projects.</a:t>
            </a:r>
          </a:p>
          <a:p>
            <a:pPr marL="0" indent="0">
              <a:buNone/>
            </a:pPr>
            <a:r>
              <a:rPr lang="en-US" sz="1500">
                <a:solidFill>
                  <a:srgbClr val="FFFFFF"/>
                </a:solidFill>
              </a:rPr>
              <a:t>Each has their own particular concerns, which drives the form and content of their engagement with a shared authoritative canon of texts, and, of course, has an impact on the outcome of their engagement.</a:t>
            </a:r>
          </a:p>
          <a:p>
            <a:pPr marL="0" indent="0">
              <a:buNone/>
            </a:pPr>
            <a:r>
              <a:rPr lang="en-US" sz="1500">
                <a:solidFill>
                  <a:srgbClr val="FFFFFF"/>
                </a:solidFill>
              </a:rPr>
              <a:t>These early approaches are interesting because they represent very specific hermeneutics themselves, but also because they are emblematic of approaches to sacred scriptures across religious traditions that continue to influence our approaches today. </a:t>
            </a:r>
          </a:p>
        </p:txBody>
      </p:sp>
    </p:spTree>
    <p:extLst>
      <p:ext uri="{BB962C8B-B14F-4D97-AF65-F5344CB8AC3E}">
        <p14:creationId xmlns:p14="http://schemas.microsoft.com/office/powerpoint/2010/main" val="27192685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buNone/>
            </a:pPr>
            <a:r>
              <a:rPr lang="en-GB" dirty="0"/>
              <a:t>Jasper D, 2004, “A Short Introduction to Hermeneutics”, </a:t>
            </a:r>
            <a:r>
              <a:rPr lang="en-GB" dirty="0" err="1"/>
              <a:t>Louiseville</a:t>
            </a:r>
            <a:r>
              <a:rPr lang="en-GB" dirty="0"/>
              <a:t> KY: Westminster John Knox Press, Chapter 1</a:t>
            </a:r>
          </a:p>
          <a:p>
            <a:pPr marL="0" indent="0">
              <a:buNone/>
            </a:pPr>
            <a:endParaRPr lang="en-GB" dirty="0"/>
          </a:p>
          <a:p>
            <a:pPr marL="0" indent="0">
              <a:buNone/>
            </a:pPr>
            <a:r>
              <a:rPr lang="en-GB" dirty="0"/>
              <a:t> Jasper D, 2004, “A Short Introduction to Hermeneutics”, </a:t>
            </a:r>
            <a:r>
              <a:rPr lang="en-GB" dirty="0" err="1"/>
              <a:t>Louiseville</a:t>
            </a:r>
            <a:r>
              <a:rPr lang="en-GB" dirty="0"/>
              <a:t> KY: Westminster John Knox Press, Chapter 4</a:t>
            </a:r>
          </a:p>
          <a:p>
            <a:pPr marL="0" indent="0">
              <a:buNone/>
            </a:pPr>
            <a:endParaRPr lang="en-GB" dirty="0"/>
          </a:p>
          <a:p>
            <a:pPr marL="0" indent="0"/>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r>
              <a:rPr lang="en-GB" dirty="0"/>
              <a:t>Corliss R, 1993, “Schleiermacher’s Hermeneutics and Its Critics”, </a:t>
            </a:r>
            <a:r>
              <a:rPr lang="en-GB" i="1" dirty="0"/>
              <a:t>Religious Studies</a:t>
            </a:r>
            <a:r>
              <a:rPr lang="en-GB" dirty="0"/>
              <a:t>, Vol 29 No 3, pp. 363-379</a:t>
            </a:r>
          </a:p>
          <a:p>
            <a:endParaRPr lang="en-GB" dirty="0"/>
          </a:p>
          <a:p>
            <a:endParaRPr lang="en-GB" dirty="0"/>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2452</Words>
  <Application>Microsoft Office PowerPoint</Application>
  <PresentationFormat>Widescreen</PresentationFormat>
  <Paragraphs>127</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Methods and Approaches in Interfaith Studies</vt:lpstr>
      <vt:lpstr>Hermeneutics &amp; Interfaith Studies</vt:lpstr>
      <vt:lpstr>Revision</vt:lpstr>
      <vt:lpstr>Revision</vt:lpstr>
      <vt:lpstr>Hermeneutics &amp; Interfaith Studies</vt:lpstr>
      <vt:lpstr>The Theory of Interpretation - Hermeneutics</vt:lpstr>
      <vt:lpstr>The Theory of Interpretation - Hermeneutics</vt:lpstr>
      <vt:lpstr>The Theory of Interpretation - Hermeneutics</vt:lpstr>
      <vt:lpstr>The Theory of Interpretation - Hermeneutics</vt:lpstr>
      <vt:lpstr>The Theory of Interpretation - Hermeneutics</vt:lpstr>
      <vt:lpstr>Hermeneutics</vt:lpstr>
      <vt:lpstr>Hermeneutics</vt:lpstr>
      <vt:lpstr>Hermeneutics</vt:lpstr>
      <vt:lpstr>Hermeneutics</vt:lpstr>
      <vt:lpstr>Hermeneutics</vt:lpstr>
      <vt:lpstr>Text &amp; Interpretation</vt:lpstr>
      <vt:lpstr>Text &amp; Interpretation</vt:lpstr>
      <vt:lpstr>Text &amp; Interpretation</vt:lpstr>
      <vt:lpstr>Text &amp; Interpretation</vt:lpstr>
      <vt:lpstr>Text &amp; Interpretation</vt:lpstr>
      <vt:lpstr>Text &amp; Interpretation</vt:lpstr>
      <vt:lpstr>Foundations before Theories</vt:lpstr>
      <vt:lpstr>Foundations before Theories</vt:lpstr>
      <vt:lpstr>Foundations before Theories</vt:lpstr>
      <vt:lpstr>Foundations before Theories</vt:lpstr>
      <vt:lpstr>Origen of Alexandria</vt:lpstr>
      <vt:lpstr>Augustine of Hippo</vt:lpstr>
      <vt:lpstr>Martin Luther</vt:lpstr>
      <vt:lpstr>Foundations before Theories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1</cp:revision>
  <dcterms:created xsi:type="dcterms:W3CDTF">2020-06-19T13:56:29Z</dcterms:created>
  <dcterms:modified xsi:type="dcterms:W3CDTF">2020-06-19T13:57:07Z</dcterms:modified>
</cp:coreProperties>
</file>