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jpg" ContentType="image/jpe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72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</p:sldIdLst>
  <p:sldSz cx="9144000" cy="5143500" type="screen16x9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2" d="100"/>
          <a:sy n="122" d="100"/>
        </p:scale>
        <p:origin x="-1456" y="-112"/>
      </p:cViewPr>
      <p:guideLst>
        <p:guide orient="horz" pos="162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interSettings" Target="printerSettings/printerSettings1.bin"/><Relationship Id="rId16" Type="http://schemas.openxmlformats.org/officeDocument/2006/relationships/presProps" Target="presProps.xml"/><Relationship Id="rId17" Type="http://schemas.openxmlformats.org/officeDocument/2006/relationships/viewProps" Target="viewProps.xml"/><Relationship Id="rId18" Type="http://schemas.openxmlformats.org/officeDocument/2006/relationships/theme" Target="theme/theme1.xml"/><Relationship Id="rId1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8C4BD1-5D3E-8244-BF2B-C037A67076C1}" type="datetimeFigureOut">
              <a:rPr lang="en-US" smtClean="0"/>
              <a:t>29/01/19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EAE3A9-AA39-864A-9CB5-DF4972FA6E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79491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4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https://</a:t>
            </a:r>
            <a:r>
              <a:rPr lang="en-US" dirty="0" err="1" smtClean="0"/>
              <a:t>www.youtube.com</a:t>
            </a:r>
            <a:r>
              <a:rPr lang="en-US" dirty="0" smtClean="0"/>
              <a:t>/</a:t>
            </a:r>
            <a:r>
              <a:rPr lang="en-US" dirty="0" err="1" smtClean="0"/>
              <a:t>watch?v</a:t>
            </a:r>
            <a:r>
              <a:rPr lang="en-US" dirty="0" smtClean="0"/>
              <a:t>=T63MCogI4sM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E3A9-AA39-864A-9CB5-DF4972FA6EC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3087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Chapters</a:t>
            </a:r>
            <a:r>
              <a:rPr lang="en-US" baseline="0" dirty="0" smtClean="0"/>
              <a:t> 8, 14-15, [18], 20-21, 23</a:t>
            </a:r>
          </a:p>
          <a:p>
            <a:r>
              <a:rPr lang="en-US" baseline="0" dirty="0" smtClean="0"/>
              <a:t>Chapters 11/43, 24/56, 26/58, 28/60 (to Liberty), 31/63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EAE3A9-AA39-864A-9CB5-DF4972FA6EC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0627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3429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33D26B-DFC2-4248-8ED0-AD3E108CBDD7}" type="datetime1">
              <a:rPr lang="en-US" smtClean="0"/>
              <a:pPr/>
              <a:t>29/01/19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2914650"/>
            <a:ext cx="6400800" cy="131445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505916"/>
            <a:ext cx="7772400" cy="1102519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97F932-D99A-4087-BFB1-EA42FAFC8D2C}" type="datetime1">
              <a:rPr lang="en-US" smtClean="0"/>
              <a:pPr/>
              <a:t>29/01/19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7924800" cy="30861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3721894"/>
            <a:ext cx="7885113" cy="1021556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1" y="2596754"/>
            <a:ext cx="7885113" cy="1125140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96367-2F2B-4F6E-ACF4-15FA13738E10}" type="datetime1">
              <a:rPr lang="en-US" smtClean="0"/>
              <a:pPr/>
              <a:t>29/01/19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523C92-45F4-4C30-810D-4886C1BA69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200150"/>
            <a:ext cx="3733800" cy="30861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200150"/>
            <a:ext cx="3733800" cy="30861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B3498D-21C7-408B-8EF5-5B55DEF0BFD5}" type="datetime1">
              <a:rPr lang="en-US" smtClean="0"/>
              <a:pPr/>
              <a:t>29/01/19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57350"/>
            <a:ext cx="3733800" cy="26289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200150"/>
            <a:ext cx="3733800" cy="431006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DB246E-8FD1-42FF-94A4-E4133095C37A}" type="datetime1">
              <a:rPr lang="en-US" smtClean="0"/>
              <a:pPr/>
              <a:t>29/01/19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939D4-B818-4372-B1EE-7CB6D5BBC74A}" type="datetime1">
              <a:rPr lang="en-US" smtClean="0"/>
              <a:pPr/>
              <a:t>29/01/19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5E438-4D0D-4834-B658-A90420491D98}" type="datetime1">
              <a:rPr lang="en-US" smtClean="0"/>
              <a:pPr/>
              <a:t>29/01/19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085850"/>
            <a:ext cx="4648200" cy="32004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1910919"/>
            <a:ext cx="2971800" cy="23753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F8ADFA-7142-4015-85E6-1712F15FA709}" type="datetime1">
              <a:rPr lang="en-US" smtClean="0"/>
              <a:pPr/>
              <a:t>29/01/19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085850"/>
            <a:ext cx="2971800" cy="82296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085850"/>
            <a:ext cx="3419856" cy="260604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1910918"/>
            <a:ext cx="2971800" cy="1803832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581E0-D653-4D78-A48F-41D80498BC7E}" type="datetime1">
              <a:rPr lang="en-US" smtClean="0"/>
              <a:pPr/>
              <a:t>29/01/19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94C003-38E8-486A-9BFD-47E55D87241C}" type="datetime1">
              <a:rPr lang="en-US" smtClean="0"/>
              <a:pPr/>
              <a:t>29/01/19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43886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43886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59EAA3-934B-41DB-B3B1-806F4BE5CC37}" type="datetime1">
              <a:rPr lang="en-US" smtClean="0"/>
              <a:pPr/>
              <a:t>29/01/19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237106-F2ED-405E-BC33-CC3CF426205F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05979"/>
            <a:ext cx="7924800" cy="85725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200151"/>
            <a:ext cx="79248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4767263"/>
            <a:ext cx="15240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8B3AFFF1-9C47-49F0-AE12-AF188F3F4E82}" type="datetime1">
              <a:rPr lang="en-US" smtClean="0"/>
              <a:pPr/>
              <a:t>29/01/19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4767263"/>
            <a:ext cx="990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38237106-F2ED-405E-BC33-CC3CF426205F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4729" r:id="rId1"/>
    <p:sldLayoutId id="2147484730" r:id="rId2"/>
    <p:sldLayoutId id="2147484731" r:id="rId3"/>
    <p:sldLayoutId id="2147484732" r:id="rId4"/>
    <p:sldLayoutId id="2147484733" r:id="rId5"/>
    <p:sldLayoutId id="2147484734" r:id="rId6"/>
    <p:sldLayoutId id="2147484735" r:id="rId7"/>
    <p:sldLayoutId id="2147484736" r:id="rId8"/>
    <p:sldLayoutId id="2147484737" r:id="rId9"/>
    <p:sldLayoutId id="2147484738" r:id="rId10"/>
    <p:sldLayoutId id="2147484739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4.jp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title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smtClean="0"/>
              <a:t>M4X01654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scriptwriting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500634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Scriptwriting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Overview of module</a:t>
            </a:r>
          </a:p>
          <a:p>
            <a:r>
              <a:rPr lang="en-US" dirty="0"/>
              <a:t>Assignment briefs</a:t>
            </a:r>
          </a:p>
          <a:p>
            <a:r>
              <a:rPr lang="en-US" dirty="0"/>
              <a:t>Feedback and assessment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23234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Scriptwriting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/>
              <a:t>Two assignments </a:t>
            </a:r>
            <a:r>
              <a:rPr lang="mr-IN" dirty="0"/>
              <a:t>–</a:t>
            </a:r>
            <a:r>
              <a:rPr lang="en-US" dirty="0"/>
              <a:t> </a:t>
            </a:r>
            <a:r>
              <a:rPr lang="en-US" dirty="0" smtClean="0"/>
              <a:t>Short genre screenplays &amp; Short scenes from inspiration</a:t>
            </a:r>
            <a:endParaRPr lang="en-US" dirty="0"/>
          </a:p>
          <a:p>
            <a:r>
              <a:rPr lang="en-US" dirty="0"/>
              <a:t>Learn key principles of </a:t>
            </a:r>
            <a:r>
              <a:rPr lang="en-US" dirty="0" smtClean="0"/>
              <a:t>storytelling, ideas generation and scriptwriting</a:t>
            </a:r>
            <a:endParaRPr lang="en-US" dirty="0"/>
          </a:p>
          <a:p>
            <a:r>
              <a:rPr lang="en-US" dirty="0"/>
              <a:t>Appropriate for a range of film &amp; TV professionals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292213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For the birds (2000)</a:t>
            </a:r>
            <a:endParaRPr lang="en-US" dirty="0"/>
          </a:p>
        </p:txBody>
      </p:sp>
      <p:pic>
        <p:nvPicPr>
          <p:cNvPr id="6" name="Content Placeholder 3"/>
          <p:cNvPicPr>
            <a:picLocks noGrp="1" noChangeAspect="1"/>
          </p:cNvPicPr>
          <p:nvPr>
            <p:ph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20210" r="-20210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4273882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Scriptwriting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lIns="68580" tIns="34290" rIns="68580" bIns="34290"/>
          <a:lstStyle/>
          <a:p>
            <a:r>
              <a:rPr lang="en-GB" dirty="0"/>
              <a:t>Myth &amp; Ritual in story</a:t>
            </a:r>
          </a:p>
          <a:p>
            <a:r>
              <a:rPr lang="en-GB" dirty="0"/>
              <a:t>Archetypes &amp; Patterns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492742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Myth &amp; ritual in storytelling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lIns="68580" tIns="34290" rIns="68580" bIns="34290"/>
          <a:lstStyle/>
          <a:p>
            <a:r>
              <a:rPr lang="en-GB" dirty="0"/>
              <a:t>Stories are metaphors for life</a:t>
            </a:r>
          </a:p>
          <a:p>
            <a:r>
              <a:rPr lang="en-GB" dirty="0"/>
              <a:t>Stories are rituals</a:t>
            </a:r>
          </a:p>
          <a:p>
            <a:r>
              <a:rPr lang="en-GB" dirty="0"/>
              <a:t>Stories use symbols and metaphor</a:t>
            </a:r>
          </a:p>
          <a:p>
            <a:r>
              <a:rPr lang="en-GB" dirty="0"/>
              <a:t>Stories </a:t>
            </a:r>
            <a:r>
              <a:rPr lang="en-GB" dirty="0" err="1"/>
              <a:t>dramatise</a:t>
            </a:r>
            <a:r>
              <a:rPr lang="en-GB" dirty="0"/>
              <a:t> change and transformation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40801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Myth &amp; ritual in storytelling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lIns="68580" tIns="34290" rIns="68580" bIns="34290"/>
          <a:lstStyle/>
          <a:p>
            <a:r>
              <a:rPr lang="en-GB" dirty="0"/>
              <a:t>Aristotle's Poetics</a:t>
            </a:r>
            <a:endParaRPr lang="en-GB" dirty="0" smtClean="0"/>
          </a:p>
          <a:p>
            <a:r>
              <a:rPr lang="en-GB" dirty="0" smtClean="0"/>
              <a:t>Unity </a:t>
            </a:r>
            <a:r>
              <a:rPr lang="en-GB" dirty="0"/>
              <a:t>of time, place and action</a:t>
            </a:r>
          </a:p>
          <a:p>
            <a:r>
              <a:rPr lang="en-GB" dirty="0"/>
              <a:t>A story with magnitude</a:t>
            </a:r>
          </a:p>
          <a:p>
            <a:r>
              <a:rPr lang="en-GB" dirty="0"/>
              <a:t>Beginning, middle and end</a:t>
            </a:r>
          </a:p>
          <a:p>
            <a:r>
              <a:rPr lang="en-GB" dirty="0"/>
              <a:t>Causal relationships between each step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78024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Myth &amp; ritual in storytelling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lIns="68580" tIns="34290" rIns="68580" bIns="34290"/>
          <a:lstStyle/>
          <a:p>
            <a:r>
              <a:rPr lang="en-GB" dirty="0"/>
              <a:t>Joseph Campbell studied myth and folklore across cultures</a:t>
            </a:r>
          </a:p>
          <a:p>
            <a:r>
              <a:rPr lang="en-GB" dirty="0"/>
              <a:t>Identified a monomyth</a:t>
            </a:r>
          </a:p>
          <a:p>
            <a:r>
              <a:rPr lang="en-GB" dirty="0"/>
              <a:t>Satisfy basic human needs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3675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Joseph Campbell’s monomyth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lIns="68580" tIns="34290" rIns="68580" bIns="34290"/>
          <a:lstStyle/>
          <a:p>
            <a:r>
              <a:rPr lang="en-GB" dirty="0"/>
              <a:t>Ordinary world</a:t>
            </a:r>
          </a:p>
          <a:p>
            <a:r>
              <a:rPr lang="en-GB" dirty="0"/>
              <a:t>Extraordinary world</a:t>
            </a:r>
          </a:p>
          <a:p>
            <a:r>
              <a:rPr lang="en-GB" dirty="0"/>
              <a:t>Face challenges</a:t>
            </a:r>
          </a:p>
          <a:p>
            <a:r>
              <a:rPr lang="en-GB" dirty="0"/>
              <a:t>Receive a gift</a:t>
            </a:r>
          </a:p>
          <a:p>
            <a:r>
              <a:rPr lang="en-GB" dirty="0"/>
              <a:t>Return to ordinary world, transformed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28823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Analysis: Titanic (1997)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71108" y="1369219"/>
            <a:ext cx="5801784" cy="3263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8660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Analysis: Titanic (1997)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</p:spPr>
        <p:txBody>
          <a:bodyPr lIns="68580" tIns="34290" rIns="68580" bIns="34290"/>
          <a:lstStyle/>
          <a:p>
            <a:r>
              <a:rPr lang="en-GB" dirty="0"/>
              <a:t>What is the Ordinary world?</a:t>
            </a:r>
          </a:p>
          <a:p>
            <a:r>
              <a:rPr lang="en-GB" dirty="0"/>
              <a:t>What is the Extraordinary world</a:t>
            </a:r>
          </a:p>
          <a:p>
            <a:r>
              <a:rPr lang="en-GB" dirty="0"/>
              <a:t>What challenges does Rose face?</a:t>
            </a:r>
          </a:p>
          <a:p>
            <a:r>
              <a:rPr lang="en-GB" dirty="0"/>
              <a:t>What gifts does Rose receive?</a:t>
            </a:r>
          </a:p>
          <a:p>
            <a:r>
              <a:rPr lang="en-GB" dirty="0"/>
              <a:t>How does she return to ordinary world, transformed?</a:t>
            </a:r>
          </a:p>
          <a:p>
            <a:r>
              <a:rPr lang="en-GB" dirty="0"/>
              <a:t>Magnitude? </a:t>
            </a:r>
            <a:r>
              <a:rPr lang="en-GB" dirty="0" smtClean="0"/>
              <a:t>Metaphor? What </a:t>
            </a:r>
            <a:r>
              <a:rPr lang="en-GB" dirty="0"/>
              <a:t>is the story about?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0069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scriptwriting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smtClean="0"/>
              <a:t>For your writing portfolio, consider the following:</a:t>
            </a:r>
          </a:p>
          <a:p>
            <a:pPr lvl="1"/>
            <a:r>
              <a:rPr lang="en-US" dirty="0" smtClean="0"/>
              <a:t>How can you use Ordinary/Extraordinary worlds?</a:t>
            </a:r>
          </a:p>
          <a:p>
            <a:pPr lvl="1"/>
            <a:r>
              <a:rPr lang="en-US" dirty="0" smtClean="0"/>
              <a:t>What transformation, what gifts can be used?</a:t>
            </a:r>
          </a:p>
          <a:p>
            <a:pPr lvl="1"/>
            <a:r>
              <a:rPr lang="en-US" dirty="0" smtClean="0"/>
              <a:t>How does the story have magnitude?</a:t>
            </a:r>
          </a:p>
          <a:p>
            <a:pPr lvl="1"/>
            <a:r>
              <a:rPr lang="en-US" dirty="0" smtClean="0"/>
              <a:t>How does the story use metaphor?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6204296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">
  <a:themeElements>
    <a:clrScheme name="Elemental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Horizon">
      <a:majorFont>
        <a:latin typeface="Arial Narrow"/>
        <a:ea typeface=""/>
        <a:cs typeface=""/>
        <a:font script="Jpan" typeface="ＭＳ ゴシック"/>
        <a:font script="Hang" typeface="HY얕은샘물M"/>
        <a:font script="Hans" typeface="华文新魏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ＭＳ ゴシック"/>
        <a:font script="Hang" typeface="HY얕은샘물M"/>
        <a:font script="Hans" typeface="华文新魏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Horizon.thmx</Template>
  <TotalTime>118</TotalTime>
  <Words>296</Words>
  <Application>Microsoft Macintosh PowerPoint</Application>
  <PresentationFormat>On-screen Show (16:9)</PresentationFormat>
  <Paragraphs>54</Paragraphs>
  <Slides>12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Horizon</vt:lpstr>
      <vt:lpstr>scriptwriting</vt:lpstr>
      <vt:lpstr>Scriptwriting</vt:lpstr>
      <vt:lpstr>Scriptwriting</vt:lpstr>
      <vt:lpstr>For the birds (2000)</vt:lpstr>
      <vt:lpstr>Scriptwriting</vt:lpstr>
      <vt:lpstr>Myth &amp; ritual in storytelling</vt:lpstr>
      <vt:lpstr>Myth &amp; ritual in storytelling</vt:lpstr>
      <vt:lpstr>Myth &amp; ritual in storytelling</vt:lpstr>
      <vt:lpstr>Joseph Campbell’s monomyth</vt:lpstr>
      <vt:lpstr>Analysis: Titanic (1997)</vt:lpstr>
      <vt:lpstr>Analysis: Titanic (1997)</vt:lpstr>
      <vt:lpstr>scriptwriting</vt:lpstr>
    </vt:vector>
  </TitlesOfParts>
  <Company>SMU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Craig Evans</dc:creator>
  <cp:lastModifiedBy>Craig Evans</cp:lastModifiedBy>
  <cp:revision>6</cp:revision>
  <dcterms:created xsi:type="dcterms:W3CDTF">2019-01-29T10:33:52Z</dcterms:created>
  <dcterms:modified xsi:type="dcterms:W3CDTF">2019-01-29T12:32:22Z</dcterms:modified>
</cp:coreProperties>
</file>