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media/image18.jpg" ContentType="image/jpg"/>
  <Override PartName="/ppt/media/image19.jpg" ContentType="image/jpg"/>
  <Override PartName="/ppt/media/image20.jpg" ContentType="image/jpg"/>
  <Override PartName="/ppt/media/image21.jpg" ContentType="image/jpg"/>
  <Override PartName="/ppt/media/image22.jpg" ContentType="image/jpg"/>
  <Override PartName="/ppt/media/image24.jpg" ContentType="image/jp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8" r:id="rId6"/>
  </p:sldMasterIdLst>
  <p:notesMasterIdLst>
    <p:notesMasterId r:id="rId42"/>
  </p:notesMasterIdLst>
  <p:sldIdLst>
    <p:sldId id="375" r:id="rId7"/>
    <p:sldId id="260" r:id="rId8"/>
    <p:sldId id="376" r:id="rId9"/>
    <p:sldId id="806" r:id="rId10"/>
    <p:sldId id="779" r:id="rId11"/>
    <p:sldId id="780" r:id="rId12"/>
    <p:sldId id="781" r:id="rId13"/>
    <p:sldId id="812" r:id="rId14"/>
    <p:sldId id="813" r:id="rId15"/>
    <p:sldId id="807" r:id="rId16"/>
    <p:sldId id="816" r:id="rId17"/>
    <p:sldId id="815" r:id="rId18"/>
    <p:sldId id="809" r:id="rId19"/>
    <p:sldId id="276" r:id="rId20"/>
    <p:sldId id="804" r:id="rId21"/>
    <p:sldId id="805" r:id="rId22"/>
    <p:sldId id="784" r:id="rId23"/>
    <p:sldId id="814" r:id="rId24"/>
    <p:sldId id="256" r:id="rId25"/>
    <p:sldId id="791" r:id="rId26"/>
    <p:sldId id="790" r:id="rId27"/>
    <p:sldId id="789" r:id="rId28"/>
    <p:sldId id="797" r:id="rId29"/>
    <p:sldId id="803" r:id="rId30"/>
    <p:sldId id="796" r:id="rId31"/>
    <p:sldId id="795" r:id="rId32"/>
    <p:sldId id="794" r:id="rId33"/>
    <p:sldId id="793" r:id="rId34"/>
    <p:sldId id="800" r:id="rId35"/>
    <p:sldId id="799" r:id="rId36"/>
    <p:sldId id="798" r:id="rId37"/>
    <p:sldId id="802" r:id="rId38"/>
    <p:sldId id="801" r:id="rId39"/>
    <p:sldId id="792" r:id="rId40"/>
    <p:sldId id="27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C02AB-6861-4374-860C-CAD7B22CDAF6}" v="4" dt="2025-01-30T13:28:21.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0364" autoAdjust="0"/>
  </p:normalViewPr>
  <p:slideViewPr>
    <p:cSldViewPr snapToGrid="0" showGuides="1">
      <p:cViewPr varScale="1">
        <p:scale>
          <a:sx n="72" d="100"/>
          <a:sy n="72" d="100"/>
        </p:scale>
        <p:origin x="1027" y="58"/>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13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327C02AB-6861-4374-860C-CAD7B22CDAF6}"/>
    <pc:docChg chg="custSel addSld modSld sldOrd">
      <pc:chgData name="Matthew Archer" userId="aad98465-9c59-4159-8df1-a13be7bdef7f" providerId="ADAL" clId="{327C02AB-6861-4374-860C-CAD7B22CDAF6}" dt="2025-01-30T13:35:15.878" v="146" actId="113"/>
      <pc:docMkLst>
        <pc:docMk/>
      </pc:docMkLst>
      <pc:sldChg chg="modSp mod">
        <pc:chgData name="Matthew Archer" userId="aad98465-9c59-4159-8df1-a13be7bdef7f" providerId="ADAL" clId="{327C02AB-6861-4374-860C-CAD7B22CDAF6}" dt="2025-01-29T11:41:41.929" v="70" actId="20577"/>
        <pc:sldMkLst>
          <pc:docMk/>
          <pc:sldMk cId="783625636" sldId="274"/>
        </pc:sldMkLst>
        <pc:spChg chg="mod">
          <ac:chgData name="Matthew Archer" userId="aad98465-9c59-4159-8df1-a13be7bdef7f" providerId="ADAL" clId="{327C02AB-6861-4374-860C-CAD7B22CDAF6}" dt="2025-01-29T11:41:41.929" v="70" actId="20577"/>
          <ac:spMkLst>
            <pc:docMk/>
            <pc:sldMk cId="783625636" sldId="274"/>
            <ac:spMk id="3" creationId="{4ED805E1-23C1-DE2D-B1A4-DE6CEB8590A2}"/>
          </ac:spMkLst>
        </pc:spChg>
      </pc:sldChg>
      <pc:sldChg chg="modSp mod">
        <pc:chgData name="Matthew Archer" userId="aad98465-9c59-4159-8df1-a13be7bdef7f" providerId="ADAL" clId="{327C02AB-6861-4374-860C-CAD7B22CDAF6}" dt="2025-01-29T11:10:16.641" v="0"/>
        <pc:sldMkLst>
          <pc:docMk/>
          <pc:sldMk cId="4204742457" sldId="376"/>
        </pc:sldMkLst>
        <pc:spChg chg="mod">
          <ac:chgData name="Matthew Archer" userId="aad98465-9c59-4159-8df1-a13be7bdef7f" providerId="ADAL" clId="{327C02AB-6861-4374-860C-CAD7B22CDAF6}" dt="2025-01-29T11:10:16.641" v="0"/>
          <ac:spMkLst>
            <pc:docMk/>
            <pc:sldMk cId="4204742457" sldId="376"/>
            <ac:spMk id="3" creationId="{A34164CA-00A4-D13D-2649-923CA4B531F6}"/>
          </ac:spMkLst>
        </pc:spChg>
      </pc:sldChg>
      <pc:sldChg chg="modSp mod">
        <pc:chgData name="Matthew Archer" userId="aad98465-9c59-4159-8df1-a13be7bdef7f" providerId="ADAL" clId="{327C02AB-6861-4374-860C-CAD7B22CDAF6}" dt="2025-01-30T13:35:15.878" v="146" actId="113"/>
        <pc:sldMkLst>
          <pc:docMk/>
          <pc:sldMk cId="2213354641" sldId="802"/>
        </pc:sldMkLst>
        <pc:spChg chg="mod">
          <ac:chgData name="Matthew Archer" userId="aad98465-9c59-4159-8df1-a13be7bdef7f" providerId="ADAL" clId="{327C02AB-6861-4374-860C-CAD7B22CDAF6}" dt="2025-01-30T13:35:15.878" v="146" actId="113"/>
          <ac:spMkLst>
            <pc:docMk/>
            <pc:sldMk cId="2213354641" sldId="802"/>
            <ac:spMk id="4" creationId="{00000000-0000-0000-0000-000000000000}"/>
          </ac:spMkLst>
        </pc:spChg>
      </pc:sldChg>
      <pc:sldChg chg="addSp delSp modSp mod">
        <pc:chgData name="Matthew Archer" userId="aad98465-9c59-4159-8df1-a13be7bdef7f" providerId="ADAL" clId="{327C02AB-6861-4374-860C-CAD7B22CDAF6}" dt="2025-01-30T13:28:34.568" v="73" actId="478"/>
        <pc:sldMkLst>
          <pc:docMk/>
          <pc:sldMk cId="2521300451" sldId="804"/>
        </pc:sldMkLst>
        <pc:spChg chg="add del mod">
          <ac:chgData name="Matthew Archer" userId="aad98465-9c59-4159-8df1-a13be7bdef7f" providerId="ADAL" clId="{327C02AB-6861-4374-860C-CAD7B22CDAF6}" dt="2025-01-30T13:28:30.872" v="72" actId="478"/>
          <ac:spMkLst>
            <pc:docMk/>
            <pc:sldMk cId="2521300451" sldId="804"/>
            <ac:spMk id="2" creationId="{962797D2-8CB3-481A-D150-4B8134640A03}"/>
          </ac:spMkLst>
        </pc:spChg>
        <pc:spChg chg="add del mod">
          <ac:chgData name="Matthew Archer" userId="aad98465-9c59-4159-8df1-a13be7bdef7f" providerId="ADAL" clId="{327C02AB-6861-4374-860C-CAD7B22CDAF6}" dt="2025-01-30T13:28:34.568" v="73" actId="478"/>
          <ac:spMkLst>
            <pc:docMk/>
            <pc:sldMk cId="2521300451" sldId="804"/>
            <ac:spMk id="4" creationId="{3021FDA1-3F81-59E7-C1CA-3B4D57AD7910}"/>
          </ac:spMkLst>
        </pc:spChg>
      </pc:sldChg>
      <pc:sldChg chg="modSp mod ord">
        <pc:chgData name="Matthew Archer" userId="aad98465-9c59-4159-8df1-a13be7bdef7f" providerId="ADAL" clId="{327C02AB-6861-4374-860C-CAD7B22CDAF6}" dt="2025-01-29T11:11:27.117" v="3"/>
        <pc:sldMkLst>
          <pc:docMk/>
          <pc:sldMk cId="300042743" sldId="806"/>
        </pc:sldMkLst>
        <pc:spChg chg="mod">
          <ac:chgData name="Matthew Archer" userId="aad98465-9c59-4159-8df1-a13be7bdef7f" providerId="ADAL" clId="{327C02AB-6861-4374-860C-CAD7B22CDAF6}" dt="2025-01-29T11:10:47.355" v="1"/>
          <ac:spMkLst>
            <pc:docMk/>
            <pc:sldMk cId="300042743" sldId="806"/>
            <ac:spMk id="3" creationId="{A34164CA-00A4-D13D-2649-923CA4B531F6}"/>
          </ac:spMkLst>
        </pc:spChg>
      </pc:sldChg>
      <pc:sldChg chg="addSp delSp modSp mod">
        <pc:chgData name="Matthew Archer" userId="aad98465-9c59-4159-8df1-a13be7bdef7f" providerId="ADAL" clId="{327C02AB-6861-4374-860C-CAD7B22CDAF6}" dt="2025-01-29T11:14:42.512" v="38"/>
        <pc:sldMkLst>
          <pc:docMk/>
          <pc:sldMk cId="2272158150" sldId="807"/>
        </pc:sldMkLst>
        <pc:spChg chg="mod">
          <ac:chgData name="Matthew Archer" userId="aad98465-9c59-4159-8df1-a13be7bdef7f" providerId="ADAL" clId="{327C02AB-6861-4374-860C-CAD7B22CDAF6}" dt="2025-01-29T11:14:05.318" v="34" actId="20577"/>
          <ac:spMkLst>
            <pc:docMk/>
            <pc:sldMk cId="2272158150" sldId="807"/>
            <ac:spMk id="2" creationId="{EAA9B90A-B60F-8BFC-42F5-FF7742515E5C}"/>
          </ac:spMkLst>
        </pc:spChg>
        <pc:spChg chg="add mod">
          <ac:chgData name="Matthew Archer" userId="aad98465-9c59-4159-8df1-a13be7bdef7f" providerId="ADAL" clId="{327C02AB-6861-4374-860C-CAD7B22CDAF6}" dt="2025-01-29T11:14:42.512" v="38"/>
          <ac:spMkLst>
            <pc:docMk/>
            <pc:sldMk cId="2272158150" sldId="807"/>
            <ac:spMk id="3" creationId="{58960496-270B-51D9-4F61-C1486AD2077D}"/>
          </ac:spMkLst>
        </pc:spChg>
        <pc:picChg chg="del">
          <ac:chgData name="Matthew Archer" userId="aad98465-9c59-4159-8df1-a13be7bdef7f" providerId="ADAL" clId="{327C02AB-6861-4374-860C-CAD7B22CDAF6}" dt="2025-01-29T11:14:26.364" v="36" actId="478"/>
          <ac:picMkLst>
            <pc:docMk/>
            <pc:sldMk cId="2272158150" sldId="807"/>
            <ac:picMk id="4" creationId="{7A296B7D-1AA4-6108-445D-4BD0C896C61F}"/>
          </ac:picMkLst>
        </pc:picChg>
      </pc:sldChg>
      <pc:sldChg chg="mod modShow">
        <pc:chgData name="Matthew Archer" userId="aad98465-9c59-4159-8df1-a13be7bdef7f" providerId="ADAL" clId="{327C02AB-6861-4374-860C-CAD7B22CDAF6}" dt="2025-01-29T11:17:25.810" v="46" actId="729"/>
        <pc:sldMkLst>
          <pc:docMk/>
          <pc:sldMk cId="2084514929" sldId="809"/>
        </pc:sldMkLst>
      </pc:sldChg>
      <pc:sldChg chg="delSp mod">
        <pc:chgData name="Matthew Archer" userId="aad98465-9c59-4159-8df1-a13be7bdef7f" providerId="ADAL" clId="{327C02AB-6861-4374-860C-CAD7B22CDAF6}" dt="2025-01-29T11:12:33.337" v="21" actId="478"/>
        <pc:sldMkLst>
          <pc:docMk/>
          <pc:sldMk cId="332390348" sldId="813"/>
        </pc:sldMkLst>
        <pc:spChg chg="del">
          <ac:chgData name="Matthew Archer" userId="aad98465-9c59-4159-8df1-a13be7bdef7f" providerId="ADAL" clId="{327C02AB-6861-4374-860C-CAD7B22CDAF6}" dt="2025-01-29T11:12:33.337" v="21" actId="478"/>
          <ac:spMkLst>
            <pc:docMk/>
            <pc:sldMk cId="332390348" sldId="813"/>
            <ac:spMk id="5" creationId="{71A62CB4-06F0-A864-7802-BDF2DEA3AA45}"/>
          </ac:spMkLst>
        </pc:spChg>
      </pc:sldChg>
      <pc:sldChg chg="addSp delSp modSp mod">
        <pc:chgData name="Matthew Archer" userId="aad98465-9c59-4159-8df1-a13be7bdef7f" providerId="ADAL" clId="{327C02AB-6861-4374-860C-CAD7B22CDAF6}" dt="2025-01-29T11:15:59.435" v="43"/>
        <pc:sldMkLst>
          <pc:docMk/>
          <pc:sldMk cId="755345534" sldId="815"/>
        </pc:sldMkLst>
        <pc:spChg chg="del">
          <ac:chgData name="Matthew Archer" userId="aad98465-9c59-4159-8df1-a13be7bdef7f" providerId="ADAL" clId="{327C02AB-6861-4374-860C-CAD7B22CDAF6}" dt="2025-01-29T11:15:32.732" v="39" actId="478"/>
          <ac:spMkLst>
            <pc:docMk/>
            <pc:sldMk cId="755345534" sldId="815"/>
            <ac:spMk id="2" creationId="{EAA9B90A-B60F-8BFC-42F5-FF7742515E5C}"/>
          </ac:spMkLst>
        </pc:spChg>
        <pc:spChg chg="add del mod">
          <ac:chgData name="Matthew Archer" userId="aad98465-9c59-4159-8df1-a13be7bdef7f" providerId="ADAL" clId="{327C02AB-6861-4374-860C-CAD7B22CDAF6}" dt="2025-01-29T11:15:42.349" v="41" actId="478"/>
          <ac:spMkLst>
            <pc:docMk/>
            <pc:sldMk cId="755345534" sldId="815"/>
            <ac:spMk id="4" creationId="{C1BFE914-2117-FB9C-97A4-C784553F3465}"/>
          </ac:spMkLst>
        </pc:spChg>
        <pc:spChg chg="add del mod">
          <ac:chgData name="Matthew Archer" userId="aad98465-9c59-4159-8df1-a13be7bdef7f" providerId="ADAL" clId="{327C02AB-6861-4374-860C-CAD7B22CDAF6}" dt="2025-01-29T11:15:58.412" v="42" actId="478"/>
          <ac:spMkLst>
            <pc:docMk/>
            <pc:sldMk cId="755345534" sldId="815"/>
            <ac:spMk id="8" creationId="{811FB181-D484-4E40-5F24-AEE60CA27653}"/>
          </ac:spMkLst>
        </pc:spChg>
        <pc:spChg chg="add mod">
          <ac:chgData name="Matthew Archer" userId="aad98465-9c59-4159-8df1-a13be7bdef7f" providerId="ADAL" clId="{327C02AB-6861-4374-860C-CAD7B22CDAF6}" dt="2025-01-29T11:15:59.435" v="43"/>
          <ac:spMkLst>
            <pc:docMk/>
            <pc:sldMk cId="755345534" sldId="815"/>
            <ac:spMk id="9" creationId="{BF914227-9763-41EE-DA15-781369E499FC}"/>
          </ac:spMkLst>
        </pc:spChg>
      </pc:sldChg>
      <pc:sldChg chg="add">
        <pc:chgData name="Matthew Archer" userId="aad98465-9c59-4159-8df1-a13be7bdef7f" providerId="ADAL" clId="{327C02AB-6861-4374-860C-CAD7B22CDAF6}" dt="2025-01-29T11:14:23.292" v="35" actId="2890"/>
        <pc:sldMkLst>
          <pc:docMk/>
          <pc:sldMk cId="514172313" sldId="8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a:t>
            </a:fld>
            <a:endParaRPr lang="en-GB"/>
          </a:p>
        </p:txBody>
      </p:sp>
    </p:spTree>
    <p:extLst>
      <p:ext uri="{BB962C8B-B14F-4D97-AF65-F5344CB8AC3E}">
        <p14:creationId xmlns:p14="http://schemas.microsoft.com/office/powerpoint/2010/main" val="747613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8832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29608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5226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866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07389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43633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2090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32602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16430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17485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1D8BD707-D9CF-40AE-B4C6-C98DA3205C09}" type="datetimeFigureOut">
              <a:rPr lang="en-US" smtClean="0"/>
              <a:t>1/30/2025</a:t>
            </a:fld>
            <a:endParaRPr lang="en-US"/>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7939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9179"/>
          </a:xfrm>
          <a:prstGeom prst="rect">
            <a:avLst/>
          </a:prstGeom>
        </p:spPr>
        <p:txBody>
          <a:bodyPr wrap="square" lIns="0" tIns="0" rIns="0" bIns="0">
            <a:spAutoFit/>
          </a:bodyPr>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subTitle" idx="4"/>
          </p:nvPr>
        </p:nvSpPr>
        <p:spPr>
          <a:xfrm>
            <a:off x="1828800" y="3840480"/>
            <a:ext cx="8534400" cy="195438"/>
          </a:xfrm>
          <a:prstGeom prst="rect">
            <a:avLst/>
          </a:prstGeom>
        </p:spPr>
        <p:txBody>
          <a:bodyPr wrap="square" lIns="0" tIns="0" rIns="0" bIns="0">
            <a:spAutoFit/>
          </a:bodyPr>
          <a:lstStyle>
            <a:lvl1pPr>
              <a:defRPr sz="1270" b="0" i="0">
                <a:solidFill>
                  <a:schemeClr val="tx1"/>
                </a:solidFill>
                <a:latin typeface="Arial Rounded MT Bold"/>
                <a:cs typeface="Arial Rounded MT Bold"/>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72167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body" idx="1"/>
          </p:nvPr>
        </p:nvSpPr>
        <p:spPr>
          <a:xfrm>
            <a:off x="4547383" y="1090140"/>
            <a:ext cx="6782343" cy="195438"/>
          </a:xfrm>
        </p:spPr>
        <p:txBody>
          <a:bodyPr lIns="0" tIns="0" rIns="0" bIns="0"/>
          <a:lstStyle>
            <a:lvl1pPr>
              <a:defRPr sz="1270" b="0" i="0">
                <a:solidFill>
                  <a:schemeClr val="tx1"/>
                </a:solidFill>
                <a:latin typeface="Arial Rounded MT Bold"/>
                <a:cs typeface="Arial Rounded MT Bold"/>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9232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sz="half" idx="2"/>
          </p:nvPr>
        </p:nvSpPr>
        <p:spPr>
          <a:xfrm>
            <a:off x="60960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20899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8918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4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30/01/2025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9005747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307777"/>
          </a:xfrm>
          <a:prstGeom prst="rect">
            <a:avLst/>
          </a:prstGeom>
        </p:spPr>
        <p:txBody>
          <a:bodyPr wrap="square" lIns="0" tIns="0" rIns="0" bIns="0">
            <a:spAutoFit/>
          </a:bodyPr>
          <a:lstStyle>
            <a:lvl1pPr>
              <a:defRPr sz="20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547383" y="1090140"/>
            <a:ext cx="6782343" cy="215444"/>
          </a:xfrm>
          <a:prstGeom prst="rect">
            <a:avLst/>
          </a:prstGeom>
        </p:spPr>
        <p:txBody>
          <a:bodyPr wrap="square" lIns="0" tIns="0" rIns="0" bIns="0">
            <a:spAutoFit/>
          </a:bodyPr>
          <a:lstStyle>
            <a:lvl1pPr>
              <a:defRPr sz="1400" b="0" i="0">
                <a:solidFill>
                  <a:schemeClr val="tx1"/>
                </a:solidFill>
                <a:latin typeface="Arial Rounded MT Bold"/>
                <a:cs typeface="Arial Rounded MT Bold"/>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1/30/2025</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93648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bodyStyle>
    <p:other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hyperlink" Target="https://www.canva.com/learn/magazine-cover-desig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theguardian.com/artanddesign/gallery/2023/jan/14/modern-gadgets-style-gaudi-ai-midjourney-in-pictur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4.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1 – 30.01.25</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latin typeface="+mj-lt"/>
              </a:rPr>
              <a:t>Identify and evaluate historical and contemporary issues and their impact on today's global society (Coursework Assignment – MA)</a:t>
            </a:r>
          </a:p>
          <a:p>
            <a:pPr marL="514350" indent="-514350">
              <a:buFont typeface="+mj-lt"/>
              <a:buAutoNum type="arabicPeriod"/>
            </a:pPr>
            <a:r>
              <a:rPr lang="en-GB" sz="2600" dirty="0">
                <a:solidFill>
                  <a:schemeClr val="bg2">
                    <a:lumMod val="90000"/>
                  </a:schemeClr>
                </a:solidFill>
                <a:latin typeface="+mj-lt"/>
              </a:rPr>
              <a:t>Apply appropriate collaborative working practices to manage conflict and support effective decision making.</a:t>
            </a:r>
          </a:p>
          <a:p>
            <a:pPr marL="514350" indent="-514350">
              <a:buFont typeface="+mj-lt"/>
              <a:buAutoNum type="arabicPeriod"/>
            </a:pPr>
            <a:r>
              <a:rPr lang="en-GB" sz="2600" dirty="0">
                <a:solidFill>
                  <a:schemeClr val="bg2">
                    <a:lumMod val="90000"/>
                  </a:schemeClr>
                </a:solidFill>
                <a:latin typeface="+mj-lt"/>
              </a:rPr>
              <a:t>Implement Design Thinking techniques to investigate problems to generate and evaluate solutions.</a:t>
            </a:r>
          </a:p>
          <a:p>
            <a:pPr marL="0" indent="0">
              <a:buNone/>
            </a:pPr>
            <a:endParaRPr lang="en-GB" sz="2600" dirty="0">
              <a:latin typeface="+mj-lt"/>
            </a:endParaRPr>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200" y="1825625"/>
            <a:ext cx="10515600" cy="4667250"/>
          </a:xfrm>
        </p:spPr>
        <p:txBody>
          <a:bodyPr>
            <a:noAutofit/>
          </a:bodyPr>
          <a:lstStyle/>
          <a:p>
            <a:pPr marL="0" indent="0">
              <a:buNone/>
            </a:pPr>
            <a:r>
              <a:rPr lang="en-US" sz="2600" dirty="0">
                <a:latin typeface="+mj-lt"/>
              </a:rPr>
              <a:t>To complete these coursework task elements of the module, you are to professionally execute the following:</a:t>
            </a:r>
          </a:p>
          <a:p>
            <a:pPr marL="0" indent="0">
              <a:buNone/>
            </a:pPr>
            <a:endParaRPr lang="en-US" sz="1000" dirty="0">
              <a:latin typeface="+mj-lt"/>
            </a:endParaRPr>
          </a:p>
          <a:p>
            <a:pPr marL="0" indent="0">
              <a:buNone/>
            </a:pPr>
            <a:r>
              <a:rPr lang="en-US" sz="2600" dirty="0">
                <a:latin typeface="+mj-lt"/>
              </a:rPr>
              <a:t>CW Task 1 – 25%</a:t>
            </a:r>
          </a:p>
          <a:p>
            <a:pPr marL="0" indent="0">
              <a:buNone/>
            </a:pPr>
            <a:r>
              <a:rPr lang="en-GB" sz="2600" dirty="0">
                <a:latin typeface="+mj-lt"/>
              </a:rPr>
              <a:t>You are to identify, research and present an overview of a pivotal Design Influence that has impacted design thinking and become of historical interest and significance. This could be in the context of a Design Movement or an individual Designer/Artefact. You will need to identify and explain the core DNA of the design influence, using artists, designers and/or artefacts to support your analysis. As part of your research, you will analyse and select an appropriate magazine that is compliments your design influence.</a:t>
            </a:r>
            <a:endParaRPr lang="en-US" sz="2600" dirty="0">
              <a:latin typeface="+mj-lt"/>
            </a:endParaRPr>
          </a:p>
        </p:txBody>
      </p:sp>
    </p:spTree>
    <p:extLst>
      <p:ext uri="{BB962C8B-B14F-4D97-AF65-F5344CB8AC3E}">
        <p14:creationId xmlns:p14="http://schemas.microsoft.com/office/powerpoint/2010/main" val="4204742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US" sz="2600" dirty="0">
                <a:latin typeface="+mj-lt"/>
              </a:rPr>
              <a:t>CW Task 2 – 25%</a:t>
            </a:r>
          </a:p>
          <a:p>
            <a:pPr marL="0" indent="0">
              <a:buNone/>
            </a:pPr>
            <a:r>
              <a:rPr lang="en-GB" sz="2600" dirty="0">
                <a:latin typeface="+mj-lt"/>
              </a:rPr>
              <a:t>From your research, you will create a Magazine Cover (A3) that showcases your Design Influence. The visual style of your Magazine Cover should be based on a current published journal, and clearly reflect and communicate the key aspects of your thinking and interpretation of the unique aspects and importance of your chosen design influence.</a:t>
            </a:r>
            <a:endParaRPr lang="en-US" sz="2600" dirty="0">
              <a:latin typeface="+mj-lt"/>
            </a:endParaRPr>
          </a:p>
        </p:txBody>
      </p:sp>
    </p:spTree>
    <p:extLst>
      <p:ext uri="{BB962C8B-B14F-4D97-AF65-F5344CB8AC3E}">
        <p14:creationId xmlns:p14="http://schemas.microsoft.com/office/powerpoint/2010/main" val="300042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Magazine Covers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a:xfrm>
            <a:off x="838199" y="1438275"/>
            <a:ext cx="9248775" cy="5054599"/>
          </a:xfrm>
        </p:spPr>
        <p:txBody>
          <a:bodyPr>
            <a:noAutofit/>
          </a:bodyPr>
          <a:lstStyle/>
          <a:p>
            <a:r>
              <a:rPr lang="en-US" sz="1600" b="1" i="1" dirty="0" err="1">
                <a:latin typeface="+mj-lt"/>
              </a:rPr>
              <a:t>Disegno</a:t>
            </a:r>
            <a:r>
              <a:rPr lang="en-US" sz="1600" dirty="0">
                <a:latin typeface="+mj-lt"/>
              </a:rPr>
              <a:t> is the leading quarterly magazine dedicated to in-depth and independent reporting on architecture, design, and fashion.</a:t>
            </a:r>
          </a:p>
          <a:p>
            <a:r>
              <a:rPr lang="en-US" sz="1600" b="1" i="1" dirty="0">
                <a:latin typeface="+mj-lt"/>
              </a:rPr>
              <a:t>Dirty Furniture </a:t>
            </a:r>
            <a:r>
              <a:rPr lang="en-US" sz="1600" dirty="0">
                <a:latin typeface="+mj-lt"/>
              </a:rPr>
              <a:t>is an independent design magazine that uncovers the relationship between people and the things they live with.</a:t>
            </a:r>
          </a:p>
          <a:p>
            <a:r>
              <a:rPr lang="en-US" sz="1600" b="1" i="1" dirty="0">
                <a:latin typeface="+mj-lt"/>
              </a:rPr>
              <a:t>Modern Design Review </a:t>
            </a:r>
            <a:r>
              <a:rPr lang="en-US" sz="1600" dirty="0">
                <a:latin typeface="+mj-lt"/>
              </a:rPr>
              <a:t>covers the best of the product, people, and theory at the effervescent tip of contemporary design, offering a considered and curated insight into the modern design.</a:t>
            </a:r>
          </a:p>
          <a:p>
            <a:r>
              <a:rPr lang="en-US" sz="1600" b="1" i="1" dirty="0">
                <a:latin typeface="+mj-lt"/>
              </a:rPr>
              <a:t>New Scientist </a:t>
            </a:r>
            <a:r>
              <a:rPr lang="en-US" sz="1600" dirty="0">
                <a:latin typeface="+mj-lt"/>
              </a:rPr>
              <a:t>is a magazine that covers the latest developments in science, technology, health and the environment. </a:t>
            </a:r>
          </a:p>
          <a:p>
            <a:r>
              <a:rPr lang="en-US" sz="1600" b="1" i="1" dirty="0">
                <a:latin typeface="+mj-lt"/>
              </a:rPr>
              <a:t>Wallpaper</a:t>
            </a:r>
            <a:r>
              <a:rPr lang="en-US" sz="1600" dirty="0">
                <a:latin typeface="+mj-lt"/>
              </a:rPr>
              <a:t> is the global design authority, offering artist-designed covers, trending stories and editor's picks on architecture, interiors, fashion, art and more.</a:t>
            </a:r>
          </a:p>
          <a:p>
            <a:r>
              <a:rPr lang="en-US" sz="1600" b="1" i="1" dirty="0">
                <a:latin typeface="+mj-lt"/>
              </a:rPr>
              <a:t>National Geographic </a:t>
            </a:r>
            <a:r>
              <a:rPr lang="en-US" sz="1600" dirty="0">
                <a:latin typeface="+mj-lt"/>
              </a:rPr>
              <a:t>is a magazine offers a wide range of content on topics such as science, travel, animals, culture, history and environment.</a:t>
            </a:r>
          </a:p>
          <a:p>
            <a:r>
              <a:rPr lang="en-US" sz="1600" b="1" i="1" dirty="0">
                <a:latin typeface="+mj-lt"/>
              </a:rPr>
              <a:t>Nature</a:t>
            </a:r>
            <a:r>
              <a:rPr lang="en-US" sz="1600" dirty="0">
                <a:latin typeface="+mj-lt"/>
              </a:rPr>
              <a:t> is the world’s leading multidisciplinary science journal. Nature publishes the finest peer-reviewed research that drives ground-breaking innovations.</a:t>
            </a:r>
          </a:p>
          <a:p>
            <a:r>
              <a:rPr lang="en-US" sz="1600" b="1" i="1" dirty="0">
                <a:latin typeface="+mj-lt"/>
              </a:rPr>
              <a:t>Vogue</a:t>
            </a:r>
            <a:r>
              <a:rPr lang="en-US" sz="1600" dirty="0">
                <a:latin typeface="+mj-lt"/>
              </a:rPr>
              <a:t> is the ultimate destination for fashionistas, beauty lovers, and style seekers, exploring the latest trends, celebrity style, runway reviews, beauty secrets, and more.</a:t>
            </a:r>
          </a:p>
          <a:p>
            <a:r>
              <a:rPr lang="en-US" sz="1600" b="1" i="1" dirty="0">
                <a:latin typeface="+mj-lt"/>
              </a:rPr>
              <a:t>AI Designer</a:t>
            </a:r>
            <a:r>
              <a:rPr lang="en-US" sz="1600" dirty="0">
                <a:latin typeface="+mj-lt"/>
              </a:rPr>
              <a:t> Magazine is dedicated to exploring the exciting and transformative ways in which technology is shaping the world of art and design.</a:t>
            </a:r>
          </a:p>
          <a:p>
            <a:endParaRPr lang="en-US" sz="1600" dirty="0">
              <a:latin typeface="+mj-lt"/>
            </a:endParaRPr>
          </a:p>
          <a:p>
            <a:endParaRPr lang="en-GB" sz="1600" dirty="0">
              <a:latin typeface="+mj-lt"/>
            </a:endParaRPr>
          </a:p>
        </p:txBody>
      </p:sp>
    </p:spTree>
    <p:extLst>
      <p:ext uri="{BB962C8B-B14F-4D97-AF65-F5344CB8AC3E}">
        <p14:creationId xmlns:p14="http://schemas.microsoft.com/office/powerpoint/2010/main" val="3833559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3781FA-0113-688F-AA2F-0E11FC6EACBF}"/>
              </a:ext>
            </a:extLst>
          </p:cNvPr>
          <p:cNvPicPr>
            <a:picLocks noChangeAspect="1"/>
          </p:cNvPicPr>
          <p:nvPr/>
        </p:nvPicPr>
        <p:blipFill rotWithShape="1">
          <a:blip r:embed="rId2"/>
          <a:srcRect l="25000" r="24874"/>
          <a:stretch/>
        </p:blipFill>
        <p:spPr>
          <a:xfrm>
            <a:off x="285750" y="862012"/>
            <a:ext cx="3819525" cy="5133975"/>
          </a:xfrm>
          <a:prstGeom prst="rect">
            <a:avLst/>
          </a:prstGeom>
        </p:spPr>
      </p:pic>
      <p:pic>
        <p:nvPicPr>
          <p:cNvPr id="5" name="Picture 4">
            <a:extLst>
              <a:ext uri="{FF2B5EF4-FFF2-40B4-BE49-F238E27FC236}">
                <a16:creationId xmlns:a16="http://schemas.microsoft.com/office/drawing/2014/main" id="{463CD1BC-0BB1-5CE7-DDC0-52AFADB66261}"/>
              </a:ext>
            </a:extLst>
          </p:cNvPr>
          <p:cNvPicPr>
            <a:picLocks noChangeAspect="1"/>
          </p:cNvPicPr>
          <p:nvPr/>
        </p:nvPicPr>
        <p:blipFill rotWithShape="1">
          <a:blip r:embed="rId3"/>
          <a:srcRect l="25250" r="24625"/>
          <a:stretch/>
        </p:blipFill>
        <p:spPr>
          <a:xfrm>
            <a:off x="4200525" y="862011"/>
            <a:ext cx="3819525" cy="5133975"/>
          </a:xfrm>
          <a:prstGeom prst="rect">
            <a:avLst/>
          </a:prstGeom>
        </p:spPr>
      </p:pic>
      <p:pic>
        <p:nvPicPr>
          <p:cNvPr id="6" name="Picture 5">
            <a:extLst>
              <a:ext uri="{FF2B5EF4-FFF2-40B4-BE49-F238E27FC236}">
                <a16:creationId xmlns:a16="http://schemas.microsoft.com/office/drawing/2014/main" id="{9E238155-8B0C-D40E-1B55-F15EB4CD4E06}"/>
              </a:ext>
            </a:extLst>
          </p:cNvPr>
          <p:cNvPicPr>
            <a:picLocks noChangeAspect="1"/>
          </p:cNvPicPr>
          <p:nvPr/>
        </p:nvPicPr>
        <p:blipFill rotWithShape="1">
          <a:blip r:embed="rId4"/>
          <a:srcRect l="24749" r="25626"/>
          <a:stretch/>
        </p:blipFill>
        <p:spPr>
          <a:xfrm>
            <a:off x="8124825" y="862011"/>
            <a:ext cx="3781425" cy="5133975"/>
          </a:xfrm>
          <a:prstGeom prst="rect">
            <a:avLst/>
          </a:prstGeom>
        </p:spPr>
      </p:pic>
    </p:spTree>
    <p:extLst>
      <p:ext uri="{BB962C8B-B14F-4D97-AF65-F5344CB8AC3E}">
        <p14:creationId xmlns:p14="http://schemas.microsoft.com/office/powerpoint/2010/main" val="159721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0D6E3A8-3AEC-A931-9A44-5351DA1A0CCF}"/>
              </a:ext>
            </a:extLst>
          </p:cNvPr>
          <p:cNvPicPr>
            <a:picLocks noChangeAspect="1"/>
          </p:cNvPicPr>
          <p:nvPr/>
        </p:nvPicPr>
        <p:blipFill>
          <a:blip r:embed="rId2"/>
          <a:stretch>
            <a:fillRect/>
          </a:stretch>
        </p:blipFill>
        <p:spPr>
          <a:xfrm>
            <a:off x="296361" y="860517"/>
            <a:ext cx="3904164" cy="5133975"/>
          </a:xfrm>
          <a:prstGeom prst="rect">
            <a:avLst/>
          </a:prstGeom>
        </p:spPr>
      </p:pic>
      <p:pic>
        <p:nvPicPr>
          <p:cNvPr id="7" name="Picture 6">
            <a:extLst>
              <a:ext uri="{FF2B5EF4-FFF2-40B4-BE49-F238E27FC236}">
                <a16:creationId xmlns:a16="http://schemas.microsoft.com/office/drawing/2014/main" id="{6FE87DA9-E086-29F9-841C-94D882963996}"/>
              </a:ext>
            </a:extLst>
          </p:cNvPr>
          <p:cNvPicPr>
            <a:picLocks noChangeAspect="1"/>
          </p:cNvPicPr>
          <p:nvPr/>
        </p:nvPicPr>
        <p:blipFill>
          <a:blip r:embed="rId3"/>
          <a:stretch>
            <a:fillRect/>
          </a:stretch>
        </p:blipFill>
        <p:spPr>
          <a:xfrm>
            <a:off x="4371975" y="847544"/>
            <a:ext cx="3781424" cy="5149939"/>
          </a:xfrm>
          <a:prstGeom prst="rect">
            <a:avLst/>
          </a:prstGeom>
        </p:spPr>
      </p:pic>
      <p:pic>
        <p:nvPicPr>
          <p:cNvPr id="11" name="Picture 10">
            <a:extLst>
              <a:ext uri="{FF2B5EF4-FFF2-40B4-BE49-F238E27FC236}">
                <a16:creationId xmlns:a16="http://schemas.microsoft.com/office/drawing/2014/main" id="{8572A8B0-7926-75BE-0376-7912391CCFF1}"/>
              </a:ext>
            </a:extLst>
          </p:cNvPr>
          <p:cNvPicPr>
            <a:picLocks noChangeAspect="1"/>
          </p:cNvPicPr>
          <p:nvPr/>
        </p:nvPicPr>
        <p:blipFill>
          <a:blip r:embed="rId4"/>
          <a:stretch>
            <a:fillRect/>
          </a:stretch>
        </p:blipFill>
        <p:spPr>
          <a:xfrm>
            <a:off x="8311476" y="862011"/>
            <a:ext cx="3408122" cy="5133975"/>
          </a:xfrm>
          <a:prstGeom prst="rect">
            <a:avLst/>
          </a:prstGeom>
        </p:spPr>
      </p:pic>
    </p:spTree>
    <p:extLst>
      <p:ext uri="{BB962C8B-B14F-4D97-AF65-F5344CB8AC3E}">
        <p14:creationId xmlns:p14="http://schemas.microsoft.com/office/powerpoint/2010/main" val="41215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3283B5C-24F0-6664-A654-37F99FAA4852}"/>
              </a:ext>
            </a:extLst>
          </p:cNvPr>
          <p:cNvPicPr>
            <a:picLocks noChangeAspect="1"/>
          </p:cNvPicPr>
          <p:nvPr/>
        </p:nvPicPr>
        <p:blipFill>
          <a:blip r:embed="rId2"/>
          <a:stretch>
            <a:fillRect/>
          </a:stretch>
        </p:blipFill>
        <p:spPr>
          <a:xfrm>
            <a:off x="8086212" y="857252"/>
            <a:ext cx="3633386" cy="5133975"/>
          </a:xfrm>
          <a:prstGeom prst="rect">
            <a:avLst/>
          </a:prstGeom>
        </p:spPr>
      </p:pic>
      <p:pic>
        <p:nvPicPr>
          <p:cNvPr id="3" name="Picture 2">
            <a:extLst>
              <a:ext uri="{FF2B5EF4-FFF2-40B4-BE49-F238E27FC236}">
                <a16:creationId xmlns:a16="http://schemas.microsoft.com/office/drawing/2014/main" id="{5ED1483D-6748-E625-BD8D-8D19F2EA41A8}"/>
              </a:ext>
            </a:extLst>
          </p:cNvPr>
          <p:cNvPicPr>
            <a:picLocks noChangeAspect="1"/>
          </p:cNvPicPr>
          <p:nvPr/>
        </p:nvPicPr>
        <p:blipFill>
          <a:blip r:embed="rId3"/>
          <a:stretch>
            <a:fillRect/>
          </a:stretch>
        </p:blipFill>
        <p:spPr>
          <a:xfrm>
            <a:off x="296360" y="857252"/>
            <a:ext cx="3689231" cy="5137340"/>
          </a:xfrm>
          <a:prstGeom prst="rect">
            <a:avLst/>
          </a:prstGeom>
        </p:spPr>
      </p:pic>
      <p:pic>
        <p:nvPicPr>
          <p:cNvPr id="6" name="Picture 5">
            <a:extLst>
              <a:ext uri="{FF2B5EF4-FFF2-40B4-BE49-F238E27FC236}">
                <a16:creationId xmlns:a16="http://schemas.microsoft.com/office/drawing/2014/main" id="{C2D14EE3-9E08-7B89-7FEC-42B368746532}"/>
              </a:ext>
            </a:extLst>
          </p:cNvPr>
          <p:cNvPicPr>
            <a:picLocks noChangeAspect="1"/>
          </p:cNvPicPr>
          <p:nvPr/>
        </p:nvPicPr>
        <p:blipFill>
          <a:blip r:embed="rId4"/>
          <a:stretch>
            <a:fillRect/>
          </a:stretch>
        </p:blipFill>
        <p:spPr>
          <a:xfrm>
            <a:off x="4077551" y="857252"/>
            <a:ext cx="3922537" cy="5149939"/>
          </a:xfrm>
          <a:prstGeom prst="rect">
            <a:avLst/>
          </a:prstGeom>
        </p:spPr>
      </p:pic>
    </p:spTree>
    <p:extLst>
      <p:ext uri="{BB962C8B-B14F-4D97-AF65-F5344CB8AC3E}">
        <p14:creationId xmlns:p14="http://schemas.microsoft.com/office/powerpoint/2010/main" val="424402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hlinkClick r:id="rId2">
                  <a:extLst>
                    <a:ext uri="{A12FA001-AC4F-418D-AE19-62706E023703}">
                      <ahyp:hlinkClr xmlns:ahyp="http://schemas.microsoft.com/office/drawing/2018/hyperlinkcolor" val="tx"/>
                    </a:ext>
                  </a:extLst>
                </a:hlinkClick>
              </a:rPr>
              <a:t>Magazine Cover Inspiration</a:t>
            </a:r>
            <a:endParaRPr lang="en-GB" b="1" dirty="0"/>
          </a:p>
        </p:txBody>
      </p:sp>
    </p:spTree>
    <p:extLst>
      <p:ext uri="{BB962C8B-B14F-4D97-AF65-F5344CB8AC3E}">
        <p14:creationId xmlns:p14="http://schemas.microsoft.com/office/powerpoint/2010/main" val="332390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Technical Design Assignment: Practical Task 1</a:t>
            </a:r>
          </a:p>
        </p:txBody>
      </p:sp>
      <p:sp>
        <p:nvSpPr>
          <p:cNvPr id="3" name="Content Placeholder 2">
            <a:extLst>
              <a:ext uri="{FF2B5EF4-FFF2-40B4-BE49-F238E27FC236}">
                <a16:creationId xmlns:a16="http://schemas.microsoft.com/office/drawing/2014/main" id="{58960496-270B-51D9-4F61-C1486AD2077D}"/>
              </a:ext>
            </a:extLst>
          </p:cNvPr>
          <p:cNvSpPr>
            <a:spLocks noGrp="1"/>
          </p:cNvSpPr>
          <p:nvPr>
            <p:ph idx="1"/>
          </p:nvPr>
        </p:nvSpPr>
        <p:spPr>
          <a:xfrm>
            <a:off x="838200" y="1825625"/>
            <a:ext cx="10515600" cy="4351338"/>
          </a:xfrm>
        </p:spPr>
        <p:txBody>
          <a:bodyPr>
            <a:noAutofit/>
          </a:bodyPr>
          <a:lstStyle/>
          <a:p>
            <a:pPr marL="0" indent="0">
              <a:buNone/>
            </a:pPr>
            <a:r>
              <a:rPr lang="en-GB" sz="2600" dirty="0">
                <a:latin typeface="+mj-lt"/>
              </a:rPr>
              <a:t>PT1: 2D AI Generative Design</a:t>
            </a:r>
          </a:p>
          <a:p>
            <a:pPr marL="0" indent="0">
              <a:buNone/>
            </a:pPr>
            <a:r>
              <a:rPr lang="en-GB" sz="2600" dirty="0">
                <a:latin typeface="+mj-lt"/>
              </a:rPr>
              <a:t>Using the Design History research from the Contemporary Challenges: Making a Difference module, you are required to generate an AI ‘assisted’ design outcome using </a:t>
            </a:r>
            <a:r>
              <a:rPr lang="en-GB" sz="2600" dirty="0" err="1">
                <a:latin typeface="+mj-lt"/>
              </a:rPr>
              <a:t>Vizcom</a:t>
            </a:r>
            <a:r>
              <a:rPr lang="en-GB" sz="2600" dirty="0">
                <a:latin typeface="+mj-lt"/>
              </a:rPr>
              <a:t> or equivalent software that directly reflects the influences, themes and styles that you have identified in your research. It is important that you translate the key aspects of your Design Movement or an individual Designer/Artefact in the creation of the final outcome. The generated artwork visual must be supported by your record of the original sketches and the prompt engineering applied in realising your final image. You will be given a product/furniture subject for your AI design exploration.</a:t>
            </a:r>
          </a:p>
        </p:txBody>
      </p:sp>
    </p:spTree>
    <p:extLst>
      <p:ext uri="{BB962C8B-B14F-4D97-AF65-F5344CB8AC3E}">
        <p14:creationId xmlns:p14="http://schemas.microsoft.com/office/powerpoint/2010/main" val="2272158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F6A5D-D0A9-50EB-B00F-5E6D2E786D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4A8E75-F115-8013-DE32-338BED7A2BEB}"/>
              </a:ext>
            </a:extLst>
          </p:cNvPr>
          <p:cNvSpPr>
            <a:spLocks noGrp="1"/>
          </p:cNvSpPr>
          <p:nvPr>
            <p:ph type="title"/>
          </p:nvPr>
        </p:nvSpPr>
        <p:spPr/>
        <p:txBody>
          <a:bodyPr/>
          <a:lstStyle/>
          <a:p>
            <a:r>
              <a:rPr lang="en-GB" b="1" dirty="0"/>
              <a:t>Technical Design Assignment: Practical Task 1</a:t>
            </a:r>
          </a:p>
        </p:txBody>
      </p:sp>
      <p:pic>
        <p:nvPicPr>
          <p:cNvPr id="4" name="Picture 3">
            <a:hlinkClick r:id="rId2"/>
            <a:extLst>
              <a:ext uri="{FF2B5EF4-FFF2-40B4-BE49-F238E27FC236}">
                <a16:creationId xmlns:a16="http://schemas.microsoft.com/office/drawing/2014/main" id="{15A381DE-EA72-54B5-B528-87D1A2D479A5}"/>
              </a:ext>
            </a:extLst>
          </p:cNvPr>
          <p:cNvPicPr>
            <a:picLocks noChangeAspect="1"/>
          </p:cNvPicPr>
          <p:nvPr/>
        </p:nvPicPr>
        <p:blipFill rotWithShape="1">
          <a:blip r:embed="rId3"/>
          <a:srcRect t="8815" b="16973"/>
          <a:stretch/>
        </p:blipFill>
        <p:spPr>
          <a:xfrm>
            <a:off x="1735000" y="1832205"/>
            <a:ext cx="8722000" cy="3889316"/>
          </a:xfrm>
          <a:prstGeom prst="rect">
            <a:avLst/>
          </a:prstGeom>
        </p:spPr>
      </p:pic>
    </p:spTree>
    <p:extLst>
      <p:ext uri="{BB962C8B-B14F-4D97-AF65-F5344CB8AC3E}">
        <p14:creationId xmlns:p14="http://schemas.microsoft.com/office/powerpoint/2010/main" val="514172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olorful object with different colors&#10;&#10;Description automatically generated with medium confidence">
            <a:extLst>
              <a:ext uri="{FF2B5EF4-FFF2-40B4-BE49-F238E27FC236}">
                <a16:creationId xmlns:a16="http://schemas.microsoft.com/office/drawing/2014/main" id="{41F48121-36E8-7A8C-A393-98D02E8A3752}"/>
              </a:ext>
            </a:extLst>
          </p:cNvPr>
          <p:cNvPicPr>
            <a:picLocks noChangeAspect="1"/>
          </p:cNvPicPr>
          <p:nvPr/>
        </p:nvPicPr>
        <p:blipFill rotWithShape="1">
          <a:blip r:embed="rId2">
            <a:extLst>
              <a:ext uri="{28A0092B-C50C-407E-A947-70E740481C1C}">
                <a14:useLocalDpi xmlns:a14="http://schemas.microsoft.com/office/drawing/2010/main" val="0"/>
              </a:ext>
            </a:extLst>
          </a:blip>
          <a:srcRect t="16667" b="28956"/>
          <a:stretch/>
        </p:blipFill>
        <p:spPr>
          <a:xfrm>
            <a:off x="1202781" y="2144817"/>
            <a:ext cx="2449897" cy="2886417"/>
          </a:xfrm>
          <a:prstGeom prst="rect">
            <a:avLst/>
          </a:prstGeom>
        </p:spPr>
      </p:pic>
      <p:pic>
        <p:nvPicPr>
          <p:cNvPr id="6" name="Picture 5">
            <a:extLst>
              <a:ext uri="{FF2B5EF4-FFF2-40B4-BE49-F238E27FC236}">
                <a16:creationId xmlns:a16="http://schemas.microsoft.com/office/drawing/2014/main" id="{477E88D3-E96C-F8C7-9D9F-00663D5D7D56}"/>
              </a:ext>
            </a:extLst>
          </p:cNvPr>
          <p:cNvPicPr>
            <a:picLocks noChangeAspect="1"/>
          </p:cNvPicPr>
          <p:nvPr/>
        </p:nvPicPr>
        <p:blipFill rotWithShape="1">
          <a:blip r:embed="rId3"/>
          <a:srcRect l="50122"/>
          <a:stretch/>
        </p:blipFill>
        <p:spPr>
          <a:xfrm>
            <a:off x="3728319" y="2144816"/>
            <a:ext cx="2167985" cy="2886417"/>
          </a:xfrm>
          <a:prstGeom prst="rect">
            <a:avLst/>
          </a:prstGeom>
        </p:spPr>
      </p:pic>
      <p:pic>
        <p:nvPicPr>
          <p:cNvPr id="7" name="Picture 6">
            <a:extLst>
              <a:ext uri="{FF2B5EF4-FFF2-40B4-BE49-F238E27FC236}">
                <a16:creationId xmlns:a16="http://schemas.microsoft.com/office/drawing/2014/main" id="{7A67F9D3-70C0-B91B-9936-11CE155C3183}"/>
              </a:ext>
            </a:extLst>
          </p:cNvPr>
          <p:cNvPicPr>
            <a:picLocks noChangeAspect="1"/>
          </p:cNvPicPr>
          <p:nvPr/>
        </p:nvPicPr>
        <p:blipFill>
          <a:blip r:embed="rId4"/>
          <a:stretch>
            <a:fillRect/>
          </a:stretch>
        </p:blipFill>
        <p:spPr>
          <a:xfrm>
            <a:off x="5971945" y="2144815"/>
            <a:ext cx="5058103" cy="2886417"/>
          </a:xfrm>
          <a:prstGeom prst="rect">
            <a:avLst/>
          </a:prstGeom>
        </p:spPr>
      </p:pic>
      <p:sp>
        <p:nvSpPr>
          <p:cNvPr id="9" name="Title 1">
            <a:extLst>
              <a:ext uri="{FF2B5EF4-FFF2-40B4-BE49-F238E27FC236}">
                <a16:creationId xmlns:a16="http://schemas.microsoft.com/office/drawing/2014/main" id="{BF914227-9763-41EE-DA15-781369E499FC}"/>
              </a:ext>
            </a:extLst>
          </p:cNvPr>
          <p:cNvSpPr>
            <a:spLocks noGrp="1"/>
          </p:cNvSpPr>
          <p:nvPr>
            <p:ph type="title"/>
          </p:nvPr>
        </p:nvSpPr>
        <p:spPr>
          <a:xfrm>
            <a:off x="838200" y="365125"/>
            <a:ext cx="10515600" cy="1325563"/>
          </a:xfrm>
        </p:spPr>
        <p:txBody>
          <a:bodyPr/>
          <a:lstStyle/>
          <a:p>
            <a:r>
              <a:rPr lang="en-GB" b="1" dirty="0"/>
              <a:t>Technical Design Assignment: Practical Task 1</a:t>
            </a:r>
          </a:p>
        </p:txBody>
      </p:sp>
    </p:spTree>
    <p:extLst>
      <p:ext uri="{BB962C8B-B14F-4D97-AF65-F5344CB8AC3E}">
        <p14:creationId xmlns:p14="http://schemas.microsoft.com/office/powerpoint/2010/main" val="755345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Assignment: Coursework Task</a:t>
            </a:r>
          </a:p>
        </p:txBody>
      </p:sp>
      <p:pic>
        <p:nvPicPr>
          <p:cNvPr id="3" name="Picture 2">
            <a:extLst>
              <a:ext uri="{FF2B5EF4-FFF2-40B4-BE49-F238E27FC236}">
                <a16:creationId xmlns:a16="http://schemas.microsoft.com/office/drawing/2014/main" id="{C887C143-4206-3A97-E305-DF8C6583AE0F}"/>
              </a:ext>
            </a:extLst>
          </p:cNvPr>
          <p:cNvPicPr>
            <a:picLocks noChangeAspect="1"/>
          </p:cNvPicPr>
          <p:nvPr/>
        </p:nvPicPr>
        <p:blipFill>
          <a:blip r:embed="rId2"/>
          <a:stretch>
            <a:fillRect/>
          </a:stretch>
        </p:blipFill>
        <p:spPr>
          <a:xfrm>
            <a:off x="995046" y="1796143"/>
            <a:ext cx="2824563" cy="3875314"/>
          </a:xfrm>
          <a:prstGeom prst="rect">
            <a:avLst/>
          </a:prstGeom>
        </p:spPr>
      </p:pic>
      <p:pic>
        <p:nvPicPr>
          <p:cNvPr id="6" name="Picture 5">
            <a:extLst>
              <a:ext uri="{FF2B5EF4-FFF2-40B4-BE49-F238E27FC236}">
                <a16:creationId xmlns:a16="http://schemas.microsoft.com/office/drawing/2014/main" id="{9711BA40-6D1E-801F-D8DD-9FD7D6B84D71}"/>
              </a:ext>
            </a:extLst>
          </p:cNvPr>
          <p:cNvPicPr>
            <a:picLocks noChangeAspect="1"/>
          </p:cNvPicPr>
          <p:nvPr/>
        </p:nvPicPr>
        <p:blipFill rotWithShape="1">
          <a:blip r:embed="rId3"/>
          <a:srcRect t="2649"/>
          <a:stretch/>
        </p:blipFill>
        <p:spPr>
          <a:xfrm>
            <a:off x="4015885" y="1796143"/>
            <a:ext cx="2920318" cy="3875314"/>
          </a:xfrm>
          <a:prstGeom prst="rect">
            <a:avLst/>
          </a:prstGeom>
        </p:spPr>
      </p:pic>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dirty="0">
                <a:latin typeface="+mj-lt"/>
              </a:rPr>
              <a:t>Dubbed ‘the first abstract style of modern art’, this revolutionary approach to portraying reality was invented in 1907 by Spain’s Pablo Picasso and French painter Georges Braque. After meeting in Paris, the artistic ‘odd couple’ turned away from more figurative forms and toward total abstraction, together creating Cubism.</a:t>
            </a:r>
          </a:p>
          <a:p>
            <a:endParaRPr lang="en-US" sz="1200" dirty="0">
              <a:latin typeface="+mj-lt"/>
            </a:endParaRPr>
          </a:p>
          <a:p>
            <a:r>
              <a:rPr lang="en-US" sz="1200" dirty="0">
                <a:latin typeface="+mj-lt"/>
              </a:rPr>
              <a:t>Characterized by fragmented subject matters that can be seen from various viewpoints (and so, named after the three-dimensional ‘cube’) this movement rejects the idea that art should copy nature and took influence from the more expressive tendencies of non-Western art.</a:t>
            </a:r>
          </a:p>
          <a:p>
            <a:endParaRPr lang="en-US" sz="1200" dirty="0">
              <a:latin typeface="+mj-lt"/>
            </a:endParaRPr>
          </a:p>
          <a:p>
            <a:r>
              <a:rPr lang="en-US" sz="1200" dirty="0">
                <a:latin typeface="+mj-lt"/>
              </a:rPr>
              <a:t>Cubists introduced collage into painting, a technique that’s still prolific today, as well as the boxy, three-dimensional effect that’s ever popular in contemporary design.</a:t>
            </a:r>
            <a:endParaRPr lang="en-GB" sz="1200" dirty="0">
              <a:latin typeface="+mj-lt"/>
            </a:endParaRPr>
          </a:p>
        </p:txBody>
      </p:sp>
    </p:spTree>
    <p:extLst>
      <p:ext uri="{BB962C8B-B14F-4D97-AF65-F5344CB8AC3E}">
        <p14:creationId xmlns:p14="http://schemas.microsoft.com/office/powerpoint/2010/main" val="208451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Industrial &amp; Product Timeline</a:t>
            </a:r>
          </a:p>
        </p:txBody>
      </p:sp>
    </p:spTree>
    <p:extLst>
      <p:ext uri="{BB962C8B-B14F-4D97-AF65-F5344CB8AC3E}">
        <p14:creationId xmlns:p14="http://schemas.microsoft.com/office/powerpoint/2010/main" val="2907011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B8052F-176F-3E22-8B42-CE758DE19D6C}"/>
              </a:ext>
            </a:extLst>
          </p:cNvPr>
          <p:cNvPicPr>
            <a:picLocks noChangeAspect="1"/>
          </p:cNvPicPr>
          <p:nvPr/>
        </p:nvPicPr>
        <p:blipFill>
          <a:blip r:embed="rId2"/>
          <a:stretch>
            <a:fillRect/>
          </a:stretch>
        </p:blipFill>
        <p:spPr>
          <a:xfrm>
            <a:off x="0" y="1273371"/>
            <a:ext cx="12192000" cy="4311258"/>
          </a:xfrm>
          <a:prstGeom prst="rect">
            <a:avLst/>
          </a:prstGeom>
        </p:spPr>
      </p:pic>
    </p:spTree>
    <p:extLst>
      <p:ext uri="{BB962C8B-B14F-4D97-AF65-F5344CB8AC3E}">
        <p14:creationId xmlns:p14="http://schemas.microsoft.com/office/powerpoint/2010/main" val="2521300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Furniture Timeline</a:t>
            </a:r>
          </a:p>
        </p:txBody>
      </p:sp>
    </p:spTree>
    <p:extLst>
      <p:ext uri="{BB962C8B-B14F-4D97-AF65-F5344CB8AC3E}">
        <p14:creationId xmlns:p14="http://schemas.microsoft.com/office/powerpoint/2010/main" val="1608911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47E913-94E7-A9E9-D917-1322A0C385B2}"/>
              </a:ext>
            </a:extLst>
          </p:cNvPr>
          <p:cNvPicPr>
            <a:picLocks noChangeAspect="1"/>
          </p:cNvPicPr>
          <p:nvPr/>
        </p:nvPicPr>
        <p:blipFill>
          <a:blip r:embed="rId2"/>
          <a:stretch>
            <a:fillRect/>
          </a:stretch>
        </p:blipFill>
        <p:spPr>
          <a:xfrm>
            <a:off x="677702" y="0"/>
            <a:ext cx="10836596" cy="6858000"/>
          </a:xfrm>
          <a:prstGeom prst="rect">
            <a:avLst/>
          </a:prstGeom>
        </p:spPr>
      </p:pic>
    </p:spTree>
    <p:extLst>
      <p:ext uri="{BB962C8B-B14F-4D97-AF65-F5344CB8AC3E}">
        <p14:creationId xmlns:p14="http://schemas.microsoft.com/office/powerpoint/2010/main" val="989907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Design Movements Timeline</a:t>
            </a:r>
          </a:p>
        </p:txBody>
      </p:sp>
    </p:spTree>
    <p:extLst>
      <p:ext uri="{BB962C8B-B14F-4D97-AF65-F5344CB8AC3E}">
        <p14:creationId xmlns:p14="http://schemas.microsoft.com/office/powerpoint/2010/main" val="178629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7280348" y="1140121"/>
            <a:ext cx="3123240" cy="2418438"/>
            <a:chOff x="6652773" y="1257300"/>
            <a:chExt cx="3444240" cy="2667000"/>
          </a:xfrm>
        </p:grpSpPr>
        <p:pic>
          <p:nvPicPr>
            <p:cNvPr id="3" name="object 3"/>
            <p:cNvPicPr/>
            <p:nvPr/>
          </p:nvPicPr>
          <p:blipFill>
            <a:blip r:embed="rId2" cstate="print"/>
            <a:stretch>
              <a:fillRect/>
            </a:stretch>
          </p:blipFill>
          <p:spPr>
            <a:xfrm>
              <a:off x="6652773" y="1258065"/>
              <a:ext cx="822402" cy="1697986"/>
            </a:xfrm>
            <a:prstGeom prst="rect">
              <a:avLst/>
            </a:prstGeom>
          </p:spPr>
        </p:pic>
        <p:pic>
          <p:nvPicPr>
            <p:cNvPr id="4" name="object 4"/>
            <p:cNvPicPr/>
            <p:nvPr/>
          </p:nvPicPr>
          <p:blipFill>
            <a:blip r:embed="rId3" cstate="print"/>
            <a:stretch>
              <a:fillRect/>
            </a:stretch>
          </p:blipFill>
          <p:spPr>
            <a:xfrm>
              <a:off x="7429499" y="1257300"/>
              <a:ext cx="2667000" cy="2667000"/>
            </a:xfrm>
            <a:prstGeom prst="rect">
              <a:avLst/>
            </a:prstGeom>
          </p:spPr>
        </p:pic>
      </p:grpSp>
      <p:pic>
        <p:nvPicPr>
          <p:cNvPr id="5" name="object 5"/>
          <p:cNvPicPr/>
          <p:nvPr/>
        </p:nvPicPr>
        <p:blipFill>
          <a:blip r:embed="rId4" cstate="print"/>
          <a:stretch>
            <a:fillRect/>
          </a:stretch>
        </p:blipFill>
        <p:spPr>
          <a:xfrm>
            <a:off x="5932467" y="5163366"/>
            <a:ext cx="912096" cy="1471792"/>
          </a:xfrm>
          <a:prstGeom prst="rect">
            <a:avLst/>
          </a:prstGeom>
        </p:spPr>
      </p:pic>
      <p:sp>
        <p:nvSpPr>
          <p:cNvPr id="7" name="object 7"/>
          <p:cNvSpPr txBox="1"/>
          <p:nvPr/>
        </p:nvSpPr>
        <p:spPr>
          <a:xfrm>
            <a:off x="2307389" y="1054209"/>
            <a:ext cx="7905990" cy="5317120"/>
          </a:xfrm>
          <a:prstGeom prst="rect">
            <a:avLst/>
          </a:prstGeom>
        </p:spPr>
        <p:txBody>
          <a:bodyPr vert="horz" wrap="square" lIns="0" tIns="11516" rIns="0" bIns="0" rtlCol="0">
            <a:spAutoFit/>
          </a:bodyPr>
          <a:lstStyle/>
          <a:p>
            <a:pPr marL="11516" defTabSz="829178">
              <a:spcBef>
                <a:spcPts val="91"/>
              </a:spcBef>
            </a:pPr>
            <a:r>
              <a:rPr sz="1088" kern="0" dirty="0">
                <a:solidFill>
                  <a:sysClr val="windowText" lastClr="000000"/>
                </a:solidFill>
                <a:latin typeface="Calibri Light" panose="020F0302020204030204" pitchFamily="34" charset="0"/>
                <a:cs typeface="Calibri Light" panose="020F0302020204030204" pitchFamily="34" charset="0"/>
              </a:rPr>
              <a:t>Arts</a:t>
            </a:r>
            <a:r>
              <a:rPr sz="1088" kern="0" spc="-18"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and Crafts</a:t>
            </a:r>
            <a:r>
              <a:rPr sz="1088" kern="0" spc="-18"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Movement</a:t>
            </a:r>
            <a:r>
              <a:rPr sz="1088" kern="0" spc="-9" dirty="0">
                <a:solidFill>
                  <a:sysClr val="windowText" lastClr="000000"/>
                </a:solidFill>
                <a:latin typeface="Calibri Light" panose="020F0302020204030204" pitchFamily="34" charset="0"/>
                <a:cs typeface="Calibri Light" panose="020F0302020204030204" pitchFamily="34" charset="0"/>
              </a:rPr>
              <a:t> 1850-</a:t>
            </a:r>
            <a:r>
              <a:rPr sz="1088" kern="0" spc="-18" dirty="0">
                <a:solidFill>
                  <a:sysClr val="windowText" lastClr="000000"/>
                </a:solidFill>
                <a:latin typeface="Calibri Light" panose="020F0302020204030204" pitchFamily="34" charset="0"/>
                <a:cs typeface="Calibri Light" panose="020F0302020204030204" pitchFamily="34" charset="0"/>
              </a:rPr>
              <a:t>1915</a:t>
            </a:r>
            <a:endParaRPr sz="1088" kern="0" dirty="0">
              <a:solidFill>
                <a:sysClr val="windowText" lastClr="000000"/>
              </a:solidFill>
              <a:latin typeface="Calibri Light" panose="020F0302020204030204" pitchFamily="34" charset="0"/>
              <a:cs typeface="Calibri Light" panose="020F0302020204030204" pitchFamily="34" charset="0"/>
            </a:endParaRPr>
          </a:p>
          <a:p>
            <a:pPr marL="1323806" defTabSz="829178">
              <a:spcBef>
                <a:spcPts val="1206"/>
              </a:spcBef>
            </a:pPr>
            <a:r>
              <a:rPr sz="1088" kern="0" dirty="0">
                <a:solidFill>
                  <a:sysClr val="windowText" lastClr="000000"/>
                </a:solidFill>
                <a:latin typeface="Calibri Light" panose="020F0302020204030204" pitchFamily="34" charset="0"/>
                <a:cs typeface="Calibri Light" panose="020F0302020204030204" pitchFamily="34" charset="0"/>
              </a:rPr>
              <a:t>Art</a:t>
            </a:r>
            <a:r>
              <a:rPr sz="1088" kern="0" spc="-18"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Nouveau</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1880-</a:t>
            </a:r>
            <a:r>
              <a:rPr sz="1088" kern="0" spc="-18" dirty="0">
                <a:solidFill>
                  <a:sysClr val="windowText" lastClr="000000"/>
                </a:solidFill>
                <a:latin typeface="Calibri Light" panose="020F0302020204030204" pitchFamily="34" charset="0"/>
                <a:cs typeface="Calibri Light" panose="020F0302020204030204" pitchFamily="34" charset="0"/>
              </a:rPr>
              <a:t>1910</a:t>
            </a:r>
            <a:endParaRPr sz="1088" kern="0" dirty="0">
              <a:solidFill>
                <a:sysClr val="windowText" lastClr="000000"/>
              </a:solidFill>
              <a:latin typeface="Calibri Light" panose="020F0302020204030204" pitchFamily="34" charset="0"/>
              <a:cs typeface="Calibri Light" panose="020F0302020204030204" pitchFamily="34" charset="0"/>
            </a:endParaRPr>
          </a:p>
          <a:p>
            <a:pPr marL="2015363" defTabSz="829178">
              <a:spcBef>
                <a:spcPts val="1211"/>
              </a:spcBef>
            </a:pPr>
            <a:r>
              <a:rPr sz="1088" kern="0" dirty="0">
                <a:solidFill>
                  <a:sysClr val="windowText" lastClr="000000"/>
                </a:solidFill>
                <a:latin typeface="Calibri Light" panose="020F0302020204030204" pitchFamily="34" charset="0"/>
                <a:cs typeface="Calibri Light" panose="020F0302020204030204" pitchFamily="34" charset="0"/>
              </a:rPr>
              <a:t>Modernism</a:t>
            </a:r>
            <a:r>
              <a:rPr sz="1088" kern="0" spc="-23"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1880-</a:t>
            </a:r>
            <a:r>
              <a:rPr sz="1088" kern="0" spc="-18" dirty="0">
                <a:solidFill>
                  <a:sysClr val="windowText" lastClr="000000"/>
                </a:solidFill>
                <a:latin typeface="Calibri Light" panose="020F0302020204030204" pitchFamily="34" charset="0"/>
                <a:cs typeface="Calibri Light" panose="020F0302020204030204" pitchFamily="34" charset="0"/>
              </a:rPr>
              <a:t>1940</a:t>
            </a:r>
            <a:endParaRPr sz="1088" kern="0" dirty="0">
              <a:solidFill>
                <a:sysClr val="windowText" lastClr="000000"/>
              </a:solidFill>
              <a:latin typeface="Calibri Light" panose="020F0302020204030204" pitchFamily="34" charset="0"/>
              <a:cs typeface="Calibri Light" panose="020F0302020204030204" pitchFamily="34" charset="0"/>
            </a:endParaRPr>
          </a:p>
          <a:p>
            <a:pPr marL="2913639" defTabSz="829178">
              <a:spcBef>
                <a:spcPts val="1215"/>
              </a:spcBef>
            </a:pPr>
            <a:r>
              <a:rPr sz="1088" kern="0" dirty="0">
                <a:solidFill>
                  <a:sysClr val="windowText" lastClr="000000"/>
                </a:solidFill>
                <a:latin typeface="Calibri Light" panose="020F0302020204030204" pitchFamily="34" charset="0"/>
                <a:cs typeface="Calibri Light" panose="020F0302020204030204" pitchFamily="34" charset="0"/>
              </a:rPr>
              <a:t>Futurism</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1910-</a:t>
            </a:r>
            <a:r>
              <a:rPr sz="1088" kern="0" spc="-18" dirty="0">
                <a:solidFill>
                  <a:sysClr val="windowText" lastClr="000000"/>
                </a:solidFill>
                <a:latin typeface="Calibri Light" panose="020F0302020204030204" pitchFamily="34" charset="0"/>
                <a:cs typeface="Calibri Light" panose="020F0302020204030204" pitchFamily="34" charset="0"/>
              </a:rPr>
              <a:t>1945</a:t>
            </a:r>
            <a:endParaRPr sz="1088" kern="0" dirty="0">
              <a:solidFill>
                <a:sysClr val="windowText" lastClr="000000"/>
              </a:solidFill>
              <a:latin typeface="Calibri Light" panose="020F0302020204030204" pitchFamily="34" charset="0"/>
              <a:cs typeface="Calibri Light" panose="020F0302020204030204" pitchFamily="34" charset="0"/>
            </a:endParaRPr>
          </a:p>
          <a:p>
            <a:pPr marR="1016895" algn="ctr" defTabSz="829178">
              <a:spcBef>
                <a:spcPts val="1211"/>
              </a:spcBef>
            </a:pPr>
            <a:r>
              <a:rPr sz="1088" kern="0" dirty="0">
                <a:solidFill>
                  <a:sysClr val="windowText" lastClr="000000"/>
                </a:solidFill>
                <a:latin typeface="Calibri Light" panose="020F0302020204030204" pitchFamily="34" charset="0"/>
                <a:cs typeface="Calibri Light" panose="020F0302020204030204" pitchFamily="34" charset="0"/>
              </a:rPr>
              <a:t>Art</a:t>
            </a:r>
            <a:r>
              <a:rPr sz="1088" kern="0" spc="-9"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Deco</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1910-</a:t>
            </a:r>
            <a:r>
              <a:rPr sz="1088" kern="0" spc="-18" dirty="0">
                <a:solidFill>
                  <a:sysClr val="windowText" lastClr="000000"/>
                </a:solidFill>
                <a:latin typeface="Calibri Light" panose="020F0302020204030204" pitchFamily="34" charset="0"/>
                <a:cs typeface="Calibri Light" panose="020F0302020204030204" pitchFamily="34" charset="0"/>
              </a:rPr>
              <a:t>1940</a:t>
            </a:r>
            <a:endParaRPr sz="1088" kern="0" dirty="0">
              <a:solidFill>
                <a:sysClr val="windowText" lastClr="000000"/>
              </a:solidFill>
              <a:latin typeface="Calibri Light" panose="020F0302020204030204" pitchFamily="34" charset="0"/>
              <a:cs typeface="Calibri Light" panose="020F0302020204030204" pitchFamily="34" charset="0"/>
            </a:endParaRPr>
          </a:p>
          <a:p>
            <a:pPr marL="2948188" defTabSz="829178">
              <a:spcBef>
                <a:spcPts val="1220"/>
              </a:spcBef>
            </a:pPr>
            <a:r>
              <a:rPr sz="1088" kern="0" dirty="0">
                <a:solidFill>
                  <a:sysClr val="windowText" lastClr="000000"/>
                </a:solidFill>
                <a:latin typeface="Calibri Light" panose="020F0302020204030204" pitchFamily="34" charset="0"/>
                <a:cs typeface="Calibri Light" panose="020F0302020204030204" pitchFamily="34" charset="0"/>
              </a:rPr>
              <a:t>Bauhaus</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1920-</a:t>
            </a:r>
            <a:r>
              <a:rPr sz="1088" kern="0" spc="-18" dirty="0">
                <a:solidFill>
                  <a:sysClr val="windowText" lastClr="000000"/>
                </a:solidFill>
                <a:latin typeface="Calibri Light" panose="020F0302020204030204" pitchFamily="34" charset="0"/>
                <a:cs typeface="Calibri Light" panose="020F0302020204030204" pitchFamily="34" charset="0"/>
              </a:rPr>
              <a:t>1934</a:t>
            </a:r>
            <a:endParaRPr sz="1088" kern="0" dirty="0">
              <a:solidFill>
                <a:sysClr val="windowText" lastClr="000000"/>
              </a:solidFill>
              <a:latin typeface="Calibri Light" panose="020F0302020204030204" pitchFamily="34" charset="0"/>
              <a:cs typeface="Calibri Light" panose="020F0302020204030204" pitchFamily="34" charset="0"/>
            </a:endParaRPr>
          </a:p>
          <a:p>
            <a:pPr marL="2982737" defTabSz="829178">
              <a:spcBef>
                <a:spcPts val="1206"/>
              </a:spcBef>
            </a:pPr>
            <a:r>
              <a:rPr sz="1088" kern="0" dirty="0">
                <a:solidFill>
                  <a:sysClr val="windowText" lastClr="000000"/>
                </a:solidFill>
                <a:latin typeface="Calibri Light" panose="020F0302020204030204" pitchFamily="34" charset="0"/>
                <a:cs typeface="Calibri Light" panose="020F0302020204030204" pitchFamily="34" charset="0"/>
              </a:rPr>
              <a:t>Surrealism</a:t>
            </a:r>
            <a:r>
              <a:rPr sz="1088" kern="0" spc="-9" dirty="0">
                <a:solidFill>
                  <a:sysClr val="windowText" lastClr="000000"/>
                </a:solidFill>
                <a:latin typeface="Calibri Light" panose="020F0302020204030204" pitchFamily="34" charset="0"/>
                <a:cs typeface="Calibri Light" panose="020F0302020204030204" pitchFamily="34" charset="0"/>
              </a:rPr>
              <a:t> 1925-</a:t>
            </a:r>
            <a:r>
              <a:rPr sz="1088" kern="0" spc="-18" dirty="0">
                <a:solidFill>
                  <a:sysClr val="windowText" lastClr="000000"/>
                </a:solidFill>
                <a:latin typeface="Calibri Light" panose="020F0302020204030204" pitchFamily="34" charset="0"/>
                <a:cs typeface="Calibri Light" panose="020F0302020204030204" pitchFamily="34" charset="0"/>
              </a:rPr>
              <a:t>1930</a:t>
            </a:r>
            <a:endParaRPr sz="1088" kern="0" dirty="0">
              <a:solidFill>
                <a:sysClr val="windowText" lastClr="000000"/>
              </a:solidFill>
              <a:latin typeface="Calibri Light" panose="020F0302020204030204" pitchFamily="34" charset="0"/>
              <a:cs typeface="Calibri Light" panose="020F0302020204030204" pitchFamily="34" charset="0"/>
            </a:endParaRPr>
          </a:p>
          <a:p>
            <a:pPr marL="3431875" defTabSz="829178">
              <a:spcBef>
                <a:spcPts val="1220"/>
              </a:spcBef>
            </a:pPr>
            <a:r>
              <a:rPr sz="1088" kern="0" dirty="0">
                <a:solidFill>
                  <a:sysClr val="windowText" lastClr="000000"/>
                </a:solidFill>
                <a:latin typeface="Calibri Light" panose="020F0302020204030204" pitchFamily="34" charset="0"/>
                <a:cs typeface="Calibri Light" panose="020F0302020204030204" pitchFamily="34" charset="0"/>
              </a:rPr>
              <a:t>Streamlining</a:t>
            </a:r>
            <a:r>
              <a:rPr sz="1088" kern="0" spc="-27"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1930-</a:t>
            </a:r>
            <a:r>
              <a:rPr sz="1088" kern="0" spc="-18" dirty="0">
                <a:solidFill>
                  <a:sysClr val="windowText" lastClr="000000"/>
                </a:solidFill>
                <a:latin typeface="Calibri Light" panose="020F0302020204030204" pitchFamily="34" charset="0"/>
                <a:cs typeface="Calibri Light" panose="020F0302020204030204" pitchFamily="34" charset="0"/>
              </a:rPr>
              <a:t>1950</a:t>
            </a:r>
            <a:endParaRPr sz="1088" kern="0" dirty="0">
              <a:solidFill>
                <a:sysClr val="windowText" lastClr="000000"/>
              </a:solidFill>
              <a:latin typeface="Calibri Light" panose="020F0302020204030204" pitchFamily="34" charset="0"/>
              <a:cs typeface="Calibri Light" panose="020F0302020204030204" pitchFamily="34" charset="0"/>
            </a:endParaRPr>
          </a:p>
          <a:p>
            <a:pPr marL="4433799" marR="854514" indent="-241844" defTabSz="829178">
              <a:lnSpc>
                <a:spcPts val="2521"/>
              </a:lnSpc>
              <a:spcBef>
                <a:spcPts val="281"/>
              </a:spcBef>
            </a:pPr>
            <a:r>
              <a:rPr sz="1088" kern="0" dirty="0">
                <a:solidFill>
                  <a:sysClr val="windowText" lastClr="000000"/>
                </a:solidFill>
                <a:latin typeface="Calibri Light" panose="020F0302020204030204" pitchFamily="34" charset="0"/>
                <a:cs typeface="Calibri Light" panose="020F0302020204030204" pitchFamily="34" charset="0"/>
              </a:rPr>
              <a:t>Organic</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Design</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1930-</a:t>
            </a:r>
            <a:r>
              <a:rPr sz="1088" kern="0" dirty="0">
                <a:solidFill>
                  <a:sysClr val="windowText" lastClr="000000"/>
                </a:solidFill>
                <a:latin typeface="Calibri Light" panose="020F0302020204030204" pitchFamily="34" charset="0"/>
                <a:cs typeface="Calibri Light" panose="020F0302020204030204" pitchFamily="34" charset="0"/>
              </a:rPr>
              <a:t>1960</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&amp;</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1990-Present </a:t>
            </a:r>
            <a:r>
              <a:rPr sz="1088" kern="0" dirty="0">
                <a:solidFill>
                  <a:sysClr val="windowText" lastClr="000000"/>
                </a:solidFill>
                <a:latin typeface="Calibri Light" panose="020F0302020204030204" pitchFamily="34" charset="0"/>
                <a:cs typeface="Calibri Light" panose="020F0302020204030204" pitchFamily="34" charset="0"/>
              </a:rPr>
              <a:t>Scandinavian</a:t>
            </a:r>
            <a:r>
              <a:rPr sz="1088" kern="0" spc="-32" dirty="0">
                <a:solidFill>
                  <a:sysClr val="windowText" lastClr="000000"/>
                </a:solidFill>
                <a:latin typeface="Calibri Light" panose="020F0302020204030204" pitchFamily="34" charset="0"/>
                <a:cs typeface="Calibri Light" panose="020F0302020204030204" pitchFamily="34" charset="0"/>
              </a:rPr>
              <a:t> </a:t>
            </a:r>
            <a:r>
              <a:rPr sz="1088" kern="0" dirty="0">
                <a:solidFill>
                  <a:sysClr val="windowText" lastClr="000000"/>
                </a:solidFill>
                <a:latin typeface="Calibri Light" panose="020F0302020204030204" pitchFamily="34" charset="0"/>
                <a:cs typeface="Calibri Light" panose="020F0302020204030204" pitchFamily="34" charset="0"/>
              </a:rPr>
              <a:t>Modern</a:t>
            </a:r>
            <a:r>
              <a:rPr sz="1088" kern="0" spc="-32"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1935-Present</a:t>
            </a:r>
            <a:endParaRPr sz="1088" kern="0" dirty="0">
              <a:solidFill>
                <a:sysClr val="windowText" lastClr="000000"/>
              </a:solidFill>
              <a:latin typeface="Calibri Light" panose="020F0302020204030204" pitchFamily="34" charset="0"/>
              <a:cs typeface="Calibri Light" panose="020F0302020204030204" pitchFamily="34" charset="0"/>
            </a:endParaRPr>
          </a:p>
          <a:p>
            <a:pPr marL="4122857" defTabSz="829178">
              <a:spcBef>
                <a:spcPts val="924"/>
              </a:spcBef>
            </a:pPr>
            <a:r>
              <a:rPr sz="1088" kern="0" spc="-9" dirty="0">
                <a:solidFill>
                  <a:sysClr val="windowText" lastClr="000000"/>
                </a:solidFill>
                <a:latin typeface="Calibri Light" panose="020F0302020204030204" pitchFamily="34" charset="0"/>
                <a:cs typeface="Calibri Light" panose="020F0302020204030204" pitchFamily="34" charset="0"/>
              </a:rPr>
              <a:t>Contemporary1945-</a:t>
            </a:r>
            <a:r>
              <a:rPr sz="1088" kern="0" spc="-18" dirty="0">
                <a:solidFill>
                  <a:sysClr val="windowText" lastClr="000000"/>
                </a:solidFill>
                <a:latin typeface="Calibri Light" panose="020F0302020204030204" pitchFamily="34" charset="0"/>
                <a:cs typeface="Calibri Light" panose="020F0302020204030204" pitchFamily="34" charset="0"/>
              </a:rPr>
              <a:t>1960</a:t>
            </a:r>
            <a:endParaRPr sz="1088" kern="0" dirty="0">
              <a:solidFill>
                <a:sysClr val="windowText" lastClr="000000"/>
              </a:solidFill>
              <a:latin typeface="Calibri Light" panose="020F0302020204030204" pitchFamily="34" charset="0"/>
              <a:cs typeface="Calibri Light" panose="020F0302020204030204" pitchFamily="34" charset="0"/>
            </a:endParaRPr>
          </a:p>
          <a:p>
            <a:pPr marL="4952035" defTabSz="829178">
              <a:spcBef>
                <a:spcPts val="1211"/>
              </a:spcBef>
            </a:pPr>
            <a:r>
              <a:rPr sz="1088" kern="0" dirty="0">
                <a:solidFill>
                  <a:sysClr val="windowText" lastClr="000000"/>
                </a:solidFill>
                <a:latin typeface="Calibri Light" panose="020F0302020204030204" pitchFamily="34" charset="0"/>
                <a:cs typeface="Calibri Light" panose="020F0302020204030204" pitchFamily="34" charset="0"/>
              </a:rPr>
              <a:t>Pop Art</a:t>
            </a:r>
            <a:r>
              <a:rPr sz="1088" kern="0" spc="-5"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1958-</a:t>
            </a:r>
            <a:r>
              <a:rPr sz="1088" kern="0" spc="-18" dirty="0">
                <a:solidFill>
                  <a:sysClr val="windowText" lastClr="000000"/>
                </a:solidFill>
                <a:latin typeface="Calibri Light" panose="020F0302020204030204" pitchFamily="34" charset="0"/>
                <a:cs typeface="Calibri Light" panose="020F0302020204030204" pitchFamily="34" charset="0"/>
              </a:rPr>
              <a:t>1972</a:t>
            </a:r>
            <a:endParaRPr sz="1088" kern="0" dirty="0">
              <a:solidFill>
                <a:sysClr val="windowText" lastClr="000000"/>
              </a:solidFill>
              <a:latin typeface="Calibri Light" panose="020F0302020204030204" pitchFamily="34" charset="0"/>
              <a:cs typeface="Calibri Light" panose="020F0302020204030204" pitchFamily="34" charset="0"/>
            </a:endParaRPr>
          </a:p>
          <a:p>
            <a:pPr marL="4848388" defTabSz="829178">
              <a:spcBef>
                <a:spcPts val="1215"/>
              </a:spcBef>
            </a:pPr>
            <a:r>
              <a:rPr sz="1088" kern="0" dirty="0">
                <a:solidFill>
                  <a:sysClr val="windowText" lastClr="000000"/>
                </a:solidFill>
                <a:latin typeface="Calibri Light" panose="020F0302020204030204" pitchFamily="34" charset="0"/>
                <a:cs typeface="Calibri Light" panose="020F0302020204030204" pitchFamily="34" charset="0"/>
              </a:rPr>
              <a:t>Space Age </a:t>
            </a:r>
            <a:r>
              <a:rPr sz="1088" kern="0" spc="-9" dirty="0">
                <a:solidFill>
                  <a:sysClr val="windowText" lastClr="000000"/>
                </a:solidFill>
                <a:latin typeface="Calibri Light" panose="020F0302020204030204" pitchFamily="34" charset="0"/>
                <a:cs typeface="Calibri Light" panose="020F0302020204030204" pitchFamily="34" charset="0"/>
              </a:rPr>
              <a:t>1960-</a:t>
            </a:r>
            <a:r>
              <a:rPr sz="1088" kern="0" spc="-18" dirty="0">
                <a:solidFill>
                  <a:sysClr val="windowText" lastClr="000000"/>
                </a:solidFill>
                <a:latin typeface="Calibri Light" panose="020F0302020204030204" pitchFamily="34" charset="0"/>
                <a:cs typeface="Calibri Light" panose="020F0302020204030204" pitchFamily="34" charset="0"/>
              </a:rPr>
              <a:t>1969</a:t>
            </a:r>
            <a:endParaRPr sz="1088" kern="0" dirty="0">
              <a:solidFill>
                <a:sysClr val="windowText" lastClr="000000"/>
              </a:solidFill>
              <a:latin typeface="Calibri Light" panose="020F0302020204030204" pitchFamily="34" charset="0"/>
              <a:cs typeface="Calibri Light" panose="020F0302020204030204" pitchFamily="34" charset="0"/>
            </a:endParaRPr>
          </a:p>
          <a:p>
            <a:pPr marL="5678141" marR="234933" indent="-345491" defTabSz="829178">
              <a:lnSpc>
                <a:spcPts val="2521"/>
              </a:lnSpc>
              <a:spcBef>
                <a:spcPts val="286"/>
              </a:spcBef>
            </a:pPr>
            <a:r>
              <a:rPr sz="1088" kern="0" dirty="0">
                <a:solidFill>
                  <a:sysClr val="windowText" lastClr="000000"/>
                </a:solidFill>
                <a:latin typeface="Calibri Light" panose="020F0302020204030204" pitchFamily="34" charset="0"/>
                <a:cs typeface="Calibri Light" panose="020F0302020204030204" pitchFamily="34" charset="0"/>
              </a:rPr>
              <a:t>Minimalism</a:t>
            </a:r>
            <a:r>
              <a:rPr sz="1088" kern="0" spc="-27"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1967-</a:t>
            </a:r>
            <a:r>
              <a:rPr sz="1088" kern="0" spc="-18" dirty="0">
                <a:solidFill>
                  <a:sysClr val="windowText" lastClr="000000"/>
                </a:solidFill>
                <a:latin typeface="Calibri Light" panose="020F0302020204030204" pitchFamily="34" charset="0"/>
                <a:cs typeface="Calibri Light" panose="020F0302020204030204" pitchFamily="34" charset="0"/>
              </a:rPr>
              <a:t>1978 </a:t>
            </a:r>
            <a:r>
              <a:rPr sz="1088" kern="0" dirty="0">
                <a:solidFill>
                  <a:sysClr val="windowText" lastClr="000000"/>
                </a:solidFill>
                <a:latin typeface="Calibri Light" panose="020F0302020204030204" pitchFamily="34" charset="0"/>
                <a:cs typeface="Calibri Light" panose="020F0302020204030204" pitchFamily="34" charset="0"/>
              </a:rPr>
              <a:t>Postmodernism</a:t>
            </a:r>
            <a:r>
              <a:rPr sz="1088" kern="0" spc="-27"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1978-Present</a:t>
            </a:r>
            <a:endParaRPr sz="1088" kern="0" dirty="0">
              <a:solidFill>
                <a:sysClr val="windowText" lastClr="000000"/>
              </a:solidFill>
              <a:latin typeface="Calibri Light" panose="020F0302020204030204" pitchFamily="34" charset="0"/>
              <a:cs typeface="Calibri Light" panose="020F0302020204030204" pitchFamily="34" charset="0"/>
            </a:endParaRPr>
          </a:p>
          <a:p>
            <a:pPr marL="5919984" defTabSz="829178">
              <a:spcBef>
                <a:spcPts val="925"/>
              </a:spcBef>
            </a:pPr>
            <a:r>
              <a:rPr sz="1088" kern="0" dirty="0">
                <a:solidFill>
                  <a:sysClr val="windowText" lastClr="000000"/>
                </a:solidFill>
                <a:latin typeface="Calibri Light" panose="020F0302020204030204" pitchFamily="34" charset="0"/>
                <a:cs typeface="Calibri Light" panose="020F0302020204030204" pitchFamily="34" charset="0"/>
              </a:rPr>
              <a:t>Memphis</a:t>
            </a:r>
            <a:r>
              <a:rPr sz="1088" kern="0" spc="-18"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1981-</a:t>
            </a:r>
            <a:r>
              <a:rPr sz="1088" kern="0" spc="-18" dirty="0">
                <a:solidFill>
                  <a:sysClr val="windowText" lastClr="000000"/>
                </a:solidFill>
                <a:latin typeface="Calibri Light" panose="020F0302020204030204" pitchFamily="34" charset="0"/>
                <a:cs typeface="Calibri Light" panose="020F0302020204030204" pitchFamily="34" charset="0"/>
              </a:rPr>
              <a:t>1988</a:t>
            </a:r>
            <a:endParaRPr sz="1088" kern="0" dirty="0">
              <a:solidFill>
                <a:sysClr val="windowText" lastClr="000000"/>
              </a:solidFill>
              <a:latin typeface="Calibri Light" panose="020F0302020204030204" pitchFamily="34" charset="0"/>
              <a:cs typeface="Calibri Light" panose="020F0302020204030204" pitchFamily="34" charset="0"/>
            </a:endParaRPr>
          </a:p>
          <a:p>
            <a:pPr marR="4607" algn="r" defTabSz="829178">
              <a:spcBef>
                <a:spcPts val="1215"/>
              </a:spcBef>
            </a:pPr>
            <a:r>
              <a:rPr sz="1088" kern="0" spc="-9" dirty="0">
                <a:solidFill>
                  <a:sysClr val="windowText" lastClr="000000"/>
                </a:solidFill>
                <a:latin typeface="Calibri Light" panose="020F0302020204030204" pitchFamily="34" charset="0"/>
                <a:cs typeface="Calibri Light" panose="020F0302020204030204" pitchFamily="34" charset="0"/>
              </a:rPr>
              <a:t>Deconstructivism</a:t>
            </a:r>
            <a:r>
              <a:rPr sz="1088" kern="0" spc="100" dirty="0">
                <a:solidFill>
                  <a:sysClr val="windowText" lastClr="000000"/>
                </a:solidFill>
                <a:latin typeface="Calibri Light" panose="020F0302020204030204" pitchFamily="34" charset="0"/>
                <a:cs typeface="Calibri Light" panose="020F0302020204030204" pitchFamily="34" charset="0"/>
              </a:rPr>
              <a:t> </a:t>
            </a:r>
            <a:r>
              <a:rPr sz="1088" kern="0" spc="-9" dirty="0">
                <a:solidFill>
                  <a:sysClr val="windowText" lastClr="000000"/>
                </a:solidFill>
                <a:latin typeface="Calibri Light" panose="020F0302020204030204" pitchFamily="34" charset="0"/>
                <a:cs typeface="Calibri Light" panose="020F0302020204030204" pitchFamily="34" charset="0"/>
              </a:rPr>
              <a:t>1988-Present</a:t>
            </a:r>
            <a:endParaRPr sz="1088" kern="0" dirty="0">
              <a:solidFill>
                <a:sysClr val="windowText" lastClr="000000"/>
              </a:solidFill>
              <a:latin typeface="Calibri Light" panose="020F0302020204030204" pitchFamily="34" charset="0"/>
              <a:cs typeface="Calibri Light" panose="020F0302020204030204" pitchFamily="34" charset="0"/>
            </a:endParaRPr>
          </a:p>
        </p:txBody>
      </p:sp>
      <p:graphicFrame>
        <p:nvGraphicFramePr>
          <p:cNvPr id="8" name="object 8"/>
          <p:cNvGraphicFramePr>
            <a:graphicFrameLocks noGrp="1"/>
          </p:cNvGraphicFramePr>
          <p:nvPr>
            <p:extLst>
              <p:ext uri="{D42A27DB-BD31-4B8C-83A1-F6EECF244321}">
                <p14:modId xmlns:p14="http://schemas.microsoft.com/office/powerpoint/2010/main" val="2836554103"/>
              </p:ext>
            </p:extLst>
          </p:nvPr>
        </p:nvGraphicFramePr>
        <p:xfrm>
          <a:off x="1737053" y="717880"/>
          <a:ext cx="8096002" cy="196930"/>
        </p:xfrm>
        <a:graphic>
          <a:graphicData uri="http://schemas.openxmlformats.org/drawingml/2006/table">
            <a:tbl>
              <a:tblPr firstRow="1" bandRow="1">
                <a:tableStyleId>{2D5ABB26-0587-4C30-8999-92F81FD0307C}</a:tableStyleId>
              </a:tblPr>
              <a:tblGrid>
                <a:gridCol w="475626">
                  <a:extLst>
                    <a:ext uri="{9D8B030D-6E8A-4147-A177-3AD203B41FA5}">
                      <a16:colId xmlns:a16="http://schemas.microsoft.com/office/drawing/2014/main" val="20000"/>
                    </a:ext>
                  </a:extLst>
                </a:gridCol>
                <a:gridCol w="510175">
                  <a:extLst>
                    <a:ext uri="{9D8B030D-6E8A-4147-A177-3AD203B41FA5}">
                      <a16:colId xmlns:a16="http://schemas.microsoft.com/office/drawing/2014/main" val="20001"/>
                    </a:ext>
                  </a:extLst>
                </a:gridCol>
                <a:gridCol w="510174">
                  <a:extLst>
                    <a:ext uri="{9D8B030D-6E8A-4147-A177-3AD203B41FA5}">
                      <a16:colId xmlns:a16="http://schemas.microsoft.com/office/drawing/2014/main" val="20002"/>
                    </a:ext>
                  </a:extLst>
                </a:gridCol>
                <a:gridCol w="510175">
                  <a:extLst>
                    <a:ext uri="{9D8B030D-6E8A-4147-A177-3AD203B41FA5}">
                      <a16:colId xmlns:a16="http://schemas.microsoft.com/office/drawing/2014/main" val="20003"/>
                    </a:ext>
                  </a:extLst>
                </a:gridCol>
                <a:gridCol w="510175">
                  <a:extLst>
                    <a:ext uri="{9D8B030D-6E8A-4147-A177-3AD203B41FA5}">
                      <a16:colId xmlns:a16="http://schemas.microsoft.com/office/drawing/2014/main" val="20004"/>
                    </a:ext>
                  </a:extLst>
                </a:gridCol>
                <a:gridCol w="510175">
                  <a:extLst>
                    <a:ext uri="{9D8B030D-6E8A-4147-A177-3AD203B41FA5}">
                      <a16:colId xmlns:a16="http://schemas.microsoft.com/office/drawing/2014/main" val="20005"/>
                    </a:ext>
                  </a:extLst>
                </a:gridCol>
                <a:gridCol w="510175">
                  <a:extLst>
                    <a:ext uri="{9D8B030D-6E8A-4147-A177-3AD203B41FA5}">
                      <a16:colId xmlns:a16="http://schemas.microsoft.com/office/drawing/2014/main" val="20006"/>
                    </a:ext>
                  </a:extLst>
                </a:gridCol>
                <a:gridCol w="510175">
                  <a:extLst>
                    <a:ext uri="{9D8B030D-6E8A-4147-A177-3AD203B41FA5}">
                      <a16:colId xmlns:a16="http://schemas.microsoft.com/office/drawing/2014/main" val="20007"/>
                    </a:ext>
                  </a:extLst>
                </a:gridCol>
                <a:gridCol w="510751">
                  <a:extLst>
                    <a:ext uri="{9D8B030D-6E8A-4147-A177-3AD203B41FA5}">
                      <a16:colId xmlns:a16="http://schemas.microsoft.com/office/drawing/2014/main" val="20008"/>
                    </a:ext>
                  </a:extLst>
                </a:gridCol>
                <a:gridCol w="510751">
                  <a:extLst>
                    <a:ext uri="{9D8B030D-6E8A-4147-A177-3AD203B41FA5}">
                      <a16:colId xmlns:a16="http://schemas.microsoft.com/office/drawing/2014/main" val="20009"/>
                    </a:ext>
                  </a:extLst>
                </a:gridCol>
                <a:gridCol w="510175">
                  <a:extLst>
                    <a:ext uri="{9D8B030D-6E8A-4147-A177-3AD203B41FA5}">
                      <a16:colId xmlns:a16="http://schemas.microsoft.com/office/drawing/2014/main" val="20010"/>
                    </a:ext>
                  </a:extLst>
                </a:gridCol>
                <a:gridCol w="510174">
                  <a:extLst>
                    <a:ext uri="{9D8B030D-6E8A-4147-A177-3AD203B41FA5}">
                      <a16:colId xmlns:a16="http://schemas.microsoft.com/office/drawing/2014/main" val="20011"/>
                    </a:ext>
                  </a:extLst>
                </a:gridCol>
                <a:gridCol w="510174">
                  <a:extLst>
                    <a:ext uri="{9D8B030D-6E8A-4147-A177-3AD203B41FA5}">
                      <a16:colId xmlns:a16="http://schemas.microsoft.com/office/drawing/2014/main" val="20012"/>
                    </a:ext>
                  </a:extLst>
                </a:gridCol>
                <a:gridCol w="510174">
                  <a:extLst>
                    <a:ext uri="{9D8B030D-6E8A-4147-A177-3AD203B41FA5}">
                      <a16:colId xmlns:a16="http://schemas.microsoft.com/office/drawing/2014/main" val="20013"/>
                    </a:ext>
                  </a:extLst>
                </a:gridCol>
                <a:gridCol w="510751">
                  <a:extLst>
                    <a:ext uri="{9D8B030D-6E8A-4147-A177-3AD203B41FA5}">
                      <a16:colId xmlns:a16="http://schemas.microsoft.com/office/drawing/2014/main" val="20014"/>
                    </a:ext>
                  </a:extLst>
                </a:gridCol>
                <a:gridCol w="476202">
                  <a:extLst>
                    <a:ext uri="{9D8B030D-6E8A-4147-A177-3AD203B41FA5}">
                      <a16:colId xmlns:a16="http://schemas.microsoft.com/office/drawing/2014/main" val="20015"/>
                    </a:ext>
                  </a:extLst>
                </a:gridCol>
              </a:tblGrid>
              <a:tr h="196930">
                <a:tc>
                  <a:txBody>
                    <a:bodyPr/>
                    <a:lstStyle/>
                    <a:p>
                      <a:pPr marL="31750">
                        <a:lnSpc>
                          <a:spcPts val="1614"/>
                        </a:lnSpc>
                      </a:pPr>
                      <a:r>
                        <a:rPr sz="1300" b="1" i="1" spc="-20" dirty="0">
                          <a:latin typeface="Calibri Light" panose="020F0302020204030204" pitchFamily="34" charset="0"/>
                          <a:cs typeface="Calibri Light" panose="020F0302020204030204" pitchFamily="34" charset="0"/>
                        </a:rPr>
                        <a:t>1850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850">
                        <a:lnSpc>
                          <a:spcPts val="1614"/>
                        </a:lnSpc>
                      </a:pPr>
                      <a:r>
                        <a:rPr sz="1300" b="1" i="1" spc="-20" dirty="0">
                          <a:latin typeface="Calibri Light" panose="020F0302020204030204" pitchFamily="34" charset="0"/>
                          <a:cs typeface="Calibri Light" panose="020F0302020204030204" pitchFamily="34" charset="0"/>
                        </a:rPr>
                        <a:t>1860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1870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1880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1890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850">
                        <a:lnSpc>
                          <a:spcPts val="1614"/>
                        </a:lnSpc>
                      </a:pPr>
                      <a:r>
                        <a:rPr sz="1300" b="1" i="1" spc="-20" dirty="0">
                          <a:latin typeface="Calibri Light" panose="020F0302020204030204" pitchFamily="34" charset="0"/>
                          <a:cs typeface="Calibri Light" panose="020F0302020204030204" pitchFamily="34" charset="0"/>
                        </a:rPr>
                        <a:t>1900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1910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1920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850">
                        <a:lnSpc>
                          <a:spcPts val="1614"/>
                        </a:lnSpc>
                      </a:pPr>
                      <a:r>
                        <a:rPr sz="1300" b="1" i="1" spc="-20" dirty="0">
                          <a:latin typeface="Calibri Light" panose="020F0302020204030204" pitchFamily="34" charset="0"/>
                          <a:cs typeface="Calibri Light" panose="020F0302020204030204" pitchFamily="34" charset="0"/>
                        </a:rPr>
                        <a:t>1930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70485">
                        <a:lnSpc>
                          <a:spcPts val="1614"/>
                        </a:lnSpc>
                      </a:pPr>
                      <a:r>
                        <a:rPr sz="1300" b="1" i="1" spc="-20" dirty="0">
                          <a:latin typeface="Calibri Light" panose="020F0302020204030204" pitchFamily="34" charset="0"/>
                          <a:cs typeface="Calibri Light" panose="020F0302020204030204" pitchFamily="34" charset="0"/>
                        </a:rPr>
                        <a:t>1940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1950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850">
                        <a:lnSpc>
                          <a:spcPts val="1614"/>
                        </a:lnSpc>
                      </a:pPr>
                      <a:r>
                        <a:rPr sz="1300" b="1" i="1" spc="-20" dirty="0">
                          <a:latin typeface="Calibri Light" panose="020F0302020204030204" pitchFamily="34" charset="0"/>
                          <a:cs typeface="Calibri Light" panose="020F0302020204030204" pitchFamily="34" charset="0"/>
                        </a:rPr>
                        <a:t>1960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1970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1980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69215">
                        <a:lnSpc>
                          <a:spcPts val="1614"/>
                        </a:lnSpc>
                      </a:pPr>
                      <a:r>
                        <a:rPr sz="1300" b="1" i="1" spc="-20" dirty="0">
                          <a:latin typeface="Calibri Light" panose="020F0302020204030204" pitchFamily="34" charset="0"/>
                          <a:cs typeface="Calibri Light" panose="020F0302020204030204" pitchFamily="34" charset="0"/>
                        </a:rPr>
                        <a:t>1990</a:t>
                      </a:r>
                      <a:endParaRPr sz="1300" b="1">
                        <a:latin typeface="Calibri Light" panose="020F0302020204030204" pitchFamily="34" charset="0"/>
                        <a:cs typeface="Calibri Light" panose="020F0302020204030204" pitchFamily="34" charset="0"/>
                      </a:endParaRPr>
                    </a:p>
                  </a:txBody>
                  <a:tcPr marL="0" marR="0" marT="0" marB="0"/>
                </a:tc>
                <a:tc>
                  <a:txBody>
                    <a:bodyPr/>
                    <a:lstStyle/>
                    <a:p>
                      <a:pPr marL="70485">
                        <a:lnSpc>
                          <a:spcPts val="1614"/>
                        </a:lnSpc>
                      </a:pPr>
                      <a:r>
                        <a:rPr sz="1300" b="1" i="1" spc="-20" dirty="0">
                          <a:latin typeface="Calibri Light" panose="020F0302020204030204" pitchFamily="34" charset="0"/>
                          <a:cs typeface="Calibri Light" panose="020F0302020204030204" pitchFamily="34" charset="0"/>
                        </a:rPr>
                        <a:t>2007</a:t>
                      </a:r>
                      <a:endParaRPr sz="1300" b="1" dirty="0">
                        <a:latin typeface="Calibri Light" panose="020F0302020204030204" pitchFamily="34" charset="0"/>
                        <a:cs typeface="Calibri Light" panose="020F0302020204030204" pitchFamily="34" charset="0"/>
                      </a:endParaRPr>
                    </a:p>
                  </a:txBody>
                  <a:tcPr marL="0" marR="0" marT="0" marB="0"/>
                </a:tc>
                <a:extLst>
                  <a:ext uri="{0D108BD9-81ED-4DB2-BD59-A6C34878D82A}">
                    <a16:rowId xmlns:a16="http://schemas.microsoft.com/office/drawing/2014/main" val="10000"/>
                  </a:ext>
                </a:extLst>
              </a:tr>
            </a:tbl>
          </a:graphicData>
        </a:graphic>
      </p:graphicFrame>
      <p:pic>
        <p:nvPicPr>
          <p:cNvPr id="9" name="object 9"/>
          <p:cNvPicPr/>
          <p:nvPr/>
        </p:nvPicPr>
        <p:blipFill>
          <a:blip r:embed="rId5" cstate="print"/>
          <a:stretch>
            <a:fillRect/>
          </a:stretch>
        </p:blipFill>
        <p:spPr>
          <a:xfrm>
            <a:off x="1751459" y="2189170"/>
            <a:ext cx="2086016" cy="2210706"/>
          </a:xfrm>
          <a:prstGeom prst="rect">
            <a:avLst/>
          </a:prstGeom>
        </p:spPr>
      </p:pic>
      <p:sp>
        <p:nvSpPr>
          <p:cNvPr id="10" name="object 10"/>
          <p:cNvSpPr/>
          <p:nvPr/>
        </p:nvSpPr>
        <p:spPr>
          <a:xfrm>
            <a:off x="1928224" y="993287"/>
            <a:ext cx="3403088" cy="86373"/>
          </a:xfrm>
          <a:custGeom>
            <a:avLst/>
            <a:gdLst/>
            <a:ahLst/>
            <a:cxnLst/>
            <a:rect l="l" t="t" r="r" b="b"/>
            <a:pathLst>
              <a:path w="3752850" h="95250">
                <a:moveTo>
                  <a:pt x="47625" y="0"/>
                </a:moveTo>
                <a:lnTo>
                  <a:pt x="29087" y="3744"/>
                </a:lnTo>
                <a:lnTo>
                  <a:pt x="13949" y="13954"/>
                </a:lnTo>
                <a:lnTo>
                  <a:pt x="3742" y="29092"/>
                </a:lnTo>
                <a:lnTo>
                  <a:pt x="0" y="47625"/>
                </a:lnTo>
                <a:lnTo>
                  <a:pt x="3742" y="66157"/>
                </a:lnTo>
                <a:lnTo>
                  <a:pt x="13949" y="81295"/>
                </a:lnTo>
                <a:lnTo>
                  <a:pt x="29087" y="91505"/>
                </a:lnTo>
                <a:lnTo>
                  <a:pt x="47625" y="95250"/>
                </a:lnTo>
                <a:lnTo>
                  <a:pt x="66162" y="91505"/>
                </a:lnTo>
                <a:lnTo>
                  <a:pt x="81300" y="81295"/>
                </a:lnTo>
                <a:lnTo>
                  <a:pt x="91507" y="66157"/>
                </a:lnTo>
                <a:lnTo>
                  <a:pt x="92043" y="63500"/>
                </a:lnTo>
                <a:lnTo>
                  <a:pt x="47625" y="63500"/>
                </a:lnTo>
                <a:lnTo>
                  <a:pt x="47625" y="31750"/>
                </a:lnTo>
                <a:lnTo>
                  <a:pt x="92043" y="31750"/>
                </a:lnTo>
                <a:lnTo>
                  <a:pt x="91507" y="29092"/>
                </a:lnTo>
                <a:lnTo>
                  <a:pt x="81300" y="13954"/>
                </a:lnTo>
                <a:lnTo>
                  <a:pt x="66162" y="3744"/>
                </a:lnTo>
                <a:lnTo>
                  <a:pt x="47625" y="0"/>
                </a:lnTo>
                <a:close/>
              </a:path>
              <a:path w="3752850" h="95250">
                <a:moveTo>
                  <a:pt x="3705225" y="0"/>
                </a:moveTo>
                <a:lnTo>
                  <a:pt x="3686692" y="3744"/>
                </a:lnTo>
                <a:lnTo>
                  <a:pt x="3671554" y="13954"/>
                </a:lnTo>
                <a:lnTo>
                  <a:pt x="3661344" y="29092"/>
                </a:lnTo>
                <a:lnTo>
                  <a:pt x="3657600" y="47625"/>
                </a:lnTo>
                <a:lnTo>
                  <a:pt x="3661344" y="66157"/>
                </a:lnTo>
                <a:lnTo>
                  <a:pt x="3671554" y="81295"/>
                </a:lnTo>
                <a:lnTo>
                  <a:pt x="3686692" y="91505"/>
                </a:lnTo>
                <a:lnTo>
                  <a:pt x="3705225" y="95250"/>
                </a:lnTo>
                <a:lnTo>
                  <a:pt x="3723757" y="91505"/>
                </a:lnTo>
                <a:lnTo>
                  <a:pt x="3738895" y="81295"/>
                </a:lnTo>
                <a:lnTo>
                  <a:pt x="3749105" y="66157"/>
                </a:lnTo>
                <a:lnTo>
                  <a:pt x="3749642" y="63500"/>
                </a:lnTo>
                <a:lnTo>
                  <a:pt x="3705225" y="63500"/>
                </a:lnTo>
                <a:lnTo>
                  <a:pt x="3705225" y="31750"/>
                </a:lnTo>
                <a:lnTo>
                  <a:pt x="3749642" y="31750"/>
                </a:lnTo>
                <a:lnTo>
                  <a:pt x="3749105" y="29092"/>
                </a:lnTo>
                <a:lnTo>
                  <a:pt x="3738895" y="13954"/>
                </a:lnTo>
                <a:lnTo>
                  <a:pt x="3723757" y="3744"/>
                </a:lnTo>
                <a:lnTo>
                  <a:pt x="3705225" y="0"/>
                </a:lnTo>
                <a:close/>
              </a:path>
              <a:path w="3752850" h="95250">
                <a:moveTo>
                  <a:pt x="92043" y="31750"/>
                </a:moveTo>
                <a:lnTo>
                  <a:pt x="47625" y="31750"/>
                </a:lnTo>
                <a:lnTo>
                  <a:pt x="47625" y="63500"/>
                </a:lnTo>
                <a:lnTo>
                  <a:pt x="92043" y="63500"/>
                </a:lnTo>
                <a:lnTo>
                  <a:pt x="95249" y="47625"/>
                </a:lnTo>
                <a:lnTo>
                  <a:pt x="92043" y="31750"/>
                </a:lnTo>
                <a:close/>
              </a:path>
              <a:path w="3752850" h="95250">
                <a:moveTo>
                  <a:pt x="3660807" y="31750"/>
                </a:moveTo>
                <a:lnTo>
                  <a:pt x="92043" y="31750"/>
                </a:lnTo>
                <a:lnTo>
                  <a:pt x="95249" y="47625"/>
                </a:lnTo>
                <a:lnTo>
                  <a:pt x="92043" y="63500"/>
                </a:lnTo>
                <a:lnTo>
                  <a:pt x="3660807" y="63500"/>
                </a:lnTo>
                <a:lnTo>
                  <a:pt x="3657600" y="47625"/>
                </a:lnTo>
                <a:lnTo>
                  <a:pt x="3660807" y="31750"/>
                </a:lnTo>
                <a:close/>
              </a:path>
              <a:path w="3752850" h="95250">
                <a:moveTo>
                  <a:pt x="3749642" y="31750"/>
                </a:moveTo>
                <a:lnTo>
                  <a:pt x="3705225" y="31750"/>
                </a:lnTo>
                <a:lnTo>
                  <a:pt x="3705225" y="63500"/>
                </a:lnTo>
                <a:lnTo>
                  <a:pt x="3749642" y="63500"/>
                </a:lnTo>
                <a:lnTo>
                  <a:pt x="3752850" y="47625"/>
                </a:lnTo>
                <a:lnTo>
                  <a:pt x="3749642" y="31750"/>
                </a:lnTo>
                <a:close/>
              </a:path>
            </a:pathLst>
          </a:custGeom>
          <a:solidFill>
            <a:srgbClr val="FF0000"/>
          </a:solidFill>
        </p:spPr>
        <p:txBody>
          <a:bodyPr wrap="square" lIns="0" tIns="0" rIns="0" bIns="0" rtlCol="0"/>
          <a:lstStyle/>
          <a:p>
            <a:pPr defTabSz="829178"/>
            <a:endParaRPr sz="1632" kern="0">
              <a:solidFill>
                <a:sysClr val="windowText" lastClr="000000"/>
              </a:solidFill>
            </a:endParaRPr>
          </a:p>
        </p:txBody>
      </p:sp>
      <p:sp>
        <p:nvSpPr>
          <p:cNvPr id="11" name="object 11"/>
          <p:cNvSpPr/>
          <p:nvPr/>
        </p:nvSpPr>
        <p:spPr>
          <a:xfrm>
            <a:off x="3381015" y="1304229"/>
            <a:ext cx="1952025" cy="86373"/>
          </a:xfrm>
          <a:custGeom>
            <a:avLst/>
            <a:gdLst/>
            <a:ahLst/>
            <a:cxnLst/>
            <a:rect l="l" t="t" r="r" b="b"/>
            <a:pathLst>
              <a:path w="21526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2152650" h="95250">
                <a:moveTo>
                  <a:pt x="2105025" y="0"/>
                </a:moveTo>
                <a:lnTo>
                  <a:pt x="2086492" y="3744"/>
                </a:lnTo>
                <a:lnTo>
                  <a:pt x="2071354" y="13954"/>
                </a:lnTo>
                <a:lnTo>
                  <a:pt x="2061144" y="29092"/>
                </a:lnTo>
                <a:lnTo>
                  <a:pt x="2057400" y="47625"/>
                </a:lnTo>
                <a:lnTo>
                  <a:pt x="2061144" y="66157"/>
                </a:lnTo>
                <a:lnTo>
                  <a:pt x="2071354" y="81295"/>
                </a:lnTo>
                <a:lnTo>
                  <a:pt x="2086492" y="91505"/>
                </a:lnTo>
                <a:lnTo>
                  <a:pt x="2105025" y="95250"/>
                </a:lnTo>
                <a:lnTo>
                  <a:pt x="2123557" y="91505"/>
                </a:lnTo>
                <a:lnTo>
                  <a:pt x="2138695" y="81295"/>
                </a:lnTo>
                <a:lnTo>
                  <a:pt x="2148905" y="66157"/>
                </a:lnTo>
                <a:lnTo>
                  <a:pt x="2149442" y="63500"/>
                </a:lnTo>
                <a:lnTo>
                  <a:pt x="2105025" y="63500"/>
                </a:lnTo>
                <a:lnTo>
                  <a:pt x="2105025" y="31750"/>
                </a:lnTo>
                <a:lnTo>
                  <a:pt x="2149442" y="31750"/>
                </a:lnTo>
                <a:lnTo>
                  <a:pt x="2148905" y="29092"/>
                </a:lnTo>
                <a:lnTo>
                  <a:pt x="2138695" y="13954"/>
                </a:lnTo>
                <a:lnTo>
                  <a:pt x="2123557" y="3744"/>
                </a:lnTo>
                <a:lnTo>
                  <a:pt x="2105025" y="0"/>
                </a:lnTo>
                <a:close/>
              </a:path>
              <a:path w="2152650" h="95250">
                <a:moveTo>
                  <a:pt x="92042" y="31750"/>
                </a:moveTo>
                <a:lnTo>
                  <a:pt x="47625" y="31750"/>
                </a:lnTo>
                <a:lnTo>
                  <a:pt x="47625" y="63500"/>
                </a:lnTo>
                <a:lnTo>
                  <a:pt x="92042" y="63500"/>
                </a:lnTo>
                <a:lnTo>
                  <a:pt x="95250" y="47625"/>
                </a:lnTo>
                <a:lnTo>
                  <a:pt x="92042" y="31750"/>
                </a:lnTo>
                <a:close/>
              </a:path>
              <a:path w="2152650" h="95250">
                <a:moveTo>
                  <a:pt x="2060607" y="31750"/>
                </a:moveTo>
                <a:lnTo>
                  <a:pt x="92042" y="31750"/>
                </a:lnTo>
                <a:lnTo>
                  <a:pt x="95250" y="47625"/>
                </a:lnTo>
                <a:lnTo>
                  <a:pt x="92042" y="63500"/>
                </a:lnTo>
                <a:lnTo>
                  <a:pt x="2060607" y="63500"/>
                </a:lnTo>
                <a:lnTo>
                  <a:pt x="2057400" y="47625"/>
                </a:lnTo>
                <a:lnTo>
                  <a:pt x="2060607" y="31750"/>
                </a:lnTo>
                <a:close/>
              </a:path>
              <a:path w="2152650" h="95250">
                <a:moveTo>
                  <a:pt x="2149442" y="31750"/>
                </a:moveTo>
                <a:lnTo>
                  <a:pt x="2105025" y="31750"/>
                </a:lnTo>
                <a:lnTo>
                  <a:pt x="2105025" y="63500"/>
                </a:lnTo>
                <a:lnTo>
                  <a:pt x="2149442" y="63500"/>
                </a:lnTo>
                <a:lnTo>
                  <a:pt x="2152650" y="47625"/>
                </a:lnTo>
                <a:lnTo>
                  <a:pt x="2149442" y="31750"/>
                </a:lnTo>
                <a:close/>
              </a:path>
            </a:pathLst>
          </a:custGeom>
          <a:solidFill>
            <a:srgbClr val="FF9900"/>
          </a:solidFill>
        </p:spPr>
        <p:txBody>
          <a:bodyPr wrap="square" lIns="0" tIns="0" rIns="0" bIns="0" rtlCol="0"/>
          <a:lstStyle/>
          <a:p>
            <a:pPr defTabSz="829178"/>
            <a:endParaRPr sz="1632" kern="0">
              <a:solidFill>
                <a:sysClr val="windowText" lastClr="000000"/>
              </a:solidFill>
            </a:endParaRPr>
          </a:p>
        </p:txBody>
      </p:sp>
      <p:sp>
        <p:nvSpPr>
          <p:cNvPr id="12" name="object 12"/>
          <p:cNvSpPr/>
          <p:nvPr/>
        </p:nvSpPr>
        <p:spPr>
          <a:xfrm>
            <a:off x="3381015" y="1615171"/>
            <a:ext cx="3195793" cy="86373"/>
          </a:xfrm>
          <a:custGeom>
            <a:avLst/>
            <a:gdLst/>
            <a:ahLst/>
            <a:cxnLst/>
            <a:rect l="l" t="t" r="r" b="b"/>
            <a:pathLst>
              <a:path w="35242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3524250" h="95250">
                <a:moveTo>
                  <a:pt x="3476625" y="0"/>
                </a:moveTo>
                <a:lnTo>
                  <a:pt x="3458092" y="3744"/>
                </a:lnTo>
                <a:lnTo>
                  <a:pt x="3442954" y="13954"/>
                </a:lnTo>
                <a:lnTo>
                  <a:pt x="3432744" y="29092"/>
                </a:lnTo>
                <a:lnTo>
                  <a:pt x="3429000" y="47625"/>
                </a:lnTo>
                <a:lnTo>
                  <a:pt x="3432744" y="66157"/>
                </a:lnTo>
                <a:lnTo>
                  <a:pt x="3442954" y="81295"/>
                </a:lnTo>
                <a:lnTo>
                  <a:pt x="3458092" y="91505"/>
                </a:lnTo>
                <a:lnTo>
                  <a:pt x="3476625" y="95250"/>
                </a:lnTo>
                <a:lnTo>
                  <a:pt x="3495157" y="91505"/>
                </a:lnTo>
                <a:lnTo>
                  <a:pt x="3510295" y="81295"/>
                </a:lnTo>
                <a:lnTo>
                  <a:pt x="3520505" y="66157"/>
                </a:lnTo>
                <a:lnTo>
                  <a:pt x="3521042" y="63500"/>
                </a:lnTo>
                <a:lnTo>
                  <a:pt x="3476625" y="63500"/>
                </a:lnTo>
                <a:lnTo>
                  <a:pt x="3476625" y="31750"/>
                </a:lnTo>
                <a:lnTo>
                  <a:pt x="3521042" y="31750"/>
                </a:lnTo>
                <a:lnTo>
                  <a:pt x="3520505" y="29092"/>
                </a:lnTo>
                <a:lnTo>
                  <a:pt x="3510295" y="13954"/>
                </a:lnTo>
                <a:lnTo>
                  <a:pt x="3495157" y="3744"/>
                </a:lnTo>
                <a:lnTo>
                  <a:pt x="3476625" y="0"/>
                </a:lnTo>
                <a:close/>
              </a:path>
              <a:path w="3524250" h="95250">
                <a:moveTo>
                  <a:pt x="92042" y="31750"/>
                </a:moveTo>
                <a:lnTo>
                  <a:pt x="47625" y="31750"/>
                </a:lnTo>
                <a:lnTo>
                  <a:pt x="47625" y="63500"/>
                </a:lnTo>
                <a:lnTo>
                  <a:pt x="92042" y="63500"/>
                </a:lnTo>
                <a:lnTo>
                  <a:pt x="95250" y="47625"/>
                </a:lnTo>
                <a:lnTo>
                  <a:pt x="92042" y="31750"/>
                </a:lnTo>
                <a:close/>
              </a:path>
              <a:path w="3524250" h="95250">
                <a:moveTo>
                  <a:pt x="3432207" y="31750"/>
                </a:moveTo>
                <a:lnTo>
                  <a:pt x="92042" y="31750"/>
                </a:lnTo>
                <a:lnTo>
                  <a:pt x="95250" y="47625"/>
                </a:lnTo>
                <a:lnTo>
                  <a:pt x="92042" y="63500"/>
                </a:lnTo>
                <a:lnTo>
                  <a:pt x="3432207" y="63500"/>
                </a:lnTo>
                <a:lnTo>
                  <a:pt x="3429000" y="47625"/>
                </a:lnTo>
                <a:lnTo>
                  <a:pt x="3432207" y="31750"/>
                </a:lnTo>
                <a:close/>
              </a:path>
              <a:path w="3524250" h="95250">
                <a:moveTo>
                  <a:pt x="3521042" y="31750"/>
                </a:moveTo>
                <a:lnTo>
                  <a:pt x="3476625" y="31750"/>
                </a:lnTo>
                <a:lnTo>
                  <a:pt x="3476625" y="63500"/>
                </a:lnTo>
                <a:lnTo>
                  <a:pt x="3521042" y="63500"/>
                </a:lnTo>
                <a:lnTo>
                  <a:pt x="3524250" y="47625"/>
                </a:lnTo>
                <a:lnTo>
                  <a:pt x="3521042" y="31750"/>
                </a:lnTo>
                <a:close/>
              </a:path>
            </a:pathLst>
          </a:custGeom>
          <a:solidFill>
            <a:srgbClr val="008000"/>
          </a:solidFill>
        </p:spPr>
        <p:txBody>
          <a:bodyPr wrap="square" lIns="0" tIns="0" rIns="0" bIns="0" rtlCol="0"/>
          <a:lstStyle/>
          <a:p>
            <a:pPr defTabSz="829178"/>
            <a:endParaRPr sz="1632" kern="0">
              <a:solidFill>
                <a:sysClr val="windowText" lastClr="000000"/>
              </a:solidFill>
            </a:endParaRPr>
          </a:p>
        </p:txBody>
      </p:sp>
      <p:sp>
        <p:nvSpPr>
          <p:cNvPr id="13" name="object 13"/>
          <p:cNvSpPr/>
          <p:nvPr/>
        </p:nvSpPr>
        <p:spPr>
          <a:xfrm>
            <a:off x="4935725" y="1926113"/>
            <a:ext cx="1848378" cy="86373"/>
          </a:xfrm>
          <a:custGeom>
            <a:avLst/>
            <a:gdLst/>
            <a:ahLst/>
            <a:cxnLst/>
            <a:rect l="l" t="t" r="r" b="b"/>
            <a:pathLst>
              <a:path w="20383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2038350" h="95250">
                <a:moveTo>
                  <a:pt x="1990725" y="0"/>
                </a:moveTo>
                <a:lnTo>
                  <a:pt x="1972192" y="3744"/>
                </a:lnTo>
                <a:lnTo>
                  <a:pt x="1957054" y="13954"/>
                </a:lnTo>
                <a:lnTo>
                  <a:pt x="1946844" y="29092"/>
                </a:lnTo>
                <a:lnTo>
                  <a:pt x="1943100" y="47625"/>
                </a:lnTo>
                <a:lnTo>
                  <a:pt x="1946844" y="66157"/>
                </a:lnTo>
                <a:lnTo>
                  <a:pt x="1957054" y="81295"/>
                </a:lnTo>
                <a:lnTo>
                  <a:pt x="1972192" y="91505"/>
                </a:lnTo>
                <a:lnTo>
                  <a:pt x="1990725" y="95250"/>
                </a:lnTo>
                <a:lnTo>
                  <a:pt x="2009257" y="91505"/>
                </a:lnTo>
                <a:lnTo>
                  <a:pt x="2024395" y="81295"/>
                </a:lnTo>
                <a:lnTo>
                  <a:pt x="2034605" y="66157"/>
                </a:lnTo>
                <a:lnTo>
                  <a:pt x="2035142" y="63500"/>
                </a:lnTo>
                <a:lnTo>
                  <a:pt x="1990725" y="63500"/>
                </a:lnTo>
                <a:lnTo>
                  <a:pt x="1990725" y="31750"/>
                </a:lnTo>
                <a:lnTo>
                  <a:pt x="2035142" y="31750"/>
                </a:lnTo>
                <a:lnTo>
                  <a:pt x="2034605" y="29092"/>
                </a:lnTo>
                <a:lnTo>
                  <a:pt x="2024395" y="13954"/>
                </a:lnTo>
                <a:lnTo>
                  <a:pt x="2009257" y="3744"/>
                </a:lnTo>
                <a:lnTo>
                  <a:pt x="1990725" y="0"/>
                </a:lnTo>
                <a:close/>
              </a:path>
              <a:path w="2038350" h="95250">
                <a:moveTo>
                  <a:pt x="92042" y="31750"/>
                </a:moveTo>
                <a:lnTo>
                  <a:pt x="47625" y="31750"/>
                </a:lnTo>
                <a:lnTo>
                  <a:pt x="47625" y="63500"/>
                </a:lnTo>
                <a:lnTo>
                  <a:pt x="92042" y="63500"/>
                </a:lnTo>
                <a:lnTo>
                  <a:pt x="95250" y="47625"/>
                </a:lnTo>
                <a:lnTo>
                  <a:pt x="92042" y="31750"/>
                </a:lnTo>
                <a:close/>
              </a:path>
              <a:path w="2038350" h="95250">
                <a:moveTo>
                  <a:pt x="1946307" y="31750"/>
                </a:moveTo>
                <a:lnTo>
                  <a:pt x="92042" y="31750"/>
                </a:lnTo>
                <a:lnTo>
                  <a:pt x="95250" y="47625"/>
                </a:lnTo>
                <a:lnTo>
                  <a:pt x="92042" y="63500"/>
                </a:lnTo>
                <a:lnTo>
                  <a:pt x="1946307" y="63500"/>
                </a:lnTo>
                <a:lnTo>
                  <a:pt x="1943100" y="47625"/>
                </a:lnTo>
                <a:lnTo>
                  <a:pt x="1946307" y="31750"/>
                </a:lnTo>
                <a:close/>
              </a:path>
              <a:path w="2038350" h="95250">
                <a:moveTo>
                  <a:pt x="2035142" y="31750"/>
                </a:moveTo>
                <a:lnTo>
                  <a:pt x="1990725" y="31750"/>
                </a:lnTo>
                <a:lnTo>
                  <a:pt x="1990725" y="63500"/>
                </a:lnTo>
                <a:lnTo>
                  <a:pt x="2035142" y="63500"/>
                </a:lnTo>
                <a:lnTo>
                  <a:pt x="2038350" y="47625"/>
                </a:lnTo>
                <a:lnTo>
                  <a:pt x="2035142" y="31750"/>
                </a:lnTo>
                <a:close/>
              </a:path>
            </a:pathLst>
          </a:custGeom>
          <a:solidFill>
            <a:srgbClr val="99CC00"/>
          </a:solidFill>
        </p:spPr>
        <p:txBody>
          <a:bodyPr wrap="square" lIns="0" tIns="0" rIns="0" bIns="0" rtlCol="0"/>
          <a:lstStyle/>
          <a:p>
            <a:pPr defTabSz="829178"/>
            <a:endParaRPr sz="1632" kern="0">
              <a:solidFill>
                <a:sysClr val="windowText" lastClr="000000"/>
              </a:solidFill>
            </a:endParaRPr>
          </a:p>
        </p:txBody>
      </p:sp>
      <p:sp>
        <p:nvSpPr>
          <p:cNvPr id="14" name="object 14"/>
          <p:cNvSpPr/>
          <p:nvPr/>
        </p:nvSpPr>
        <p:spPr>
          <a:xfrm>
            <a:off x="4935726" y="2237055"/>
            <a:ext cx="1641083" cy="86373"/>
          </a:xfrm>
          <a:custGeom>
            <a:avLst/>
            <a:gdLst/>
            <a:ahLst/>
            <a:cxnLst/>
            <a:rect l="l" t="t" r="r" b="b"/>
            <a:pathLst>
              <a:path w="18097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809750" h="95250">
                <a:moveTo>
                  <a:pt x="1762125" y="0"/>
                </a:moveTo>
                <a:lnTo>
                  <a:pt x="1743592" y="3744"/>
                </a:lnTo>
                <a:lnTo>
                  <a:pt x="1728454" y="13954"/>
                </a:lnTo>
                <a:lnTo>
                  <a:pt x="1718244" y="29092"/>
                </a:lnTo>
                <a:lnTo>
                  <a:pt x="1714500" y="47625"/>
                </a:lnTo>
                <a:lnTo>
                  <a:pt x="1718244" y="66157"/>
                </a:lnTo>
                <a:lnTo>
                  <a:pt x="1728454" y="81295"/>
                </a:lnTo>
                <a:lnTo>
                  <a:pt x="1743592" y="91505"/>
                </a:lnTo>
                <a:lnTo>
                  <a:pt x="1762125" y="95250"/>
                </a:lnTo>
                <a:lnTo>
                  <a:pt x="1780657" y="91505"/>
                </a:lnTo>
                <a:lnTo>
                  <a:pt x="1795795" y="81295"/>
                </a:lnTo>
                <a:lnTo>
                  <a:pt x="1806005" y="66157"/>
                </a:lnTo>
                <a:lnTo>
                  <a:pt x="1806542" y="63500"/>
                </a:lnTo>
                <a:lnTo>
                  <a:pt x="1762125" y="63500"/>
                </a:lnTo>
                <a:lnTo>
                  <a:pt x="1762125" y="31750"/>
                </a:lnTo>
                <a:lnTo>
                  <a:pt x="1806542" y="31750"/>
                </a:lnTo>
                <a:lnTo>
                  <a:pt x="1806005" y="29092"/>
                </a:lnTo>
                <a:lnTo>
                  <a:pt x="1795795" y="13954"/>
                </a:lnTo>
                <a:lnTo>
                  <a:pt x="1780657" y="3744"/>
                </a:lnTo>
                <a:lnTo>
                  <a:pt x="1762125" y="0"/>
                </a:lnTo>
                <a:close/>
              </a:path>
              <a:path w="1809750" h="95250">
                <a:moveTo>
                  <a:pt x="92042" y="31750"/>
                </a:moveTo>
                <a:lnTo>
                  <a:pt x="47625" y="31750"/>
                </a:lnTo>
                <a:lnTo>
                  <a:pt x="47625" y="63500"/>
                </a:lnTo>
                <a:lnTo>
                  <a:pt x="92042" y="63500"/>
                </a:lnTo>
                <a:lnTo>
                  <a:pt x="95250" y="47625"/>
                </a:lnTo>
                <a:lnTo>
                  <a:pt x="92042" y="31750"/>
                </a:lnTo>
                <a:close/>
              </a:path>
              <a:path w="1809750" h="95250">
                <a:moveTo>
                  <a:pt x="1717707" y="31750"/>
                </a:moveTo>
                <a:lnTo>
                  <a:pt x="92042" y="31750"/>
                </a:lnTo>
                <a:lnTo>
                  <a:pt x="95250" y="47625"/>
                </a:lnTo>
                <a:lnTo>
                  <a:pt x="92042" y="63500"/>
                </a:lnTo>
                <a:lnTo>
                  <a:pt x="1717707" y="63500"/>
                </a:lnTo>
                <a:lnTo>
                  <a:pt x="1714500" y="47625"/>
                </a:lnTo>
                <a:lnTo>
                  <a:pt x="1717707" y="31750"/>
                </a:lnTo>
                <a:close/>
              </a:path>
              <a:path w="1809750" h="95250">
                <a:moveTo>
                  <a:pt x="1806542" y="31750"/>
                </a:moveTo>
                <a:lnTo>
                  <a:pt x="1762125" y="31750"/>
                </a:lnTo>
                <a:lnTo>
                  <a:pt x="1762125" y="63500"/>
                </a:lnTo>
                <a:lnTo>
                  <a:pt x="1806542" y="63500"/>
                </a:lnTo>
                <a:lnTo>
                  <a:pt x="1809750" y="47625"/>
                </a:lnTo>
                <a:lnTo>
                  <a:pt x="1806542" y="31750"/>
                </a:lnTo>
                <a:close/>
              </a:path>
            </a:pathLst>
          </a:custGeom>
          <a:solidFill>
            <a:srgbClr val="000080"/>
          </a:solidFill>
        </p:spPr>
        <p:txBody>
          <a:bodyPr wrap="square" lIns="0" tIns="0" rIns="0" bIns="0" rtlCol="0"/>
          <a:lstStyle/>
          <a:p>
            <a:pPr defTabSz="829178"/>
            <a:endParaRPr sz="1632" kern="0">
              <a:solidFill>
                <a:sysClr val="windowText" lastClr="000000"/>
              </a:solidFill>
            </a:endParaRPr>
          </a:p>
        </p:txBody>
      </p:sp>
      <p:sp>
        <p:nvSpPr>
          <p:cNvPr id="15" name="object 15"/>
          <p:cNvSpPr/>
          <p:nvPr/>
        </p:nvSpPr>
        <p:spPr>
          <a:xfrm>
            <a:off x="5453962" y="2547997"/>
            <a:ext cx="915552" cy="86373"/>
          </a:xfrm>
          <a:custGeom>
            <a:avLst/>
            <a:gdLst/>
            <a:ahLst/>
            <a:cxnLst/>
            <a:rect l="l" t="t" r="r" b="b"/>
            <a:pathLst>
              <a:path w="10096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009650" h="95250">
                <a:moveTo>
                  <a:pt x="962025" y="0"/>
                </a:moveTo>
                <a:lnTo>
                  <a:pt x="943492" y="3744"/>
                </a:lnTo>
                <a:lnTo>
                  <a:pt x="928354" y="13954"/>
                </a:lnTo>
                <a:lnTo>
                  <a:pt x="918144" y="29092"/>
                </a:lnTo>
                <a:lnTo>
                  <a:pt x="914400" y="47625"/>
                </a:lnTo>
                <a:lnTo>
                  <a:pt x="918144" y="66157"/>
                </a:lnTo>
                <a:lnTo>
                  <a:pt x="928354" y="81295"/>
                </a:lnTo>
                <a:lnTo>
                  <a:pt x="943492" y="91505"/>
                </a:lnTo>
                <a:lnTo>
                  <a:pt x="962025" y="95250"/>
                </a:lnTo>
                <a:lnTo>
                  <a:pt x="980557" y="91505"/>
                </a:lnTo>
                <a:lnTo>
                  <a:pt x="995695" y="81295"/>
                </a:lnTo>
                <a:lnTo>
                  <a:pt x="1005905" y="66157"/>
                </a:lnTo>
                <a:lnTo>
                  <a:pt x="1006442" y="63500"/>
                </a:lnTo>
                <a:lnTo>
                  <a:pt x="962025" y="63500"/>
                </a:lnTo>
                <a:lnTo>
                  <a:pt x="962025" y="31750"/>
                </a:lnTo>
                <a:lnTo>
                  <a:pt x="1006442" y="31750"/>
                </a:lnTo>
                <a:lnTo>
                  <a:pt x="1005905" y="29092"/>
                </a:lnTo>
                <a:lnTo>
                  <a:pt x="995695" y="13954"/>
                </a:lnTo>
                <a:lnTo>
                  <a:pt x="980557" y="3744"/>
                </a:lnTo>
                <a:lnTo>
                  <a:pt x="962025" y="0"/>
                </a:lnTo>
                <a:close/>
              </a:path>
              <a:path w="1009650" h="95250">
                <a:moveTo>
                  <a:pt x="92042" y="31750"/>
                </a:moveTo>
                <a:lnTo>
                  <a:pt x="47625" y="31750"/>
                </a:lnTo>
                <a:lnTo>
                  <a:pt x="47625" y="63500"/>
                </a:lnTo>
                <a:lnTo>
                  <a:pt x="92042" y="63500"/>
                </a:lnTo>
                <a:lnTo>
                  <a:pt x="95250" y="47625"/>
                </a:lnTo>
                <a:lnTo>
                  <a:pt x="92042" y="31750"/>
                </a:lnTo>
                <a:close/>
              </a:path>
              <a:path w="1009650" h="95250">
                <a:moveTo>
                  <a:pt x="917607" y="31750"/>
                </a:moveTo>
                <a:lnTo>
                  <a:pt x="92042" y="31750"/>
                </a:lnTo>
                <a:lnTo>
                  <a:pt x="95250" y="47625"/>
                </a:lnTo>
                <a:lnTo>
                  <a:pt x="92042" y="63500"/>
                </a:lnTo>
                <a:lnTo>
                  <a:pt x="917607" y="63500"/>
                </a:lnTo>
                <a:lnTo>
                  <a:pt x="914400" y="47625"/>
                </a:lnTo>
                <a:lnTo>
                  <a:pt x="917607" y="31750"/>
                </a:lnTo>
                <a:close/>
              </a:path>
              <a:path w="1009650" h="95250">
                <a:moveTo>
                  <a:pt x="1006442" y="31750"/>
                </a:moveTo>
                <a:lnTo>
                  <a:pt x="962025" y="31750"/>
                </a:lnTo>
                <a:lnTo>
                  <a:pt x="962025" y="63500"/>
                </a:lnTo>
                <a:lnTo>
                  <a:pt x="1006442" y="63500"/>
                </a:lnTo>
                <a:lnTo>
                  <a:pt x="1009650" y="47625"/>
                </a:lnTo>
                <a:lnTo>
                  <a:pt x="1006442" y="31750"/>
                </a:lnTo>
                <a:close/>
              </a:path>
            </a:pathLst>
          </a:custGeom>
          <a:solidFill>
            <a:srgbClr val="00CCFF"/>
          </a:solidFill>
        </p:spPr>
        <p:txBody>
          <a:bodyPr wrap="square" lIns="0" tIns="0" rIns="0" bIns="0" rtlCol="0"/>
          <a:lstStyle/>
          <a:p>
            <a:pPr defTabSz="829178"/>
            <a:endParaRPr sz="1632" kern="0">
              <a:solidFill>
                <a:sysClr val="windowText" lastClr="000000"/>
              </a:solidFill>
            </a:endParaRPr>
          </a:p>
        </p:txBody>
      </p:sp>
      <p:sp>
        <p:nvSpPr>
          <p:cNvPr id="16" name="object 16"/>
          <p:cNvSpPr/>
          <p:nvPr/>
        </p:nvSpPr>
        <p:spPr>
          <a:xfrm>
            <a:off x="5776420" y="2870456"/>
            <a:ext cx="604610" cy="86373"/>
          </a:xfrm>
          <a:custGeom>
            <a:avLst/>
            <a:gdLst/>
            <a:ahLst/>
            <a:cxnLst/>
            <a:rect l="l" t="t" r="r" b="b"/>
            <a:pathLst>
              <a:path w="6667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666750" h="95250">
                <a:moveTo>
                  <a:pt x="619125" y="0"/>
                </a:moveTo>
                <a:lnTo>
                  <a:pt x="600592" y="3744"/>
                </a:lnTo>
                <a:lnTo>
                  <a:pt x="585454" y="13954"/>
                </a:lnTo>
                <a:lnTo>
                  <a:pt x="575244" y="29092"/>
                </a:lnTo>
                <a:lnTo>
                  <a:pt x="571500" y="47625"/>
                </a:lnTo>
                <a:lnTo>
                  <a:pt x="575244" y="66157"/>
                </a:lnTo>
                <a:lnTo>
                  <a:pt x="585454" y="81295"/>
                </a:lnTo>
                <a:lnTo>
                  <a:pt x="600592" y="91505"/>
                </a:lnTo>
                <a:lnTo>
                  <a:pt x="619125" y="95250"/>
                </a:lnTo>
                <a:lnTo>
                  <a:pt x="637657" y="91505"/>
                </a:lnTo>
                <a:lnTo>
                  <a:pt x="652795" y="81295"/>
                </a:lnTo>
                <a:lnTo>
                  <a:pt x="663005" y="66157"/>
                </a:lnTo>
                <a:lnTo>
                  <a:pt x="663542" y="63500"/>
                </a:lnTo>
                <a:lnTo>
                  <a:pt x="619125" y="63500"/>
                </a:lnTo>
                <a:lnTo>
                  <a:pt x="619125" y="31750"/>
                </a:lnTo>
                <a:lnTo>
                  <a:pt x="663542" y="31750"/>
                </a:lnTo>
                <a:lnTo>
                  <a:pt x="663005" y="29092"/>
                </a:lnTo>
                <a:lnTo>
                  <a:pt x="652795" y="13954"/>
                </a:lnTo>
                <a:lnTo>
                  <a:pt x="637657" y="3744"/>
                </a:lnTo>
                <a:lnTo>
                  <a:pt x="619125" y="0"/>
                </a:lnTo>
                <a:close/>
              </a:path>
              <a:path w="666750" h="95250">
                <a:moveTo>
                  <a:pt x="92042" y="31750"/>
                </a:moveTo>
                <a:lnTo>
                  <a:pt x="47625" y="31750"/>
                </a:lnTo>
                <a:lnTo>
                  <a:pt x="47625" y="63500"/>
                </a:lnTo>
                <a:lnTo>
                  <a:pt x="92042" y="63500"/>
                </a:lnTo>
                <a:lnTo>
                  <a:pt x="95250" y="47625"/>
                </a:lnTo>
                <a:lnTo>
                  <a:pt x="92042" y="31750"/>
                </a:lnTo>
                <a:close/>
              </a:path>
              <a:path w="666750" h="95250">
                <a:moveTo>
                  <a:pt x="574707" y="31750"/>
                </a:moveTo>
                <a:lnTo>
                  <a:pt x="92042" y="31750"/>
                </a:lnTo>
                <a:lnTo>
                  <a:pt x="95250" y="47625"/>
                </a:lnTo>
                <a:lnTo>
                  <a:pt x="92042" y="63500"/>
                </a:lnTo>
                <a:lnTo>
                  <a:pt x="574707" y="63500"/>
                </a:lnTo>
                <a:lnTo>
                  <a:pt x="571500" y="47625"/>
                </a:lnTo>
                <a:lnTo>
                  <a:pt x="574707" y="31750"/>
                </a:lnTo>
                <a:close/>
              </a:path>
              <a:path w="666750" h="95250">
                <a:moveTo>
                  <a:pt x="663542" y="31750"/>
                </a:moveTo>
                <a:lnTo>
                  <a:pt x="619125" y="31750"/>
                </a:lnTo>
                <a:lnTo>
                  <a:pt x="619125" y="63500"/>
                </a:lnTo>
                <a:lnTo>
                  <a:pt x="663542" y="63500"/>
                </a:lnTo>
                <a:lnTo>
                  <a:pt x="666750" y="47625"/>
                </a:lnTo>
                <a:lnTo>
                  <a:pt x="663542" y="31750"/>
                </a:lnTo>
                <a:close/>
              </a:path>
            </a:pathLst>
          </a:custGeom>
          <a:solidFill>
            <a:srgbClr val="800080"/>
          </a:solidFill>
        </p:spPr>
        <p:txBody>
          <a:bodyPr wrap="square" lIns="0" tIns="0" rIns="0" bIns="0" rtlCol="0"/>
          <a:lstStyle/>
          <a:p>
            <a:pPr defTabSz="829178"/>
            <a:endParaRPr sz="1632" kern="0">
              <a:solidFill>
                <a:sysClr val="windowText" lastClr="000000"/>
              </a:solidFill>
            </a:endParaRPr>
          </a:p>
        </p:txBody>
      </p:sp>
      <p:sp>
        <p:nvSpPr>
          <p:cNvPr id="17" name="object 17"/>
          <p:cNvSpPr/>
          <p:nvPr/>
        </p:nvSpPr>
        <p:spPr>
          <a:xfrm>
            <a:off x="6075846" y="3169882"/>
            <a:ext cx="1019199" cy="86373"/>
          </a:xfrm>
          <a:custGeom>
            <a:avLst/>
            <a:gdLst/>
            <a:ahLst/>
            <a:cxnLst/>
            <a:rect l="l" t="t" r="r" b="b"/>
            <a:pathLst>
              <a:path w="11239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123950" h="95250">
                <a:moveTo>
                  <a:pt x="1076325" y="0"/>
                </a:moveTo>
                <a:lnTo>
                  <a:pt x="1057792" y="3744"/>
                </a:lnTo>
                <a:lnTo>
                  <a:pt x="1042654" y="13954"/>
                </a:lnTo>
                <a:lnTo>
                  <a:pt x="1032444" y="29092"/>
                </a:lnTo>
                <a:lnTo>
                  <a:pt x="1028700" y="47625"/>
                </a:lnTo>
                <a:lnTo>
                  <a:pt x="1032444" y="66157"/>
                </a:lnTo>
                <a:lnTo>
                  <a:pt x="1042654" y="81295"/>
                </a:lnTo>
                <a:lnTo>
                  <a:pt x="1057792" y="91505"/>
                </a:lnTo>
                <a:lnTo>
                  <a:pt x="1076325" y="95250"/>
                </a:lnTo>
                <a:lnTo>
                  <a:pt x="1094857" y="91505"/>
                </a:lnTo>
                <a:lnTo>
                  <a:pt x="1109995" y="81295"/>
                </a:lnTo>
                <a:lnTo>
                  <a:pt x="1120205" y="66157"/>
                </a:lnTo>
                <a:lnTo>
                  <a:pt x="1120742" y="63500"/>
                </a:lnTo>
                <a:lnTo>
                  <a:pt x="1076325" y="63500"/>
                </a:lnTo>
                <a:lnTo>
                  <a:pt x="1076325" y="31750"/>
                </a:lnTo>
                <a:lnTo>
                  <a:pt x="1120742" y="31750"/>
                </a:lnTo>
                <a:lnTo>
                  <a:pt x="1120205" y="29092"/>
                </a:lnTo>
                <a:lnTo>
                  <a:pt x="1109995" y="13954"/>
                </a:lnTo>
                <a:lnTo>
                  <a:pt x="1094857" y="3744"/>
                </a:lnTo>
                <a:lnTo>
                  <a:pt x="1076325" y="0"/>
                </a:lnTo>
                <a:close/>
              </a:path>
              <a:path w="1123950" h="95250">
                <a:moveTo>
                  <a:pt x="92042" y="31750"/>
                </a:moveTo>
                <a:lnTo>
                  <a:pt x="47625" y="31750"/>
                </a:lnTo>
                <a:lnTo>
                  <a:pt x="47625" y="63500"/>
                </a:lnTo>
                <a:lnTo>
                  <a:pt x="92042" y="63500"/>
                </a:lnTo>
                <a:lnTo>
                  <a:pt x="95250" y="47625"/>
                </a:lnTo>
                <a:lnTo>
                  <a:pt x="92042" y="31750"/>
                </a:lnTo>
                <a:close/>
              </a:path>
              <a:path w="1123950" h="95250">
                <a:moveTo>
                  <a:pt x="1031907" y="31750"/>
                </a:moveTo>
                <a:lnTo>
                  <a:pt x="92042" y="31750"/>
                </a:lnTo>
                <a:lnTo>
                  <a:pt x="95250" y="47625"/>
                </a:lnTo>
                <a:lnTo>
                  <a:pt x="92042" y="63500"/>
                </a:lnTo>
                <a:lnTo>
                  <a:pt x="1031907" y="63500"/>
                </a:lnTo>
                <a:lnTo>
                  <a:pt x="1028700" y="47625"/>
                </a:lnTo>
                <a:lnTo>
                  <a:pt x="1031907" y="31750"/>
                </a:lnTo>
                <a:close/>
              </a:path>
              <a:path w="1123950" h="95250">
                <a:moveTo>
                  <a:pt x="1120742" y="31750"/>
                </a:moveTo>
                <a:lnTo>
                  <a:pt x="1076325" y="31750"/>
                </a:lnTo>
                <a:lnTo>
                  <a:pt x="1076325" y="63500"/>
                </a:lnTo>
                <a:lnTo>
                  <a:pt x="1120742" y="63500"/>
                </a:lnTo>
                <a:lnTo>
                  <a:pt x="1123950" y="47625"/>
                </a:lnTo>
                <a:lnTo>
                  <a:pt x="1120742" y="31750"/>
                </a:lnTo>
                <a:close/>
              </a:path>
            </a:pathLst>
          </a:custGeom>
          <a:solidFill>
            <a:srgbClr val="CC99FF"/>
          </a:solidFill>
        </p:spPr>
        <p:txBody>
          <a:bodyPr wrap="square" lIns="0" tIns="0" rIns="0" bIns="0" rtlCol="0"/>
          <a:lstStyle/>
          <a:p>
            <a:pPr defTabSz="829178"/>
            <a:endParaRPr sz="1632" kern="0">
              <a:solidFill>
                <a:sysClr val="windowText" lastClr="000000"/>
              </a:solidFill>
            </a:endParaRPr>
          </a:p>
        </p:txBody>
      </p:sp>
      <p:sp>
        <p:nvSpPr>
          <p:cNvPr id="18" name="object 18"/>
          <p:cNvSpPr/>
          <p:nvPr/>
        </p:nvSpPr>
        <p:spPr>
          <a:xfrm>
            <a:off x="6041297" y="3503856"/>
            <a:ext cx="1537436" cy="86373"/>
          </a:xfrm>
          <a:custGeom>
            <a:avLst/>
            <a:gdLst/>
            <a:ahLst/>
            <a:cxnLst/>
            <a:rect l="l" t="t" r="r" b="b"/>
            <a:pathLst>
              <a:path w="16954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695450" h="95250">
                <a:moveTo>
                  <a:pt x="1647825" y="0"/>
                </a:moveTo>
                <a:lnTo>
                  <a:pt x="1629292" y="3744"/>
                </a:lnTo>
                <a:lnTo>
                  <a:pt x="1614154" y="13954"/>
                </a:lnTo>
                <a:lnTo>
                  <a:pt x="1603944" y="29092"/>
                </a:lnTo>
                <a:lnTo>
                  <a:pt x="1600200" y="47625"/>
                </a:lnTo>
                <a:lnTo>
                  <a:pt x="1603944" y="66157"/>
                </a:lnTo>
                <a:lnTo>
                  <a:pt x="1614154" y="81295"/>
                </a:lnTo>
                <a:lnTo>
                  <a:pt x="1629292" y="91505"/>
                </a:lnTo>
                <a:lnTo>
                  <a:pt x="1647825" y="95250"/>
                </a:lnTo>
                <a:lnTo>
                  <a:pt x="1666357" y="91505"/>
                </a:lnTo>
                <a:lnTo>
                  <a:pt x="1681495" y="81295"/>
                </a:lnTo>
                <a:lnTo>
                  <a:pt x="1691705" y="66157"/>
                </a:lnTo>
                <a:lnTo>
                  <a:pt x="1692242" y="63500"/>
                </a:lnTo>
                <a:lnTo>
                  <a:pt x="1647825" y="63500"/>
                </a:lnTo>
                <a:lnTo>
                  <a:pt x="1647825" y="31750"/>
                </a:lnTo>
                <a:lnTo>
                  <a:pt x="1692242" y="31750"/>
                </a:lnTo>
                <a:lnTo>
                  <a:pt x="1691705" y="29092"/>
                </a:lnTo>
                <a:lnTo>
                  <a:pt x="1681495" y="13954"/>
                </a:lnTo>
                <a:lnTo>
                  <a:pt x="1666357" y="3744"/>
                </a:lnTo>
                <a:lnTo>
                  <a:pt x="1647825" y="0"/>
                </a:lnTo>
                <a:close/>
              </a:path>
              <a:path w="1695450" h="95250">
                <a:moveTo>
                  <a:pt x="92042" y="31750"/>
                </a:moveTo>
                <a:lnTo>
                  <a:pt x="47625" y="31750"/>
                </a:lnTo>
                <a:lnTo>
                  <a:pt x="47625" y="63500"/>
                </a:lnTo>
                <a:lnTo>
                  <a:pt x="92042" y="63500"/>
                </a:lnTo>
                <a:lnTo>
                  <a:pt x="95250" y="47625"/>
                </a:lnTo>
                <a:lnTo>
                  <a:pt x="92042" y="31750"/>
                </a:lnTo>
                <a:close/>
              </a:path>
              <a:path w="1695450" h="95250">
                <a:moveTo>
                  <a:pt x="1603407" y="31750"/>
                </a:moveTo>
                <a:lnTo>
                  <a:pt x="92042" y="31750"/>
                </a:lnTo>
                <a:lnTo>
                  <a:pt x="95250" y="47625"/>
                </a:lnTo>
                <a:lnTo>
                  <a:pt x="92042" y="63500"/>
                </a:lnTo>
                <a:lnTo>
                  <a:pt x="1603407" y="63500"/>
                </a:lnTo>
                <a:lnTo>
                  <a:pt x="1600200" y="47625"/>
                </a:lnTo>
                <a:lnTo>
                  <a:pt x="1603407" y="31750"/>
                </a:lnTo>
                <a:close/>
              </a:path>
              <a:path w="1695450" h="95250">
                <a:moveTo>
                  <a:pt x="1692242" y="31750"/>
                </a:moveTo>
                <a:lnTo>
                  <a:pt x="1647825" y="31750"/>
                </a:lnTo>
                <a:lnTo>
                  <a:pt x="1647825" y="63500"/>
                </a:lnTo>
                <a:lnTo>
                  <a:pt x="1692242" y="63500"/>
                </a:lnTo>
                <a:lnTo>
                  <a:pt x="1695450" y="47625"/>
                </a:lnTo>
                <a:lnTo>
                  <a:pt x="1692242" y="31750"/>
                </a:lnTo>
                <a:close/>
              </a:path>
            </a:pathLst>
          </a:custGeom>
          <a:solidFill>
            <a:srgbClr val="008080"/>
          </a:solidFill>
        </p:spPr>
        <p:txBody>
          <a:bodyPr wrap="square" lIns="0" tIns="0" rIns="0" bIns="0" rtlCol="0"/>
          <a:lstStyle/>
          <a:p>
            <a:pPr defTabSz="829178"/>
            <a:endParaRPr sz="1632" kern="0">
              <a:solidFill>
                <a:sysClr val="windowText" lastClr="000000"/>
              </a:solidFill>
            </a:endParaRPr>
          </a:p>
        </p:txBody>
      </p:sp>
      <p:sp>
        <p:nvSpPr>
          <p:cNvPr id="19" name="object 19"/>
          <p:cNvSpPr/>
          <p:nvPr/>
        </p:nvSpPr>
        <p:spPr>
          <a:xfrm>
            <a:off x="9091408" y="3503856"/>
            <a:ext cx="708257" cy="86373"/>
          </a:xfrm>
          <a:custGeom>
            <a:avLst/>
            <a:gdLst/>
            <a:ahLst/>
            <a:cxnLst/>
            <a:rect l="l" t="t" r="r" b="b"/>
            <a:pathLst>
              <a:path w="7810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781050" h="95250">
                <a:moveTo>
                  <a:pt x="733425" y="0"/>
                </a:moveTo>
                <a:lnTo>
                  <a:pt x="714892" y="3744"/>
                </a:lnTo>
                <a:lnTo>
                  <a:pt x="699754" y="13954"/>
                </a:lnTo>
                <a:lnTo>
                  <a:pt x="689544" y="29092"/>
                </a:lnTo>
                <a:lnTo>
                  <a:pt x="685800" y="47625"/>
                </a:lnTo>
                <a:lnTo>
                  <a:pt x="689544" y="66157"/>
                </a:lnTo>
                <a:lnTo>
                  <a:pt x="699754" y="81295"/>
                </a:lnTo>
                <a:lnTo>
                  <a:pt x="714892" y="91505"/>
                </a:lnTo>
                <a:lnTo>
                  <a:pt x="733425" y="95250"/>
                </a:lnTo>
                <a:lnTo>
                  <a:pt x="751957" y="91505"/>
                </a:lnTo>
                <a:lnTo>
                  <a:pt x="767095" y="81295"/>
                </a:lnTo>
                <a:lnTo>
                  <a:pt x="777305" y="66157"/>
                </a:lnTo>
                <a:lnTo>
                  <a:pt x="777842" y="63500"/>
                </a:lnTo>
                <a:lnTo>
                  <a:pt x="733425" y="63500"/>
                </a:lnTo>
                <a:lnTo>
                  <a:pt x="733425" y="31750"/>
                </a:lnTo>
                <a:lnTo>
                  <a:pt x="777842" y="31750"/>
                </a:lnTo>
                <a:lnTo>
                  <a:pt x="777305" y="29092"/>
                </a:lnTo>
                <a:lnTo>
                  <a:pt x="767095" y="13954"/>
                </a:lnTo>
                <a:lnTo>
                  <a:pt x="751957" y="3744"/>
                </a:lnTo>
                <a:lnTo>
                  <a:pt x="733425" y="0"/>
                </a:lnTo>
                <a:close/>
              </a:path>
              <a:path w="781050" h="95250">
                <a:moveTo>
                  <a:pt x="92042" y="31750"/>
                </a:moveTo>
                <a:lnTo>
                  <a:pt x="47625" y="31750"/>
                </a:lnTo>
                <a:lnTo>
                  <a:pt x="47625" y="63500"/>
                </a:lnTo>
                <a:lnTo>
                  <a:pt x="92042" y="63500"/>
                </a:lnTo>
                <a:lnTo>
                  <a:pt x="95250" y="47625"/>
                </a:lnTo>
                <a:lnTo>
                  <a:pt x="92042" y="31750"/>
                </a:lnTo>
                <a:close/>
              </a:path>
              <a:path w="781050" h="95250">
                <a:moveTo>
                  <a:pt x="689007" y="31750"/>
                </a:moveTo>
                <a:lnTo>
                  <a:pt x="92042" y="31750"/>
                </a:lnTo>
                <a:lnTo>
                  <a:pt x="95250" y="47625"/>
                </a:lnTo>
                <a:lnTo>
                  <a:pt x="92042" y="63500"/>
                </a:lnTo>
                <a:lnTo>
                  <a:pt x="689007" y="63500"/>
                </a:lnTo>
                <a:lnTo>
                  <a:pt x="685800" y="47625"/>
                </a:lnTo>
                <a:lnTo>
                  <a:pt x="689007" y="31750"/>
                </a:lnTo>
                <a:close/>
              </a:path>
              <a:path w="781050" h="95250">
                <a:moveTo>
                  <a:pt x="777842" y="31750"/>
                </a:moveTo>
                <a:lnTo>
                  <a:pt x="733425" y="31750"/>
                </a:lnTo>
                <a:lnTo>
                  <a:pt x="733425" y="63500"/>
                </a:lnTo>
                <a:lnTo>
                  <a:pt x="777842" y="63500"/>
                </a:lnTo>
                <a:lnTo>
                  <a:pt x="781050" y="47625"/>
                </a:lnTo>
                <a:lnTo>
                  <a:pt x="777842" y="31750"/>
                </a:lnTo>
                <a:close/>
              </a:path>
            </a:pathLst>
          </a:custGeom>
          <a:solidFill>
            <a:srgbClr val="008080"/>
          </a:solidFill>
        </p:spPr>
        <p:txBody>
          <a:bodyPr wrap="square" lIns="0" tIns="0" rIns="0" bIns="0" rtlCol="0"/>
          <a:lstStyle/>
          <a:p>
            <a:pPr defTabSz="829178"/>
            <a:endParaRPr sz="1632" kern="0">
              <a:solidFill>
                <a:sysClr val="windowText" lastClr="000000"/>
              </a:solidFill>
            </a:endParaRPr>
          </a:p>
        </p:txBody>
      </p:sp>
      <p:sp>
        <p:nvSpPr>
          <p:cNvPr id="20" name="object 20"/>
          <p:cNvSpPr/>
          <p:nvPr/>
        </p:nvSpPr>
        <p:spPr>
          <a:xfrm>
            <a:off x="6283141" y="3826315"/>
            <a:ext cx="3506736" cy="86373"/>
          </a:xfrm>
          <a:custGeom>
            <a:avLst/>
            <a:gdLst/>
            <a:ahLst/>
            <a:cxnLst/>
            <a:rect l="l" t="t" r="r" b="b"/>
            <a:pathLst>
              <a:path w="38671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3867150" h="95250">
                <a:moveTo>
                  <a:pt x="3819525" y="0"/>
                </a:moveTo>
                <a:lnTo>
                  <a:pt x="3800992" y="3744"/>
                </a:lnTo>
                <a:lnTo>
                  <a:pt x="3785854" y="13954"/>
                </a:lnTo>
                <a:lnTo>
                  <a:pt x="3775644" y="29092"/>
                </a:lnTo>
                <a:lnTo>
                  <a:pt x="3771900" y="47625"/>
                </a:lnTo>
                <a:lnTo>
                  <a:pt x="3775644" y="66157"/>
                </a:lnTo>
                <a:lnTo>
                  <a:pt x="3785854" y="81295"/>
                </a:lnTo>
                <a:lnTo>
                  <a:pt x="3800992" y="91505"/>
                </a:lnTo>
                <a:lnTo>
                  <a:pt x="3819525" y="95250"/>
                </a:lnTo>
                <a:lnTo>
                  <a:pt x="3838057" y="91505"/>
                </a:lnTo>
                <a:lnTo>
                  <a:pt x="3853195" y="81295"/>
                </a:lnTo>
                <a:lnTo>
                  <a:pt x="3863405" y="66157"/>
                </a:lnTo>
                <a:lnTo>
                  <a:pt x="3863942" y="63500"/>
                </a:lnTo>
                <a:lnTo>
                  <a:pt x="3819525" y="63500"/>
                </a:lnTo>
                <a:lnTo>
                  <a:pt x="3819525" y="31750"/>
                </a:lnTo>
                <a:lnTo>
                  <a:pt x="3863942" y="31750"/>
                </a:lnTo>
                <a:lnTo>
                  <a:pt x="3863405" y="29092"/>
                </a:lnTo>
                <a:lnTo>
                  <a:pt x="3853195" y="13954"/>
                </a:lnTo>
                <a:lnTo>
                  <a:pt x="3838057" y="3744"/>
                </a:lnTo>
                <a:lnTo>
                  <a:pt x="3819525" y="0"/>
                </a:lnTo>
                <a:close/>
              </a:path>
              <a:path w="3867150" h="95250">
                <a:moveTo>
                  <a:pt x="92042" y="31750"/>
                </a:moveTo>
                <a:lnTo>
                  <a:pt x="47625" y="31750"/>
                </a:lnTo>
                <a:lnTo>
                  <a:pt x="47625" y="63500"/>
                </a:lnTo>
                <a:lnTo>
                  <a:pt x="92042" y="63500"/>
                </a:lnTo>
                <a:lnTo>
                  <a:pt x="95250" y="47625"/>
                </a:lnTo>
                <a:lnTo>
                  <a:pt x="92042" y="31750"/>
                </a:lnTo>
                <a:close/>
              </a:path>
              <a:path w="3867150" h="95250">
                <a:moveTo>
                  <a:pt x="3775107" y="31750"/>
                </a:moveTo>
                <a:lnTo>
                  <a:pt x="92042" y="31750"/>
                </a:lnTo>
                <a:lnTo>
                  <a:pt x="95250" y="47625"/>
                </a:lnTo>
                <a:lnTo>
                  <a:pt x="92042" y="63500"/>
                </a:lnTo>
                <a:lnTo>
                  <a:pt x="3775107" y="63500"/>
                </a:lnTo>
                <a:lnTo>
                  <a:pt x="3771900" y="47625"/>
                </a:lnTo>
                <a:lnTo>
                  <a:pt x="3775107" y="31750"/>
                </a:lnTo>
                <a:close/>
              </a:path>
              <a:path w="3867150" h="95250">
                <a:moveTo>
                  <a:pt x="3863942" y="31750"/>
                </a:moveTo>
                <a:lnTo>
                  <a:pt x="3819525" y="31750"/>
                </a:lnTo>
                <a:lnTo>
                  <a:pt x="3819525" y="63500"/>
                </a:lnTo>
                <a:lnTo>
                  <a:pt x="3863942" y="63500"/>
                </a:lnTo>
                <a:lnTo>
                  <a:pt x="3867150" y="47625"/>
                </a:lnTo>
                <a:lnTo>
                  <a:pt x="3863942" y="31750"/>
                </a:lnTo>
                <a:close/>
              </a:path>
            </a:pathLst>
          </a:custGeom>
          <a:solidFill>
            <a:srgbClr val="33CCCC"/>
          </a:solidFill>
        </p:spPr>
        <p:txBody>
          <a:bodyPr wrap="square" lIns="0" tIns="0" rIns="0" bIns="0" rtlCol="0"/>
          <a:lstStyle/>
          <a:p>
            <a:pPr defTabSz="829178"/>
            <a:endParaRPr sz="1632" kern="0">
              <a:solidFill>
                <a:sysClr val="windowText" lastClr="000000"/>
              </a:solidFill>
            </a:endParaRPr>
          </a:p>
        </p:txBody>
      </p:sp>
      <p:sp>
        <p:nvSpPr>
          <p:cNvPr id="21" name="object 21"/>
          <p:cNvSpPr/>
          <p:nvPr/>
        </p:nvSpPr>
        <p:spPr>
          <a:xfrm>
            <a:off x="6814621" y="4160290"/>
            <a:ext cx="1019199" cy="86373"/>
          </a:xfrm>
          <a:custGeom>
            <a:avLst/>
            <a:gdLst/>
            <a:ahLst/>
            <a:cxnLst/>
            <a:rect l="l" t="t" r="r" b="b"/>
            <a:pathLst>
              <a:path w="11239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123950" h="95250">
                <a:moveTo>
                  <a:pt x="1076325" y="0"/>
                </a:moveTo>
                <a:lnTo>
                  <a:pt x="1057792" y="3744"/>
                </a:lnTo>
                <a:lnTo>
                  <a:pt x="1042654" y="13954"/>
                </a:lnTo>
                <a:lnTo>
                  <a:pt x="1032444" y="29092"/>
                </a:lnTo>
                <a:lnTo>
                  <a:pt x="1028700" y="47625"/>
                </a:lnTo>
                <a:lnTo>
                  <a:pt x="1032444" y="66157"/>
                </a:lnTo>
                <a:lnTo>
                  <a:pt x="1042654" y="81295"/>
                </a:lnTo>
                <a:lnTo>
                  <a:pt x="1057792" y="91505"/>
                </a:lnTo>
                <a:lnTo>
                  <a:pt x="1076325" y="95250"/>
                </a:lnTo>
                <a:lnTo>
                  <a:pt x="1094857" y="91505"/>
                </a:lnTo>
                <a:lnTo>
                  <a:pt x="1109995" y="81295"/>
                </a:lnTo>
                <a:lnTo>
                  <a:pt x="1120205" y="66157"/>
                </a:lnTo>
                <a:lnTo>
                  <a:pt x="1120742" y="63500"/>
                </a:lnTo>
                <a:lnTo>
                  <a:pt x="1076325" y="63500"/>
                </a:lnTo>
                <a:lnTo>
                  <a:pt x="1076325" y="31750"/>
                </a:lnTo>
                <a:lnTo>
                  <a:pt x="1120742" y="31750"/>
                </a:lnTo>
                <a:lnTo>
                  <a:pt x="1120205" y="29092"/>
                </a:lnTo>
                <a:lnTo>
                  <a:pt x="1109995" y="13954"/>
                </a:lnTo>
                <a:lnTo>
                  <a:pt x="1094857" y="3744"/>
                </a:lnTo>
                <a:lnTo>
                  <a:pt x="1076325" y="0"/>
                </a:lnTo>
                <a:close/>
              </a:path>
              <a:path w="1123950" h="95250">
                <a:moveTo>
                  <a:pt x="92042" y="31750"/>
                </a:moveTo>
                <a:lnTo>
                  <a:pt x="47625" y="31750"/>
                </a:lnTo>
                <a:lnTo>
                  <a:pt x="47625" y="63500"/>
                </a:lnTo>
                <a:lnTo>
                  <a:pt x="92042" y="63500"/>
                </a:lnTo>
                <a:lnTo>
                  <a:pt x="95250" y="47625"/>
                </a:lnTo>
                <a:lnTo>
                  <a:pt x="92042" y="31750"/>
                </a:lnTo>
                <a:close/>
              </a:path>
              <a:path w="1123950" h="95250">
                <a:moveTo>
                  <a:pt x="1031907" y="31750"/>
                </a:moveTo>
                <a:lnTo>
                  <a:pt x="92042" y="31750"/>
                </a:lnTo>
                <a:lnTo>
                  <a:pt x="95250" y="47625"/>
                </a:lnTo>
                <a:lnTo>
                  <a:pt x="92042" y="63500"/>
                </a:lnTo>
                <a:lnTo>
                  <a:pt x="1031907" y="63500"/>
                </a:lnTo>
                <a:lnTo>
                  <a:pt x="1028700" y="47625"/>
                </a:lnTo>
                <a:lnTo>
                  <a:pt x="1031907" y="31750"/>
                </a:lnTo>
                <a:close/>
              </a:path>
              <a:path w="1123950" h="95250">
                <a:moveTo>
                  <a:pt x="1120742" y="31750"/>
                </a:moveTo>
                <a:lnTo>
                  <a:pt x="1076325" y="31750"/>
                </a:lnTo>
                <a:lnTo>
                  <a:pt x="1076325" y="63500"/>
                </a:lnTo>
                <a:lnTo>
                  <a:pt x="1120742" y="63500"/>
                </a:lnTo>
                <a:lnTo>
                  <a:pt x="1123950" y="47625"/>
                </a:lnTo>
                <a:lnTo>
                  <a:pt x="1120742" y="31750"/>
                </a:lnTo>
                <a:close/>
              </a:path>
            </a:pathLst>
          </a:custGeom>
          <a:solidFill>
            <a:srgbClr val="FFCC00"/>
          </a:solidFill>
        </p:spPr>
        <p:txBody>
          <a:bodyPr wrap="square" lIns="0" tIns="0" rIns="0" bIns="0" rtlCol="0"/>
          <a:lstStyle/>
          <a:p>
            <a:pPr defTabSz="829178"/>
            <a:endParaRPr sz="1632" kern="0">
              <a:solidFill>
                <a:sysClr val="windowText" lastClr="000000"/>
              </a:solidFill>
            </a:endParaRPr>
          </a:p>
        </p:txBody>
      </p:sp>
      <p:sp>
        <p:nvSpPr>
          <p:cNvPr id="22" name="object 22"/>
          <p:cNvSpPr/>
          <p:nvPr/>
        </p:nvSpPr>
        <p:spPr>
          <a:xfrm>
            <a:off x="7342648" y="4482748"/>
            <a:ext cx="1122846" cy="86373"/>
          </a:xfrm>
          <a:custGeom>
            <a:avLst/>
            <a:gdLst/>
            <a:ahLst/>
            <a:cxnLst/>
            <a:rect l="l" t="t" r="r" b="b"/>
            <a:pathLst>
              <a:path w="12382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238250" h="95250">
                <a:moveTo>
                  <a:pt x="1190625" y="0"/>
                </a:moveTo>
                <a:lnTo>
                  <a:pt x="1172092" y="3744"/>
                </a:lnTo>
                <a:lnTo>
                  <a:pt x="1156954" y="13954"/>
                </a:lnTo>
                <a:lnTo>
                  <a:pt x="1146744" y="29092"/>
                </a:lnTo>
                <a:lnTo>
                  <a:pt x="1143000" y="47625"/>
                </a:lnTo>
                <a:lnTo>
                  <a:pt x="1146744" y="66157"/>
                </a:lnTo>
                <a:lnTo>
                  <a:pt x="1156954" y="81295"/>
                </a:lnTo>
                <a:lnTo>
                  <a:pt x="1172092" y="91505"/>
                </a:lnTo>
                <a:lnTo>
                  <a:pt x="1190625" y="95250"/>
                </a:lnTo>
                <a:lnTo>
                  <a:pt x="1209157" y="91505"/>
                </a:lnTo>
                <a:lnTo>
                  <a:pt x="1224295" y="81295"/>
                </a:lnTo>
                <a:lnTo>
                  <a:pt x="1234505" y="66157"/>
                </a:lnTo>
                <a:lnTo>
                  <a:pt x="1235042" y="63500"/>
                </a:lnTo>
                <a:lnTo>
                  <a:pt x="1190625" y="63500"/>
                </a:lnTo>
                <a:lnTo>
                  <a:pt x="1190625" y="31750"/>
                </a:lnTo>
                <a:lnTo>
                  <a:pt x="1235042" y="31750"/>
                </a:lnTo>
                <a:lnTo>
                  <a:pt x="1234505" y="29092"/>
                </a:lnTo>
                <a:lnTo>
                  <a:pt x="1224295" y="13954"/>
                </a:lnTo>
                <a:lnTo>
                  <a:pt x="1209157" y="3744"/>
                </a:lnTo>
                <a:lnTo>
                  <a:pt x="1190625" y="0"/>
                </a:lnTo>
                <a:close/>
              </a:path>
              <a:path w="1238250" h="95250">
                <a:moveTo>
                  <a:pt x="92042" y="31750"/>
                </a:moveTo>
                <a:lnTo>
                  <a:pt x="47625" y="31750"/>
                </a:lnTo>
                <a:lnTo>
                  <a:pt x="47625" y="63500"/>
                </a:lnTo>
                <a:lnTo>
                  <a:pt x="92042" y="63500"/>
                </a:lnTo>
                <a:lnTo>
                  <a:pt x="95250" y="47625"/>
                </a:lnTo>
                <a:lnTo>
                  <a:pt x="92042" y="31750"/>
                </a:lnTo>
                <a:close/>
              </a:path>
              <a:path w="1238250" h="95250">
                <a:moveTo>
                  <a:pt x="1146207" y="31750"/>
                </a:moveTo>
                <a:lnTo>
                  <a:pt x="92042" y="31750"/>
                </a:lnTo>
                <a:lnTo>
                  <a:pt x="95250" y="47625"/>
                </a:lnTo>
                <a:lnTo>
                  <a:pt x="92042" y="63500"/>
                </a:lnTo>
                <a:lnTo>
                  <a:pt x="1146207" y="63500"/>
                </a:lnTo>
                <a:lnTo>
                  <a:pt x="1143000" y="47625"/>
                </a:lnTo>
                <a:lnTo>
                  <a:pt x="1146207" y="31750"/>
                </a:lnTo>
                <a:close/>
              </a:path>
              <a:path w="1238250" h="95250">
                <a:moveTo>
                  <a:pt x="1235042" y="31750"/>
                </a:moveTo>
                <a:lnTo>
                  <a:pt x="1190625" y="31750"/>
                </a:lnTo>
                <a:lnTo>
                  <a:pt x="1190625" y="63500"/>
                </a:lnTo>
                <a:lnTo>
                  <a:pt x="1235042" y="63500"/>
                </a:lnTo>
                <a:lnTo>
                  <a:pt x="1238250" y="47625"/>
                </a:lnTo>
                <a:lnTo>
                  <a:pt x="1235042" y="31750"/>
                </a:lnTo>
                <a:close/>
              </a:path>
            </a:pathLst>
          </a:custGeom>
          <a:solidFill>
            <a:srgbClr val="FFFF00"/>
          </a:solidFill>
        </p:spPr>
        <p:txBody>
          <a:bodyPr wrap="square" lIns="0" tIns="0" rIns="0" bIns="0" rtlCol="0"/>
          <a:lstStyle/>
          <a:p>
            <a:pPr defTabSz="829178"/>
            <a:endParaRPr sz="1632" kern="0">
              <a:solidFill>
                <a:sysClr val="windowText" lastClr="000000"/>
              </a:solidFill>
            </a:endParaRPr>
          </a:p>
        </p:txBody>
      </p:sp>
      <p:sp>
        <p:nvSpPr>
          <p:cNvPr id="23" name="object 23"/>
          <p:cNvSpPr/>
          <p:nvPr/>
        </p:nvSpPr>
        <p:spPr>
          <a:xfrm>
            <a:off x="8125760" y="5093116"/>
            <a:ext cx="604610" cy="86373"/>
          </a:xfrm>
          <a:custGeom>
            <a:avLst/>
            <a:gdLst/>
            <a:ahLst/>
            <a:cxnLst/>
            <a:rect l="l" t="t" r="r" b="b"/>
            <a:pathLst>
              <a:path w="6667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666750" h="95250">
                <a:moveTo>
                  <a:pt x="619125" y="0"/>
                </a:moveTo>
                <a:lnTo>
                  <a:pt x="600592" y="3744"/>
                </a:lnTo>
                <a:lnTo>
                  <a:pt x="585454" y="13954"/>
                </a:lnTo>
                <a:lnTo>
                  <a:pt x="575244" y="29092"/>
                </a:lnTo>
                <a:lnTo>
                  <a:pt x="571500" y="47625"/>
                </a:lnTo>
                <a:lnTo>
                  <a:pt x="575244" y="66157"/>
                </a:lnTo>
                <a:lnTo>
                  <a:pt x="585454" y="81295"/>
                </a:lnTo>
                <a:lnTo>
                  <a:pt x="600592" y="91505"/>
                </a:lnTo>
                <a:lnTo>
                  <a:pt x="619125" y="95250"/>
                </a:lnTo>
                <a:lnTo>
                  <a:pt x="637657" y="91505"/>
                </a:lnTo>
                <a:lnTo>
                  <a:pt x="652795" y="81295"/>
                </a:lnTo>
                <a:lnTo>
                  <a:pt x="663005" y="66157"/>
                </a:lnTo>
                <a:lnTo>
                  <a:pt x="663542" y="63500"/>
                </a:lnTo>
                <a:lnTo>
                  <a:pt x="619125" y="63500"/>
                </a:lnTo>
                <a:lnTo>
                  <a:pt x="619125" y="31750"/>
                </a:lnTo>
                <a:lnTo>
                  <a:pt x="663542" y="31750"/>
                </a:lnTo>
                <a:lnTo>
                  <a:pt x="663005" y="29092"/>
                </a:lnTo>
                <a:lnTo>
                  <a:pt x="652795" y="13954"/>
                </a:lnTo>
                <a:lnTo>
                  <a:pt x="637657" y="3744"/>
                </a:lnTo>
                <a:lnTo>
                  <a:pt x="619125" y="0"/>
                </a:lnTo>
                <a:close/>
              </a:path>
              <a:path w="666750" h="95250">
                <a:moveTo>
                  <a:pt x="92042" y="31750"/>
                </a:moveTo>
                <a:lnTo>
                  <a:pt x="47625" y="31750"/>
                </a:lnTo>
                <a:lnTo>
                  <a:pt x="47625" y="63500"/>
                </a:lnTo>
                <a:lnTo>
                  <a:pt x="92042" y="63500"/>
                </a:lnTo>
                <a:lnTo>
                  <a:pt x="95250" y="47625"/>
                </a:lnTo>
                <a:lnTo>
                  <a:pt x="92042" y="31750"/>
                </a:lnTo>
                <a:close/>
              </a:path>
              <a:path w="666750" h="95250">
                <a:moveTo>
                  <a:pt x="574707" y="31750"/>
                </a:moveTo>
                <a:lnTo>
                  <a:pt x="92042" y="31750"/>
                </a:lnTo>
                <a:lnTo>
                  <a:pt x="95250" y="47625"/>
                </a:lnTo>
                <a:lnTo>
                  <a:pt x="92042" y="63500"/>
                </a:lnTo>
                <a:lnTo>
                  <a:pt x="574707" y="63500"/>
                </a:lnTo>
                <a:lnTo>
                  <a:pt x="571500" y="47625"/>
                </a:lnTo>
                <a:lnTo>
                  <a:pt x="574707" y="31750"/>
                </a:lnTo>
                <a:close/>
              </a:path>
              <a:path w="666750" h="95250">
                <a:moveTo>
                  <a:pt x="663542" y="31750"/>
                </a:moveTo>
                <a:lnTo>
                  <a:pt x="619125" y="31750"/>
                </a:lnTo>
                <a:lnTo>
                  <a:pt x="619125" y="63500"/>
                </a:lnTo>
                <a:lnTo>
                  <a:pt x="663542" y="63500"/>
                </a:lnTo>
                <a:lnTo>
                  <a:pt x="666750" y="47625"/>
                </a:lnTo>
                <a:lnTo>
                  <a:pt x="663542" y="31750"/>
                </a:lnTo>
                <a:close/>
              </a:path>
            </a:pathLst>
          </a:custGeom>
          <a:solidFill>
            <a:srgbClr val="FF9900"/>
          </a:solidFill>
        </p:spPr>
        <p:txBody>
          <a:bodyPr wrap="square" lIns="0" tIns="0" rIns="0" bIns="0" rtlCol="0"/>
          <a:lstStyle/>
          <a:p>
            <a:pPr defTabSz="829178"/>
            <a:endParaRPr sz="1632" kern="0">
              <a:solidFill>
                <a:sysClr val="windowText" lastClr="000000"/>
              </a:solidFill>
            </a:endParaRPr>
          </a:p>
        </p:txBody>
      </p:sp>
      <p:sp>
        <p:nvSpPr>
          <p:cNvPr id="24" name="object 24"/>
          <p:cNvSpPr/>
          <p:nvPr/>
        </p:nvSpPr>
        <p:spPr>
          <a:xfrm>
            <a:off x="7674894" y="4770657"/>
            <a:ext cx="604610" cy="86373"/>
          </a:xfrm>
          <a:custGeom>
            <a:avLst/>
            <a:gdLst/>
            <a:ahLst/>
            <a:cxnLst/>
            <a:rect l="l" t="t" r="r" b="b"/>
            <a:pathLst>
              <a:path w="6667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666750" h="95250">
                <a:moveTo>
                  <a:pt x="619125" y="0"/>
                </a:moveTo>
                <a:lnTo>
                  <a:pt x="600592" y="3744"/>
                </a:lnTo>
                <a:lnTo>
                  <a:pt x="585454" y="13954"/>
                </a:lnTo>
                <a:lnTo>
                  <a:pt x="575244" y="29092"/>
                </a:lnTo>
                <a:lnTo>
                  <a:pt x="571500" y="47625"/>
                </a:lnTo>
                <a:lnTo>
                  <a:pt x="575244" y="66157"/>
                </a:lnTo>
                <a:lnTo>
                  <a:pt x="585454" y="81295"/>
                </a:lnTo>
                <a:lnTo>
                  <a:pt x="600592" y="91505"/>
                </a:lnTo>
                <a:lnTo>
                  <a:pt x="619125" y="95250"/>
                </a:lnTo>
                <a:lnTo>
                  <a:pt x="637657" y="91505"/>
                </a:lnTo>
                <a:lnTo>
                  <a:pt x="652795" y="81295"/>
                </a:lnTo>
                <a:lnTo>
                  <a:pt x="663005" y="66157"/>
                </a:lnTo>
                <a:lnTo>
                  <a:pt x="663542" y="63500"/>
                </a:lnTo>
                <a:lnTo>
                  <a:pt x="619125" y="63500"/>
                </a:lnTo>
                <a:lnTo>
                  <a:pt x="619125" y="31750"/>
                </a:lnTo>
                <a:lnTo>
                  <a:pt x="663542" y="31750"/>
                </a:lnTo>
                <a:lnTo>
                  <a:pt x="663005" y="29092"/>
                </a:lnTo>
                <a:lnTo>
                  <a:pt x="652795" y="13954"/>
                </a:lnTo>
                <a:lnTo>
                  <a:pt x="637657" y="3744"/>
                </a:lnTo>
                <a:lnTo>
                  <a:pt x="619125" y="0"/>
                </a:lnTo>
                <a:close/>
              </a:path>
              <a:path w="666750" h="95250">
                <a:moveTo>
                  <a:pt x="92042" y="31750"/>
                </a:moveTo>
                <a:lnTo>
                  <a:pt x="47625" y="31750"/>
                </a:lnTo>
                <a:lnTo>
                  <a:pt x="47625" y="63500"/>
                </a:lnTo>
                <a:lnTo>
                  <a:pt x="92042" y="63500"/>
                </a:lnTo>
                <a:lnTo>
                  <a:pt x="95250" y="47625"/>
                </a:lnTo>
                <a:lnTo>
                  <a:pt x="92042" y="31750"/>
                </a:lnTo>
                <a:close/>
              </a:path>
              <a:path w="666750" h="95250">
                <a:moveTo>
                  <a:pt x="574707" y="31750"/>
                </a:moveTo>
                <a:lnTo>
                  <a:pt x="92042" y="31750"/>
                </a:lnTo>
                <a:lnTo>
                  <a:pt x="95250" y="47625"/>
                </a:lnTo>
                <a:lnTo>
                  <a:pt x="92042" y="63500"/>
                </a:lnTo>
                <a:lnTo>
                  <a:pt x="574707" y="63500"/>
                </a:lnTo>
                <a:lnTo>
                  <a:pt x="571500" y="47625"/>
                </a:lnTo>
                <a:lnTo>
                  <a:pt x="574707" y="31750"/>
                </a:lnTo>
                <a:close/>
              </a:path>
              <a:path w="666750" h="95250">
                <a:moveTo>
                  <a:pt x="663542" y="31750"/>
                </a:moveTo>
                <a:lnTo>
                  <a:pt x="619125" y="31750"/>
                </a:lnTo>
                <a:lnTo>
                  <a:pt x="619125" y="63500"/>
                </a:lnTo>
                <a:lnTo>
                  <a:pt x="663542" y="63500"/>
                </a:lnTo>
                <a:lnTo>
                  <a:pt x="666750" y="47625"/>
                </a:lnTo>
                <a:lnTo>
                  <a:pt x="663542" y="31750"/>
                </a:lnTo>
                <a:close/>
              </a:path>
            </a:pathLst>
          </a:custGeom>
          <a:solidFill>
            <a:srgbClr val="FF0000"/>
          </a:solidFill>
        </p:spPr>
        <p:txBody>
          <a:bodyPr wrap="square" lIns="0" tIns="0" rIns="0" bIns="0" rtlCol="0"/>
          <a:lstStyle/>
          <a:p>
            <a:pPr defTabSz="829178"/>
            <a:endParaRPr sz="1632" kern="0">
              <a:solidFill>
                <a:sysClr val="windowText" lastClr="000000"/>
              </a:solidFill>
            </a:endParaRPr>
          </a:p>
        </p:txBody>
      </p:sp>
      <p:sp>
        <p:nvSpPr>
          <p:cNvPr id="25" name="object 25"/>
          <p:cNvSpPr/>
          <p:nvPr/>
        </p:nvSpPr>
        <p:spPr>
          <a:xfrm>
            <a:off x="8356088" y="5450123"/>
            <a:ext cx="1433788" cy="86373"/>
          </a:xfrm>
          <a:custGeom>
            <a:avLst/>
            <a:gdLst/>
            <a:ahLst/>
            <a:cxnLst/>
            <a:rect l="l" t="t" r="r" b="b"/>
            <a:pathLst>
              <a:path w="1581150" h="95250">
                <a:moveTo>
                  <a:pt x="47625" y="0"/>
                </a:moveTo>
                <a:lnTo>
                  <a:pt x="29092" y="3744"/>
                </a:lnTo>
                <a:lnTo>
                  <a:pt x="13954" y="13954"/>
                </a:lnTo>
                <a:lnTo>
                  <a:pt x="3744" y="29092"/>
                </a:lnTo>
                <a:lnTo>
                  <a:pt x="0" y="47625"/>
                </a:lnTo>
                <a:lnTo>
                  <a:pt x="3744" y="66157"/>
                </a:lnTo>
                <a:lnTo>
                  <a:pt x="13954" y="81295"/>
                </a:lnTo>
                <a:lnTo>
                  <a:pt x="29092" y="91505"/>
                </a:lnTo>
                <a:lnTo>
                  <a:pt x="47625" y="95250"/>
                </a:lnTo>
                <a:lnTo>
                  <a:pt x="66157" y="91505"/>
                </a:lnTo>
                <a:lnTo>
                  <a:pt x="81295" y="81295"/>
                </a:lnTo>
                <a:lnTo>
                  <a:pt x="91505" y="66157"/>
                </a:lnTo>
                <a:lnTo>
                  <a:pt x="92042" y="63500"/>
                </a:lnTo>
                <a:lnTo>
                  <a:pt x="47625" y="63500"/>
                </a:lnTo>
                <a:lnTo>
                  <a:pt x="47625" y="31750"/>
                </a:lnTo>
                <a:lnTo>
                  <a:pt x="92042" y="31750"/>
                </a:lnTo>
                <a:lnTo>
                  <a:pt x="91505" y="29092"/>
                </a:lnTo>
                <a:lnTo>
                  <a:pt x="81295" y="13954"/>
                </a:lnTo>
                <a:lnTo>
                  <a:pt x="66157" y="3744"/>
                </a:lnTo>
                <a:lnTo>
                  <a:pt x="47625" y="0"/>
                </a:lnTo>
                <a:close/>
              </a:path>
              <a:path w="1581150" h="95250">
                <a:moveTo>
                  <a:pt x="1533525" y="0"/>
                </a:moveTo>
                <a:lnTo>
                  <a:pt x="1514992" y="3744"/>
                </a:lnTo>
                <a:lnTo>
                  <a:pt x="1499854" y="13954"/>
                </a:lnTo>
                <a:lnTo>
                  <a:pt x="1489644" y="29092"/>
                </a:lnTo>
                <a:lnTo>
                  <a:pt x="1485900" y="47625"/>
                </a:lnTo>
                <a:lnTo>
                  <a:pt x="1489644" y="66157"/>
                </a:lnTo>
                <a:lnTo>
                  <a:pt x="1499854" y="81295"/>
                </a:lnTo>
                <a:lnTo>
                  <a:pt x="1514992" y="91505"/>
                </a:lnTo>
                <a:lnTo>
                  <a:pt x="1533525" y="95250"/>
                </a:lnTo>
                <a:lnTo>
                  <a:pt x="1552057" y="91505"/>
                </a:lnTo>
                <a:lnTo>
                  <a:pt x="1567195" y="81295"/>
                </a:lnTo>
                <a:lnTo>
                  <a:pt x="1577405" y="66157"/>
                </a:lnTo>
                <a:lnTo>
                  <a:pt x="1577942" y="63500"/>
                </a:lnTo>
                <a:lnTo>
                  <a:pt x="1533525" y="63500"/>
                </a:lnTo>
                <a:lnTo>
                  <a:pt x="1533525" y="31750"/>
                </a:lnTo>
                <a:lnTo>
                  <a:pt x="1577942" y="31750"/>
                </a:lnTo>
                <a:lnTo>
                  <a:pt x="1577405" y="29092"/>
                </a:lnTo>
                <a:lnTo>
                  <a:pt x="1567195" y="13954"/>
                </a:lnTo>
                <a:lnTo>
                  <a:pt x="1552057" y="3744"/>
                </a:lnTo>
                <a:lnTo>
                  <a:pt x="1533525" y="0"/>
                </a:lnTo>
                <a:close/>
              </a:path>
              <a:path w="1581150" h="95250">
                <a:moveTo>
                  <a:pt x="92042" y="31750"/>
                </a:moveTo>
                <a:lnTo>
                  <a:pt x="47625" y="31750"/>
                </a:lnTo>
                <a:lnTo>
                  <a:pt x="47625" y="63500"/>
                </a:lnTo>
                <a:lnTo>
                  <a:pt x="92042" y="63500"/>
                </a:lnTo>
                <a:lnTo>
                  <a:pt x="95250" y="47625"/>
                </a:lnTo>
                <a:lnTo>
                  <a:pt x="92042" y="31750"/>
                </a:lnTo>
                <a:close/>
              </a:path>
              <a:path w="1581150" h="95250">
                <a:moveTo>
                  <a:pt x="1489107" y="31750"/>
                </a:moveTo>
                <a:lnTo>
                  <a:pt x="92042" y="31750"/>
                </a:lnTo>
                <a:lnTo>
                  <a:pt x="95250" y="47625"/>
                </a:lnTo>
                <a:lnTo>
                  <a:pt x="92042" y="63500"/>
                </a:lnTo>
                <a:lnTo>
                  <a:pt x="1489107" y="63500"/>
                </a:lnTo>
                <a:lnTo>
                  <a:pt x="1485900" y="47625"/>
                </a:lnTo>
                <a:lnTo>
                  <a:pt x="1489107" y="31750"/>
                </a:lnTo>
                <a:close/>
              </a:path>
              <a:path w="1581150" h="95250">
                <a:moveTo>
                  <a:pt x="1577942" y="31750"/>
                </a:moveTo>
                <a:lnTo>
                  <a:pt x="1533525" y="31750"/>
                </a:lnTo>
                <a:lnTo>
                  <a:pt x="1533525" y="63500"/>
                </a:lnTo>
                <a:lnTo>
                  <a:pt x="1577942" y="63500"/>
                </a:lnTo>
                <a:lnTo>
                  <a:pt x="1581150" y="47625"/>
                </a:lnTo>
                <a:lnTo>
                  <a:pt x="1577942" y="31750"/>
                </a:lnTo>
                <a:close/>
              </a:path>
            </a:pathLst>
          </a:custGeom>
          <a:solidFill>
            <a:srgbClr val="008000"/>
          </a:solidFill>
        </p:spPr>
        <p:txBody>
          <a:bodyPr wrap="square" lIns="0" tIns="0" rIns="0" bIns="0" rtlCol="0"/>
          <a:lstStyle/>
          <a:p>
            <a:pPr defTabSz="829178"/>
            <a:endParaRPr sz="1632" kern="0">
              <a:solidFill>
                <a:sysClr val="windowText" lastClr="000000"/>
              </a:solidFill>
            </a:endParaRPr>
          </a:p>
        </p:txBody>
      </p:sp>
      <p:sp>
        <p:nvSpPr>
          <p:cNvPr id="26" name="object 26"/>
          <p:cNvSpPr/>
          <p:nvPr/>
        </p:nvSpPr>
        <p:spPr>
          <a:xfrm>
            <a:off x="8667030" y="5761065"/>
            <a:ext cx="604610" cy="86373"/>
          </a:xfrm>
          <a:custGeom>
            <a:avLst/>
            <a:gdLst/>
            <a:ahLst/>
            <a:cxnLst/>
            <a:rect l="l" t="t" r="r" b="b"/>
            <a:pathLst>
              <a:path w="666750" h="95250">
                <a:moveTo>
                  <a:pt x="47625" y="0"/>
                </a:moveTo>
                <a:lnTo>
                  <a:pt x="29092" y="3742"/>
                </a:lnTo>
                <a:lnTo>
                  <a:pt x="13954" y="13949"/>
                </a:lnTo>
                <a:lnTo>
                  <a:pt x="3744" y="29087"/>
                </a:lnTo>
                <a:lnTo>
                  <a:pt x="0" y="47625"/>
                </a:lnTo>
                <a:lnTo>
                  <a:pt x="3744" y="66162"/>
                </a:lnTo>
                <a:lnTo>
                  <a:pt x="13954" y="81300"/>
                </a:lnTo>
                <a:lnTo>
                  <a:pt x="29092" y="91507"/>
                </a:lnTo>
                <a:lnTo>
                  <a:pt x="47625" y="95250"/>
                </a:lnTo>
                <a:lnTo>
                  <a:pt x="66157" y="91507"/>
                </a:lnTo>
                <a:lnTo>
                  <a:pt x="81295" y="81300"/>
                </a:lnTo>
                <a:lnTo>
                  <a:pt x="91505" y="66162"/>
                </a:lnTo>
                <a:lnTo>
                  <a:pt x="92043" y="63500"/>
                </a:lnTo>
                <a:lnTo>
                  <a:pt x="47625" y="63500"/>
                </a:lnTo>
                <a:lnTo>
                  <a:pt x="47625" y="31750"/>
                </a:lnTo>
                <a:lnTo>
                  <a:pt x="92043" y="31750"/>
                </a:lnTo>
                <a:lnTo>
                  <a:pt x="91505" y="29087"/>
                </a:lnTo>
                <a:lnTo>
                  <a:pt x="81295" y="13949"/>
                </a:lnTo>
                <a:lnTo>
                  <a:pt x="66157" y="3742"/>
                </a:lnTo>
                <a:lnTo>
                  <a:pt x="47625" y="0"/>
                </a:lnTo>
                <a:close/>
              </a:path>
              <a:path w="666750" h="95250">
                <a:moveTo>
                  <a:pt x="619125" y="0"/>
                </a:moveTo>
                <a:lnTo>
                  <a:pt x="600592" y="3742"/>
                </a:lnTo>
                <a:lnTo>
                  <a:pt x="585454" y="13949"/>
                </a:lnTo>
                <a:lnTo>
                  <a:pt x="575244" y="29087"/>
                </a:lnTo>
                <a:lnTo>
                  <a:pt x="571500" y="47625"/>
                </a:lnTo>
                <a:lnTo>
                  <a:pt x="575244" y="66162"/>
                </a:lnTo>
                <a:lnTo>
                  <a:pt x="585454" y="81300"/>
                </a:lnTo>
                <a:lnTo>
                  <a:pt x="600592" y="91507"/>
                </a:lnTo>
                <a:lnTo>
                  <a:pt x="619125" y="95250"/>
                </a:lnTo>
                <a:lnTo>
                  <a:pt x="637657" y="91507"/>
                </a:lnTo>
                <a:lnTo>
                  <a:pt x="652795" y="81300"/>
                </a:lnTo>
                <a:lnTo>
                  <a:pt x="663005" y="66162"/>
                </a:lnTo>
                <a:lnTo>
                  <a:pt x="663543" y="63500"/>
                </a:lnTo>
                <a:lnTo>
                  <a:pt x="619125" y="63500"/>
                </a:lnTo>
                <a:lnTo>
                  <a:pt x="619125" y="31750"/>
                </a:lnTo>
                <a:lnTo>
                  <a:pt x="663543" y="31750"/>
                </a:lnTo>
                <a:lnTo>
                  <a:pt x="663005" y="29087"/>
                </a:lnTo>
                <a:lnTo>
                  <a:pt x="652795" y="13949"/>
                </a:lnTo>
                <a:lnTo>
                  <a:pt x="637657" y="3742"/>
                </a:lnTo>
                <a:lnTo>
                  <a:pt x="619125" y="0"/>
                </a:lnTo>
                <a:close/>
              </a:path>
              <a:path w="666750" h="95250">
                <a:moveTo>
                  <a:pt x="92043" y="31750"/>
                </a:moveTo>
                <a:lnTo>
                  <a:pt x="47625" y="31750"/>
                </a:lnTo>
                <a:lnTo>
                  <a:pt x="47625" y="63500"/>
                </a:lnTo>
                <a:lnTo>
                  <a:pt x="92043" y="63500"/>
                </a:lnTo>
                <a:lnTo>
                  <a:pt x="95250" y="47625"/>
                </a:lnTo>
                <a:lnTo>
                  <a:pt x="92043" y="31750"/>
                </a:lnTo>
                <a:close/>
              </a:path>
              <a:path w="666750" h="95250">
                <a:moveTo>
                  <a:pt x="574706" y="31750"/>
                </a:moveTo>
                <a:lnTo>
                  <a:pt x="92043" y="31750"/>
                </a:lnTo>
                <a:lnTo>
                  <a:pt x="95250" y="47625"/>
                </a:lnTo>
                <a:lnTo>
                  <a:pt x="92043" y="63500"/>
                </a:lnTo>
                <a:lnTo>
                  <a:pt x="574706" y="63500"/>
                </a:lnTo>
                <a:lnTo>
                  <a:pt x="571500" y="47625"/>
                </a:lnTo>
                <a:lnTo>
                  <a:pt x="574706" y="31750"/>
                </a:lnTo>
                <a:close/>
              </a:path>
              <a:path w="666750" h="95250">
                <a:moveTo>
                  <a:pt x="663543" y="31750"/>
                </a:moveTo>
                <a:lnTo>
                  <a:pt x="619125" y="31750"/>
                </a:lnTo>
                <a:lnTo>
                  <a:pt x="619125" y="63500"/>
                </a:lnTo>
                <a:lnTo>
                  <a:pt x="663543" y="63500"/>
                </a:lnTo>
                <a:lnTo>
                  <a:pt x="666750" y="47625"/>
                </a:lnTo>
                <a:lnTo>
                  <a:pt x="663543" y="31750"/>
                </a:lnTo>
                <a:close/>
              </a:path>
            </a:pathLst>
          </a:custGeom>
          <a:solidFill>
            <a:srgbClr val="99CC00"/>
          </a:solidFill>
        </p:spPr>
        <p:txBody>
          <a:bodyPr wrap="square" lIns="0" tIns="0" rIns="0" bIns="0" rtlCol="0"/>
          <a:lstStyle/>
          <a:p>
            <a:pPr defTabSz="829178"/>
            <a:endParaRPr sz="1632" kern="0">
              <a:solidFill>
                <a:sysClr val="windowText" lastClr="000000"/>
              </a:solidFill>
            </a:endParaRPr>
          </a:p>
        </p:txBody>
      </p:sp>
      <p:sp>
        <p:nvSpPr>
          <p:cNvPr id="27" name="object 27"/>
          <p:cNvSpPr/>
          <p:nvPr/>
        </p:nvSpPr>
        <p:spPr>
          <a:xfrm>
            <a:off x="8977972" y="6072007"/>
            <a:ext cx="811904" cy="86373"/>
          </a:xfrm>
          <a:custGeom>
            <a:avLst/>
            <a:gdLst/>
            <a:ahLst/>
            <a:cxnLst/>
            <a:rect l="l" t="t" r="r" b="b"/>
            <a:pathLst>
              <a:path w="895350" h="95250">
                <a:moveTo>
                  <a:pt x="47625" y="0"/>
                </a:moveTo>
                <a:lnTo>
                  <a:pt x="29092" y="3742"/>
                </a:lnTo>
                <a:lnTo>
                  <a:pt x="13954" y="13949"/>
                </a:lnTo>
                <a:lnTo>
                  <a:pt x="3744" y="29087"/>
                </a:lnTo>
                <a:lnTo>
                  <a:pt x="0" y="47624"/>
                </a:lnTo>
                <a:lnTo>
                  <a:pt x="3744" y="66162"/>
                </a:lnTo>
                <a:lnTo>
                  <a:pt x="13954" y="81300"/>
                </a:lnTo>
                <a:lnTo>
                  <a:pt x="29092" y="91507"/>
                </a:lnTo>
                <a:lnTo>
                  <a:pt x="47625" y="95249"/>
                </a:lnTo>
                <a:lnTo>
                  <a:pt x="66157" y="91507"/>
                </a:lnTo>
                <a:lnTo>
                  <a:pt x="81295" y="81300"/>
                </a:lnTo>
                <a:lnTo>
                  <a:pt x="91505" y="66162"/>
                </a:lnTo>
                <a:lnTo>
                  <a:pt x="92043" y="63499"/>
                </a:lnTo>
                <a:lnTo>
                  <a:pt x="47625" y="63499"/>
                </a:lnTo>
                <a:lnTo>
                  <a:pt x="47625" y="31749"/>
                </a:lnTo>
                <a:lnTo>
                  <a:pt x="92043" y="31749"/>
                </a:lnTo>
                <a:lnTo>
                  <a:pt x="91505" y="29087"/>
                </a:lnTo>
                <a:lnTo>
                  <a:pt x="81295" y="13949"/>
                </a:lnTo>
                <a:lnTo>
                  <a:pt x="66157" y="3742"/>
                </a:lnTo>
                <a:lnTo>
                  <a:pt x="47625" y="0"/>
                </a:lnTo>
                <a:close/>
              </a:path>
              <a:path w="895350" h="95250">
                <a:moveTo>
                  <a:pt x="847725" y="0"/>
                </a:moveTo>
                <a:lnTo>
                  <a:pt x="829192" y="3742"/>
                </a:lnTo>
                <a:lnTo>
                  <a:pt x="814054" y="13949"/>
                </a:lnTo>
                <a:lnTo>
                  <a:pt x="803844" y="29087"/>
                </a:lnTo>
                <a:lnTo>
                  <a:pt x="800100" y="47624"/>
                </a:lnTo>
                <a:lnTo>
                  <a:pt x="803844" y="66162"/>
                </a:lnTo>
                <a:lnTo>
                  <a:pt x="814054" y="81300"/>
                </a:lnTo>
                <a:lnTo>
                  <a:pt x="829192" y="91507"/>
                </a:lnTo>
                <a:lnTo>
                  <a:pt x="847725" y="95249"/>
                </a:lnTo>
                <a:lnTo>
                  <a:pt x="866257" y="91507"/>
                </a:lnTo>
                <a:lnTo>
                  <a:pt x="881395" y="81300"/>
                </a:lnTo>
                <a:lnTo>
                  <a:pt x="891605" y="66162"/>
                </a:lnTo>
                <a:lnTo>
                  <a:pt x="892143" y="63499"/>
                </a:lnTo>
                <a:lnTo>
                  <a:pt x="847725" y="63499"/>
                </a:lnTo>
                <a:lnTo>
                  <a:pt x="847725" y="31749"/>
                </a:lnTo>
                <a:lnTo>
                  <a:pt x="892143" y="31749"/>
                </a:lnTo>
                <a:lnTo>
                  <a:pt x="891605" y="29087"/>
                </a:lnTo>
                <a:lnTo>
                  <a:pt x="881395" y="13949"/>
                </a:lnTo>
                <a:lnTo>
                  <a:pt x="866257" y="3742"/>
                </a:lnTo>
                <a:lnTo>
                  <a:pt x="847725" y="0"/>
                </a:lnTo>
                <a:close/>
              </a:path>
              <a:path w="895350" h="95250">
                <a:moveTo>
                  <a:pt x="92043" y="31749"/>
                </a:moveTo>
                <a:lnTo>
                  <a:pt x="47625" y="31749"/>
                </a:lnTo>
                <a:lnTo>
                  <a:pt x="47625" y="63499"/>
                </a:lnTo>
                <a:lnTo>
                  <a:pt x="92043" y="63499"/>
                </a:lnTo>
                <a:lnTo>
                  <a:pt x="95250" y="47624"/>
                </a:lnTo>
                <a:lnTo>
                  <a:pt x="92043" y="31749"/>
                </a:lnTo>
                <a:close/>
              </a:path>
              <a:path w="895350" h="95250">
                <a:moveTo>
                  <a:pt x="803306" y="31749"/>
                </a:moveTo>
                <a:lnTo>
                  <a:pt x="92043" y="31749"/>
                </a:lnTo>
                <a:lnTo>
                  <a:pt x="95250" y="47624"/>
                </a:lnTo>
                <a:lnTo>
                  <a:pt x="92043" y="63499"/>
                </a:lnTo>
                <a:lnTo>
                  <a:pt x="803306" y="63499"/>
                </a:lnTo>
                <a:lnTo>
                  <a:pt x="800100" y="47624"/>
                </a:lnTo>
                <a:lnTo>
                  <a:pt x="803306" y="31749"/>
                </a:lnTo>
                <a:close/>
              </a:path>
              <a:path w="895350" h="95250">
                <a:moveTo>
                  <a:pt x="892143" y="31749"/>
                </a:moveTo>
                <a:lnTo>
                  <a:pt x="847725" y="31749"/>
                </a:lnTo>
                <a:lnTo>
                  <a:pt x="847725" y="63499"/>
                </a:lnTo>
                <a:lnTo>
                  <a:pt x="892143" y="63499"/>
                </a:lnTo>
                <a:lnTo>
                  <a:pt x="895350" y="47624"/>
                </a:lnTo>
                <a:lnTo>
                  <a:pt x="892143" y="31749"/>
                </a:lnTo>
                <a:close/>
              </a:path>
            </a:pathLst>
          </a:custGeom>
          <a:solidFill>
            <a:srgbClr val="000080"/>
          </a:solidFill>
        </p:spPr>
        <p:txBody>
          <a:bodyPr wrap="square" lIns="0" tIns="0" rIns="0" bIns="0" rtlCol="0"/>
          <a:lstStyle/>
          <a:p>
            <a:pPr defTabSz="829178"/>
            <a:endParaRPr sz="1632" kern="0">
              <a:solidFill>
                <a:sysClr val="windowText" lastClr="000000"/>
              </a:solidFill>
            </a:endParaRPr>
          </a:p>
        </p:txBody>
      </p:sp>
      <p:pic>
        <p:nvPicPr>
          <p:cNvPr id="28" name="object 28"/>
          <p:cNvPicPr/>
          <p:nvPr/>
        </p:nvPicPr>
        <p:blipFill>
          <a:blip r:embed="rId6" cstate="print"/>
          <a:stretch>
            <a:fillRect/>
          </a:stretch>
        </p:blipFill>
        <p:spPr>
          <a:xfrm>
            <a:off x="4460676" y="4456836"/>
            <a:ext cx="1513250" cy="189962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3447853"/>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Arts and Crafts movement was a </a:t>
            </a:r>
            <a:r>
              <a:rPr lang="en-US" sz="1400" b="1" spc="-9" dirty="0">
                <a:latin typeface="Calibri Light" panose="020F0302020204030204" pitchFamily="34" charset="0"/>
                <a:cs typeface="Calibri Light" panose="020F0302020204030204" pitchFamily="34" charset="0"/>
              </a:rPr>
              <a:t>British and American </a:t>
            </a:r>
            <a:r>
              <a:rPr lang="en-US" sz="1400" spc="-9" dirty="0">
                <a:latin typeface="Calibri Light" panose="020F0302020204030204" pitchFamily="34" charset="0"/>
                <a:cs typeface="Calibri Light" panose="020F0302020204030204" pitchFamily="34" charset="0"/>
              </a:rPr>
              <a:t>aesthetic movement occurring in the last years of the 19th century and the early years of the 20th century. Inspired by the writings of </a:t>
            </a:r>
            <a:r>
              <a:rPr lang="en-US" sz="1400" b="1" spc="-9" dirty="0">
                <a:latin typeface="Calibri Light" panose="020F0302020204030204" pitchFamily="34" charset="0"/>
                <a:cs typeface="Calibri Light" panose="020F0302020204030204" pitchFamily="34" charset="0"/>
              </a:rPr>
              <a:t>John Ruskin</a:t>
            </a:r>
            <a:r>
              <a:rPr lang="en-US" sz="1400" spc="-9" dirty="0">
                <a:latin typeface="Calibri Light" panose="020F0302020204030204" pitchFamily="34" charset="0"/>
                <a:cs typeface="Calibri Light" panose="020F0302020204030204" pitchFamily="34" charset="0"/>
              </a:rPr>
              <a:t>, it was at its height between approximately 1880 and 1910.</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It was a reformist movement that influenced British and American architecture, decorative arts, cabinet making, crafts, and even garden designs. Its best-known practitioners were </a:t>
            </a:r>
            <a:r>
              <a:rPr lang="en-US" sz="1400" b="1" spc="-9" dirty="0">
                <a:latin typeface="Calibri Light" panose="020F0302020204030204" pitchFamily="34" charset="0"/>
                <a:cs typeface="Calibri Light" panose="020F0302020204030204" pitchFamily="34" charset="0"/>
              </a:rPr>
              <a:t>William Morris</a:t>
            </a:r>
            <a:r>
              <a:rPr lang="en-US" sz="1400" spc="-9" dirty="0">
                <a:latin typeface="Calibri Light" panose="020F0302020204030204" pitchFamily="34" charset="0"/>
                <a:cs typeface="Calibri Light" panose="020F0302020204030204" pitchFamily="34" charset="0"/>
              </a:rPr>
              <a:t>, Charles Robert Ashbee, T. J. Cobden Sanderson and Walter Crane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Considering the machine to be the root cause of all repetitive and mundane evils, some of the protagonists of this movement turned entirely away from the use of machines and towards </a:t>
            </a:r>
            <a:r>
              <a:rPr lang="en-US" sz="1400" b="1" spc="-9" dirty="0">
                <a:latin typeface="Calibri Light" panose="020F0302020204030204" pitchFamily="34" charset="0"/>
                <a:cs typeface="Calibri Light" panose="020F0302020204030204" pitchFamily="34" charset="0"/>
              </a:rPr>
              <a:t>handcraft</a:t>
            </a:r>
            <a:r>
              <a:rPr lang="en-US" sz="1400" spc="-9" dirty="0">
                <a:latin typeface="Calibri Light" panose="020F0302020204030204" pitchFamily="34" charset="0"/>
                <a:cs typeface="Calibri Light" panose="020F0302020204030204" pitchFamily="34" charset="0"/>
              </a:rPr>
              <a:t>, which tended to concentrate their productions in the hands of sensitive but well-heeled patrons.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Red House, Bexleyheath, London (1859), by architect Philip Webb for Morris himself, is a work exemplary of this movement in its early stages.</a:t>
            </a:r>
          </a:p>
        </p:txBody>
      </p:sp>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Wallpaper: William Morris</a:t>
            </a:r>
          </a:p>
        </p:txBody>
      </p:sp>
      <p:sp>
        <p:nvSpPr>
          <p:cNvPr id="3" name="object 4">
            <a:extLst>
              <a:ext uri="{FF2B5EF4-FFF2-40B4-BE49-F238E27FC236}">
                <a16:creationId xmlns:a16="http://schemas.microsoft.com/office/drawing/2014/main" id="{061A5436-412B-56D3-921A-0F36979BA7E6}"/>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Arts and Crafts Movement 1850-1915</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5" name="Picture 4">
            <a:extLst>
              <a:ext uri="{FF2B5EF4-FFF2-40B4-BE49-F238E27FC236}">
                <a16:creationId xmlns:a16="http://schemas.microsoft.com/office/drawing/2014/main" id="{5B98640E-7EB1-C3D5-CEF4-2931B11F806D}"/>
              </a:ext>
            </a:extLst>
          </p:cNvPr>
          <p:cNvPicPr>
            <a:picLocks noChangeAspect="1"/>
          </p:cNvPicPr>
          <p:nvPr/>
        </p:nvPicPr>
        <p:blipFill>
          <a:blip r:embed="rId2"/>
          <a:stretch>
            <a:fillRect/>
          </a:stretch>
        </p:blipFill>
        <p:spPr>
          <a:xfrm>
            <a:off x="1404725" y="931391"/>
            <a:ext cx="2382084" cy="3129193"/>
          </a:xfrm>
          <a:prstGeom prst="rect">
            <a:avLst/>
          </a:prstGeom>
        </p:spPr>
      </p:pic>
    </p:spTree>
    <p:extLst>
      <p:ext uri="{BB962C8B-B14F-4D97-AF65-F5344CB8AC3E}">
        <p14:creationId xmlns:p14="http://schemas.microsoft.com/office/powerpoint/2010/main" val="1156273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3028507"/>
          </a:xfrm>
          <a:prstGeom prst="rect">
            <a:avLst/>
          </a:prstGeom>
        </p:spPr>
        <p:txBody>
          <a:bodyPr vert="horz" wrap="square" lIns="0" tIns="23608" rIns="0" bIns="0" rtlCol="0">
            <a:spAutoFit/>
          </a:bodyPr>
          <a:lstStyle/>
          <a:p>
            <a:pPr marL="11516" marR="202688">
              <a:lnSpc>
                <a:spcPts val="1469"/>
              </a:lnSpc>
              <a:spcBef>
                <a:spcPts val="185"/>
              </a:spcBef>
            </a:pPr>
            <a:r>
              <a:rPr sz="1400" spc="-9" dirty="0">
                <a:latin typeface="Calibri Light" panose="020F0302020204030204" pitchFamily="34" charset="0"/>
                <a:cs typeface="Calibri Light" panose="020F0302020204030204" pitchFamily="34" charset="0"/>
              </a:rPr>
              <a:t>Modernists,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especially</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those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involved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had</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more</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realistic </a:t>
            </a:r>
            <a:r>
              <a:rPr sz="1400" dirty="0">
                <a:latin typeface="Calibri Light" panose="020F0302020204030204" pitchFamily="34" charset="0"/>
                <a:cs typeface="Calibri Light" panose="020F0302020204030204" pitchFamily="34" charset="0"/>
              </a:rPr>
              <a:t>views.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Modernist</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architects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designers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believed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that</a:t>
            </a:r>
            <a:r>
              <a:rPr sz="1400" spc="-36"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new </a:t>
            </a:r>
            <a:r>
              <a:rPr sz="1400" spc="-9" dirty="0">
                <a:latin typeface="Calibri Light" panose="020F0302020204030204" pitchFamily="34" charset="0"/>
                <a:cs typeface="Calibri Light" panose="020F0302020204030204" pitchFamily="34" charset="0"/>
              </a:rPr>
              <a:t>technology</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rendered</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old</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styles</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of</a:t>
            </a:r>
            <a:r>
              <a:rPr sz="1400" spc="-23"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building</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obsolete.</a:t>
            </a:r>
          </a:p>
          <a:p>
            <a:pPr marL="11516" marR="4607">
              <a:lnSpc>
                <a:spcPct val="95800"/>
              </a:lnSpc>
              <a:spcBef>
                <a:spcPts val="1396"/>
              </a:spcBef>
            </a:pPr>
            <a:r>
              <a:rPr sz="1400" b="1" dirty="0">
                <a:latin typeface="Calibri Light" panose="020F0302020204030204" pitchFamily="34" charset="0"/>
                <a:cs typeface="Calibri Light" panose="020F0302020204030204" pitchFamily="34" charset="0"/>
              </a:rPr>
              <a:t>Le</a:t>
            </a:r>
            <a:r>
              <a:rPr sz="1400" b="1" spc="-36" dirty="0">
                <a:latin typeface="Calibri Light" panose="020F0302020204030204" pitchFamily="34" charset="0"/>
                <a:cs typeface="Calibri Light" panose="020F0302020204030204" pitchFamily="34" charset="0"/>
              </a:rPr>
              <a:t> </a:t>
            </a:r>
            <a:r>
              <a:rPr sz="1400" b="1" dirty="0">
                <a:latin typeface="Calibri Light" panose="020F0302020204030204" pitchFamily="34" charset="0"/>
                <a:cs typeface="Calibri Light" panose="020F0302020204030204" pitchFamily="34" charset="0"/>
              </a:rPr>
              <a:t>Corbusier</a:t>
            </a:r>
            <a:r>
              <a:rPr sz="1400" b="1"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thought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that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buildings</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should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function</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32" dirty="0">
                <a:latin typeface="Calibri Light" panose="020F0302020204030204" pitchFamily="34" charset="0"/>
                <a:cs typeface="Calibri Light" panose="020F0302020204030204" pitchFamily="34" charset="0"/>
              </a:rPr>
              <a:t> </a:t>
            </a:r>
            <a:r>
              <a:rPr sz="1400" i="1" spc="-32" dirty="0">
                <a:latin typeface="Calibri Light" panose="020F0302020204030204" pitchFamily="34" charset="0"/>
                <a:cs typeface="Calibri Light" panose="020F0302020204030204" pitchFamily="34" charset="0"/>
              </a:rPr>
              <a:t>"machines</a:t>
            </a:r>
            <a:r>
              <a:rPr sz="1400" i="1" spc="-50" dirty="0">
                <a:latin typeface="Calibri Light" panose="020F0302020204030204" pitchFamily="34" charset="0"/>
                <a:cs typeface="Calibri Light" panose="020F0302020204030204" pitchFamily="34" charset="0"/>
              </a:rPr>
              <a:t> </a:t>
            </a:r>
            <a:r>
              <a:rPr sz="1400" i="1" spc="-23" dirty="0">
                <a:latin typeface="Calibri Light" panose="020F0302020204030204" pitchFamily="34" charset="0"/>
                <a:cs typeface="Calibri Light" panose="020F0302020204030204" pitchFamily="34" charset="0"/>
              </a:rPr>
              <a:t>for </a:t>
            </a:r>
            <a:r>
              <a:rPr sz="1400" i="1" spc="-18" dirty="0">
                <a:latin typeface="Calibri Light" panose="020F0302020204030204" pitchFamily="34" charset="0"/>
                <a:cs typeface="Calibri Light" panose="020F0302020204030204" pitchFamily="34" charset="0"/>
              </a:rPr>
              <a:t>living</a:t>
            </a:r>
            <a:r>
              <a:rPr sz="1400" i="1" spc="-50" dirty="0">
                <a:latin typeface="Calibri Light" panose="020F0302020204030204" pitchFamily="34" charset="0"/>
                <a:cs typeface="Calibri Light" panose="020F0302020204030204" pitchFamily="34" charset="0"/>
              </a:rPr>
              <a:t> </a:t>
            </a:r>
            <a:r>
              <a:rPr sz="1400" i="1" dirty="0">
                <a:latin typeface="Calibri Light" panose="020F0302020204030204" pitchFamily="34" charset="0"/>
                <a:cs typeface="Calibri Light" panose="020F0302020204030204" pitchFamily="34" charset="0"/>
              </a:rPr>
              <a:t>in"</a:t>
            </a:r>
            <a:r>
              <a:rPr sz="1400" dirty="0">
                <a:latin typeface="Calibri Light" panose="020F0302020204030204" pitchFamily="34" charset="0"/>
                <a:cs typeface="Calibri Light" panose="020F0302020204030204" pitchFamily="34" charset="0"/>
              </a:rPr>
              <a:t>,</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similar</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to</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cars,</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which</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he</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saw</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machines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for</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travelling</a:t>
            </a:r>
            <a:r>
              <a:rPr sz="1400" spc="-27"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in. </a:t>
            </a:r>
            <a:r>
              <a:rPr sz="1400" dirty="0">
                <a:latin typeface="Calibri Light" panose="020F0302020204030204" pitchFamily="34" charset="0"/>
                <a:cs typeface="Calibri Light" panose="020F0302020204030204" pitchFamily="34" charset="0"/>
              </a:rPr>
              <a:t>Just</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cars</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had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replaced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horse,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so</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modernist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should </a:t>
            </a:r>
            <a:r>
              <a:rPr sz="1400" dirty="0">
                <a:latin typeface="Calibri Light" panose="020F0302020204030204" pitchFamily="34" charset="0"/>
                <a:cs typeface="Calibri Light" panose="020F0302020204030204" pitchFamily="34" charset="0"/>
              </a:rPr>
              <a:t>reject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old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styles</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41"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structures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inherited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from</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Ancient</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Greece</a:t>
            </a:r>
            <a:r>
              <a:rPr sz="1400" spc="-32"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or </a:t>
            </a:r>
            <a:r>
              <a:rPr sz="1400" dirty="0">
                <a:latin typeface="Calibri Light" panose="020F0302020204030204" pitchFamily="34" charset="0"/>
                <a:cs typeface="Calibri Light" panose="020F0302020204030204" pitchFamily="34" charset="0"/>
              </a:rPr>
              <a:t>from</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Middle</a:t>
            </a:r>
            <a:r>
              <a:rPr sz="1400" spc="-23"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Ages.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Following</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this</a:t>
            </a:r>
            <a:r>
              <a:rPr sz="1400" spc="-18" dirty="0">
                <a:latin typeface="Calibri Light" panose="020F0302020204030204" pitchFamily="34" charset="0"/>
                <a:cs typeface="Calibri Light" panose="020F0302020204030204" pitchFamily="34" charset="0"/>
              </a:rPr>
              <a:t> </a:t>
            </a:r>
            <a:r>
              <a:rPr sz="1400" b="1" dirty="0">
                <a:latin typeface="Calibri Light" panose="020F0302020204030204" pitchFamily="34" charset="0"/>
                <a:cs typeface="Calibri Light" panose="020F0302020204030204" pitchFamily="34" charset="0"/>
              </a:rPr>
              <a:t>machine</a:t>
            </a:r>
            <a:r>
              <a:rPr sz="1400" b="1" spc="-41" dirty="0">
                <a:latin typeface="Calibri Light" panose="020F0302020204030204" pitchFamily="34" charset="0"/>
                <a:cs typeface="Calibri Light" panose="020F0302020204030204" pitchFamily="34" charset="0"/>
              </a:rPr>
              <a:t> </a:t>
            </a:r>
            <a:r>
              <a:rPr sz="1400" b="1" spc="-9" dirty="0">
                <a:latin typeface="Calibri Light" panose="020F0302020204030204" pitchFamily="34" charset="0"/>
                <a:cs typeface="Calibri Light" panose="020F0302020204030204" pitchFamily="34" charset="0"/>
              </a:rPr>
              <a:t>aesthetic</a:t>
            </a:r>
            <a:r>
              <a:rPr sz="1400" spc="-9" dirty="0">
                <a:latin typeface="Calibri Light" panose="020F0302020204030204" pitchFamily="34" charset="0"/>
                <a:cs typeface="Calibri Light" panose="020F0302020204030204" pitchFamily="34" charset="0"/>
              </a:rPr>
              <a:t>,</a:t>
            </a:r>
            <a:r>
              <a:rPr sz="1400" spc="-41"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modernist </a:t>
            </a:r>
            <a:r>
              <a:rPr sz="1400" dirty="0">
                <a:latin typeface="Calibri Light" panose="020F0302020204030204" pitchFamily="34" charset="0"/>
                <a:cs typeface="Calibri Light" panose="020F0302020204030204" pitchFamily="34" charset="0"/>
              </a:rPr>
              <a:t>designers</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rejected</a:t>
            </a:r>
            <a:r>
              <a:rPr sz="1400"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decorative</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motifs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preferring</a:t>
            </a:r>
            <a:r>
              <a:rPr sz="1400" spc="-32"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to </a:t>
            </a:r>
            <a:r>
              <a:rPr sz="1400" dirty="0">
                <a:latin typeface="Calibri Light" panose="020F0302020204030204" pitchFamily="34" charset="0"/>
                <a:cs typeface="Calibri Light" panose="020F0302020204030204" pitchFamily="34" charset="0"/>
              </a:rPr>
              <a:t>emphasize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materials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used</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pure</a:t>
            </a:r>
            <a:r>
              <a:rPr sz="1400" spc="-18" dirty="0">
                <a:latin typeface="Calibri Light" panose="020F0302020204030204" pitchFamily="34" charset="0"/>
                <a:cs typeface="Calibri Light" panose="020F0302020204030204" pitchFamily="34" charset="0"/>
              </a:rPr>
              <a:t> </a:t>
            </a:r>
            <a:r>
              <a:rPr sz="1400" b="1" spc="-9" dirty="0">
                <a:latin typeface="Calibri Light" panose="020F0302020204030204" pitchFamily="34" charset="0"/>
                <a:cs typeface="Calibri Light" panose="020F0302020204030204" pitchFamily="34" charset="0"/>
              </a:rPr>
              <a:t>geometrical</a:t>
            </a:r>
            <a:r>
              <a:rPr sz="1400" b="1"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forms.</a:t>
            </a:r>
            <a:endParaRPr lang="en-GB" sz="1400" spc="-9" dirty="0">
              <a:latin typeface="Calibri Light" panose="020F0302020204030204" pitchFamily="34" charset="0"/>
              <a:cs typeface="Calibri Light" panose="020F0302020204030204" pitchFamily="34" charset="0"/>
            </a:endParaRPr>
          </a:p>
          <a:p>
            <a:pPr marL="11516" marR="4607">
              <a:lnSpc>
                <a:spcPct val="95800"/>
              </a:lnSpc>
              <a:spcBef>
                <a:spcPts val="1396"/>
              </a:spcBef>
            </a:pP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skyscraper,</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such</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as</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Ludwig</a:t>
            </a:r>
            <a:r>
              <a:rPr lang="en-US" sz="1400" b="1" kern="0" spc="-27" dirty="0">
                <a:solidFill>
                  <a:sysClr val="windowText" lastClr="000000"/>
                </a:solidFill>
                <a:latin typeface="Calibri Light" panose="020F0302020204030204" pitchFamily="34" charset="0"/>
                <a:cs typeface="Calibri Light" panose="020F0302020204030204" pitchFamily="34" charset="0"/>
              </a:rPr>
              <a:t> </a:t>
            </a:r>
            <a:r>
              <a:rPr lang="en-US" sz="1400" b="1" kern="0" dirty="0" err="1">
                <a:solidFill>
                  <a:sysClr val="windowText" lastClr="000000"/>
                </a:solidFill>
                <a:latin typeface="Calibri Light" panose="020F0302020204030204" pitchFamily="34" charset="0"/>
                <a:cs typeface="Calibri Light" panose="020F0302020204030204" pitchFamily="34" charset="0"/>
              </a:rPr>
              <a:t>Mies</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van</a:t>
            </a:r>
            <a:r>
              <a:rPr lang="en-US" sz="1400" b="1" kern="0" spc="-27"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der</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b="1" kern="0" dirty="0" err="1">
                <a:solidFill>
                  <a:sysClr val="windowText" lastClr="000000"/>
                </a:solidFill>
                <a:latin typeface="Calibri Light" panose="020F0302020204030204" pitchFamily="34" charset="0"/>
                <a:cs typeface="Calibri Light" panose="020F0302020204030204" pitchFamily="34" charset="0"/>
              </a:rPr>
              <a:t>Rohe's</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Seagram </a:t>
            </a:r>
            <a:r>
              <a:rPr lang="en-US" sz="1400" kern="0" dirty="0">
                <a:solidFill>
                  <a:sysClr val="windowText" lastClr="000000"/>
                </a:solidFill>
                <a:latin typeface="Calibri Light" panose="020F0302020204030204" pitchFamily="34" charset="0"/>
                <a:cs typeface="Calibri Light" panose="020F0302020204030204" pitchFamily="34" charset="0"/>
              </a:rPr>
              <a:t>Building</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in</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New</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York</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(1956</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1958),</a:t>
            </a:r>
            <a:r>
              <a:rPr lang="en-US" sz="1400" kern="0" spc="-41"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became</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representative </a:t>
            </a:r>
            <a:r>
              <a:rPr lang="en-US" sz="1400" kern="0" dirty="0">
                <a:solidFill>
                  <a:sysClr val="windowText" lastClr="000000"/>
                </a:solidFill>
                <a:latin typeface="Calibri Light" panose="020F0302020204030204" pitchFamily="34" charset="0"/>
                <a:cs typeface="Calibri Light" panose="020F0302020204030204" pitchFamily="34" charset="0"/>
              </a:rPr>
              <a:t>modernist</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building.</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Modernist</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design</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houses</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furniture</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spc="-18" dirty="0">
                <a:solidFill>
                  <a:sysClr val="windowText" lastClr="000000"/>
                </a:solidFill>
                <a:latin typeface="Calibri Light" panose="020F0302020204030204" pitchFamily="34" charset="0"/>
                <a:cs typeface="Calibri Light" panose="020F0302020204030204" pitchFamily="34" charset="0"/>
              </a:rPr>
              <a:t>also </a:t>
            </a:r>
            <a:r>
              <a:rPr lang="en-US" sz="1400" kern="0" dirty="0">
                <a:solidFill>
                  <a:sysClr val="windowText" lastClr="000000"/>
                </a:solidFill>
                <a:latin typeface="Calibri Light" panose="020F0302020204030204" pitchFamily="34" charset="0"/>
                <a:cs typeface="Calibri Light" panose="020F0302020204030204" pitchFamily="34" charset="0"/>
              </a:rPr>
              <a:t>typically</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emphasized</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simplicity</a:t>
            </a:r>
            <a:r>
              <a:rPr lang="en-US" sz="1400" b="1"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clarity</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form,</a:t>
            </a:r>
            <a:r>
              <a:rPr lang="en-US" sz="1400" kern="0" spc="-41"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open-</a:t>
            </a:r>
            <a:r>
              <a:rPr lang="en-US" sz="1400" kern="0" spc="-18" dirty="0">
                <a:solidFill>
                  <a:sysClr val="windowText" lastClr="000000"/>
                </a:solidFill>
                <a:latin typeface="Calibri Light" panose="020F0302020204030204" pitchFamily="34" charset="0"/>
                <a:cs typeface="Calibri Light" panose="020F0302020204030204" pitchFamily="34" charset="0"/>
              </a:rPr>
              <a:t>plan </a:t>
            </a:r>
            <a:r>
              <a:rPr lang="en-US" sz="1400" kern="0" dirty="0">
                <a:solidFill>
                  <a:sysClr val="windowText" lastClr="000000"/>
                </a:solidFill>
                <a:latin typeface="Calibri Light" panose="020F0302020204030204" pitchFamily="34" charset="0"/>
                <a:cs typeface="Calibri Light" panose="020F0302020204030204" pitchFamily="34" charset="0"/>
              </a:rPr>
              <a:t>interiors,</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absence</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clutter.</a:t>
            </a:r>
            <a:endParaRPr lang="en-US" sz="1400" kern="0" dirty="0">
              <a:solidFill>
                <a:sysClr val="windowText" lastClr="000000"/>
              </a:solidFill>
              <a:latin typeface="Calibri Light" panose="020F0302020204030204" pitchFamily="34" charset="0"/>
              <a:cs typeface="Calibri Light" panose="020F0302020204030204" pitchFamily="34" charset="0"/>
            </a:endParaRPr>
          </a:p>
        </p:txBody>
      </p:sp>
      <p:pic>
        <p:nvPicPr>
          <p:cNvPr id="6" name="object 6"/>
          <p:cNvPicPr/>
          <p:nvPr/>
        </p:nvPicPr>
        <p:blipFill>
          <a:blip r:embed="rId2" cstate="print"/>
          <a:stretch>
            <a:fillRect/>
          </a:stretch>
        </p:blipFill>
        <p:spPr>
          <a:xfrm>
            <a:off x="1151505" y="1353884"/>
            <a:ext cx="2879417" cy="2611179"/>
          </a:xfrm>
          <a:prstGeom prst="rect">
            <a:avLst/>
          </a:prstGeom>
        </p:spPr>
      </p:pic>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defTabSz="829178">
              <a:spcBef>
                <a:spcPts val="86"/>
              </a:spcBef>
            </a:pPr>
            <a:r>
              <a:rPr sz="907" kern="0" dirty="0">
                <a:solidFill>
                  <a:sysClr val="windowText" lastClr="000000"/>
                </a:solidFill>
                <a:latin typeface="Arial Rounded MT Bold"/>
                <a:cs typeface="Arial Rounded MT Bold"/>
              </a:rPr>
              <a:t>Wassily</a:t>
            </a:r>
            <a:r>
              <a:rPr sz="907" kern="0" spc="-36" dirty="0">
                <a:solidFill>
                  <a:sysClr val="windowText" lastClr="000000"/>
                </a:solidFill>
                <a:latin typeface="Arial Rounded MT Bold"/>
                <a:cs typeface="Arial Rounded MT Bold"/>
              </a:rPr>
              <a:t> </a:t>
            </a:r>
            <a:r>
              <a:rPr sz="907" kern="0" dirty="0">
                <a:solidFill>
                  <a:sysClr val="windowText" lastClr="000000"/>
                </a:solidFill>
                <a:latin typeface="Arial Rounded MT Bold"/>
                <a:cs typeface="Arial Rounded MT Bold"/>
              </a:rPr>
              <a:t>Chair:</a:t>
            </a:r>
            <a:r>
              <a:rPr sz="907" kern="0" spc="-41" dirty="0">
                <a:solidFill>
                  <a:sysClr val="windowText" lastClr="000000"/>
                </a:solidFill>
                <a:latin typeface="Arial Rounded MT Bold"/>
                <a:cs typeface="Arial Rounded MT Bold"/>
              </a:rPr>
              <a:t> </a:t>
            </a:r>
            <a:r>
              <a:rPr sz="907" kern="0" dirty="0">
                <a:solidFill>
                  <a:sysClr val="windowText" lastClr="000000"/>
                </a:solidFill>
                <a:latin typeface="Arial Rounded MT Bold"/>
                <a:cs typeface="Arial Rounded MT Bold"/>
              </a:rPr>
              <a:t>Marcel</a:t>
            </a:r>
            <a:r>
              <a:rPr sz="907" kern="0" spc="-45" dirty="0">
                <a:solidFill>
                  <a:sysClr val="windowText" lastClr="000000"/>
                </a:solidFill>
                <a:latin typeface="Arial Rounded MT Bold"/>
                <a:cs typeface="Arial Rounded MT Bold"/>
              </a:rPr>
              <a:t> </a:t>
            </a:r>
            <a:r>
              <a:rPr sz="907" kern="0" spc="-9" dirty="0">
                <a:solidFill>
                  <a:sysClr val="windowText" lastClr="000000"/>
                </a:solidFill>
                <a:latin typeface="Arial Rounded MT Bold"/>
                <a:cs typeface="Arial Rounded MT Bold"/>
              </a:rPr>
              <a:t>Breuer</a:t>
            </a:r>
            <a:endParaRPr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41023E91-682B-EC6C-85C2-1C253B1477FF}"/>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Modernism</a:t>
            </a:r>
            <a:r>
              <a:rPr lang="en-US" sz="2000" b="1" kern="0" spc="-27" dirty="0">
                <a:solidFill>
                  <a:prstClr val="black"/>
                </a:solidFill>
                <a:latin typeface="Calibri Light" panose="020F0302020204030204" pitchFamily="34" charset="0"/>
                <a:ea typeface="+mj-ea"/>
                <a:cs typeface="Calibri Light" panose="020F0302020204030204" pitchFamily="34" charset="0"/>
              </a:rPr>
              <a:t> </a:t>
            </a:r>
            <a:r>
              <a:rPr lang="en-US" sz="2000" b="1" kern="0" spc="-9" dirty="0">
                <a:solidFill>
                  <a:prstClr val="black"/>
                </a:solidFill>
                <a:latin typeface="Calibri Light" panose="020F0302020204030204" pitchFamily="34" charset="0"/>
                <a:ea typeface="+mj-ea"/>
                <a:cs typeface="Calibri Light" panose="020F0302020204030204" pitchFamily="34" charset="0"/>
              </a:rPr>
              <a:t>1880-</a:t>
            </a:r>
            <a:r>
              <a:rPr lang="en-US" sz="2000" b="1" kern="0" spc="-18" dirty="0">
                <a:solidFill>
                  <a:prstClr val="black"/>
                </a:solidFill>
                <a:latin typeface="Calibri Light" panose="020F0302020204030204" pitchFamily="34" charset="0"/>
                <a:ea typeface="+mj-ea"/>
                <a:cs typeface="Calibri Light" panose="020F0302020204030204" pitchFamily="34" charset="0"/>
              </a:rPr>
              <a:t>1940</a:t>
            </a:r>
          </a:p>
        </p:txBody>
      </p:sp>
    </p:spTree>
    <p:extLst>
      <p:ext uri="{BB962C8B-B14F-4D97-AF65-F5344CB8AC3E}">
        <p14:creationId xmlns:p14="http://schemas.microsoft.com/office/powerpoint/2010/main" val="2495686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object 4"/>
          <p:cNvSpPr txBox="1">
            <a:spLocks/>
          </p:cNvSpPr>
          <p:nvPr/>
        </p:nvSpPr>
        <p:spPr>
          <a:xfrm>
            <a:off x="5011140" y="1742629"/>
            <a:ext cx="6537393" cy="4035121"/>
          </a:xfrm>
          <a:prstGeom prst="rect">
            <a:avLst/>
          </a:prstGeom>
        </p:spPr>
        <p:txBody>
          <a:bodyPr vert="horz" wrap="square" lIns="0" tIns="23608" rIns="0" bIns="0" rtlCol="0">
            <a:spAutoFit/>
          </a:bodyPr>
          <a:lstStyle/>
          <a:p>
            <a:pPr marL="12207" marR="79347" defTabSz="878929">
              <a:lnSpc>
                <a:spcPts val="1557"/>
              </a:lnSpc>
              <a:spcBef>
                <a:spcPts val="196"/>
              </a:spcBef>
              <a:defRPr/>
            </a:pPr>
            <a:r>
              <a:rPr lang="en-US" sz="1484" kern="0">
                <a:solidFill>
                  <a:sysClr val="windowText" lastClr="000000"/>
                </a:solidFill>
                <a:latin typeface="Calibri Light" panose="020F0302020204030204" pitchFamily="34" charset="0"/>
                <a:ea typeface="+mn-ea"/>
                <a:cs typeface="Calibri Light" panose="020F0302020204030204" pitchFamily="34" charset="0"/>
              </a:rPr>
              <a:t>Art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Nouveau</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(French</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for</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'new</a:t>
            </a:r>
            <a:r>
              <a:rPr lang="en-US" sz="1484" kern="0" spc="-4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art')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is</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international</a:t>
            </a:r>
            <a:r>
              <a:rPr lang="en-US" sz="1484" b="1"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style</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of</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spc="-19">
                <a:solidFill>
                  <a:sysClr val="windowText" lastClr="000000"/>
                </a:solidFill>
                <a:latin typeface="Calibri Light" panose="020F0302020204030204" pitchFamily="34" charset="0"/>
                <a:ea typeface="+mn-ea"/>
                <a:cs typeface="Calibri Light" panose="020F0302020204030204" pitchFamily="34" charset="0"/>
              </a:rPr>
              <a:t>art,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architecture</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design</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that</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was</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most</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popular</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at</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the</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beginning</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spc="-24">
                <a:solidFill>
                  <a:sysClr val="windowText" lastClr="000000"/>
                </a:solidFill>
                <a:latin typeface="Calibri Light" panose="020F0302020204030204" pitchFamily="34" charset="0"/>
                <a:ea typeface="+mn-ea"/>
                <a:cs typeface="Calibri Light" panose="020F0302020204030204" pitchFamily="34" charset="0"/>
              </a:rPr>
              <a:t>of </a:t>
            </a:r>
            <a:r>
              <a:rPr lang="en-US" sz="1484" kern="0">
                <a:solidFill>
                  <a:sysClr val="windowText" lastClr="000000"/>
                </a:solidFill>
                <a:latin typeface="Calibri Light" panose="020F0302020204030204" pitchFamily="34" charset="0"/>
                <a:ea typeface="+mn-ea"/>
                <a:cs typeface="Calibri Light" panose="020F0302020204030204" pitchFamily="34" charset="0"/>
              </a:rPr>
              <a:t>the</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20th</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century</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(1880-</a:t>
            </a:r>
            <a:r>
              <a:rPr lang="en-US" sz="1484" kern="0">
                <a:solidFill>
                  <a:sysClr val="windowText" lastClr="000000"/>
                </a:solidFill>
                <a:latin typeface="Calibri Light" panose="020F0302020204030204" pitchFamily="34" charset="0"/>
                <a:ea typeface="+mn-ea"/>
                <a:cs typeface="Calibri Light" panose="020F0302020204030204" pitchFamily="34" charset="0"/>
              </a:rPr>
              <a:t>1914)</a:t>
            </a:r>
            <a:r>
              <a:rPr lang="en-US" sz="1484" kern="0" spc="-4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is</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characterized</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by</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b="1" kern="0" spc="-10">
                <a:solidFill>
                  <a:sysClr val="windowText" lastClr="000000"/>
                </a:solidFill>
                <a:latin typeface="Calibri Light" panose="020F0302020204030204" pitchFamily="34" charset="0"/>
                <a:ea typeface="+mn-ea"/>
                <a:cs typeface="Calibri Light" panose="020F0302020204030204" pitchFamily="34" charset="0"/>
              </a:rPr>
              <a:t>highly- </a:t>
            </a:r>
            <a:r>
              <a:rPr lang="en-US" sz="1484" b="1" kern="0" err="1">
                <a:solidFill>
                  <a:sysClr val="windowText" lastClr="000000"/>
                </a:solidFill>
                <a:latin typeface="Calibri Light" panose="020F0302020204030204" pitchFamily="34" charset="0"/>
                <a:ea typeface="+mn-ea"/>
                <a:cs typeface="Calibri Light" panose="020F0302020204030204" pitchFamily="34" charset="0"/>
              </a:rPr>
              <a:t>stylised</a:t>
            </a:r>
            <a:r>
              <a:rPr lang="en-US" sz="1484" b="1" kern="0">
                <a:solidFill>
                  <a:sysClr val="windowText" lastClr="000000"/>
                </a:solidFill>
                <a:latin typeface="Calibri Light" panose="020F0302020204030204" pitchFamily="34" charset="0"/>
                <a:ea typeface="+mn-ea"/>
                <a:cs typeface="Calibri Light" panose="020F0302020204030204" pitchFamily="34" charset="0"/>
              </a:rPr>
              <a:t>,</a:t>
            </a:r>
            <a:r>
              <a:rPr lang="en-US" sz="1484" b="1"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flowing,</a:t>
            </a:r>
            <a:r>
              <a:rPr lang="en-US" sz="1484" b="1"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curvilinear</a:t>
            </a:r>
            <a:r>
              <a:rPr lang="en-US" sz="1484" b="1" kern="0" spc="-15">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designs</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often</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incorporating</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floral </a:t>
            </a:r>
            <a:r>
              <a:rPr lang="en-US" sz="1484" kern="0">
                <a:solidFill>
                  <a:sysClr val="windowText" lastClr="000000"/>
                </a:solidFill>
                <a:latin typeface="Calibri Light" panose="020F0302020204030204" pitchFamily="34" charset="0"/>
                <a:ea typeface="+mn-ea"/>
                <a:cs typeface="Calibri Light" panose="020F0302020204030204" pitchFamily="34" charset="0"/>
              </a:rPr>
              <a:t>motifs.</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Natural</a:t>
            </a:r>
            <a:r>
              <a:rPr lang="en-US" sz="1484" b="1"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b="1" kern="0" spc="-10">
                <a:solidFill>
                  <a:sysClr val="windowText" lastClr="000000"/>
                </a:solidFill>
                <a:latin typeface="Calibri Light" panose="020F0302020204030204" pitchFamily="34" charset="0"/>
                <a:ea typeface="+mn-ea"/>
                <a:cs typeface="Calibri Light" panose="020F0302020204030204" pitchFamily="34" charset="0"/>
              </a:rPr>
              <a:t>Design</a:t>
            </a:r>
            <a:r>
              <a:rPr lang="en-US" sz="1484" kern="0" spc="-10">
                <a:solidFill>
                  <a:sysClr val="windowText" lastClr="000000"/>
                </a:solidFill>
                <a:latin typeface="Calibri Light" panose="020F0302020204030204" pitchFamily="34" charset="0"/>
                <a:ea typeface="+mn-ea"/>
                <a:cs typeface="Calibri Light" panose="020F0302020204030204" pitchFamily="34" charset="0"/>
              </a:rPr>
              <a:t>.</a:t>
            </a:r>
            <a:endParaRPr lang="en-US" sz="1484" kern="0">
              <a:solidFill>
                <a:sysClr val="windowText" lastClr="000000"/>
              </a:solidFill>
              <a:latin typeface="Calibri Light" panose="020F0302020204030204" pitchFamily="34" charset="0"/>
              <a:ea typeface="+mn-ea"/>
              <a:cs typeface="Calibri Light" panose="020F0302020204030204" pitchFamily="34" charset="0"/>
            </a:endParaRPr>
          </a:p>
          <a:p>
            <a:pPr defTabSz="878929">
              <a:spcBef>
                <a:spcPts val="5"/>
              </a:spcBef>
              <a:defRPr/>
            </a:pPr>
            <a:endParaRPr lang="en-US" sz="1484" kern="0">
              <a:solidFill>
                <a:sysClr val="windowText" lastClr="000000"/>
              </a:solidFill>
              <a:latin typeface="Calibri Light" panose="020F0302020204030204" pitchFamily="34" charset="0"/>
              <a:ea typeface="+mn-ea"/>
              <a:cs typeface="Calibri Light" panose="020F0302020204030204" pitchFamily="34" charset="0"/>
            </a:endParaRPr>
          </a:p>
          <a:p>
            <a:pPr marL="12207" marR="4883" defTabSz="878929">
              <a:lnSpc>
                <a:spcPts val="1557"/>
              </a:lnSpc>
              <a:defRPr/>
            </a:pPr>
            <a:r>
              <a:rPr lang="en-US" sz="1484" b="1" kern="0">
                <a:solidFill>
                  <a:sysClr val="windowText" lastClr="000000"/>
                </a:solidFill>
                <a:latin typeface="Calibri Light" panose="020F0302020204030204" pitchFamily="34" charset="0"/>
                <a:ea typeface="+mn-ea"/>
                <a:cs typeface="Calibri Light" panose="020F0302020204030204" pitchFamily="34" charset="0"/>
              </a:rPr>
              <a:t>Dynamic</a:t>
            </a:r>
            <a:r>
              <a:rPr lang="en-US" sz="1484" kern="0">
                <a:solidFill>
                  <a:sysClr val="windowText" lastClr="000000"/>
                </a:solidFill>
                <a:latin typeface="Calibri Light" panose="020F0302020204030204" pitchFamily="34" charset="0"/>
                <a:ea typeface="+mn-ea"/>
                <a:cs typeface="Calibri Light" panose="020F0302020204030204" pitchFamily="34" charset="0"/>
              </a:rPr>
              <a:t>,</a:t>
            </a:r>
            <a:r>
              <a:rPr lang="en-US" sz="1484" kern="0" spc="-57">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undulating,</a:t>
            </a:r>
            <a:r>
              <a:rPr lang="en-US" sz="1484" kern="0" spc="-5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flowing,</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curved</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'whiplash'</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lines characterized</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much</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of</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Art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Nouveau.</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Another</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feature</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is</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the</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use</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spc="-24">
                <a:solidFill>
                  <a:sysClr val="windowText" lastClr="000000"/>
                </a:solidFill>
                <a:latin typeface="Calibri Light" panose="020F0302020204030204" pitchFamily="34" charset="0"/>
                <a:ea typeface="+mn-ea"/>
                <a:cs typeface="Calibri Light" panose="020F0302020204030204" pitchFamily="34" charset="0"/>
              </a:rPr>
              <a:t>of </a:t>
            </a:r>
            <a:r>
              <a:rPr lang="en-US" sz="1484" kern="0">
                <a:solidFill>
                  <a:sysClr val="windowText" lastClr="000000"/>
                </a:solidFill>
                <a:latin typeface="Calibri Light" panose="020F0302020204030204" pitchFamily="34" charset="0"/>
                <a:ea typeface="+mn-ea"/>
                <a:cs typeface="Calibri Light" panose="020F0302020204030204" pitchFamily="34" charset="0"/>
              </a:rPr>
              <a:t>hyperbolas</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parabolas.</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Conventional</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err="1">
                <a:solidFill>
                  <a:sysClr val="windowText" lastClr="000000"/>
                </a:solidFill>
                <a:latin typeface="Calibri Light" panose="020F0302020204030204" pitchFamily="34" charset="0"/>
                <a:ea typeface="+mn-ea"/>
                <a:cs typeface="Calibri Light" panose="020F0302020204030204" pitchFamily="34" charset="0"/>
              </a:rPr>
              <a:t>mouldings</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seem</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to</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spring </a:t>
            </a:r>
            <a:r>
              <a:rPr lang="en-US" sz="1484" kern="0">
                <a:solidFill>
                  <a:sysClr val="windowText" lastClr="000000"/>
                </a:solidFill>
                <a:latin typeface="Calibri Light" panose="020F0302020204030204" pitchFamily="34" charset="0"/>
                <a:ea typeface="+mn-ea"/>
                <a:cs typeface="Calibri Light" panose="020F0302020204030204" pitchFamily="34" charset="0"/>
              </a:rPr>
              <a:t>to</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life</a:t>
            </a:r>
            <a:r>
              <a:rPr lang="en-US" sz="1484" kern="0" spc="-15">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'grow'</a:t>
            </a:r>
            <a:r>
              <a:rPr lang="en-US" sz="1484" kern="0" spc="-15">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into</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b="1" kern="0" spc="-10">
                <a:solidFill>
                  <a:sysClr val="windowText" lastClr="000000"/>
                </a:solidFill>
                <a:latin typeface="Calibri Light" panose="020F0302020204030204" pitchFamily="34" charset="0"/>
                <a:ea typeface="+mn-ea"/>
                <a:cs typeface="Calibri Light" panose="020F0302020204030204" pitchFamily="34" charset="0"/>
              </a:rPr>
              <a:t>plant-</a:t>
            </a:r>
            <a:r>
              <a:rPr lang="en-US" sz="1484" b="1" kern="0">
                <a:solidFill>
                  <a:sysClr val="windowText" lastClr="000000"/>
                </a:solidFill>
                <a:latin typeface="Calibri Light" panose="020F0302020204030204" pitchFamily="34" charset="0"/>
                <a:ea typeface="+mn-ea"/>
                <a:cs typeface="Calibri Light" panose="020F0302020204030204" pitchFamily="34" charset="0"/>
              </a:rPr>
              <a:t>derived</a:t>
            </a:r>
            <a:r>
              <a:rPr lang="en-US" sz="1484" b="1"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b="1" kern="0" spc="-10">
                <a:solidFill>
                  <a:sysClr val="windowText" lastClr="000000"/>
                </a:solidFill>
                <a:latin typeface="Calibri Light" panose="020F0302020204030204" pitchFamily="34" charset="0"/>
                <a:ea typeface="+mn-ea"/>
                <a:cs typeface="Calibri Light" panose="020F0302020204030204" pitchFamily="34" charset="0"/>
              </a:rPr>
              <a:t>forms</a:t>
            </a:r>
            <a:r>
              <a:rPr lang="en-US" sz="1484" kern="0" spc="-10">
                <a:solidFill>
                  <a:sysClr val="windowText" lastClr="000000"/>
                </a:solidFill>
                <a:latin typeface="Calibri Light" panose="020F0302020204030204" pitchFamily="34" charset="0"/>
                <a:ea typeface="+mn-ea"/>
                <a:cs typeface="Calibri Light" panose="020F0302020204030204" pitchFamily="34" charset="0"/>
              </a:rPr>
              <a:t>.</a:t>
            </a:r>
            <a:endParaRPr lang="en-US" sz="1484" kern="0">
              <a:solidFill>
                <a:sysClr val="windowText" lastClr="000000"/>
              </a:solidFill>
              <a:latin typeface="Calibri Light" panose="020F0302020204030204" pitchFamily="34" charset="0"/>
              <a:ea typeface="+mn-ea"/>
              <a:cs typeface="Calibri Light" panose="020F0302020204030204" pitchFamily="34" charset="0"/>
            </a:endParaRPr>
          </a:p>
          <a:p>
            <a:pPr marL="12207" marR="8545" defTabSz="878929">
              <a:lnSpc>
                <a:spcPct val="96500"/>
              </a:lnSpc>
              <a:spcBef>
                <a:spcPts val="1514"/>
              </a:spcBef>
              <a:defRPr/>
            </a:pPr>
            <a:r>
              <a:rPr lang="en-US" sz="1484" kern="0">
                <a:solidFill>
                  <a:sysClr val="windowText" lastClr="000000"/>
                </a:solidFill>
                <a:latin typeface="Calibri Light" panose="020F0302020204030204" pitchFamily="34" charset="0"/>
                <a:ea typeface="+mn-ea"/>
                <a:cs typeface="Calibri Light" panose="020F0302020204030204" pitchFamily="34" charset="0"/>
              </a:rPr>
              <a:t>Art</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Nouveau</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did</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not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detest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the</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machine</a:t>
            </a:r>
            <a:r>
              <a:rPr lang="en-US" sz="1484" kern="0" spc="-4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age</a:t>
            </a:r>
            <a:r>
              <a:rPr lang="en-US" sz="1484" kern="0" spc="-4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as</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the</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Arts</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Crafts </a:t>
            </a:r>
            <a:r>
              <a:rPr lang="en-US" sz="1484" kern="0">
                <a:solidFill>
                  <a:sysClr val="windowText" lastClr="000000"/>
                </a:solidFill>
                <a:latin typeface="Calibri Light" panose="020F0302020204030204" pitchFamily="34" charset="0"/>
                <a:ea typeface="+mn-ea"/>
                <a:cs typeface="Calibri Light" panose="020F0302020204030204" pitchFamily="34" charset="0"/>
              </a:rPr>
              <a:t>Movement</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did,</a:t>
            </a:r>
            <a:r>
              <a:rPr lang="en-US" sz="1484" kern="0" spc="-1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but</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used</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it</a:t>
            </a:r>
            <a:r>
              <a:rPr lang="en-US" sz="1484" kern="0" spc="-3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to</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its</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advantage.</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For</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sculpture,</a:t>
            </a:r>
            <a:r>
              <a:rPr lang="en-US" sz="1484" kern="0" spc="-24">
                <a:solidFill>
                  <a:sysClr val="windowText" lastClr="000000"/>
                </a:solidFill>
                <a:latin typeface="Calibri Light" panose="020F0302020204030204" pitchFamily="34" charset="0"/>
                <a:ea typeface="+mn-ea"/>
                <a:cs typeface="Calibri Light" panose="020F0302020204030204" pitchFamily="34" charset="0"/>
              </a:rPr>
              <a:t> the </a:t>
            </a:r>
            <a:r>
              <a:rPr lang="en-US" sz="1484" kern="0">
                <a:solidFill>
                  <a:sysClr val="windowText" lastClr="000000"/>
                </a:solidFill>
                <a:latin typeface="Calibri Light" panose="020F0302020204030204" pitchFamily="34" charset="0"/>
                <a:ea typeface="+mn-ea"/>
                <a:cs typeface="Calibri Light" panose="020F0302020204030204" pitchFamily="34" charset="0"/>
              </a:rPr>
              <a:t>principal</a:t>
            </a:r>
            <a:r>
              <a:rPr lang="en-US" sz="1484" kern="0" spc="-5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materials</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employed</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were</a:t>
            </a:r>
            <a:r>
              <a:rPr lang="en-US" sz="1484" kern="0" spc="-29">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glass</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and</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wrought</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iron,</a:t>
            </a:r>
            <a:r>
              <a:rPr lang="en-US" sz="1484" kern="0" spc="-53">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leading </a:t>
            </a:r>
            <a:r>
              <a:rPr lang="en-US" sz="1484" kern="0">
                <a:solidFill>
                  <a:sysClr val="windowText" lastClr="000000"/>
                </a:solidFill>
                <a:latin typeface="Calibri Light" panose="020F0302020204030204" pitchFamily="34" charset="0"/>
                <a:ea typeface="+mn-ea"/>
                <a:cs typeface="Calibri Light" panose="020F0302020204030204" pitchFamily="34" charset="0"/>
              </a:rPr>
              <a:t>to</a:t>
            </a:r>
            <a:r>
              <a:rPr lang="en-US" sz="1484" kern="0" spc="-43">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sculptural</a:t>
            </a:r>
            <a:r>
              <a:rPr lang="en-US" sz="1484" b="1"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b="1" kern="0">
                <a:solidFill>
                  <a:sysClr val="windowText" lastClr="000000"/>
                </a:solidFill>
                <a:latin typeface="Calibri Light" panose="020F0302020204030204" pitchFamily="34" charset="0"/>
                <a:ea typeface="+mn-ea"/>
                <a:cs typeface="Calibri Light" panose="020F0302020204030204" pitchFamily="34" charset="0"/>
              </a:rPr>
              <a:t>qualities</a:t>
            </a:r>
            <a:r>
              <a:rPr lang="en-US" sz="1484" b="1"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even</a:t>
            </a:r>
            <a:r>
              <a:rPr lang="en-US" sz="1484" kern="0" spc="-38">
                <a:solidFill>
                  <a:sysClr val="windowText" lastClr="000000"/>
                </a:solidFill>
                <a:latin typeface="Calibri Light" panose="020F0302020204030204" pitchFamily="34" charset="0"/>
                <a:ea typeface="+mn-ea"/>
                <a:cs typeface="Calibri Light" panose="020F0302020204030204" pitchFamily="34" charset="0"/>
              </a:rPr>
              <a:t> </a:t>
            </a:r>
            <a:r>
              <a:rPr lang="en-US" sz="1484" kern="0">
                <a:solidFill>
                  <a:sysClr val="windowText" lastClr="000000"/>
                </a:solidFill>
                <a:latin typeface="Calibri Light" panose="020F0302020204030204" pitchFamily="34" charset="0"/>
                <a:ea typeface="+mn-ea"/>
                <a:cs typeface="Calibri Light" panose="020F0302020204030204" pitchFamily="34" charset="0"/>
              </a:rPr>
              <a:t>in</a:t>
            </a:r>
            <a:r>
              <a:rPr lang="en-US" sz="1484" kern="0" spc="-48">
                <a:solidFill>
                  <a:sysClr val="windowText" lastClr="000000"/>
                </a:solidFill>
                <a:latin typeface="Calibri Light" panose="020F0302020204030204" pitchFamily="34" charset="0"/>
                <a:ea typeface="+mn-ea"/>
                <a:cs typeface="Calibri Light" panose="020F0302020204030204" pitchFamily="34" charset="0"/>
              </a:rPr>
              <a:t> </a:t>
            </a:r>
            <a:r>
              <a:rPr lang="en-US" sz="1484" kern="0" spc="-10">
                <a:solidFill>
                  <a:sysClr val="windowText" lastClr="000000"/>
                </a:solidFill>
                <a:latin typeface="Calibri Light" panose="020F0302020204030204" pitchFamily="34" charset="0"/>
                <a:ea typeface="+mn-ea"/>
                <a:cs typeface="Calibri Light" panose="020F0302020204030204" pitchFamily="34" charset="0"/>
              </a:rPr>
              <a:t>architecture.</a:t>
            </a:r>
          </a:p>
          <a:p>
            <a:pPr marL="12207" marR="8545" defTabSz="878929">
              <a:lnSpc>
                <a:spcPct val="96500"/>
              </a:lnSpc>
              <a:spcBef>
                <a:spcPts val="1514"/>
              </a:spcBef>
              <a:defRPr/>
            </a:pPr>
            <a:r>
              <a:rPr lang="en-US" sz="1484" kern="0">
                <a:solidFill>
                  <a:sysClr val="windowText" lastClr="000000"/>
                </a:solidFill>
                <a:latin typeface="Calibri Light" panose="020F0302020204030204" pitchFamily="34" charset="0"/>
                <a:ea typeface="+mn-ea"/>
                <a:cs typeface="Calibri Light" panose="020F0302020204030204" pitchFamily="34" charset="0"/>
              </a:rPr>
              <a:t>Art Nouveau is considered a </a:t>
            </a:r>
            <a:r>
              <a:rPr lang="en-US" sz="1484" b="1" kern="0">
                <a:solidFill>
                  <a:sysClr val="windowText" lastClr="000000"/>
                </a:solidFill>
                <a:latin typeface="Calibri Light" panose="020F0302020204030204" pitchFamily="34" charset="0"/>
                <a:ea typeface="+mn-ea"/>
                <a:cs typeface="Calibri Light" panose="020F0302020204030204" pitchFamily="34" charset="0"/>
              </a:rPr>
              <a:t>'total' style</a:t>
            </a:r>
            <a:r>
              <a:rPr lang="en-US" sz="1484" kern="0">
                <a:solidFill>
                  <a:sysClr val="windowText" lastClr="000000"/>
                </a:solidFill>
                <a:latin typeface="Calibri Light" panose="020F0302020204030204" pitchFamily="34" charset="0"/>
                <a:ea typeface="+mn-ea"/>
                <a:cs typeface="Calibri Light" panose="020F0302020204030204" pitchFamily="34" charset="0"/>
              </a:rPr>
              <a:t>, meaning that it encompasses a hierarchy of scales in design — architecture; interior design; decorative arts including </a:t>
            </a:r>
            <a:r>
              <a:rPr lang="en-US" sz="1484" kern="0" err="1">
                <a:solidFill>
                  <a:sysClr val="windowText" lastClr="000000"/>
                </a:solidFill>
                <a:latin typeface="Calibri Light" panose="020F0302020204030204" pitchFamily="34" charset="0"/>
                <a:ea typeface="+mn-ea"/>
                <a:cs typeface="Calibri Light" panose="020F0302020204030204" pitchFamily="34" charset="0"/>
              </a:rPr>
              <a:t>jewellery</a:t>
            </a:r>
            <a:r>
              <a:rPr lang="en-US" sz="1484" kern="0">
                <a:solidFill>
                  <a:sysClr val="windowText" lastClr="000000"/>
                </a:solidFill>
                <a:latin typeface="Calibri Light" panose="020F0302020204030204" pitchFamily="34" charset="0"/>
                <a:ea typeface="+mn-ea"/>
                <a:cs typeface="Calibri Light" panose="020F0302020204030204" pitchFamily="34" charset="0"/>
              </a:rPr>
              <a:t>, furniture, textiles, household silver and other utensils, and lighting; and the range of visual arts.</a:t>
            </a:r>
          </a:p>
          <a:p>
            <a:pPr marL="11516" marR="8061" lvl="0" indent="0" algn="l" defTabSz="829178" rtl="0" eaLnBrk="1" fontAlgn="auto" latinLnBrk="0" hangingPunct="1">
              <a:lnSpc>
                <a:spcPct val="96500"/>
              </a:lnSpc>
              <a:spcBef>
                <a:spcPts val="1428"/>
              </a:spcBef>
              <a:spcAft>
                <a:spcPts val="0"/>
              </a:spcAft>
              <a:buClrTx/>
              <a:buSzTx/>
              <a:buFontTx/>
              <a:buNone/>
              <a:tabLst/>
              <a:defRPr/>
            </a:pPr>
            <a:endParaRPr kumimoji="0" lang="en-US" sz="1400" b="0" i="0" u="none" strike="noStrike" kern="0" cap="none" spc="0" normalizeH="0" baseline="0" noProof="0">
              <a:ln>
                <a:noFill/>
              </a:ln>
              <a:solidFill>
                <a:sysClr val="windowText" lastClr="000000"/>
              </a:solidFill>
              <a:effectLst/>
              <a:uLnTx/>
              <a:uFillTx/>
              <a:latin typeface="Calibri Light" panose="020F0302020204030204" pitchFamily="34" charset="0"/>
              <a:cs typeface="Calibri Light" panose="020F0302020204030204" pitchFamily="34" charset="0"/>
            </a:endParaRPr>
          </a:p>
        </p:txBody>
      </p:sp>
      <p:sp>
        <p:nvSpPr>
          <p:cNvPr id="2" name="object 4">
            <a:extLst>
              <a:ext uri="{FF2B5EF4-FFF2-40B4-BE49-F238E27FC236}">
                <a16:creationId xmlns:a16="http://schemas.microsoft.com/office/drawing/2014/main" id="{41023E91-682B-EC6C-85C2-1C253B1477FF}"/>
              </a:ext>
            </a:extLst>
          </p:cNvPr>
          <p:cNvSpPr txBox="1">
            <a:spLocks/>
          </p:cNvSpPr>
          <p:nvPr/>
        </p:nvSpPr>
        <p:spPr>
          <a:xfrm>
            <a:off x="5011139" y="1225365"/>
            <a:ext cx="6537393" cy="250665"/>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2207" marR="214849" defTabSz="969264">
              <a:lnSpc>
                <a:spcPts val="1557"/>
              </a:lnSpc>
              <a:spcBef>
                <a:spcPts val="196"/>
              </a:spcBef>
            </a:pPr>
            <a:r>
              <a:rPr lang="en-US" sz="2120" b="1" i="0" kern="0">
                <a:solidFill>
                  <a:prstClr val="black"/>
                </a:solidFill>
                <a:latin typeface="Calibri Light" panose="020F0302020204030204" pitchFamily="34" charset="0"/>
                <a:ea typeface="+mj-ea"/>
                <a:cs typeface="Calibri Light" panose="020F0302020204030204" pitchFamily="34" charset="0"/>
              </a:rPr>
              <a:t>Art Nouveau 1880-1910</a:t>
            </a:r>
            <a:endParaRPr lang="en-US" sz="2000" b="1" kern="0" spc="-18">
              <a:solidFill>
                <a:prstClr val="black"/>
              </a:solidFill>
              <a:latin typeface="Calibri Light" panose="020F0302020204030204" pitchFamily="34" charset="0"/>
              <a:ea typeface="+mj-ea"/>
              <a:cs typeface="Calibri Light" panose="020F0302020204030204" pitchFamily="34" charset="0"/>
            </a:endParaRPr>
          </a:p>
        </p:txBody>
      </p:sp>
      <p:pic>
        <p:nvPicPr>
          <p:cNvPr id="10" name="Picture 9">
            <a:extLst>
              <a:ext uri="{FF2B5EF4-FFF2-40B4-BE49-F238E27FC236}">
                <a16:creationId xmlns:a16="http://schemas.microsoft.com/office/drawing/2014/main" id="{98C91BDD-0C16-9FD2-EB87-6D754DB0663E}"/>
              </a:ext>
            </a:extLst>
          </p:cNvPr>
          <p:cNvPicPr>
            <a:picLocks noChangeAspect="1"/>
          </p:cNvPicPr>
          <p:nvPr/>
        </p:nvPicPr>
        <p:blipFill>
          <a:blip r:embed="rId2"/>
          <a:stretch>
            <a:fillRect/>
          </a:stretch>
        </p:blipFill>
        <p:spPr>
          <a:xfrm>
            <a:off x="1178505" y="780366"/>
            <a:ext cx="2825413" cy="3369759"/>
          </a:xfrm>
          <a:prstGeom prst="rect">
            <a:avLst/>
          </a:prstGeom>
        </p:spPr>
      </p:pic>
      <p:sp>
        <p:nvSpPr>
          <p:cNvPr id="12" name="object 7">
            <a:extLst>
              <a:ext uri="{FF2B5EF4-FFF2-40B4-BE49-F238E27FC236}">
                <a16:creationId xmlns:a16="http://schemas.microsoft.com/office/drawing/2014/main" id="{F3906F59-C0C5-FA69-E8F9-6AA902A42619}"/>
              </a:ext>
            </a:extLst>
          </p:cNvPr>
          <p:cNvSpPr txBox="1"/>
          <p:nvPr/>
        </p:nvSpPr>
        <p:spPr>
          <a:xfrm>
            <a:off x="1178507" y="4295890"/>
            <a:ext cx="2825412" cy="149547"/>
          </a:xfrm>
          <a:prstGeom prst="rect">
            <a:avLst/>
          </a:prstGeom>
        </p:spPr>
        <p:txBody>
          <a:bodyPr vert="horz" wrap="square" lIns="0" tIns="10941" rIns="0" bIns="0" rtlCol="0">
            <a:spAutoFit/>
          </a:bodyPr>
          <a:lstStyle/>
          <a:p>
            <a:pPr marL="12207" algn="ctr" defTabSz="878929">
              <a:spcBef>
                <a:spcPts val="91"/>
              </a:spcBef>
              <a:defRPr/>
            </a:pPr>
            <a:r>
              <a:rPr lang="fr-FR" sz="900" kern="0" dirty="0">
                <a:solidFill>
                  <a:sysClr val="windowText" lastClr="000000"/>
                </a:solidFill>
                <a:latin typeface="Arial Rounded MT Bold"/>
                <a:ea typeface="+mn-ea"/>
                <a:cs typeface="+mn-cs"/>
              </a:rPr>
              <a:t>Art</a:t>
            </a:r>
            <a:r>
              <a:rPr lang="fr-FR" sz="900" kern="0" spc="-29" dirty="0">
                <a:solidFill>
                  <a:sysClr val="windowText" lastClr="000000"/>
                </a:solidFill>
                <a:latin typeface="Arial Rounded MT Bold"/>
                <a:ea typeface="+mn-ea"/>
                <a:cs typeface="+mn-cs"/>
              </a:rPr>
              <a:t> </a:t>
            </a:r>
            <a:r>
              <a:rPr lang="fr-FR" sz="900" kern="0" dirty="0">
                <a:solidFill>
                  <a:sysClr val="windowText" lastClr="000000"/>
                </a:solidFill>
                <a:latin typeface="Arial Rounded MT Bold"/>
                <a:ea typeface="+mn-ea"/>
                <a:cs typeface="+mn-cs"/>
              </a:rPr>
              <a:t>Nouveau</a:t>
            </a:r>
            <a:r>
              <a:rPr lang="fr-FR" sz="900" kern="0" spc="-15" dirty="0">
                <a:solidFill>
                  <a:sysClr val="windowText" lastClr="000000"/>
                </a:solidFill>
                <a:latin typeface="Arial Rounded MT Bold"/>
                <a:ea typeface="+mn-ea"/>
                <a:cs typeface="+mn-cs"/>
              </a:rPr>
              <a:t> </a:t>
            </a:r>
            <a:r>
              <a:rPr lang="fr-FR" sz="900" kern="0" dirty="0" err="1">
                <a:solidFill>
                  <a:sysClr val="windowText" lastClr="000000"/>
                </a:solidFill>
                <a:latin typeface="Arial Rounded MT Bold"/>
                <a:ea typeface="+mn-ea"/>
                <a:cs typeface="+mn-cs"/>
              </a:rPr>
              <a:t>Pewter</a:t>
            </a:r>
            <a:r>
              <a:rPr lang="fr-FR" sz="900" kern="0" spc="-29" dirty="0">
                <a:solidFill>
                  <a:sysClr val="windowText" lastClr="000000"/>
                </a:solidFill>
                <a:latin typeface="Arial Rounded MT Bold"/>
                <a:ea typeface="+mn-ea"/>
                <a:cs typeface="+mn-cs"/>
              </a:rPr>
              <a:t> </a:t>
            </a:r>
            <a:r>
              <a:rPr lang="fr-FR" sz="900" kern="0" dirty="0" err="1">
                <a:solidFill>
                  <a:sysClr val="windowText" lastClr="000000"/>
                </a:solidFill>
                <a:latin typeface="Arial Rounded MT Bold"/>
                <a:ea typeface="+mn-ea"/>
                <a:cs typeface="+mn-cs"/>
              </a:rPr>
              <a:t>Clock</a:t>
            </a:r>
            <a:r>
              <a:rPr lang="fr-FR" sz="900" kern="0" dirty="0">
                <a:solidFill>
                  <a:sysClr val="windowText" lastClr="000000"/>
                </a:solidFill>
                <a:latin typeface="Arial Rounded MT Bold"/>
                <a:ea typeface="+mn-ea"/>
                <a:cs typeface="+mn-cs"/>
              </a:rPr>
              <a:t>:</a:t>
            </a:r>
            <a:r>
              <a:rPr lang="fr-FR" sz="900" kern="0" spc="-24" dirty="0">
                <a:solidFill>
                  <a:sysClr val="windowText" lastClr="000000"/>
                </a:solidFill>
                <a:latin typeface="Arial Rounded MT Bold"/>
                <a:ea typeface="+mn-ea"/>
                <a:cs typeface="+mn-cs"/>
              </a:rPr>
              <a:t> </a:t>
            </a:r>
            <a:r>
              <a:rPr lang="fr-FR" sz="900" kern="0" spc="-10" dirty="0">
                <a:solidFill>
                  <a:sysClr val="windowText" lastClr="000000"/>
                </a:solidFill>
                <a:latin typeface="Arial Rounded MT Bold"/>
                <a:ea typeface="+mn-ea"/>
                <a:cs typeface="+mn-cs"/>
              </a:rPr>
              <a:t>Archibald</a:t>
            </a:r>
            <a:r>
              <a:rPr lang="fr-FR" sz="900" kern="0" spc="-24" dirty="0">
                <a:solidFill>
                  <a:sysClr val="windowText" lastClr="000000"/>
                </a:solidFill>
                <a:latin typeface="Arial Rounded MT Bold"/>
                <a:ea typeface="+mn-ea"/>
                <a:cs typeface="+mn-cs"/>
              </a:rPr>
              <a:t> </a:t>
            </a:r>
            <a:r>
              <a:rPr lang="fr-FR" sz="900" kern="0" spc="-19" dirty="0">
                <a:solidFill>
                  <a:sysClr val="windowText" lastClr="000000"/>
                </a:solidFill>
                <a:latin typeface="Arial Rounded MT Bold"/>
                <a:ea typeface="+mn-ea"/>
                <a:cs typeface="+mn-cs"/>
              </a:rPr>
              <a:t>Knox</a:t>
            </a:r>
            <a:endParaRPr kumimoji="0" lang="fr-FR" sz="900" b="0" i="0" u="none" strike="noStrike" kern="0" cap="none" spc="0" normalizeH="0" baseline="0" noProof="0" dirty="0">
              <a:ln>
                <a:noFill/>
              </a:ln>
              <a:solidFill>
                <a:sysClr val="windowText" lastClr="000000"/>
              </a:solidFill>
              <a:effectLst/>
              <a:uLnTx/>
              <a:uFillTx/>
              <a:latin typeface="Arial Rounded MT Bold"/>
              <a:ea typeface="+mn-ea"/>
              <a:cs typeface="Arial Rounded MT Bold"/>
            </a:endParaRPr>
          </a:p>
        </p:txBody>
      </p:sp>
    </p:spTree>
    <p:extLst>
      <p:ext uri="{BB962C8B-B14F-4D97-AF65-F5344CB8AC3E}">
        <p14:creationId xmlns:p14="http://schemas.microsoft.com/office/powerpoint/2010/main" val="2579042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3063132"/>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Futurism was the first movement in the history of art and design to be engineered and managed like a business. It embraced technological progress and celebrated the potential and dynamism of the modern age. It was an extremely </a:t>
            </a:r>
            <a:r>
              <a:rPr lang="en-US" sz="1400" b="1" spc="-9" dirty="0">
                <a:latin typeface="Calibri Light" panose="020F0302020204030204" pitchFamily="34" charset="0"/>
                <a:cs typeface="Calibri Light" panose="020F0302020204030204" pitchFamily="34" charset="0"/>
              </a:rPr>
              <a:t>forward thinking </a:t>
            </a:r>
            <a:r>
              <a:rPr lang="en-US" sz="1400" spc="-9" dirty="0">
                <a:latin typeface="Calibri Light" panose="020F0302020204030204" pitchFamily="34" charset="0"/>
                <a:cs typeface="Calibri Light" panose="020F0302020204030204" pitchFamily="34" charset="0"/>
              </a:rPr>
              <a:t>movement.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widely influential typography of </a:t>
            </a:r>
            <a:r>
              <a:rPr lang="en-US" sz="1400" b="1" spc="-9" dirty="0" err="1">
                <a:latin typeface="Calibri Light" panose="020F0302020204030204" pitchFamily="34" charset="0"/>
                <a:cs typeface="Calibri Light" panose="020F0302020204030204" pitchFamily="34" charset="0"/>
              </a:rPr>
              <a:t>Marrinetti</a:t>
            </a:r>
            <a:r>
              <a:rPr lang="en-US" sz="1400" spc="-9" dirty="0">
                <a:latin typeface="Calibri Light" panose="020F0302020204030204" pitchFamily="34" charset="0"/>
                <a:cs typeface="Calibri Light" panose="020F0302020204030204" pitchFamily="34" charset="0"/>
              </a:rPr>
              <a:t> abandoned traditional grammar and punctuation, and format, to create vivid pictorial typographic pages. His work in turn influenced many future typographic designers.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Futurism embraced all aspects of art and design, and was heavily influenced by the Italian way of life. Everything from painting, to architecture to gastronomy was given the Futurism treatment.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movement was inspired by the </a:t>
            </a:r>
            <a:r>
              <a:rPr lang="en-US" sz="1400" b="1" spc="-9" dirty="0">
                <a:latin typeface="Calibri Light" panose="020F0302020204030204" pitchFamily="34" charset="0"/>
                <a:cs typeface="Calibri Light" panose="020F0302020204030204" pitchFamily="34" charset="0"/>
              </a:rPr>
              <a:t>mechanism of war</a:t>
            </a:r>
            <a:r>
              <a:rPr lang="en-US" sz="1400" spc="-9" dirty="0">
                <a:latin typeface="Calibri Light" panose="020F0302020204030204" pitchFamily="34" charset="0"/>
                <a:cs typeface="Calibri Light" panose="020F0302020204030204" pitchFamily="34" charset="0"/>
              </a:rPr>
              <a:t>, which led to war being glorified in resulting works.</a:t>
            </a:r>
          </a:p>
        </p:txBody>
      </p:sp>
      <p:sp>
        <p:nvSpPr>
          <p:cNvPr id="7" name="object 7"/>
          <p:cNvSpPr txBox="1"/>
          <p:nvPr/>
        </p:nvSpPr>
        <p:spPr>
          <a:xfrm>
            <a:off x="1319085" y="4295890"/>
            <a:ext cx="2544256" cy="150638"/>
          </a:xfrm>
          <a:prstGeom prst="rect">
            <a:avLst/>
          </a:prstGeom>
        </p:spPr>
        <p:txBody>
          <a:bodyPr vert="horz" wrap="square" lIns="0" tIns="10941" rIns="0" bIns="0" rtlCol="0">
            <a:spAutoFit/>
          </a:bodyPr>
          <a:lstStyle/>
          <a:p>
            <a:pPr marL="11516" algn="ctr" defTabSz="829178">
              <a:spcBef>
                <a:spcPts val="86"/>
              </a:spcBef>
            </a:pPr>
            <a:r>
              <a:rPr lang="en-GB" sz="907" kern="0" dirty="0" err="1">
                <a:solidFill>
                  <a:sysClr val="windowText" lastClr="000000"/>
                </a:solidFill>
                <a:latin typeface="Arial Rounded MT Bold"/>
                <a:cs typeface="Arial Rounded MT Bold"/>
              </a:rPr>
              <a:t>Futurismo</a:t>
            </a:r>
            <a:r>
              <a:rPr lang="en-GB" sz="907" kern="0" dirty="0">
                <a:solidFill>
                  <a:sysClr val="windowText" lastClr="000000"/>
                </a:solidFill>
                <a:latin typeface="Arial Rounded MT Bold"/>
                <a:cs typeface="Arial Rounded MT Bold"/>
              </a:rPr>
              <a:t> Typeface: Alan Kegler</a:t>
            </a:r>
          </a:p>
        </p:txBody>
      </p:sp>
      <p:pic>
        <p:nvPicPr>
          <p:cNvPr id="2" name="Picture 1">
            <a:extLst>
              <a:ext uri="{FF2B5EF4-FFF2-40B4-BE49-F238E27FC236}">
                <a16:creationId xmlns:a16="http://schemas.microsoft.com/office/drawing/2014/main" id="{0C63CA5A-F27E-5081-9FAE-35687D7F123F}"/>
              </a:ext>
            </a:extLst>
          </p:cNvPr>
          <p:cNvPicPr>
            <a:picLocks noChangeAspect="1"/>
          </p:cNvPicPr>
          <p:nvPr/>
        </p:nvPicPr>
        <p:blipFill>
          <a:blip r:embed="rId2"/>
          <a:stretch>
            <a:fillRect/>
          </a:stretch>
        </p:blipFill>
        <p:spPr>
          <a:xfrm>
            <a:off x="1234735" y="1766331"/>
            <a:ext cx="2712955" cy="1786283"/>
          </a:xfrm>
          <a:prstGeom prst="rect">
            <a:avLst/>
          </a:prstGeom>
        </p:spPr>
      </p:pic>
      <p:sp>
        <p:nvSpPr>
          <p:cNvPr id="3" name="object 4">
            <a:extLst>
              <a:ext uri="{FF2B5EF4-FFF2-40B4-BE49-F238E27FC236}">
                <a16:creationId xmlns:a16="http://schemas.microsoft.com/office/drawing/2014/main" id="{2886E933-E17C-6C3C-0DA1-B535D99FFE82}"/>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Modernism</a:t>
            </a:r>
            <a:r>
              <a:rPr lang="en-US" sz="2000" b="1" kern="0" spc="-27" dirty="0">
                <a:solidFill>
                  <a:prstClr val="black"/>
                </a:solidFill>
                <a:latin typeface="Calibri Light" panose="020F0302020204030204" pitchFamily="34" charset="0"/>
                <a:ea typeface="+mj-ea"/>
                <a:cs typeface="Calibri Light" panose="020F0302020204030204" pitchFamily="34" charset="0"/>
              </a:rPr>
              <a:t> </a:t>
            </a:r>
            <a:r>
              <a:rPr lang="en-US" sz="2000" b="1" kern="0" spc="-9" dirty="0">
                <a:solidFill>
                  <a:prstClr val="black"/>
                </a:solidFill>
                <a:latin typeface="Calibri Light" panose="020F0302020204030204" pitchFamily="34" charset="0"/>
                <a:ea typeface="+mj-ea"/>
                <a:cs typeface="Calibri Light" panose="020F0302020204030204" pitchFamily="34" charset="0"/>
              </a:rPr>
              <a:t>1880-</a:t>
            </a:r>
            <a:r>
              <a:rPr lang="en-US" sz="2000" b="1" kern="0" spc="-18" dirty="0">
                <a:solidFill>
                  <a:prstClr val="black"/>
                </a:solidFill>
                <a:latin typeface="Calibri Light" panose="020F0302020204030204" pitchFamily="34" charset="0"/>
                <a:ea typeface="+mj-ea"/>
                <a:cs typeface="Calibri Light" panose="020F0302020204030204" pitchFamily="34" charset="0"/>
              </a:rPr>
              <a:t>1940</a:t>
            </a:r>
          </a:p>
        </p:txBody>
      </p:sp>
    </p:spTree>
    <p:extLst>
      <p:ext uri="{BB962C8B-B14F-4D97-AF65-F5344CB8AC3E}">
        <p14:creationId xmlns:p14="http://schemas.microsoft.com/office/powerpoint/2010/main" val="3503920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3028507"/>
          </a:xfrm>
          <a:prstGeom prst="rect">
            <a:avLst/>
          </a:prstGeom>
        </p:spPr>
        <p:txBody>
          <a:bodyPr vert="horz" wrap="square" lIns="0" tIns="23608" rIns="0" bIns="0" rtlCol="0">
            <a:spAutoFit/>
          </a:bodyPr>
          <a:lstStyle/>
          <a:p>
            <a:pPr marL="11516" marR="202688">
              <a:lnSpc>
                <a:spcPts val="1469"/>
              </a:lnSpc>
              <a:spcBef>
                <a:spcPts val="185"/>
              </a:spcBef>
            </a:pPr>
            <a:r>
              <a:rPr sz="1400" spc="-9" dirty="0">
                <a:latin typeface="Calibri Light" panose="020F0302020204030204" pitchFamily="34" charset="0"/>
                <a:cs typeface="Calibri Light" panose="020F0302020204030204" pitchFamily="34" charset="0"/>
              </a:rPr>
              <a:t>Modernists,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especially</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those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involved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had</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more</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realistic </a:t>
            </a:r>
            <a:r>
              <a:rPr sz="1400" dirty="0">
                <a:latin typeface="Calibri Light" panose="020F0302020204030204" pitchFamily="34" charset="0"/>
                <a:cs typeface="Calibri Light" panose="020F0302020204030204" pitchFamily="34" charset="0"/>
              </a:rPr>
              <a:t>views.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Modernist</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architects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designers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believed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that</a:t>
            </a:r>
            <a:r>
              <a:rPr sz="1400" spc="-36"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new </a:t>
            </a:r>
            <a:r>
              <a:rPr sz="1400" spc="-9" dirty="0">
                <a:latin typeface="Calibri Light" panose="020F0302020204030204" pitchFamily="34" charset="0"/>
                <a:cs typeface="Calibri Light" panose="020F0302020204030204" pitchFamily="34" charset="0"/>
              </a:rPr>
              <a:t>technology</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rendered</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old</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styles</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of</a:t>
            </a:r>
            <a:r>
              <a:rPr sz="1400" spc="-23"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building</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obsolete.</a:t>
            </a:r>
          </a:p>
          <a:p>
            <a:pPr marL="11516" marR="4607">
              <a:lnSpc>
                <a:spcPct val="95800"/>
              </a:lnSpc>
              <a:spcBef>
                <a:spcPts val="1396"/>
              </a:spcBef>
            </a:pPr>
            <a:r>
              <a:rPr sz="1400" b="1" dirty="0">
                <a:latin typeface="Calibri Light" panose="020F0302020204030204" pitchFamily="34" charset="0"/>
                <a:cs typeface="Calibri Light" panose="020F0302020204030204" pitchFamily="34" charset="0"/>
              </a:rPr>
              <a:t>Le</a:t>
            </a:r>
            <a:r>
              <a:rPr sz="1400" b="1" spc="-36" dirty="0">
                <a:latin typeface="Calibri Light" panose="020F0302020204030204" pitchFamily="34" charset="0"/>
                <a:cs typeface="Calibri Light" panose="020F0302020204030204" pitchFamily="34" charset="0"/>
              </a:rPr>
              <a:t> </a:t>
            </a:r>
            <a:r>
              <a:rPr sz="1400" b="1" dirty="0">
                <a:latin typeface="Calibri Light" panose="020F0302020204030204" pitchFamily="34" charset="0"/>
                <a:cs typeface="Calibri Light" panose="020F0302020204030204" pitchFamily="34" charset="0"/>
              </a:rPr>
              <a:t>Corbusier</a:t>
            </a:r>
            <a:r>
              <a:rPr sz="1400" b="1"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thought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that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buildings</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should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function</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32" dirty="0">
                <a:latin typeface="Calibri Light" panose="020F0302020204030204" pitchFamily="34" charset="0"/>
                <a:cs typeface="Calibri Light" panose="020F0302020204030204" pitchFamily="34" charset="0"/>
              </a:rPr>
              <a:t> </a:t>
            </a:r>
            <a:r>
              <a:rPr sz="1400" i="1" spc="-32" dirty="0">
                <a:latin typeface="Calibri Light" panose="020F0302020204030204" pitchFamily="34" charset="0"/>
                <a:cs typeface="Calibri Light" panose="020F0302020204030204" pitchFamily="34" charset="0"/>
              </a:rPr>
              <a:t>"machines</a:t>
            </a:r>
            <a:r>
              <a:rPr sz="1400" i="1" spc="-50" dirty="0">
                <a:latin typeface="Calibri Light" panose="020F0302020204030204" pitchFamily="34" charset="0"/>
                <a:cs typeface="Calibri Light" panose="020F0302020204030204" pitchFamily="34" charset="0"/>
              </a:rPr>
              <a:t> </a:t>
            </a:r>
            <a:r>
              <a:rPr sz="1400" i="1" spc="-23" dirty="0">
                <a:latin typeface="Calibri Light" panose="020F0302020204030204" pitchFamily="34" charset="0"/>
                <a:cs typeface="Calibri Light" panose="020F0302020204030204" pitchFamily="34" charset="0"/>
              </a:rPr>
              <a:t>for </a:t>
            </a:r>
            <a:r>
              <a:rPr sz="1400" i="1" spc="-18" dirty="0">
                <a:latin typeface="Calibri Light" panose="020F0302020204030204" pitchFamily="34" charset="0"/>
                <a:cs typeface="Calibri Light" panose="020F0302020204030204" pitchFamily="34" charset="0"/>
              </a:rPr>
              <a:t>living</a:t>
            </a:r>
            <a:r>
              <a:rPr sz="1400" i="1" spc="-50" dirty="0">
                <a:latin typeface="Calibri Light" panose="020F0302020204030204" pitchFamily="34" charset="0"/>
                <a:cs typeface="Calibri Light" panose="020F0302020204030204" pitchFamily="34" charset="0"/>
              </a:rPr>
              <a:t> </a:t>
            </a:r>
            <a:r>
              <a:rPr sz="1400" i="1" dirty="0">
                <a:latin typeface="Calibri Light" panose="020F0302020204030204" pitchFamily="34" charset="0"/>
                <a:cs typeface="Calibri Light" panose="020F0302020204030204" pitchFamily="34" charset="0"/>
              </a:rPr>
              <a:t>in"</a:t>
            </a:r>
            <a:r>
              <a:rPr sz="1400" dirty="0">
                <a:latin typeface="Calibri Light" panose="020F0302020204030204" pitchFamily="34" charset="0"/>
                <a:cs typeface="Calibri Light" panose="020F0302020204030204" pitchFamily="34" charset="0"/>
              </a:rPr>
              <a:t>,</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similar</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to</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cars,</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which</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he</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saw</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machines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for</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travelling</a:t>
            </a:r>
            <a:r>
              <a:rPr sz="1400" spc="-27"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in. </a:t>
            </a:r>
            <a:r>
              <a:rPr sz="1400" dirty="0">
                <a:latin typeface="Calibri Light" panose="020F0302020204030204" pitchFamily="34" charset="0"/>
                <a:cs typeface="Calibri Light" panose="020F0302020204030204" pitchFamily="34" charset="0"/>
              </a:rPr>
              <a:t>Just</a:t>
            </a:r>
            <a:r>
              <a:rPr sz="1400" spc="-50"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as</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cars</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had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replaced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horse,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so</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modernist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should </a:t>
            </a:r>
            <a:r>
              <a:rPr sz="1400" dirty="0">
                <a:latin typeface="Calibri Light" panose="020F0302020204030204" pitchFamily="34" charset="0"/>
                <a:cs typeface="Calibri Light" panose="020F0302020204030204" pitchFamily="34" charset="0"/>
              </a:rPr>
              <a:t>reject</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old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styles</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41"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structures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inherited</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from</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Ancient</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Greece</a:t>
            </a:r>
            <a:r>
              <a:rPr sz="1400" spc="-32"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or </a:t>
            </a:r>
            <a:r>
              <a:rPr sz="1400" dirty="0">
                <a:latin typeface="Calibri Light" panose="020F0302020204030204" pitchFamily="34" charset="0"/>
                <a:cs typeface="Calibri Light" panose="020F0302020204030204" pitchFamily="34" charset="0"/>
              </a:rPr>
              <a:t>from</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Middle</a:t>
            </a:r>
            <a:r>
              <a:rPr sz="1400" spc="-23"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Ages.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Following</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this</a:t>
            </a:r>
            <a:r>
              <a:rPr sz="1400" spc="-18" dirty="0">
                <a:latin typeface="Calibri Light" panose="020F0302020204030204" pitchFamily="34" charset="0"/>
                <a:cs typeface="Calibri Light" panose="020F0302020204030204" pitchFamily="34" charset="0"/>
              </a:rPr>
              <a:t> </a:t>
            </a:r>
            <a:r>
              <a:rPr sz="1400" b="1" dirty="0">
                <a:latin typeface="Calibri Light" panose="020F0302020204030204" pitchFamily="34" charset="0"/>
                <a:cs typeface="Calibri Light" panose="020F0302020204030204" pitchFamily="34" charset="0"/>
              </a:rPr>
              <a:t>machine</a:t>
            </a:r>
            <a:r>
              <a:rPr sz="1400" b="1" spc="-41" dirty="0">
                <a:latin typeface="Calibri Light" panose="020F0302020204030204" pitchFamily="34" charset="0"/>
                <a:cs typeface="Calibri Light" panose="020F0302020204030204" pitchFamily="34" charset="0"/>
              </a:rPr>
              <a:t> </a:t>
            </a:r>
            <a:r>
              <a:rPr sz="1400" b="1" spc="-9" dirty="0">
                <a:latin typeface="Calibri Light" panose="020F0302020204030204" pitchFamily="34" charset="0"/>
                <a:cs typeface="Calibri Light" panose="020F0302020204030204" pitchFamily="34" charset="0"/>
              </a:rPr>
              <a:t>aesthetic</a:t>
            </a:r>
            <a:r>
              <a:rPr sz="1400" spc="-9" dirty="0">
                <a:latin typeface="Calibri Light" panose="020F0302020204030204" pitchFamily="34" charset="0"/>
                <a:cs typeface="Calibri Light" panose="020F0302020204030204" pitchFamily="34" charset="0"/>
              </a:rPr>
              <a:t>,</a:t>
            </a:r>
            <a:r>
              <a:rPr sz="1400" spc="-41"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modernist </a:t>
            </a:r>
            <a:r>
              <a:rPr sz="1400" dirty="0">
                <a:latin typeface="Calibri Light" panose="020F0302020204030204" pitchFamily="34" charset="0"/>
                <a:cs typeface="Calibri Light" panose="020F0302020204030204" pitchFamily="34" charset="0"/>
              </a:rPr>
              <a:t>designers</a:t>
            </a:r>
            <a:r>
              <a:rPr sz="1400" spc="-36"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rejected</a:t>
            </a:r>
            <a:r>
              <a:rPr sz="1400"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decorative</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motifs</a:t>
            </a:r>
            <a:r>
              <a:rPr sz="1400" spc="-32"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in</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design,</a:t>
            </a:r>
            <a:r>
              <a:rPr sz="1400" spc="-27"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preferring</a:t>
            </a:r>
            <a:r>
              <a:rPr sz="1400" spc="-32" dirty="0">
                <a:latin typeface="Calibri Light" panose="020F0302020204030204" pitchFamily="34" charset="0"/>
                <a:cs typeface="Calibri Light" panose="020F0302020204030204" pitchFamily="34" charset="0"/>
              </a:rPr>
              <a:t> </a:t>
            </a:r>
            <a:r>
              <a:rPr sz="1400" spc="-23" dirty="0">
                <a:latin typeface="Calibri Light" panose="020F0302020204030204" pitchFamily="34" charset="0"/>
                <a:cs typeface="Calibri Light" panose="020F0302020204030204" pitchFamily="34" charset="0"/>
              </a:rPr>
              <a:t>to </a:t>
            </a:r>
            <a:r>
              <a:rPr sz="1400" dirty="0">
                <a:latin typeface="Calibri Light" panose="020F0302020204030204" pitchFamily="34" charset="0"/>
                <a:cs typeface="Calibri Light" panose="020F0302020204030204" pitchFamily="34" charset="0"/>
              </a:rPr>
              <a:t>emphasize</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the</a:t>
            </a:r>
            <a:r>
              <a:rPr sz="1400" spc="-41"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materials</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used</a:t>
            </a:r>
            <a:r>
              <a:rPr sz="1400" spc="-45"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and</a:t>
            </a:r>
            <a:r>
              <a:rPr sz="1400" spc="-36" dirty="0">
                <a:latin typeface="Calibri Light" panose="020F0302020204030204" pitchFamily="34" charset="0"/>
                <a:cs typeface="Calibri Light" panose="020F0302020204030204" pitchFamily="34" charset="0"/>
              </a:rPr>
              <a:t> </a:t>
            </a:r>
            <a:r>
              <a:rPr sz="1400" dirty="0">
                <a:latin typeface="Calibri Light" panose="020F0302020204030204" pitchFamily="34" charset="0"/>
                <a:cs typeface="Calibri Light" panose="020F0302020204030204" pitchFamily="34" charset="0"/>
              </a:rPr>
              <a:t>pure</a:t>
            </a:r>
            <a:r>
              <a:rPr sz="1400" spc="-18" dirty="0">
                <a:latin typeface="Calibri Light" panose="020F0302020204030204" pitchFamily="34" charset="0"/>
                <a:cs typeface="Calibri Light" panose="020F0302020204030204" pitchFamily="34" charset="0"/>
              </a:rPr>
              <a:t> </a:t>
            </a:r>
            <a:r>
              <a:rPr sz="1400" b="1" spc="-9" dirty="0">
                <a:latin typeface="Calibri Light" panose="020F0302020204030204" pitchFamily="34" charset="0"/>
                <a:cs typeface="Calibri Light" panose="020F0302020204030204" pitchFamily="34" charset="0"/>
              </a:rPr>
              <a:t>geometrical</a:t>
            </a:r>
            <a:r>
              <a:rPr sz="1400" b="1" spc="-32" dirty="0">
                <a:latin typeface="Calibri Light" panose="020F0302020204030204" pitchFamily="34" charset="0"/>
                <a:cs typeface="Calibri Light" panose="020F0302020204030204" pitchFamily="34" charset="0"/>
              </a:rPr>
              <a:t> </a:t>
            </a:r>
            <a:r>
              <a:rPr sz="1400" spc="-9" dirty="0">
                <a:latin typeface="Calibri Light" panose="020F0302020204030204" pitchFamily="34" charset="0"/>
                <a:cs typeface="Calibri Light" panose="020F0302020204030204" pitchFamily="34" charset="0"/>
              </a:rPr>
              <a:t>forms.</a:t>
            </a:r>
            <a:endParaRPr lang="en-GB" sz="1400" spc="-9" dirty="0">
              <a:latin typeface="Calibri Light" panose="020F0302020204030204" pitchFamily="34" charset="0"/>
              <a:cs typeface="Calibri Light" panose="020F0302020204030204" pitchFamily="34" charset="0"/>
            </a:endParaRPr>
          </a:p>
          <a:p>
            <a:pPr marL="11516" marR="4607">
              <a:lnSpc>
                <a:spcPct val="95800"/>
              </a:lnSpc>
              <a:spcBef>
                <a:spcPts val="1396"/>
              </a:spcBef>
            </a:pP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skyscraper,</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such</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as</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Ludwig</a:t>
            </a:r>
            <a:r>
              <a:rPr lang="en-US" sz="1400" b="1" kern="0" spc="-27" dirty="0">
                <a:solidFill>
                  <a:sysClr val="windowText" lastClr="000000"/>
                </a:solidFill>
                <a:latin typeface="Calibri Light" panose="020F0302020204030204" pitchFamily="34" charset="0"/>
                <a:cs typeface="Calibri Light" panose="020F0302020204030204" pitchFamily="34" charset="0"/>
              </a:rPr>
              <a:t> </a:t>
            </a:r>
            <a:r>
              <a:rPr lang="en-US" sz="1400" b="1" kern="0" dirty="0" err="1">
                <a:solidFill>
                  <a:sysClr val="windowText" lastClr="000000"/>
                </a:solidFill>
                <a:latin typeface="Calibri Light" panose="020F0302020204030204" pitchFamily="34" charset="0"/>
                <a:cs typeface="Calibri Light" panose="020F0302020204030204" pitchFamily="34" charset="0"/>
              </a:rPr>
              <a:t>Mies</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van</a:t>
            </a:r>
            <a:r>
              <a:rPr lang="en-US" sz="1400" b="1" kern="0" spc="-27"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der</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b="1" kern="0" dirty="0" err="1">
                <a:solidFill>
                  <a:sysClr val="windowText" lastClr="000000"/>
                </a:solidFill>
                <a:latin typeface="Calibri Light" panose="020F0302020204030204" pitchFamily="34" charset="0"/>
                <a:cs typeface="Calibri Light" panose="020F0302020204030204" pitchFamily="34" charset="0"/>
              </a:rPr>
              <a:t>Rohe's</a:t>
            </a:r>
            <a:r>
              <a:rPr lang="en-US" sz="1400" b="1" kern="0" spc="-36"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Seagram </a:t>
            </a:r>
            <a:r>
              <a:rPr lang="en-US" sz="1400" kern="0" dirty="0">
                <a:solidFill>
                  <a:sysClr val="windowText" lastClr="000000"/>
                </a:solidFill>
                <a:latin typeface="Calibri Light" panose="020F0302020204030204" pitchFamily="34" charset="0"/>
                <a:cs typeface="Calibri Light" panose="020F0302020204030204" pitchFamily="34" charset="0"/>
              </a:rPr>
              <a:t>Building</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in</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New</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York</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(1956</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1958),</a:t>
            </a:r>
            <a:r>
              <a:rPr lang="en-US" sz="1400" kern="0" spc="-41"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became</a:t>
            </a:r>
            <a:r>
              <a:rPr lang="en-US" sz="1400" kern="0" spc="-27"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representative </a:t>
            </a:r>
            <a:r>
              <a:rPr lang="en-US" sz="1400" kern="0" dirty="0">
                <a:solidFill>
                  <a:sysClr val="windowText" lastClr="000000"/>
                </a:solidFill>
                <a:latin typeface="Calibri Light" panose="020F0302020204030204" pitchFamily="34" charset="0"/>
                <a:cs typeface="Calibri Light" panose="020F0302020204030204" pitchFamily="34" charset="0"/>
              </a:rPr>
              <a:t>modernist</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building.</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Modernist</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design</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houses</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50"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furniture</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spc="-18" dirty="0">
                <a:solidFill>
                  <a:sysClr val="windowText" lastClr="000000"/>
                </a:solidFill>
                <a:latin typeface="Calibri Light" panose="020F0302020204030204" pitchFamily="34" charset="0"/>
                <a:cs typeface="Calibri Light" panose="020F0302020204030204" pitchFamily="34" charset="0"/>
              </a:rPr>
              <a:t>also </a:t>
            </a:r>
            <a:r>
              <a:rPr lang="en-US" sz="1400" kern="0" dirty="0">
                <a:solidFill>
                  <a:sysClr val="windowText" lastClr="000000"/>
                </a:solidFill>
                <a:latin typeface="Calibri Light" panose="020F0302020204030204" pitchFamily="34" charset="0"/>
                <a:cs typeface="Calibri Light" panose="020F0302020204030204" pitchFamily="34" charset="0"/>
              </a:rPr>
              <a:t>typically</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emphasized</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b="1" kern="0" dirty="0">
                <a:solidFill>
                  <a:sysClr val="windowText" lastClr="000000"/>
                </a:solidFill>
                <a:latin typeface="Calibri Light" panose="020F0302020204030204" pitchFamily="34" charset="0"/>
                <a:cs typeface="Calibri Light" panose="020F0302020204030204" pitchFamily="34" charset="0"/>
              </a:rPr>
              <a:t>simplicity</a:t>
            </a:r>
            <a:r>
              <a:rPr lang="en-US" sz="1400" b="1"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clarity</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23"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form,</a:t>
            </a:r>
            <a:r>
              <a:rPr lang="en-US" sz="1400" kern="0" spc="-41"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open-</a:t>
            </a:r>
            <a:r>
              <a:rPr lang="en-US" sz="1400" kern="0" spc="-18" dirty="0">
                <a:solidFill>
                  <a:sysClr val="windowText" lastClr="000000"/>
                </a:solidFill>
                <a:latin typeface="Calibri Light" panose="020F0302020204030204" pitchFamily="34" charset="0"/>
                <a:cs typeface="Calibri Light" panose="020F0302020204030204" pitchFamily="34" charset="0"/>
              </a:rPr>
              <a:t>plan </a:t>
            </a:r>
            <a:r>
              <a:rPr lang="en-US" sz="1400" kern="0" dirty="0">
                <a:solidFill>
                  <a:sysClr val="windowText" lastClr="000000"/>
                </a:solidFill>
                <a:latin typeface="Calibri Light" panose="020F0302020204030204" pitchFamily="34" charset="0"/>
                <a:cs typeface="Calibri Light" panose="020F0302020204030204" pitchFamily="34" charset="0"/>
              </a:rPr>
              <a:t>interiors,</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and</a:t>
            </a:r>
            <a:r>
              <a:rPr lang="en-US" sz="1400" kern="0" spc="-36"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the</a:t>
            </a:r>
            <a:r>
              <a:rPr lang="en-US" sz="1400" kern="0" spc="-45"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absence</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dirty="0">
                <a:solidFill>
                  <a:sysClr val="windowText" lastClr="000000"/>
                </a:solidFill>
                <a:latin typeface="Calibri Light" panose="020F0302020204030204" pitchFamily="34" charset="0"/>
                <a:cs typeface="Calibri Light" panose="020F0302020204030204" pitchFamily="34" charset="0"/>
              </a:rPr>
              <a:t>of</a:t>
            </a:r>
            <a:r>
              <a:rPr lang="en-US" sz="1400" kern="0" spc="-32" dirty="0">
                <a:solidFill>
                  <a:sysClr val="windowText" lastClr="000000"/>
                </a:solidFill>
                <a:latin typeface="Calibri Light" panose="020F0302020204030204" pitchFamily="34" charset="0"/>
                <a:cs typeface="Calibri Light" panose="020F0302020204030204" pitchFamily="34" charset="0"/>
              </a:rPr>
              <a:t> </a:t>
            </a:r>
            <a:r>
              <a:rPr lang="en-US" sz="1400" kern="0" spc="-9" dirty="0">
                <a:solidFill>
                  <a:sysClr val="windowText" lastClr="000000"/>
                </a:solidFill>
                <a:latin typeface="Calibri Light" panose="020F0302020204030204" pitchFamily="34" charset="0"/>
                <a:cs typeface="Calibri Light" panose="020F0302020204030204" pitchFamily="34" charset="0"/>
              </a:rPr>
              <a:t>clutter.</a:t>
            </a:r>
            <a:endParaRPr lang="en-US" sz="1400" kern="0" dirty="0">
              <a:solidFill>
                <a:sysClr val="windowText" lastClr="000000"/>
              </a:solidFill>
              <a:latin typeface="Calibri Light" panose="020F0302020204030204" pitchFamily="34" charset="0"/>
              <a:cs typeface="Calibri Light" panose="020F0302020204030204" pitchFamily="34" charset="0"/>
            </a:endParaRPr>
          </a:p>
        </p:txBody>
      </p:sp>
      <p:pic>
        <p:nvPicPr>
          <p:cNvPr id="6" name="object 6"/>
          <p:cNvPicPr/>
          <p:nvPr/>
        </p:nvPicPr>
        <p:blipFill>
          <a:blip r:embed="rId2" cstate="print"/>
          <a:stretch>
            <a:fillRect/>
          </a:stretch>
        </p:blipFill>
        <p:spPr>
          <a:xfrm>
            <a:off x="1151505" y="1353884"/>
            <a:ext cx="2879417" cy="2611179"/>
          </a:xfrm>
          <a:prstGeom prst="rect">
            <a:avLst/>
          </a:prstGeom>
        </p:spPr>
      </p:pic>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defTabSz="829178">
              <a:spcBef>
                <a:spcPts val="86"/>
              </a:spcBef>
            </a:pPr>
            <a:r>
              <a:rPr sz="907" kern="0" dirty="0">
                <a:solidFill>
                  <a:sysClr val="windowText" lastClr="000000"/>
                </a:solidFill>
                <a:latin typeface="Arial Rounded MT Bold"/>
                <a:cs typeface="Arial Rounded MT Bold"/>
              </a:rPr>
              <a:t>Wassily</a:t>
            </a:r>
            <a:r>
              <a:rPr sz="907" kern="0" spc="-36" dirty="0">
                <a:solidFill>
                  <a:sysClr val="windowText" lastClr="000000"/>
                </a:solidFill>
                <a:latin typeface="Arial Rounded MT Bold"/>
                <a:cs typeface="Arial Rounded MT Bold"/>
              </a:rPr>
              <a:t> </a:t>
            </a:r>
            <a:r>
              <a:rPr sz="907" kern="0" dirty="0">
                <a:solidFill>
                  <a:sysClr val="windowText" lastClr="000000"/>
                </a:solidFill>
                <a:latin typeface="Arial Rounded MT Bold"/>
                <a:cs typeface="Arial Rounded MT Bold"/>
              </a:rPr>
              <a:t>Chair:</a:t>
            </a:r>
            <a:r>
              <a:rPr sz="907" kern="0" spc="-41" dirty="0">
                <a:solidFill>
                  <a:sysClr val="windowText" lastClr="000000"/>
                </a:solidFill>
                <a:latin typeface="Arial Rounded MT Bold"/>
                <a:cs typeface="Arial Rounded MT Bold"/>
              </a:rPr>
              <a:t> </a:t>
            </a:r>
            <a:r>
              <a:rPr sz="907" kern="0" dirty="0">
                <a:solidFill>
                  <a:sysClr val="windowText" lastClr="000000"/>
                </a:solidFill>
                <a:latin typeface="Arial Rounded MT Bold"/>
                <a:cs typeface="Arial Rounded MT Bold"/>
              </a:rPr>
              <a:t>Marcel</a:t>
            </a:r>
            <a:r>
              <a:rPr sz="907" kern="0" spc="-45" dirty="0">
                <a:solidFill>
                  <a:sysClr val="windowText" lastClr="000000"/>
                </a:solidFill>
                <a:latin typeface="Arial Rounded MT Bold"/>
                <a:cs typeface="Arial Rounded MT Bold"/>
              </a:rPr>
              <a:t> </a:t>
            </a:r>
            <a:r>
              <a:rPr sz="907" kern="0" spc="-9" dirty="0">
                <a:solidFill>
                  <a:sysClr val="windowText" lastClr="000000"/>
                </a:solidFill>
                <a:latin typeface="Arial Rounded MT Bold"/>
                <a:cs typeface="Arial Rounded MT Bold"/>
              </a:rPr>
              <a:t>Breuer</a:t>
            </a:r>
            <a:endParaRPr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41023E91-682B-EC6C-85C2-1C253B1477FF}"/>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Modernism</a:t>
            </a:r>
            <a:r>
              <a:rPr lang="en-US" sz="2000" b="1" kern="0" spc="-27" dirty="0">
                <a:solidFill>
                  <a:prstClr val="black"/>
                </a:solidFill>
                <a:latin typeface="Calibri Light" panose="020F0302020204030204" pitchFamily="34" charset="0"/>
                <a:ea typeface="+mj-ea"/>
                <a:cs typeface="Calibri Light" panose="020F0302020204030204" pitchFamily="34" charset="0"/>
              </a:rPr>
              <a:t> </a:t>
            </a:r>
            <a:r>
              <a:rPr lang="en-US" sz="2000" b="1" kern="0" spc="-9" dirty="0">
                <a:solidFill>
                  <a:prstClr val="black"/>
                </a:solidFill>
                <a:latin typeface="Calibri Light" panose="020F0302020204030204" pitchFamily="34" charset="0"/>
                <a:ea typeface="+mj-ea"/>
                <a:cs typeface="Calibri Light" panose="020F0302020204030204" pitchFamily="34" charset="0"/>
              </a:rPr>
              <a:t>1880-</a:t>
            </a:r>
            <a:r>
              <a:rPr lang="en-US" sz="2000" b="1" kern="0" spc="-18" dirty="0">
                <a:solidFill>
                  <a:prstClr val="black"/>
                </a:solidFill>
                <a:latin typeface="Calibri Light" panose="020F0302020204030204" pitchFamily="34" charset="0"/>
                <a:ea typeface="+mj-ea"/>
                <a:cs typeface="Calibri Light" panose="020F0302020204030204" pitchFamily="34" charset="0"/>
              </a:rPr>
              <a:t>1940</a:t>
            </a:r>
          </a:p>
        </p:txBody>
      </p:sp>
    </p:spTree>
    <p:extLst>
      <p:ext uri="{BB962C8B-B14F-4D97-AF65-F5344CB8AC3E}">
        <p14:creationId xmlns:p14="http://schemas.microsoft.com/office/powerpoint/2010/main" val="2858785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434755"/>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Art Deco was a </a:t>
            </a:r>
            <a:r>
              <a:rPr lang="en-US" sz="1400" b="1" spc="-9" dirty="0">
                <a:latin typeface="Calibri Light" panose="020F0302020204030204" pitchFamily="34" charset="0"/>
                <a:cs typeface="Calibri Light" panose="020F0302020204030204" pitchFamily="34" charset="0"/>
              </a:rPr>
              <a:t>popular</a:t>
            </a:r>
            <a:r>
              <a:rPr lang="en-US" sz="1400" spc="-9" dirty="0">
                <a:latin typeface="Calibri Light" panose="020F0302020204030204" pitchFamily="34" charset="0"/>
                <a:cs typeface="Calibri Light" panose="020F0302020204030204" pitchFamily="34" charset="0"/>
              </a:rPr>
              <a:t> design movement from 1920 until 1939, affecting the decorative arts such as architecture, interior design, and industrial design, as well as the visual arts such as fashion, painting, the graphic arts, and film.</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This movement was, in a sense, a </a:t>
            </a:r>
            <a:r>
              <a:rPr lang="en-US" sz="1400" b="1" spc="-9" dirty="0">
                <a:latin typeface="Calibri Light" panose="020F0302020204030204" pitchFamily="34" charset="0"/>
                <a:cs typeface="Calibri Light" panose="020F0302020204030204" pitchFamily="34" charset="0"/>
              </a:rPr>
              <a:t>fusion</a:t>
            </a:r>
            <a:r>
              <a:rPr lang="en-US" sz="1400" spc="-9" dirty="0">
                <a:latin typeface="Calibri Light" panose="020F0302020204030204" pitchFamily="34" charset="0"/>
                <a:cs typeface="Calibri Light" panose="020F0302020204030204" pitchFamily="34" charset="0"/>
              </a:rPr>
              <a:t> of many different styles and movements of the early 20th century, including Constructivism, Cubism, Modernism, Bauhaus, Art Nouveau, and Futurism. Its popularity peaked during the </a:t>
            </a:r>
            <a:r>
              <a:rPr lang="en-US" sz="1400" b="1" spc="-9" dirty="0">
                <a:latin typeface="Calibri Light" panose="020F0302020204030204" pitchFamily="34" charset="0"/>
                <a:cs typeface="Calibri Light" panose="020F0302020204030204" pitchFamily="34" charset="0"/>
              </a:rPr>
              <a:t>Roaring Twenties</a:t>
            </a:r>
            <a:r>
              <a:rPr lang="en-US" sz="1400" spc="-9" dirty="0">
                <a:latin typeface="Calibri Light" panose="020F0302020204030204" pitchFamily="34" charset="0"/>
                <a:cs typeface="Calibri Light" panose="020F0302020204030204" pitchFamily="34" charset="0"/>
              </a:rPr>
              <a: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Although many design movements have political or philosophical roots or intentions, Art Deco was </a:t>
            </a:r>
            <a:r>
              <a:rPr lang="en-US" sz="1400" b="1" spc="-9" dirty="0">
                <a:latin typeface="Calibri Light" panose="020F0302020204030204" pitchFamily="34" charset="0"/>
                <a:cs typeface="Calibri Light" panose="020F0302020204030204" pitchFamily="34" charset="0"/>
              </a:rPr>
              <a:t>purely decorative</a:t>
            </a:r>
            <a:r>
              <a:rPr lang="en-US" sz="1400" spc="-9" dirty="0">
                <a:latin typeface="Calibri Light" panose="020F0302020204030204" pitchFamily="34" charset="0"/>
                <a:cs typeface="Calibri Light" panose="020F0302020204030204" pitchFamily="34" charset="0"/>
              </a:rPr>
              <a:t>. At the time, this style was seen as </a:t>
            </a:r>
            <a:r>
              <a:rPr lang="en-US" sz="1400" b="1" spc="-9" dirty="0">
                <a:latin typeface="Calibri Light" panose="020F0302020204030204" pitchFamily="34" charset="0"/>
                <a:cs typeface="Calibri Light" panose="020F0302020204030204" pitchFamily="34" charset="0"/>
              </a:rPr>
              <a:t>elegant, functional, and ultra modern </a:t>
            </a:r>
            <a:r>
              <a:rPr lang="en-US" sz="1400" spc="-9" dirty="0">
                <a:latin typeface="Calibri Light" panose="020F0302020204030204" pitchFamily="34" charset="0"/>
                <a:cs typeface="Calibri Light" panose="020F0302020204030204" pitchFamily="34" charset="0"/>
              </a:rPr>
              <a:t>as well. The USA typified Art Deco as </a:t>
            </a:r>
            <a:r>
              <a:rPr lang="en-US" sz="1400" b="1" spc="-9" dirty="0">
                <a:latin typeface="Calibri Light" panose="020F0302020204030204" pitchFamily="34" charset="0"/>
                <a:cs typeface="Calibri Light" panose="020F0302020204030204" pitchFamily="34" charset="0"/>
              </a:rPr>
              <a:t>glamorous</a:t>
            </a:r>
            <a:r>
              <a:rPr lang="en-US" sz="1400" spc="-9" dirty="0">
                <a:latin typeface="Calibri Light" panose="020F0302020204030204" pitchFamily="34" charset="0"/>
                <a:cs typeface="Calibri Light" panose="020F0302020204030204" pitchFamily="34" charset="0"/>
              </a:rPr>
              <a:t>, embraced by 1920’s Hollywood.</a:t>
            </a:r>
          </a:p>
        </p:txBody>
      </p:sp>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Art Deco Chair</a:t>
            </a:r>
          </a:p>
        </p:txBody>
      </p:sp>
      <p:sp>
        <p:nvSpPr>
          <p:cNvPr id="2" name="object 4">
            <a:extLst>
              <a:ext uri="{FF2B5EF4-FFF2-40B4-BE49-F238E27FC236}">
                <a16:creationId xmlns:a16="http://schemas.microsoft.com/office/drawing/2014/main" id="{7601708C-4341-D0D1-E63F-C64BBF2A2CC0}"/>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Art Deco 1910 – 1940</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2A9A12C2-71AF-0100-8EFD-18627D9B0083}"/>
              </a:ext>
            </a:extLst>
          </p:cNvPr>
          <p:cNvPicPr>
            <a:picLocks noChangeAspect="1"/>
          </p:cNvPicPr>
          <p:nvPr/>
        </p:nvPicPr>
        <p:blipFill>
          <a:blip r:embed="rId2"/>
          <a:stretch>
            <a:fillRect/>
          </a:stretch>
        </p:blipFill>
        <p:spPr>
          <a:xfrm>
            <a:off x="1295699" y="1208499"/>
            <a:ext cx="2591025" cy="2901948"/>
          </a:xfrm>
          <a:prstGeom prst="rect">
            <a:avLst/>
          </a:prstGeom>
        </p:spPr>
      </p:pic>
    </p:spTree>
    <p:extLst>
      <p:ext uri="{BB962C8B-B14F-4D97-AF65-F5344CB8AC3E}">
        <p14:creationId xmlns:p14="http://schemas.microsoft.com/office/powerpoint/2010/main" val="1700781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627115"/>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Bauhaus is the common term for the </a:t>
            </a:r>
            <a:r>
              <a:rPr lang="en-US" sz="1400" b="1" spc="-9" dirty="0" err="1">
                <a:latin typeface="Calibri Light" panose="020F0302020204030204" pitchFamily="34" charset="0"/>
                <a:cs typeface="Calibri Light" panose="020F0302020204030204" pitchFamily="34" charset="0"/>
              </a:rPr>
              <a:t>Staatliches</a:t>
            </a:r>
            <a:r>
              <a:rPr lang="en-US" sz="1400" b="1" spc="-9" dirty="0">
                <a:latin typeface="Calibri Light" panose="020F0302020204030204" pitchFamily="34" charset="0"/>
                <a:cs typeface="Calibri Light" panose="020F0302020204030204" pitchFamily="34" charset="0"/>
              </a:rPr>
              <a:t> Bauhaus</a:t>
            </a:r>
            <a:r>
              <a:rPr lang="en-US" sz="1400" spc="-9" dirty="0">
                <a:latin typeface="Calibri Light" panose="020F0302020204030204" pitchFamily="34" charset="0"/>
                <a:cs typeface="Calibri Light" panose="020F0302020204030204" pitchFamily="34" charset="0"/>
              </a:rPr>
              <a:t>, an art and architecture </a:t>
            </a:r>
            <a:r>
              <a:rPr lang="en-US" sz="1400" b="1" spc="-9" dirty="0">
                <a:latin typeface="Calibri Light" panose="020F0302020204030204" pitchFamily="34" charset="0"/>
                <a:cs typeface="Calibri Light" panose="020F0302020204030204" pitchFamily="34" charset="0"/>
              </a:rPr>
              <a:t>school</a:t>
            </a:r>
            <a:r>
              <a:rPr lang="en-US" sz="1400" spc="-9" dirty="0">
                <a:latin typeface="Calibri Light" panose="020F0302020204030204" pitchFamily="34" charset="0"/>
                <a:cs typeface="Calibri Light" panose="020F0302020204030204" pitchFamily="34" charset="0"/>
              </a:rPr>
              <a:t> in Germany that operated from 1919 to 1933, and for the approach to design that it publicized and taught. The most natural meaning for its name (related to the German verb for "build") is </a:t>
            </a:r>
            <a:r>
              <a:rPr lang="en-US" sz="1400" b="1" spc="-9" dirty="0">
                <a:latin typeface="Calibri Light" panose="020F0302020204030204" pitchFamily="34" charset="0"/>
                <a:cs typeface="Calibri Light" panose="020F0302020204030204" pitchFamily="34" charset="0"/>
              </a:rPr>
              <a:t>Architecture</a:t>
            </a:r>
            <a:r>
              <a:rPr lang="en-US" sz="1400" spc="-9" dirty="0">
                <a:latin typeface="Calibri Light" panose="020F0302020204030204" pitchFamily="34" charset="0"/>
                <a:cs typeface="Calibri Light" panose="020F0302020204030204" pitchFamily="34" charset="0"/>
              </a:rPr>
              <a:t> </a:t>
            </a:r>
            <a:r>
              <a:rPr lang="en-US" sz="1400" b="1" spc="-9" dirty="0">
                <a:latin typeface="Calibri Light" panose="020F0302020204030204" pitchFamily="34" charset="0"/>
                <a:cs typeface="Calibri Light" panose="020F0302020204030204" pitchFamily="34" charset="0"/>
              </a:rPr>
              <a:t>House.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Bauhaus style became one of the most influential currents in Modernist architecture. The Bauhaus art school had a </a:t>
            </a:r>
            <a:r>
              <a:rPr lang="en-US" sz="1400" b="1" spc="-9" dirty="0">
                <a:latin typeface="Calibri Light" panose="020F0302020204030204" pitchFamily="34" charset="0"/>
                <a:cs typeface="Calibri Light" panose="020F0302020204030204" pitchFamily="34" charset="0"/>
              </a:rPr>
              <a:t>profound influence </a:t>
            </a:r>
            <a:r>
              <a:rPr lang="en-US" sz="1400" spc="-9" dirty="0">
                <a:latin typeface="Calibri Light" panose="020F0302020204030204" pitchFamily="34" charset="0"/>
                <a:cs typeface="Calibri Light" panose="020F0302020204030204" pitchFamily="34" charset="0"/>
              </a:rPr>
              <a:t>upon subsequent developments in art, architecture, graphic design, interior design, industrial design and typography.</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ethos of Bauhaus changed so many times over the course of the school’s existence that it is impossible to exemplify its work. It’s most notable examples of work are the buildings at </a:t>
            </a:r>
            <a:r>
              <a:rPr lang="en-US" sz="1400" b="1" spc="-9" dirty="0">
                <a:latin typeface="Calibri Light" panose="020F0302020204030204" pitchFamily="34" charset="0"/>
                <a:cs typeface="Calibri Light" panose="020F0302020204030204" pitchFamily="34" charset="0"/>
              </a:rPr>
              <a:t>Weimar and Dessau</a:t>
            </a:r>
            <a:r>
              <a:rPr lang="en-US" sz="1400" spc="-9" dirty="0">
                <a:latin typeface="Calibri Light" panose="020F0302020204030204" pitchFamily="34" charset="0"/>
                <a:cs typeface="Calibri Light" panose="020F0302020204030204" pitchFamily="34" charset="0"/>
              </a:rPr>
              <a:t>.</a:t>
            </a:r>
          </a:p>
        </p:txBody>
      </p:sp>
      <p:sp>
        <p:nvSpPr>
          <p:cNvPr id="7" name="object 7"/>
          <p:cNvSpPr txBox="1"/>
          <p:nvPr/>
        </p:nvSpPr>
        <p:spPr>
          <a:xfrm>
            <a:off x="1000950" y="4295891"/>
            <a:ext cx="3180526" cy="150638"/>
          </a:xfrm>
          <a:prstGeom prst="rect">
            <a:avLst/>
          </a:prstGeom>
        </p:spPr>
        <p:txBody>
          <a:bodyPr vert="horz" wrap="square" lIns="0" tIns="10941" rIns="0" bIns="0" rtlCol="0">
            <a:spAutoFit/>
          </a:bodyPr>
          <a:lstStyle/>
          <a:p>
            <a:pPr marL="11516" algn="ctr" defTabSz="829178">
              <a:spcBef>
                <a:spcPts val="86"/>
              </a:spcBef>
            </a:pPr>
            <a:r>
              <a:rPr lang="en-US" sz="907" kern="0" dirty="0">
                <a:solidFill>
                  <a:sysClr val="windowText" lastClr="000000"/>
                </a:solidFill>
                <a:latin typeface="Arial Rounded MT Bold"/>
                <a:cs typeface="Arial Rounded MT Bold"/>
              </a:rPr>
              <a:t>MT8 Table Lamp: Wilhelm </a:t>
            </a:r>
            <a:r>
              <a:rPr lang="en-US" sz="907" kern="0" dirty="0" err="1">
                <a:solidFill>
                  <a:sysClr val="windowText" lastClr="000000"/>
                </a:solidFill>
                <a:latin typeface="Arial Rounded MT Bold"/>
                <a:cs typeface="Arial Rounded MT Bold"/>
              </a:rPr>
              <a:t>Wagenfeld</a:t>
            </a:r>
            <a:endParaRPr lang="en-US"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9B1C359E-C16A-1A08-D651-1AE12B33BF06}"/>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Bauhaus 1920 - 1934</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F3B5A194-16A0-540A-D3A6-2E09CC847148}"/>
              </a:ext>
            </a:extLst>
          </p:cNvPr>
          <p:cNvPicPr>
            <a:picLocks noChangeAspect="1"/>
          </p:cNvPicPr>
          <p:nvPr/>
        </p:nvPicPr>
        <p:blipFill>
          <a:blip r:embed="rId2"/>
          <a:stretch>
            <a:fillRect/>
          </a:stretch>
        </p:blipFill>
        <p:spPr>
          <a:xfrm>
            <a:off x="1938004" y="1167211"/>
            <a:ext cx="1306554" cy="2963266"/>
          </a:xfrm>
          <a:prstGeom prst="rect">
            <a:avLst/>
          </a:prstGeom>
        </p:spPr>
      </p:pic>
    </p:spTree>
    <p:extLst>
      <p:ext uri="{BB962C8B-B14F-4D97-AF65-F5344CB8AC3E}">
        <p14:creationId xmlns:p14="http://schemas.microsoft.com/office/powerpoint/2010/main" val="3568411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050034"/>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Surrealism is a </a:t>
            </a:r>
            <a:r>
              <a:rPr lang="en-US" sz="1400" b="1" spc="-9" dirty="0">
                <a:latin typeface="Calibri Light" panose="020F0302020204030204" pitchFamily="34" charset="0"/>
                <a:cs typeface="Calibri Light" panose="020F0302020204030204" pitchFamily="34" charset="0"/>
              </a:rPr>
              <a:t>cultural movement </a:t>
            </a:r>
            <a:r>
              <a:rPr lang="en-US" sz="1400" spc="-9" dirty="0">
                <a:latin typeface="Calibri Light" panose="020F0302020204030204" pitchFamily="34" charset="0"/>
                <a:cs typeface="Calibri Light" panose="020F0302020204030204" pitchFamily="34" charset="0"/>
              </a:rPr>
              <a:t>that began in the mid-1920s, and is best known for the visual artworks and writings of the group members.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group aimed to </a:t>
            </a:r>
            <a:r>
              <a:rPr lang="en-US" sz="1400" b="1" spc="-9" dirty="0">
                <a:latin typeface="Calibri Light" panose="020F0302020204030204" pitchFamily="34" charset="0"/>
                <a:cs typeface="Calibri Light" panose="020F0302020204030204" pitchFamily="34" charset="0"/>
              </a:rPr>
              <a:t>revolutionize human experience</a:t>
            </a:r>
            <a:r>
              <a:rPr lang="en-US" sz="1400" spc="-9" dirty="0">
                <a:latin typeface="Calibri Light" panose="020F0302020204030204" pitchFamily="34" charset="0"/>
                <a:cs typeface="Calibri Light" panose="020F0302020204030204" pitchFamily="34" charset="0"/>
              </a:rPr>
              <a:t>, including its personal, cultural, social, and political aspects, by freeing people from what they saw as false logic, and restrictive customs and structures.</a:t>
            </a:r>
          </a:p>
          <a:p>
            <a:pPr marL="11516" marR="202688">
              <a:lnSpc>
                <a:spcPts val="1469"/>
              </a:lnSpc>
              <a:spcBef>
                <a:spcPts val="185"/>
              </a:spcBef>
            </a:pPr>
            <a:endParaRPr lang="en-US" sz="1400" kern="0" dirty="0">
              <a:solidFill>
                <a:sysClr val="windowText" lastClr="000000"/>
              </a:solidFill>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kern="0" dirty="0">
                <a:solidFill>
                  <a:sysClr val="windowText" lastClr="000000"/>
                </a:solidFill>
                <a:latin typeface="Calibri Light" panose="020F0302020204030204" pitchFamily="34" charset="0"/>
                <a:cs typeface="Calibri Light" panose="020F0302020204030204" pitchFamily="34" charset="0"/>
              </a:rPr>
              <a:t>Surrealism in design was supported by the notion that objects did not conform to normality. Each design held a surprise and aimed to </a:t>
            </a:r>
            <a:r>
              <a:rPr lang="en-US" sz="1400" b="1" kern="0" dirty="0">
                <a:solidFill>
                  <a:sysClr val="windowText" lastClr="000000"/>
                </a:solidFill>
                <a:latin typeface="Calibri Light" panose="020F0302020204030204" pitchFamily="34" charset="0"/>
                <a:cs typeface="Calibri Light" panose="020F0302020204030204" pitchFamily="34" charset="0"/>
              </a:rPr>
              <a:t>intrigue</a:t>
            </a:r>
            <a:r>
              <a:rPr lang="en-US" sz="1400" kern="0" dirty="0">
                <a:solidFill>
                  <a:sysClr val="windowText" lastClr="000000"/>
                </a:solidFill>
                <a:latin typeface="Calibri Light" panose="020F0302020204030204" pitchFamily="34" charset="0"/>
                <a:cs typeface="Calibri Light" panose="020F0302020204030204" pitchFamily="34" charset="0"/>
              </a:rPr>
              <a:t> and excite the user. In a nutshell, you may say that in Surrealism; you expect the unexpected.</a:t>
            </a:r>
          </a:p>
        </p:txBody>
      </p:sp>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Mae West Lips: Dali</a:t>
            </a:r>
          </a:p>
        </p:txBody>
      </p:sp>
      <p:sp>
        <p:nvSpPr>
          <p:cNvPr id="2" name="object 4">
            <a:extLst>
              <a:ext uri="{FF2B5EF4-FFF2-40B4-BE49-F238E27FC236}">
                <a16:creationId xmlns:a16="http://schemas.microsoft.com/office/drawing/2014/main" id="{07EE99FE-6BF0-6CD8-4D18-860ACC18C09E}"/>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Surrealism 1925 – 1930</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E71D5186-5238-C596-E837-0CF5765E5A93}"/>
              </a:ext>
            </a:extLst>
          </p:cNvPr>
          <p:cNvPicPr>
            <a:picLocks noChangeAspect="1"/>
          </p:cNvPicPr>
          <p:nvPr/>
        </p:nvPicPr>
        <p:blipFill>
          <a:blip r:embed="rId2"/>
          <a:stretch>
            <a:fillRect/>
          </a:stretch>
        </p:blipFill>
        <p:spPr>
          <a:xfrm>
            <a:off x="1161576" y="1620015"/>
            <a:ext cx="2859272" cy="2078916"/>
          </a:xfrm>
          <a:prstGeom prst="rect">
            <a:avLst/>
          </a:prstGeom>
        </p:spPr>
      </p:pic>
    </p:spTree>
    <p:extLst>
      <p:ext uri="{BB962C8B-B14F-4D97-AF65-F5344CB8AC3E}">
        <p14:creationId xmlns:p14="http://schemas.microsoft.com/office/powerpoint/2010/main" val="38222300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719E1A-6E3D-DE7B-0096-5710C13896AC}"/>
              </a:ext>
            </a:extLst>
          </p:cNvPr>
          <p:cNvPicPr>
            <a:picLocks noChangeAspect="1"/>
          </p:cNvPicPr>
          <p:nvPr/>
        </p:nvPicPr>
        <p:blipFill>
          <a:blip r:embed="rId2"/>
          <a:stretch>
            <a:fillRect/>
          </a:stretch>
        </p:blipFill>
        <p:spPr>
          <a:xfrm>
            <a:off x="1045742" y="1062182"/>
            <a:ext cx="3090940" cy="3194581"/>
          </a:xfrm>
          <a:prstGeom prst="rect">
            <a:avLst/>
          </a:prstGeom>
        </p:spPr>
      </p:pic>
      <p:sp>
        <p:nvSpPr>
          <p:cNvPr id="4" name="object 4"/>
          <p:cNvSpPr txBox="1">
            <a:spLocks noGrp="1"/>
          </p:cNvSpPr>
          <p:nvPr>
            <p:ph type="body" idx="1"/>
          </p:nvPr>
        </p:nvSpPr>
        <p:spPr>
          <a:xfrm>
            <a:off x="5371179" y="1418021"/>
            <a:ext cx="6150235" cy="2293691"/>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Also known as Streamline Moderne, Streamlining was a later </a:t>
            </a:r>
            <a:r>
              <a:rPr lang="en-US" sz="1400" b="1" spc="-9" dirty="0">
                <a:latin typeface="Calibri Light" panose="020F0302020204030204" pitchFamily="34" charset="0"/>
                <a:cs typeface="Calibri Light" panose="020F0302020204030204" pitchFamily="34" charset="0"/>
              </a:rPr>
              <a:t>branch</a:t>
            </a:r>
            <a:r>
              <a:rPr lang="en-US" sz="1400" spc="-9" dirty="0">
                <a:latin typeface="Calibri Light" panose="020F0302020204030204" pitchFamily="34" charset="0"/>
                <a:cs typeface="Calibri Light" panose="020F0302020204030204" pitchFamily="34" charset="0"/>
              </a:rPr>
              <a:t> of Art Deco.</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Its </a:t>
            </a:r>
            <a:r>
              <a:rPr lang="en-US" sz="1400" b="1" spc="-9" dirty="0">
                <a:latin typeface="Calibri Light" panose="020F0302020204030204" pitchFamily="34" charset="0"/>
                <a:cs typeface="Calibri Light" panose="020F0302020204030204" pitchFamily="34" charset="0"/>
              </a:rPr>
              <a:t>architectural style </a:t>
            </a:r>
            <a:r>
              <a:rPr lang="en-US" sz="1400" spc="-9" dirty="0">
                <a:latin typeface="Calibri Light" panose="020F0302020204030204" pitchFamily="34" charset="0"/>
                <a:cs typeface="Calibri Light" panose="020F0302020204030204" pitchFamily="34" charset="0"/>
              </a:rPr>
              <a:t>emphasized curving forms, long horizontal lines, and sometimes nautical elements (such as railings and porthole windows). It reached its height in 1937.</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style was the first to incorporate electric light into architectural structure.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style was applied to appliances such as electric clocks, sewing machines, small radio receivers and vacuum cleaner. These also employed developments in materials science including aluminum and Bakelite.</a:t>
            </a:r>
          </a:p>
        </p:txBody>
      </p:sp>
      <p:sp>
        <p:nvSpPr>
          <p:cNvPr id="7" name="object 7"/>
          <p:cNvSpPr txBox="1"/>
          <p:nvPr/>
        </p:nvSpPr>
        <p:spPr>
          <a:xfrm>
            <a:off x="1767504" y="4295890"/>
            <a:ext cx="1647417"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Table Fan: Robert Heller</a:t>
            </a:r>
          </a:p>
        </p:txBody>
      </p:sp>
      <p:sp>
        <p:nvSpPr>
          <p:cNvPr id="2" name="object 4">
            <a:extLst>
              <a:ext uri="{FF2B5EF4-FFF2-40B4-BE49-F238E27FC236}">
                <a16:creationId xmlns:a16="http://schemas.microsoft.com/office/drawing/2014/main" id="{567AC092-18CA-A74F-7E2C-DF12175914A1}"/>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Streamlining 1930 – 1950</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spTree>
    <p:extLst>
      <p:ext uri="{BB962C8B-B14F-4D97-AF65-F5344CB8AC3E}">
        <p14:creationId xmlns:p14="http://schemas.microsoft.com/office/powerpoint/2010/main" val="18229603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2E94CD-7F83-D63D-FCE8-D9790562DCFD}"/>
              </a:ext>
            </a:extLst>
          </p:cNvPr>
          <p:cNvPicPr>
            <a:picLocks noChangeAspect="1"/>
          </p:cNvPicPr>
          <p:nvPr/>
        </p:nvPicPr>
        <p:blipFill>
          <a:blip r:embed="rId2"/>
          <a:stretch>
            <a:fillRect/>
          </a:stretch>
        </p:blipFill>
        <p:spPr>
          <a:xfrm>
            <a:off x="1140239" y="1208499"/>
            <a:ext cx="2901948" cy="2901948"/>
          </a:xfrm>
          <a:prstGeom prst="rect">
            <a:avLst/>
          </a:prstGeom>
        </p:spPr>
      </p:pic>
      <p:sp>
        <p:nvSpPr>
          <p:cNvPr id="4" name="object 4"/>
          <p:cNvSpPr txBox="1">
            <a:spLocks noGrp="1"/>
          </p:cNvSpPr>
          <p:nvPr>
            <p:ph type="body" idx="1"/>
          </p:nvPr>
        </p:nvSpPr>
        <p:spPr>
          <a:xfrm>
            <a:off x="5371179" y="1418021"/>
            <a:ext cx="6150235" cy="2268043"/>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Organic Design is a </a:t>
            </a:r>
            <a:r>
              <a:rPr lang="en-US" sz="1400" b="1" spc="-9" dirty="0">
                <a:latin typeface="Calibri Light" panose="020F0302020204030204" pitchFamily="34" charset="0"/>
                <a:cs typeface="Calibri Light" panose="020F0302020204030204" pitchFamily="34" charset="0"/>
              </a:rPr>
              <a:t>philosophy</a:t>
            </a:r>
            <a:r>
              <a:rPr lang="en-US" sz="1400" spc="-9" dirty="0">
                <a:latin typeface="Calibri Light" panose="020F0302020204030204" pitchFamily="34" charset="0"/>
                <a:cs typeface="Calibri Light" panose="020F0302020204030204" pitchFamily="34" charset="0"/>
              </a:rPr>
              <a:t> of architecture which promotes harmony between human habitation and the natural world through the design approaches of buildings, furnishings, and products; which are </a:t>
            </a:r>
            <a:r>
              <a:rPr lang="en-US" sz="1400" b="1" spc="-9" dirty="0">
                <a:latin typeface="Calibri Light" panose="020F0302020204030204" pitchFamily="34" charset="0"/>
                <a:cs typeface="Calibri Light" panose="020F0302020204030204" pitchFamily="34" charset="0"/>
              </a:rPr>
              <a:t>sympathetic</a:t>
            </a:r>
            <a:r>
              <a:rPr lang="en-US" sz="1400" spc="-9" dirty="0">
                <a:latin typeface="Calibri Light" panose="020F0302020204030204" pitchFamily="34" charset="0"/>
                <a:cs typeface="Calibri Light" panose="020F0302020204030204" pitchFamily="34" charset="0"/>
              </a:rPr>
              <a:t> to their surroundings.</a:t>
            </a: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Forms from nature influence products.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term "Organic Architecture" was coined by the famous architect, </a:t>
            </a:r>
            <a:r>
              <a:rPr lang="en-US" sz="1400" b="1" spc="-9" dirty="0">
                <a:latin typeface="Calibri Light" panose="020F0302020204030204" pitchFamily="34" charset="0"/>
                <a:cs typeface="Calibri Light" panose="020F0302020204030204" pitchFamily="34" charset="0"/>
              </a:rPr>
              <a:t>Frank Lloyd Wright</a:t>
            </a:r>
            <a:r>
              <a:rPr lang="en-US" sz="1400" spc="-9" dirty="0">
                <a:latin typeface="Calibri Light" panose="020F0302020204030204" pitchFamily="34" charset="0"/>
                <a:cs typeface="Calibri Light" panose="020F0302020204030204" pitchFamily="34" charset="0"/>
              </a:rPr>
              <a:t> (1868-1959).</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A well-known example of organic architecture is </a:t>
            </a:r>
            <a:r>
              <a:rPr lang="en-US" sz="1400" b="1" spc="-9" dirty="0">
                <a:latin typeface="Calibri Light" panose="020F0302020204030204" pitchFamily="34" charset="0"/>
                <a:cs typeface="Calibri Light" panose="020F0302020204030204" pitchFamily="34" charset="0"/>
              </a:rPr>
              <a:t>Fallingwater</a:t>
            </a:r>
            <a:r>
              <a:rPr lang="en-US" sz="1400" spc="-9" dirty="0">
                <a:latin typeface="Calibri Light" panose="020F0302020204030204" pitchFamily="34" charset="0"/>
                <a:cs typeface="Calibri Light" panose="020F0302020204030204" pitchFamily="34" charset="0"/>
              </a:rPr>
              <a:t>, the residence Frank Lloyd Wright designed in rural Pennsylvania. Think also of the Sydney Opera House, and of the designers Alvar Aalto and Charles Rennie Mackintosh.</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US" sz="907" kern="0" dirty="0">
                <a:solidFill>
                  <a:sysClr val="windowText" lastClr="000000"/>
                </a:solidFill>
                <a:latin typeface="Arial Rounded MT Bold"/>
                <a:cs typeface="Arial Rounded MT Bold"/>
              </a:rPr>
              <a:t>Falling Water: Frank Lloyd Wright</a:t>
            </a: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Organic Design 1930 – 1960 &amp; 1990 – Present</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spTree>
    <p:extLst>
      <p:ext uri="{BB962C8B-B14F-4D97-AF65-F5344CB8AC3E}">
        <p14:creationId xmlns:p14="http://schemas.microsoft.com/office/powerpoint/2010/main" val="31611119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242395"/>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Scandinavian Design emerged in the 1950s in the Scandinavian countries Denmark, Norway and Sweden; as well as Finland, as a design movement </a:t>
            </a:r>
            <a:r>
              <a:rPr lang="en-US" sz="1400" spc="-9" dirty="0" err="1">
                <a:latin typeface="Calibri Light" panose="020F0302020204030204" pitchFamily="34" charset="0"/>
                <a:cs typeface="Calibri Light" panose="020F0302020204030204" pitchFamily="34" charset="0"/>
              </a:rPr>
              <a:t>characterised</a:t>
            </a:r>
            <a:r>
              <a:rPr lang="en-US" sz="1400" spc="-9" dirty="0">
                <a:latin typeface="Calibri Light" panose="020F0302020204030204" pitchFamily="34" charset="0"/>
                <a:cs typeface="Calibri Light" panose="020F0302020204030204" pitchFamily="34" charset="0"/>
              </a:rPr>
              <a:t> by </a:t>
            </a:r>
            <a:r>
              <a:rPr lang="en-US" sz="1400" b="1" spc="-9" dirty="0">
                <a:latin typeface="Calibri Light" panose="020F0302020204030204" pitchFamily="34" charset="0"/>
                <a:cs typeface="Calibri Light" panose="020F0302020204030204" pitchFamily="34" charset="0"/>
              </a:rPr>
              <a:t>simple, uncomplicated </a:t>
            </a:r>
            <a:r>
              <a:rPr lang="en-US" sz="1400" spc="-9" dirty="0">
                <a:latin typeface="Calibri Light" panose="020F0302020204030204" pitchFamily="34" charset="0"/>
                <a:cs typeface="Calibri Light" panose="020F0302020204030204" pitchFamily="34" charset="0"/>
              </a:rPr>
              <a:t>designs, </a:t>
            </a:r>
            <a:r>
              <a:rPr lang="en-US" sz="1400" b="1" spc="-9" dirty="0">
                <a:latin typeface="Calibri Light" panose="020F0302020204030204" pitchFamily="34" charset="0"/>
                <a:cs typeface="Calibri Light" panose="020F0302020204030204" pitchFamily="34" charset="0"/>
              </a:rPr>
              <a:t>minimalism</a:t>
            </a:r>
            <a:r>
              <a:rPr lang="en-US" sz="1400" spc="-9" dirty="0">
                <a:latin typeface="Calibri Light" panose="020F0302020204030204" pitchFamily="34" charset="0"/>
                <a:cs typeface="Calibri Light" panose="020F0302020204030204" pitchFamily="34" charset="0"/>
              </a:rPr>
              <a:t>, </a:t>
            </a:r>
            <a:r>
              <a:rPr lang="en-US" sz="1400" spc="-9" dirty="0" err="1">
                <a:latin typeface="Calibri Light" panose="020F0302020204030204" pitchFamily="34" charset="0"/>
                <a:cs typeface="Calibri Light" panose="020F0302020204030204" pitchFamily="34" charset="0"/>
              </a:rPr>
              <a:t>stylisation</a:t>
            </a:r>
            <a:r>
              <a:rPr lang="en-US" sz="1400" spc="-9" dirty="0">
                <a:latin typeface="Calibri Light" panose="020F0302020204030204" pitchFamily="34" charset="0"/>
                <a:cs typeface="Calibri Light" panose="020F0302020204030204" pitchFamily="34" charset="0"/>
              </a:rPr>
              <a:t>, functionality, and low cost </a:t>
            </a:r>
            <a:r>
              <a:rPr lang="en-US" sz="1400" b="1" spc="-9" dirty="0">
                <a:latin typeface="Calibri Light" panose="020F0302020204030204" pitchFamily="34" charset="0"/>
                <a:cs typeface="Calibri Light" panose="020F0302020204030204" pitchFamily="34" charset="0"/>
              </a:rPr>
              <a:t>mass production</a:t>
            </a:r>
            <a:r>
              <a:rPr lang="en-US" sz="1400" spc="-9" dirty="0">
                <a:latin typeface="Calibri Light" panose="020F0302020204030204" pitchFamily="34" charset="0"/>
                <a:cs typeface="Calibri Light" panose="020F0302020204030204" pitchFamily="34" charset="0"/>
              </a:rPr>
              <a: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idea that beautiful and functional everyday objects should be </a:t>
            </a:r>
            <a:r>
              <a:rPr lang="en-US" sz="1400" b="1" spc="-9" dirty="0">
                <a:latin typeface="Calibri Light" panose="020F0302020204030204" pitchFamily="34" charset="0"/>
                <a:cs typeface="Calibri Light" panose="020F0302020204030204" pitchFamily="34" charset="0"/>
              </a:rPr>
              <a:t>affordable</a:t>
            </a:r>
            <a:r>
              <a:rPr lang="en-US" sz="1400" spc="-9" dirty="0">
                <a:latin typeface="Calibri Light" panose="020F0302020204030204" pitchFamily="34" charset="0"/>
                <a:cs typeface="Calibri Light" panose="020F0302020204030204" pitchFamily="34" charset="0"/>
              </a:rPr>
              <a:t> to all is a </a:t>
            </a:r>
            <a:r>
              <a:rPr lang="en-US" sz="1400" b="1" spc="-9" dirty="0">
                <a:latin typeface="Calibri Light" panose="020F0302020204030204" pitchFamily="34" charset="0"/>
                <a:cs typeface="Calibri Light" panose="020F0302020204030204" pitchFamily="34" charset="0"/>
              </a:rPr>
              <a:t>core theme </a:t>
            </a:r>
            <a:r>
              <a:rPr lang="en-US" sz="1400" spc="-9" dirty="0">
                <a:latin typeface="Calibri Light" panose="020F0302020204030204" pitchFamily="34" charset="0"/>
                <a:cs typeface="Calibri Light" panose="020F0302020204030204" pitchFamily="34" charset="0"/>
              </a:rPr>
              <a:t>in the development of post-WW2 Scandinavian Design.</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Scandinavian Modern is an extremely popular design movement which remains prominent to the Design world today. This of course was helped by the popularity of </a:t>
            </a:r>
            <a:r>
              <a:rPr lang="en-US" sz="1400" b="1" spc="-9" dirty="0">
                <a:latin typeface="Calibri Light" panose="020F0302020204030204" pitchFamily="34" charset="0"/>
                <a:cs typeface="Calibri Light" panose="020F0302020204030204" pitchFamily="34" charset="0"/>
              </a:rPr>
              <a:t>IKEA</a:t>
            </a:r>
            <a:r>
              <a:rPr lang="en-US" sz="1400" spc="-9" dirty="0">
                <a:latin typeface="Calibri Light" panose="020F0302020204030204" pitchFamily="34" charset="0"/>
                <a:cs typeface="Calibri Light" panose="020F0302020204030204" pitchFamily="34" charset="0"/>
              </a:rPr>
              <a:t>, a Scandinavian furniture store, on a global scale.</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Armchair 41: Alvar Aalto</a:t>
            </a: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Scandinavian Modern 1935 – Present</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89044217-4385-FDB7-9A96-50FAA2F9FB35}"/>
              </a:ext>
            </a:extLst>
          </p:cNvPr>
          <p:cNvPicPr>
            <a:picLocks noChangeAspect="1"/>
          </p:cNvPicPr>
          <p:nvPr/>
        </p:nvPicPr>
        <p:blipFill>
          <a:blip r:embed="rId2"/>
          <a:stretch>
            <a:fillRect/>
          </a:stretch>
        </p:blipFill>
        <p:spPr>
          <a:xfrm>
            <a:off x="1222542" y="1418021"/>
            <a:ext cx="2737341" cy="2798307"/>
          </a:xfrm>
          <a:prstGeom prst="rect">
            <a:avLst/>
          </a:prstGeom>
        </p:spPr>
      </p:pic>
    </p:spTree>
    <p:extLst>
      <p:ext uri="{BB962C8B-B14F-4D97-AF65-F5344CB8AC3E}">
        <p14:creationId xmlns:p14="http://schemas.microsoft.com/office/powerpoint/2010/main" val="27389743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486051"/>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 art is one of the major art movements of the twentieth century. The movement was characterized by themes and techniques drawn from </a:t>
            </a:r>
            <a:r>
              <a:rPr lang="en-US" sz="1400" b="1" spc="-9" dirty="0">
                <a:latin typeface="Calibri Light" panose="020F0302020204030204" pitchFamily="34" charset="0"/>
                <a:cs typeface="Calibri Light" panose="020F0302020204030204" pitchFamily="34" charset="0"/>
              </a:rPr>
              <a:t>popular mass culture</a:t>
            </a:r>
            <a:r>
              <a:rPr lang="en-US" sz="1400" spc="-9" dirty="0">
                <a:latin typeface="Calibri Light" panose="020F0302020204030204" pitchFamily="34" charset="0"/>
                <a:cs typeface="Calibri Light" panose="020F0302020204030204" pitchFamily="34" charset="0"/>
              </a:rPr>
              <a:t>, such as advertising and comic books.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Predominately a movement of the art world, Pop Art quickly began to </a:t>
            </a:r>
            <a:r>
              <a:rPr lang="en-US" sz="1400" b="1" spc="-9" dirty="0">
                <a:latin typeface="Calibri Light" panose="020F0302020204030204" pitchFamily="34" charset="0"/>
                <a:cs typeface="Calibri Light" panose="020F0302020204030204" pitchFamily="34" charset="0"/>
              </a:rPr>
              <a:t>influence</a:t>
            </a:r>
            <a:r>
              <a:rPr lang="en-US" sz="1400" spc="-9" dirty="0">
                <a:latin typeface="Calibri Light" panose="020F0302020204030204" pitchFamily="34" charset="0"/>
                <a:cs typeface="Calibri Light" panose="020F0302020204030204" pitchFamily="34" charset="0"/>
              </a:rPr>
              <a:t> the furniture, graphic design and products of the time.</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designs were </a:t>
            </a:r>
            <a:r>
              <a:rPr lang="en-US" sz="1400" b="1" spc="-9" dirty="0">
                <a:latin typeface="Calibri Light" panose="020F0302020204030204" pitchFamily="34" charset="0"/>
                <a:cs typeface="Calibri Light" panose="020F0302020204030204" pitchFamily="34" charset="0"/>
              </a:rPr>
              <a:t>bright</a:t>
            </a:r>
            <a:r>
              <a:rPr lang="en-US" sz="1400" spc="-9" dirty="0">
                <a:latin typeface="Calibri Light" panose="020F0302020204030204" pitchFamily="34" charset="0"/>
                <a:cs typeface="Calibri Light" panose="020F0302020204030204" pitchFamily="34" charset="0"/>
              </a:rPr>
              <a:t>, vibrant and full of character. Many material developments were also made during this period, with a marked increase in the use of plastic. Such developments increased the </a:t>
            </a:r>
            <a:r>
              <a:rPr lang="en-US" sz="1400" b="1" spc="-9" dirty="0">
                <a:latin typeface="Calibri Light" panose="020F0302020204030204" pitchFamily="34" charset="0"/>
                <a:cs typeface="Calibri Light" panose="020F0302020204030204" pitchFamily="34" charset="0"/>
              </a:rPr>
              <a:t>individuality</a:t>
            </a:r>
            <a:r>
              <a:rPr lang="en-US" sz="1400" spc="-9" dirty="0">
                <a:latin typeface="Calibri Light" panose="020F0302020204030204" pitchFamily="34" charset="0"/>
                <a:cs typeface="Calibri Light" panose="020F0302020204030204" pitchFamily="34" charset="0"/>
              </a:rPr>
              <a:t> of the products.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Pop Art became a part of music, film, fashion and art and design.</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Egg Chair: Peter </a:t>
            </a:r>
            <a:r>
              <a:rPr lang="en-GB" sz="907" kern="0" dirty="0" err="1">
                <a:solidFill>
                  <a:sysClr val="windowText" lastClr="000000"/>
                </a:solidFill>
                <a:latin typeface="Arial Rounded MT Bold"/>
                <a:cs typeface="Arial Rounded MT Bold"/>
              </a:rPr>
              <a:t>Ghyczy</a:t>
            </a:r>
            <a:endParaRPr lang="en-GB"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Pop Art 1958 – 1972</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E52B2A88-C890-9827-88DC-5AA4F5825097}"/>
              </a:ext>
            </a:extLst>
          </p:cNvPr>
          <p:cNvPicPr>
            <a:picLocks noChangeAspect="1"/>
          </p:cNvPicPr>
          <p:nvPr/>
        </p:nvPicPr>
        <p:blipFill>
          <a:blip r:embed="rId2"/>
          <a:stretch>
            <a:fillRect/>
          </a:stretch>
        </p:blipFill>
        <p:spPr>
          <a:xfrm>
            <a:off x="1371907" y="1007495"/>
            <a:ext cx="2438611" cy="3109229"/>
          </a:xfrm>
          <a:prstGeom prst="rect">
            <a:avLst/>
          </a:prstGeom>
        </p:spPr>
      </p:pic>
    </p:spTree>
    <p:extLst>
      <p:ext uri="{BB962C8B-B14F-4D97-AF65-F5344CB8AC3E}">
        <p14:creationId xmlns:p14="http://schemas.microsoft.com/office/powerpoint/2010/main" val="472965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627115"/>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Minimalism describes movements in various forms of art and design where the work is stripped down to its most </a:t>
            </a:r>
            <a:r>
              <a:rPr lang="en-US" sz="1400" b="1" spc="-9" dirty="0">
                <a:latin typeface="Calibri Light" panose="020F0302020204030204" pitchFamily="34" charset="0"/>
                <a:cs typeface="Calibri Light" panose="020F0302020204030204" pitchFamily="34" charset="0"/>
              </a:rPr>
              <a:t>fundamental</a:t>
            </a:r>
            <a:r>
              <a:rPr lang="en-US" sz="1400" spc="-9" dirty="0">
                <a:latin typeface="Calibri Light" panose="020F0302020204030204" pitchFamily="34" charset="0"/>
                <a:cs typeface="Calibri Light" panose="020F0302020204030204" pitchFamily="34" charset="0"/>
              </a:rPr>
              <a:t> features.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Minimalist design has been highly influenced by </a:t>
            </a:r>
            <a:r>
              <a:rPr lang="en-US" sz="1400" b="1" spc="-9" dirty="0">
                <a:latin typeface="Calibri Light" panose="020F0302020204030204" pitchFamily="34" charset="0"/>
                <a:cs typeface="Calibri Light" panose="020F0302020204030204" pitchFamily="34" charset="0"/>
              </a:rPr>
              <a:t>Japanese</a:t>
            </a:r>
            <a:r>
              <a:rPr lang="en-US" sz="1400" spc="-9" dirty="0">
                <a:latin typeface="Calibri Light" panose="020F0302020204030204" pitchFamily="34" charset="0"/>
                <a:cs typeface="Calibri Light" panose="020F0302020204030204" pitchFamily="34" charset="0"/>
              </a:rPr>
              <a:t> traditional design and architecture. Architect </a:t>
            </a:r>
            <a:r>
              <a:rPr lang="en-US" sz="1400" b="1" spc="-9" dirty="0">
                <a:latin typeface="Calibri Light" panose="020F0302020204030204" pitchFamily="34" charset="0"/>
                <a:cs typeface="Calibri Light" panose="020F0302020204030204" pitchFamily="34" charset="0"/>
              </a:rPr>
              <a:t>Ludwig Mies van der Rohe </a:t>
            </a:r>
            <a:r>
              <a:rPr lang="en-US" sz="1400" spc="-9" dirty="0">
                <a:latin typeface="Calibri Light" panose="020F0302020204030204" pitchFamily="34" charset="0"/>
                <a:cs typeface="Calibri Light" panose="020F0302020204030204" pitchFamily="34" charset="0"/>
              </a:rPr>
              <a:t>adopted the motto "Less is more" to describe his aesthetic tactics of flattening and emphasizing the building's frame, eliminating interior walls and adopting an open plan, and reducing the structure to its bare skin. </a:t>
            </a:r>
            <a:r>
              <a:rPr lang="en-US" sz="1400" b="1" spc="-9" dirty="0">
                <a:latin typeface="Calibri Light" panose="020F0302020204030204" pitchFamily="34" charset="0"/>
                <a:cs typeface="Calibri Light" panose="020F0302020204030204" pitchFamily="34" charset="0"/>
              </a:rPr>
              <a:t>Dieter Rams </a:t>
            </a:r>
            <a:r>
              <a:rPr lang="en-GB" sz="1400" spc="-9" dirty="0">
                <a:latin typeface="Calibri Light" panose="020F0302020204030204" pitchFamily="34" charset="0"/>
                <a:cs typeface="Calibri Light" panose="020F0302020204030204" pitchFamily="34" charset="0"/>
              </a:rPr>
              <a:t>Ten Principles of Good design is reflective of this movement era, and onwards, Apple influence.</a:t>
            </a: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movement was developed in New York and encouraged geometric forms, </a:t>
            </a:r>
            <a:r>
              <a:rPr lang="en-US" sz="1400" b="1" spc="-9" dirty="0">
                <a:latin typeface="Calibri Light" panose="020F0302020204030204" pitchFamily="34" charset="0"/>
                <a:cs typeface="Calibri Light" panose="020F0302020204030204" pitchFamily="34" charset="0"/>
              </a:rPr>
              <a:t>extreme simplicity </a:t>
            </a:r>
            <a:r>
              <a:rPr lang="en-US" sz="1400" spc="-9" dirty="0">
                <a:latin typeface="Calibri Light" panose="020F0302020204030204" pitchFamily="34" charset="0"/>
                <a:cs typeface="Calibri Light" panose="020F0302020204030204" pitchFamily="34" charset="0"/>
              </a:rPr>
              <a:t>and the use of light. Some find the style </a:t>
            </a:r>
            <a:r>
              <a:rPr lang="en-US" sz="1400" b="1" spc="-9" dirty="0">
                <a:latin typeface="Calibri Light" panose="020F0302020204030204" pitchFamily="34" charset="0"/>
                <a:cs typeface="Calibri Light" panose="020F0302020204030204" pitchFamily="34" charset="0"/>
              </a:rPr>
              <a:t>calming;</a:t>
            </a:r>
            <a:r>
              <a:rPr lang="en-US" sz="1400" spc="-9" dirty="0">
                <a:latin typeface="Calibri Light" panose="020F0302020204030204" pitchFamily="34" charset="0"/>
                <a:cs typeface="Calibri Light" panose="020F0302020204030204" pitchFamily="34" charset="0"/>
              </a:rPr>
              <a:t> others view the style as cold and </a:t>
            </a:r>
            <a:r>
              <a:rPr lang="en-US" sz="1400" b="1" spc="-9" dirty="0">
                <a:latin typeface="Calibri Light" panose="020F0302020204030204" pitchFamily="34" charset="0"/>
                <a:cs typeface="Calibri Light" panose="020F0302020204030204" pitchFamily="34" charset="0"/>
              </a:rPr>
              <a:t>unwelcoming</a:t>
            </a:r>
            <a:r>
              <a:rPr lang="en-US" sz="1400" spc="-9" dirty="0">
                <a:latin typeface="Calibri Light" panose="020F0302020204030204" pitchFamily="34" charset="0"/>
                <a:cs typeface="Calibri Light" panose="020F0302020204030204" pitchFamily="34" charset="0"/>
              </a:rPr>
              <a:t>.</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US" sz="907" kern="0" dirty="0">
                <a:solidFill>
                  <a:sysClr val="windowText" lastClr="000000"/>
                </a:solidFill>
                <a:latin typeface="Arial Rounded MT Bold"/>
                <a:cs typeface="Arial Rounded MT Bold"/>
              </a:rPr>
              <a:t>iPod Shuffle: Apple (Inspired by Minimalism)</a:t>
            </a: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Minimalism 1967 – 1978</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4703056B-1A34-7543-9296-DB7E316C4000}"/>
              </a:ext>
            </a:extLst>
          </p:cNvPr>
          <p:cNvPicPr>
            <a:picLocks noChangeAspect="1"/>
          </p:cNvPicPr>
          <p:nvPr/>
        </p:nvPicPr>
        <p:blipFill>
          <a:blip r:embed="rId2"/>
          <a:stretch>
            <a:fillRect/>
          </a:stretch>
        </p:blipFill>
        <p:spPr>
          <a:xfrm>
            <a:off x="1103660" y="1809007"/>
            <a:ext cx="2975106" cy="1700931"/>
          </a:xfrm>
          <a:prstGeom prst="rect">
            <a:avLst/>
          </a:prstGeom>
        </p:spPr>
      </p:pic>
    </p:spTree>
    <p:extLst>
      <p:ext uri="{BB962C8B-B14F-4D97-AF65-F5344CB8AC3E}">
        <p14:creationId xmlns:p14="http://schemas.microsoft.com/office/powerpoint/2010/main" val="2213354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body" idx="1"/>
          </p:nvPr>
        </p:nvSpPr>
        <p:spPr>
          <a:xfrm>
            <a:off x="5371179" y="1418021"/>
            <a:ext cx="6150235" cy="2242395"/>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Postmodernism is a movement of ideas </a:t>
            </a:r>
            <a:r>
              <a:rPr lang="en-US" sz="1400" b="1" spc="-9" dirty="0">
                <a:latin typeface="Calibri Light" panose="020F0302020204030204" pitchFamily="34" charset="0"/>
                <a:cs typeface="Calibri Light" panose="020F0302020204030204" pitchFamily="34" charset="0"/>
              </a:rPr>
              <a:t>arising from</a:t>
            </a:r>
            <a:r>
              <a:rPr lang="en-US" sz="1400" spc="-9" dirty="0">
                <a:latin typeface="Calibri Light" panose="020F0302020204030204" pitchFamily="34" charset="0"/>
                <a:cs typeface="Calibri Light" panose="020F0302020204030204" pitchFamily="34" charset="0"/>
              </a:rPr>
              <a:t>, but also </a:t>
            </a:r>
            <a:r>
              <a:rPr lang="en-US" sz="1400" b="1" spc="-9" dirty="0">
                <a:latin typeface="Calibri Light" panose="020F0302020204030204" pitchFamily="34" charset="0"/>
                <a:cs typeface="Calibri Light" panose="020F0302020204030204" pitchFamily="34" charset="0"/>
              </a:rPr>
              <a:t>critical</a:t>
            </a:r>
            <a:r>
              <a:rPr lang="en-US" sz="1400" spc="-9" dirty="0">
                <a:latin typeface="Calibri Light" panose="020F0302020204030204" pitchFamily="34" charset="0"/>
                <a:cs typeface="Calibri Light" panose="020F0302020204030204" pitchFamily="34" charset="0"/>
              </a:rPr>
              <a:t> of, Modernism. The movement began with architecture, as a reaction against the </a:t>
            </a:r>
            <a:r>
              <a:rPr lang="en-US" sz="1400" b="1" spc="-9" dirty="0">
                <a:latin typeface="Calibri Light" panose="020F0302020204030204" pitchFamily="34" charset="0"/>
                <a:cs typeface="Calibri Light" panose="020F0302020204030204" pitchFamily="34" charset="0"/>
              </a:rPr>
              <a:t>blandness and hostility </a:t>
            </a:r>
            <a:r>
              <a:rPr lang="en-US" sz="1400" spc="-9" dirty="0">
                <a:latin typeface="Calibri Light" panose="020F0302020204030204" pitchFamily="34" charset="0"/>
                <a:cs typeface="Calibri Light" panose="020F0302020204030204" pitchFamily="34" charset="0"/>
              </a:rPr>
              <a:t>of the Modernist movement.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Postmodernists made a return to </a:t>
            </a:r>
            <a:r>
              <a:rPr lang="en-US" sz="1400" b="1" spc="-9" dirty="0">
                <a:latin typeface="Calibri Light" panose="020F0302020204030204" pitchFamily="34" charset="0"/>
                <a:cs typeface="Calibri Light" panose="020F0302020204030204" pitchFamily="34" charset="0"/>
              </a:rPr>
              <a:t>decoration</a:t>
            </a:r>
            <a:r>
              <a:rPr lang="en-US" sz="1400" spc="-9" dirty="0">
                <a:latin typeface="Calibri Light" panose="020F0302020204030204" pitchFamily="34" charset="0"/>
                <a:cs typeface="Calibri Light" panose="020F0302020204030204" pitchFamily="34" charset="0"/>
              </a:rPr>
              <a:t> and an interest in products and buildings, the style was at times extremely </a:t>
            </a:r>
            <a:r>
              <a:rPr lang="en-US" sz="1400" b="1" spc="-9" dirty="0">
                <a:latin typeface="Calibri Light" panose="020F0302020204030204" pitchFamily="34" charset="0"/>
                <a:cs typeface="Calibri Light" panose="020F0302020204030204" pitchFamily="34" charset="0"/>
              </a:rPr>
              <a:t>abstract</a:t>
            </a:r>
            <a:r>
              <a:rPr lang="en-US" sz="1400" spc="-9" dirty="0">
                <a:latin typeface="Calibri Light" panose="020F0302020204030204" pitchFamily="34" charset="0"/>
                <a:cs typeface="Calibri Light" panose="020F0302020204030204" pitchFamily="34" charset="0"/>
              </a:rPr>
              <a:t>, yet remained </a:t>
            </a:r>
            <a:r>
              <a:rPr lang="en-US" sz="1400" b="1" spc="-9" dirty="0">
                <a:latin typeface="Calibri Light" panose="020F0302020204030204" pitchFamily="34" charset="0"/>
                <a:cs typeface="Calibri Light" panose="020F0302020204030204" pitchFamily="34" charset="0"/>
              </a:rPr>
              <a:t>functional</a:t>
            </a:r>
            <a:r>
              <a:rPr lang="en-US" sz="1400" spc="-9" dirty="0">
                <a:latin typeface="Calibri Light" panose="020F0302020204030204" pitchFamily="34" charset="0"/>
                <a:cs typeface="Calibri Light" panose="020F0302020204030204" pitchFamily="34" charset="0"/>
              </a:rPr>
              <a:t>, as shown by the work of </a:t>
            </a:r>
            <a:r>
              <a:rPr lang="en-US" sz="1400" b="1" spc="-9" dirty="0">
                <a:latin typeface="Calibri Light" panose="020F0302020204030204" pitchFamily="34" charset="0"/>
                <a:cs typeface="Calibri Light" panose="020F0302020204030204" pitchFamily="34" charset="0"/>
              </a:rPr>
              <a:t>Milton Glaser</a:t>
            </a:r>
            <a:r>
              <a:rPr lang="en-US" sz="1400" spc="-9" dirty="0">
                <a:latin typeface="Calibri Light" panose="020F0302020204030204" pitchFamily="34" charset="0"/>
                <a:cs typeface="Calibri Light" panose="020F0302020204030204" pitchFamily="34" charset="0"/>
              </a:rPr>
              <a:t>.</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style came into its own during the 1980’s and Postmodernism often incorporated extremely symbolic clues in its work. The  “I Love New York” logo is an example of this, with its modification after 9/11.</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US" sz="907" kern="0" dirty="0">
                <a:solidFill>
                  <a:sysClr val="windowText" lastClr="000000"/>
                </a:solidFill>
                <a:latin typeface="Arial Rounded MT Bold"/>
                <a:cs typeface="Arial Rounded MT Bold"/>
              </a:rPr>
              <a:t>I Love New York: Milton Glaser</a:t>
            </a:r>
            <a:endParaRPr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Postmodernism 1978 – Present</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pic>
        <p:nvPicPr>
          <p:cNvPr id="3" name="Picture 2">
            <a:extLst>
              <a:ext uri="{FF2B5EF4-FFF2-40B4-BE49-F238E27FC236}">
                <a16:creationId xmlns:a16="http://schemas.microsoft.com/office/drawing/2014/main" id="{360F8F8C-123C-9C08-9313-CC9780DFE4F2}"/>
              </a:ext>
            </a:extLst>
          </p:cNvPr>
          <p:cNvPicPr>
            <a:picLocks noChangeAspect="1"/>
          </p:cNvPicPr>
          <p:nvPr/>
        </p:nvPicPr>
        <p:blipFill>
          <a:blip r:embed="rId2"/>
          <a:stretch>
            <a:fillRect/>
          </a:stretch>
        </p:blipFill>
        <p:spPr>
          <a:xfrm>
            <a:off x="1754600" y="1252936"/>
            <a:ext cx="1673225" cy="2797852"/>
          </a:xfrm>
          <a:prstGeom prst="rect">
            <a:avLst/>
          </a:prstGeom>
        </p:spPr>
      </p:pic>
    </p:spTree>
    <p:extLst>
      <p:ext uri="{BB962C8B-B14F-4D97-AF65-F5344CB8AC3E}">
        <p14:creationId xmlns:p14="http://schemas.microsoft.com/office/powerpoint/2010/main" val="28886687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6A4C7-B6CA-86CB-D33E-F442B4D38BC1}"/>
              </a:ext>
            </a:extLst>
          </p:cNvPr>
          <p:cNvPicPr>
            <a:picLocks noChangeAspect="1"/>
          </p:cNvPicPr>
          <p:nvPr/>
        </p:nvPicPr>
        <p:blipFill>
          <a:blip r:embed="rId2"/>
          <a:stretch>
            <a:fillRect/>
          </a:stretch>
        </p:blipFill>
        <p:spPr>
          <a:xfrm>
            <a:off x="1593723" y="1418021"/>
            <a:ext cx="2006065" cy="2638647"/>
          </a:xfrm>
          <a:prstGeom prst="rect">
            <a:avLst/>
          </a:prstGeom>
        </p:spPr>
      </p:pic>
      <p:sp>
        <p:nvSpPr>
          <p:cNvPr id="4" name="object 4"/>
          <p:cNvSpPr txBox="1">
            <a:spLocks noGrp="1"/>
          </p:cNvSpPr>
          <p:nvPr>
            <p:ph type="body" idx="1"/>
          </p:nvPr>
        </p:nvSpPr>
        <p:spPr>
          <a:xfrm>
            <a:off x="5371179" y="1418021"/>
            <a:ext cx="6150235" cy="2486051"/>
          </a:xfrm>
          <a:prstGeom prst="rect">
            <a:avLst/>
          </a:prstGeom>
        </p:spPr>
        <p:txBody>
          <a:bodyPr vert="horz" wrap="square" lIns="0" tIns="23608" rIns="0" bIns="0" rtlCol="0">
            <a:spAutoFit/>
          </a:bodyPr>
          <a:lstStyle/>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Memphis was a Milan-based collective of furniture and product designers whose work </a:t>
            </a:r>
            <a:r>
              <a:rPr lang="en-US" sz="1400" b="1" spc="-9" dirty="0">
                <a:latin typeface="Calibri Light" panose="020F0302020204030204" pitchFamily="34" charset="0"/>
                <a:cs typeface="Calibri Light" panose="020F0302020204030204" pitchFamily="34" charset="0"/>
              </a:rPr>
              <a:t>dominated</a:t>
            </a:r>
            <a:r>
              <a:rPr lang="en-US" sz="1400" spc="-9" dirty="0">
                <a:latin typeface="Calibri Light" panose="020F0302020204030204" pitchFamily="34" charset="0"/>
                <a:cs typeface="Calibri Light" panose="020F0302020204030204" pitchFamily="34" charset="0"/>
              </a:rPr>
              <a:t> the design scene of the early 1980’s.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Its bold designs drew on influences from existing and past design movements.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Memphis could be considered a </a:t>
            </a:r>
            <a:r>
              <a:rPr lang="en-US" sz="1400" b="1" spc="-9" dirty="0">
                <a:latin typeface="Calibri Light" panose="020F0302020204030204" pitchFamily="34" charset="0"/>
                <a:cs typeface="Calibri Light" panose="020F0302020204030204" pitchFamily="34" charset="0"/>
              </a:rPr>
              <a:t>branch of Postmodernism</a:t>
            </a:r>
            <a:r>
              <a:rPr lang="en-US" sz="1400" spc="-9" dirty="0">
                <a:latin typeface="Calibri Light" panose="020F0302020204030204" pitchFamily="34" charset="0"/>
                <a:cs typeface="Calibri Light" panose="020F0302020204030204" pitchFamily="34" charset="0"/>
              </a:rPr>
              <a:t>, but with a much clearer definition of the movement’s ideals compared to the often-obscure ideals of Postmodernists.</a:t>
            </a:r>
          </a:p>
          <a:p>
            <a:pPr marL="11516" marR="202688">
              <a:lnSpc>
                <a:spcPts val="1469"/>
              </a:lnSpc>
              <a:spcBef>
                <a:spcPts val="185"/>
              </a:spcBef>
            </a:pPr>
            <a:endParaRPr lang="en-US" sz="1400" spc="-9" dirty="0">
              <a:latin typeface="Calibri Light" panose="020F0302020204030204" pitchFamily="34" charset="0"/>
              <a:cs typeface="Calibri Light" panose="020F0302020204030204" pitchFamily="34" charset="0"/>
            </a:endParaRPr>
          </a:p>
          <a:p>
            <a:pPr marL="11516" marR="202688">
              <a:lnSpc>
                <a:spcPts val="1469"/>
              </a:lnSpc>
              <a:spcBef>
                <a:spcPts val="185"/>
              </a:spcBef>
            </a:pPr>
            <a:r>
              <a:rPr lang="en-US" sz="1400" spc="-9" dirty="0">
                <a:latin typeface="Calibri Light" panose="020F0302020204030204" pitchFamily="34" charset="0"/>
                <a:cs typeface="Calibri Light" panose="020F0302020204030204" pitchFamily="34" charset="0"/>
              </a:rPr>
              <a:t>The Memphis Group offered </a:t>
            </a:r>
            <a:r>
              <a:rPr lang="en-US" sz="1400" b="1" spc="-9" dirty="0">
                <a:latin typeface="Calibri Light" panose="020F0302020204030204" pitchFamily="34" charset="0"/>
                <a:cs typeface="Calibri Light" panose="020F0302020204030204" pitchFamily="34" charset="0"/>
              </a:rPr>
              <a:t>bright, </a:t>
            </a:r>
            <a:r>
              <a:rPr lang="en-US" sz="1400" b="1" spc="-9" dirty="0" err="1">
                <a:latin typeface="Calibri Light" panose="020F0302020204030204" pitchFamily="34" charset="0"/>
                <a:cs typeface="Calibri Light" panose="020F0302020204030204" pitchFamily="34" charset="0"/>
              </a:rPr>
              <a:t>colourful</a:t>
            </a:r>
            <a:r>
              <a:rPr lang="en-US" sz="1400" b="1" spc="-9" dirty="0">
                <a:latin typeface="Calibri Light" panose="020F0302020204030204" pitchFamily="34" charset="0"/>
                <a:cs typeface="Calibri Light" panose="020F0302020204030204" pitchFamily="34" charset="0"/>
              </a:rPr>
              <a:t>, shocking </a:t>
            </a:r>
            <a:r>
              <a:rPr lang="en-US" sz="1400" spc="-9" dirty="0">
                <a:latin typeface="Calibri Light" panose="020F0302020204030204" pitchFamily="34" charset="0"/>
                <a:cs typeface="Calibri Light" panose="020F0302020204030204" pitchFamily="34" charset="0"/>
              </a:rPr>
              <a:t>pieces. The word ―tasteful‖ is not normally associated with products generated by the Memphis Group but they were certainly </a:t>
            </a:r>
            <a:r>
              <a:rPr lang="en-US" sz="1400" b="1" spc="-9" dirty="0">
                <a:latin typeface="Calibri Light" panose="020F0302020204030204" pitchFamily="34" charset="0"/>
                <a:cs typeface="Calibri Light" panose="020F0302020204030204" pitchFamily="34" charset="0"/>
              </a:rPr>
              <a:t>ground breaking </a:t>
            </a:r>
            <a:r>
              <a:rPr lang="en-US" sz="1400" spc="-9" dirty="0">
                <a:latin typeface="Calibri Light" panose="020F0302020204030204" pitchFamily="34" charset="0"/>
                <a:cs typeface="Calibri Light" panose="020F0302020204030204" pitchFamily="34" charset="0"/>
              </a:rPr>
              <a:t>at the time.</a:t>
            </a:r>
          </a:p>
        </p:txBody>
      </p:sp>
      <p:sp>
        <p:nvSpPr>
          <p:cNvPr id="7" name="object 7"/>
          <p:cNvSpPr txBox="1"/>
          <p:nvPr/>
        </p:nvSpPr>
        <p:spPr>
          <a:xfrm>
            <a:off x="1151503" y="4295890"/>
            <a:ext cx="2879420" cy="150638"/>
          </a:xfrm>
          <a:prstGeom prst="rect">
            <a:avLst/>
          </a:prstGeom>
        </p:spPr>
        <p:txBody>
          <a:bodyPr vert="horz" wrap="square" lIns="0" tIns="10941" rIns="0" bIns="0" rtlCol="0">
            <a:spAutoFit/>
          </a:bodyPr>
          <a:lstStyle/>
          <a:p>
            <a:pPr marL="11516" algn="ctr" defTabSz="829178">
              <a:spcBef>
                <a:spcPts val="86"/>
              </a:spcBef>
            </a:pPr>
            <a:r>
              <a:rPr lang="en-GB" sz="907" kern="0" dirty="0">
                <a:solidFill>
                  <a:sysClr val="windowText" lastClr="000000"/>
                </a:solidFill>
                <a:latin typeface="Arial Rounded MT Bold"/>
                <a:cs typeface="Arial Rounded MT Bold"/>
              </a:rPr>
              <a:t>Bookcase: Ettore </a:t>
            </a:r>
            <a:r>
              <a:rPr lang="en-GB" sz="907" kern="0" dirty="0" err="1">
                <a:solidFill>
                  <a:sysClr val="windowText" lastClr="000000"/>
                </a:solidFill>
                <a:latin typeface="Arial Rounded MT Bold"/>
                <a:cs typeface="Arial Rounded MT Bold"/>
              </a:rPr>
              <a:t>Sottsass</a:t>
            </a:r>
            <a:endParaRPr lang="en-GB" sz="907" kern="0" dirty="0">
              <a:solidFill>
                <a:sysClr val="windowText" lastClr="000000"/>
              </a:solidFill>
              <a:latin typeface="Arial Rounded MT Bold"/>
              <a:cs typeface="Arial Rounded MT Bold"/>
            </a:endParaRPr>
          </a:p>
        </p:txBody>
      </p:sp>
      <p:sp>
        <p:nvSpPr>
          <p:cNvPr id="2" name="object 4">
            <a:extLst>
              <a:ext uri="{FF2B5EF4-FFF2-40B4-BE49-F238E27FC236}">
                <a16:creationId xmlns:a16="http://schemas.microsoft.com/office/drawing/2014/main" id="{0C9F85D1-960B-A617-5D2D-6FA81677D323}"/>
              </a:ext>
            </a:extLst>
          </p:cNvPr>
          <p:cNvSpPr txBox="1">
            <a:spLocks/>
          </p:cNvSpPr>
          <p:nvPr/>
        </p:nvSpPr>
        <p:spPr>
          <a:xfrm>
            <a:off x="5371178" y="931391"/>
            <a:ext cx="6150235" cy="235820"/>
          </a:xfrm>
          <a:prstGeom prst="rect">
            <a:avLst/>
          </a:prstGeom>
        </p:spPr>
        <p:txBody>
          <a:bodyPr vert="horz" wrap="square" lIns="0" tIns="23608" rIns="0" bIns="0" rtlCol="0">
            <a:spAutoFit/>
          </a:bodyPr>
          <a:lstStyle>
            <a:lvl1pPr marL="0">
              <a:defRPr sz="1270" b="0" i="0">
                <a:solidFill>
                  <a:schemeClr val="tx1"/>
                </a:solidFill>
                <a:latin typeface="Arial Rounded MT Bold"/>
                <a:ea typeface="+mn-ea"/>
                <a:cs typeface="Arial Rounded MT Bold"/>
              </a:defRPr>
            </a:lvl1pPr>
            <a:lvl2pPr marL="414589">
              <a:defRPr>
                <a:latin typeface="+mn-lt"/>
                <a:ea typeface="+mn-ea"/>
                <a:cs typeface="+mn-cs"/>
              </a:defRPr>
            </a:lvl2pPr>
            <a:lvl3pPr marL="829178">
              <a:defRPr>
                <a:latin typeface="+mn-lt"/>
                <a:ea typeface="+mn-ea"/>
                <a:cs typeface="+mn-cs"/>
              </a:defRPr>
            </a:lvl3pPr>
            <a:lvl4pPr marL="1243767">
              <a:defRPr>
                <a:latin typeface="+mn-lt"/>
                <a:ea typeface="+mn-ea"/>
                <a:cs typeface="+mn-cs"/>
              </a:defRPr>
            </a:lvl4pPr>
            <a:lvl5pPr marL="1658356">
              <a:defRPr>
                <a:latin typeface="+mn-lt"/>
                <a:ea typeface="+mn-ea"/>
                <a:cs typeface="+mn-cs"/>
              </a:defRPr>
            </a:lvl5pPr>
            <a:lvl6pPr marL="2072945">
              <a:defRPr>
                <a:latin typeface="+mn-lt"/>
                <a:ea typeface="+mn-ea"/>
                <a:cs typeface="+mn-cs"/>
              </a:defRPr>
            </a:lvl6pPr>
            <a:lvl7pPr marL="2487534">
              <a:defRPr>
                <a:latin typeface="+mn-lt"/>
                <a:ea typeface="+mn-ea"/>
                <a:cs typeface="+mn-cs"/>
              </a:defRPr>
            </a:lvl7pPr>
            <a:lvl8pPr marL="2902123">
              <a:defRPr>
                <a:latin typeface="+mn-lt"/>
                <a:ea typeface="+mn-ea"/>
                <a:cs typeface="+mn-cs"/>
              </a:defRPr>
            </a:lvl8pPr>
            <a:lvl9pPr marL="3316712">
              <a:defRPr>
                <a:latin typeface="+mn-lt"/>
                <a:ea typeface="+mn-ea"/>
                <a:cs typeface="+mn-cs"/>
              </a:defRPr>
            </a:lvl9pPr>
          </a:lstStyle>
          <a:p>
            <a:pPr marL="11516" marR="202688">
              <a:lnSpc>
                <a:spcPts val="1469"/>
              </a:lnSpc>
              <a:spcBef>
                <a:spcPts val="185"/>
              </a:spcBef>
            </a:pPr>
            <a:r>
              <a:rPr lang="en-US" sz="2000" b="1" kern="0" dirty="0">
                <a:solidFill>
                  <a:prstClr val="black"/>
                </a:solidFill>
                <a:latin typeface="Calibri Light" panose="020F0302020204030204" pitchFamily="34" charset="0"/>
                <a:ea typeface="+mj-ea"/>
                <a:cs typeface="Calibri Light" panose="020F0302020204030204" pitchFamily="34" charset="0"/>
              </a:rPr>
              <a:t>Memphis 1981 – 1988</a:t>
            </a:r>
            <a:endParaRPr lang="en-US" sz="2000" b="1" kern="0" spc="-18" dirty="0">
              <a:solidFill>
                <a:prstClr val="black"/>
              </a:solidFill>
              <a:latin typeface="Calibri Light" panose="020F0302020204030204" pitchFamily="34" charset="0"/>
              <a:ea typeface="+mj-ea"/>
              <a:cs typeface="Calibri Light" panose="020F0302020204030204" pitchFamily="34" charset="0"/>
            </a:endParaRPr>
          </a:p>
        </p:txBody>
      </p:sp>
    </p:spTree>
    <p:extLst>
      <p:ext uri="{BB962C8B-B14F-4D97-AF65-F5344CB8AC3E}">
        <p14:creationId xmlns:p14="http://schemas.microsoft.com/office/powerpoint/2010/main" val="11696187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D805E1-23C1-DE2D-B1A4-DE6CEB8590A2}"/>
              </a:ext>
            </a:extLst>
          </p:cNvPr>
          <p:cNvSpPr>
            <a:spLocks noGrp="1"/>
          </p:cNvSpPr>
          <p:nvPr>
            <p:ph idx="1"/>
          </p:nvPr>
        </p:nvSpPr>
        <p:spPr>
          <a:xfrm>
            <a:off x="838200" y="1825625"/>
            <a:ext cx="10515600" cy="4351338"/>
          </a:xfrm>
        </p:spPr>
        <p:txBody>
          <a:bodyPr>
            <a:noAutofit/>
          </a:bodyPr>
          <a:lstStyle/>
          <a:p>
            <a:pPr marL="0" indent="0">
              <a:buNone/>
            </a:pPr>
            <a:r>
              <a:rPr lang="en-GB" sz="2600" dirty="0"/>
              <a:t>2.00pm </a:t>
            </a:r>
            <a:r>
              <a:rPr lang="en-US" sz="2600" dirty="0"/>
              <a:t>13th February: 5-minute pitch of your chosen Direction &amp; Magazine Choice, followed by seminar </a:t>
            </a:r>
            <a:r>
              <a:rPr lang="en-US" sz="2600"/>
              <a:t>discussion (PP - 5 slides).</a:t>
            </a:r>
            <a:endParaRPr lang="en-GB" sz="2600" dirty="0"/>
          </a:p>
          <a:p>
            <a:pPr marL="0" indent="0">
              <a:buNone/>
            </a:pPr>
            <a:br>
              <a:rPr lang="en-GB" sz="2600" dirty="0"/>
            </a:br>
            <a:endParaRPr lang="en-GB" sz="2600" dirty="0"/>
          </a:p>
        </p:txBody>
      </p:sp>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 Influential British Design Pioneers</a:t>
            </a:r>
          </a:p>
        </p:txBody>
      </p:sp>
    </p:spTree>
    <p:extLst>
      <p:ext uri="{BB962C8B-B14F-4D97-AF65-F5344CB8AC3E}">
        <p14:creationId xmlns:p14="http://schemas.microsoft.com/office/powerpoint/2010/main" val="783625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Histo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History" id="{4CAADBFD-07A2-4083-BE82-7317091958F2}" vid="{8F6823F8-F575-46FA-A27F-4070D0CC848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692825-E29C-48A3-9506-213111BA5734}">
  <ds:schemaRefs>
    <ds:schemaRef ds:uri="4503d0ed-3769-4fd0-bdd4-365a1b0a4ef4"/>
    <ds:schemaRef ds:uri="afa9340e-42d2-4497-9e48-e8fdef61d7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76A8938-EE4E-4CDE-AE5A-151DB49846A4}">
  <ds:schemaRefs>
    <ds:schemaRef ds:uri="4503d0ed-3769-4fd0-bdd4-365a1b0a4ef4"/>
    <ds:schemaRef ds:uri="afa9340e-42d2-4497-9e48-e8fdef61d7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C5FA720-40FB-4A81-A66E-8A0B032F34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2906</TotalTime>
  <Words>2956</Words>
  <Application>Microsoft Office PowerPoint</Application>
  <PresentationFormat>Widescreen</PresentationFormat>
  <Paragraphs>185</Paragraphs>
  <Slides>35</Slides>
  <Notes>1</Notes>
  <HiddenSlides>1</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35</vt:i4>
      </vt:variant>
    </vt:vector>
  </HeadingPairs>
  <TitlesOfParts>
    <vt:vector size="42" baseType="lpstr">
      <vt:lpstr>Arial</vt:lpstr>
      <vt:lpstr>Arial Rounded MT Bold</vt:lpstr>
      <vt:lpstr>Calibri</vt:lpstr>
      <vt:lpstr>Calibri Light</vt:lpstr>
      <vt:lpstr>Office Theme</vt:lpstr>
      <vt:lpstr>Theme1-History</vt:lpstr>
      <vt:lpstr>1_Office Theme</vt:lpstr>
      <vt:lpstr> ADDA4015  CONTEMPORARY CHALLENGES  MAKING A DIFFERENCE  Week 1 – 30.01.25</vt:lpstr>
      <vt:lpstr>Module Learning Outcomes (from module syllabus)</vt:lpstr>
      <vt:lpstr>Assignment: Coursework Task</vt:lpstr>
      <vt:lpstr>Assignment: Coursework Task</vt:lpstr>
      <vt:lpstr>Magazine Covers</vt:lpstr>
      <vt:lpstr>PowerPoint Presentation</vt:lpstr>
      <vt:lpstr>PowerPoint Presentation</vt:lpstr>
      <vt:lpstr>PowerPoint Presentation</vt:lpstr>
      <vt:lpstr>Magazine Cover Inspiration</vt:lpstr>
      <vt:lpstr>Technical Design Assignment: Practical Task 1</vt:lpstr>
      <vt:lpstr>Technical Design Assignment: Practical Task 1</vt:lpstr>
      <vt:lpstr>Technical Design Assignment: Practical Task 1</vt:lpstr>
      <vt:lpstr>Assignment: Coursework Task</vt:lpstr>
      <vt:lpstr>Industrial &amp; Product Timeline</vt:lpstr>
      <vt:lpstr>PowerPoint Presentation</vt:lpstr>
      <vt:lpstr>Furniture Timeline</vt:lpstr>
      <vt:lpstr>PowerPoint Presentation</vt:lpstr>
      <vt:lpstr>Design Movements Timeline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 Influential British Design Pioneers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6</cp:revision>
  <dcterms:created xsi:type="dcterms:W3CDTF">2023-01-27T13:53:04Z</dcterms:created>
  <dcterms:modified xsi:type="dcterms:W3CDTF">2025-01-30T13:35:16Z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