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21"/>
  </p:notesMasterIdLst>
  <p:sldIdLst>
    <p:sldId id="256" r:id="rId2"/>
    <p:sldId id="300" r:id="rId3"/>
    <p:sldId id="270" r:id="rId4"/>
    <p:sldId id="258" r:id="rId5"/>
    <p:sldId id="272" r:id="rId6"/>
    <p:sldId id="273" r:id="rId7"/>
    <p:sldId id="261" r:id="rId8"/>
    <p:sldId id="288" r:id="rId9"/>
    <p:sldId id="279" r:id="rId10"/>
    <p:sldId id="262" r:id="rId11"/>
    <p:sldId id="264" r:id="rId12"/>
    <p:sldId id="289" r:id="rId13"/>
    <p:sldId id="298" r:id="rId14"/>
    <p:sldId id="299" r:id="rId15"/>
    <p:sldId id="301" r:id="rId16"/>
    <p:sldId id="302" r:id="rId17"/>
    <p:sldId id="303" r:id="rId18"/>
    <p:sldId id="304" r:id="rId19"/>
    <p:sldId id="295" r:id="rId20"/>
  </p:sldIdLst>
  <p:sldSz cx="12192000" cy="6858000"/>
  <p:notesSz cx="6797675" cy="9928225"/>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890" autoAdjust="0"/>
    <p:restoredTop sz="94674" autoAdjust="0"/>
  </p:normalViewPr>
  <p:slideViewPr>
    <p:cSldViewPr snapToGrid="0">
      <p:cViewPr varScale="1">
        <p:scale>
          <a:sx n="81" d="100"/>
          <a:sy n="81" d="100"/>
        </p:scale>
        <p:origin x="1445"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135"/>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50443" y="0"/>
            <a:ext cx="2945659" cy="498135"/>
          </a:xfrm>
          <a:prstGeom prst="rect">
            <a:avLst/>
          </a:prstGeom>
        </p:spPr>
        <p:txBody>
          <a:bodyPr vert="horz" lIns="91440" tIns="45720" rIns="91440" bIns="45720" rtlCol="0"/>
          <a:lstStyle>
            <a:lvl1pPr algn="r">
              <a:defRPr sz="1200"/>
            </a:lvl1pPr>
          </a:lstStyle>
          <a:p>
            <a:fld id="{323C9227-B1B3-456C-808E-17B43FED0627}" type="datetimeFigureOut">
              <a:rPr lang="en-GB" smtClean="0"/>
              <a:t>24/05/2023</a:t>
            </a:fld>
            <a:endParaRPr lang="en-GB" dirty="0"/>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79768" y="4777958"/>
            <a:ext cx="5438140" cy="3909239"/>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30091"/>
            <a:ext cx="2945659" cy="498134"/>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50443" y="9430091"/>
            <a:ext cx="2945659" cy="498134"/>
          </a:xfrm>
          <a:prstGeom prst="rect">
            <a:avLst/>
          </a:prstGeom>
        </p:spPr>
        <p:txBody>
          <a:bodyPr vert="horz" lIns="91440" tIns="45720" rIns="91440" bIns="45720" rtlCol="0" anchor="b"/>
          <a:lstStyle>
            <a:lvl1pPr algn="r">
              <a:defRPr sz="1200"/>
            </a:lvl1pPr>
          </a:lstStyle>
          <a:p>
            <a:fld id="{D2FFF96B-647E-493A-B369-ADA652C9990F}" type="slidenum">
              <a:rPr lang="en-GB" smtClean="0"/>
              <a:t>‹#›</a:t>
            </a:fld>
            <a:endParaRPr lang="en-GB" dirty="0"/>
          </a:p>
        </p:txBody>
      </p:sp>
    </p:spTree>
    <p:extLst>
      <p:ext uri="{BB962C8B-B14F-4D97-AF65-F5344CB8AC3E}">
        <p14:creationId xmlns:p14="http://schemas.microsoft.com/office/powerpoint/2010/main" val="29854438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2FFF96B-647E-493A-B369-ADA652C9990F}" type="slidenum">
              <a:rPr lang="en-GB" smtClean="0"/>
              <a:t>4</a:t>
            </a:fld>
            <a:endParaRPr lang="en-GB" dirty="0"/>
          </a:p>
        </p:txBody>
      </p:sp>
    </p:spTree>
    <p:extLst>
      <p:ext uri="{BB962C8B-B14F-4D97-AF65-F5344CB8AC3E}">
        <p14:creationId xmlns:p14="http://schemas.microsoft.com/office/powerpoint/2010/main" val="31841571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FF01D94-E5AA-40D1-A359-AF33038D9E57}" type="datetimeFigureOut">
              <a:rPr lang="en-GB" smtClean="0"/>
              <a:t>24/05/2023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7EDE50CB-54D7-4780-9C05-6D8C17B5729B}" type="slidenum">
              <a:rPr lang="en-GB" smtClean="0"/>
              <a:t>‹#›</a:t>
            </a:fld>
            <a:endParaRPr lang="en-GB" dirty="0"/>
          </a:p>
        </p:txBody>
      </p:sp>
    </p:spTree>
    <p:extLst>
      <p:ext uri="{BB962C8B-B14F-4D97-AF65-F5344CB8AC3E}">
        <p14:creationId xmlns:p14="http://schemas.microsoft.com/office/powerpoint/2010/main" val="32804178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FF01D94-E5AA-40D1-A359-AF33038D9E57}" type="datetimeFigureOut">
              <a:rPr lang="en-GB" smtClean="0"/>
              <a:t>24/05/2023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7EDE50CB-54D7-4780-9C05-6D8C17B5729B}" type="slidenum">
              <a:rPr lang="en-GB" smtClean="0"/>
              <a:t>‹#›</a:t>
            </a:fld>
            <a:endParaRPr lang="en-GB" dirty="0"/>
          </a:p>
        </p:txBody>
      </p:sp>
    </p:spTree>
    <p:extLst>
      <p:ext uri="{BB962C8B-B14F-4D97-AF65-F5344CB8AC3E}">
        <p14:creationId xmlns:p14="http://schemas.microsoft.com/office/powerpoint/2010/main" val="41498832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FF01D94-E5AA-40D1-A359-AF33038D9E57}" type="datetimeFigureOut">
              <a:rPr lang="en-GB" smtClean="0"/>
              <a:t>24/05/2023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7EDE50CB-54D7-4780-9C05-6D8C17B5729B}" type="slidenum">
              <a:rPr lang="en-GB" smtClean="0"/>
              <a:t>‹#›</a:t>
            </a:fld>
            <a:endParaRPr lang="en-GB" dirty="0"/>
          </a:p>
        </p:txBody>
      </p:sp>
    </p:spTree>
    <p:extLst>
      <p:ext uri="{BB962C8B-B14F-4D97-AF65-F5344CB8AC3E}">
        <p14:creationId xmlns:p14="http://schemas.microsoft.com/office/powerpoint/2010/main" val="39562596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FF01D94-E5AA-40D1-A359-AF33038D9E57}" type="datetimeFigureOut">
              <a:rPr lang="en-GB" smtClean="0"/>
              <a:t>24/05/2023</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7EDE50CB-54D7-4780-9C05-6D8C17B5729B}" type="slidenum">
              <a:rPr lang="en-GB" smtClean="0"/>
              <a:t>‹#›</a:t>
            </a:fld>
            <a:endParaRPr lang="en-GB" dirty="0"/>
          </a:p>
        </p:txBody>
      </p:sp>
    </p:spTree>
    <p:extLst>
      <p:ext uri="{BB962C8B-B14F-4D97-AF65-F5344CB8AC3E}">
        <p14:creationId xmlns:p14="http://schemas.microsoft.com/office/powerpoint/2010/main" val="11879148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FF01D94-E5AA-40D1-A359-AF33038D9E57}" type="datetimeFigureOut">
              <a:rPr lang="en-GB" smtClean="0"/>
              <a:t>24/05/2023</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7EDE50CB-54D7-4780-9C05-6D8C17B5729B}" type="slidenum">
              <a:rPr lang="en-GB" smtClean="0"/>
              <a:t>‹#›</a:t>
            </a:fld>
            <a:endParaRPr lang="en-GB" dirty="0"/>
          </a:p>
        </p:txBody>
      </p:sp>
    </p:spTree>
    <p:extLst>
      <p:ext uri="{BB962C8B-B14F-4D97-AF65-F5344CB8AC3E}">
        <p14:creationId xmlns:p14="http://schemas.microsoft.com/office/powerpoint/2010/main" val="17440410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FF01D94-E5AA-40D1-A359-AF33038D9E57}" type="datetimeFigureOut">
              <a:rPr lang="en-GB" smtClean="0"/>
              <a:t>24/05/2023</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7EDE50CB-54D7-4780-9C05-6D8C17B5729B}" type="slidenum">
              <a:rPr lang="en-GB" smtClean="0"/>
              <a:t>‹#›</a:t>
            </a:fld>
            <a:endParaRPr lang="en-GB" dirty="0"/>
          </a:p>
        </p:txBody>
      </p:sp>
    </p:spTree>
    <p:extLst>
      <p:ext uri="{BB962C8B-B14F-4D97-AF65-F5344CB8AC3E}">
        <p14:creationId xmlns:p14="http://schemas.microsoft.com/office/powerpoint/2010/main" val="224288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FF01D94-E5AA-40D1-A359-AF33038D9E57}" type="datetimeFigureOut">
              <a:rPr lang="en-GB" smtClean="0"/>
              <a:t>24/05/2023</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7EDE50CB-54D7-4780-9C05-6D8C17B5729B}" type="slidenum">
              <a:rPr lang="en-GB" smtClean="0"/>
              <a:t>‹#›</a:t>
            </a:fld>
            <a:endParaRPr lang="en-GB" dirty="0"/>
          </a:p>
        </p:txBody>
      </p:sp>
    </p:spTree>
    <p:extLst>
      <p:ext uri="{BB962C8B-B14F-4D97-AF65-F5344CB8AC3E}">
        <p14:creationId xmlns:p14="http://schemas.microsoft.com/office/powerpoint/2010/main" val="8499086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FF01D94-E5AA-40D1-A359-AF33038D9E57}" type="datetimeFigureOut">
              <a:rPr lang="en-GB" smtClean="0"/>
              <a:t>24/05/2023</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7EDE50CB-54D7-4780-9C05-6D8C17B5729B}" type="slidenum">
              <a:rPr lang="en-GB" smtClean="0"/>
              <a:t>‹#›</a:t>
            </a:fld>
            <a:endParaRPr lang="en-GB" dirty="0"/>
          </a:p>
        </p:txBody>
      </p:sp>
    </p:spTree>
    <p:extLst>
      <p:ext uri="{BB962C8B-B14F-4D97-AF65-F5344CB8AC3E}">
        <p14:creationId xmlns:p14="http://schemas.microsoft.com/office/powerpoint/2010/main" val="31404118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FF01D94-E5AA-40D1-A359-AF33038D9E57}" type="datetimeFigureOut">
              <a:rPr lang="en-GB" smtClean="0"/>
              <a:t>24/05/2023</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7EDE50CB-54D7-4780-9C05-6D8C17B5729B}" type="slidenum">
              <a:rPr lang="en-GB" smtClean="0"/>
              <a:t>‹#›</a:t>
            </a:fld>
            <a:endParaRPr lang="en-GB" dirty="0"/>
          </a:p>
        </p:txBody>
      </p:sp>
    </p:spTree>
    <p:extLst>
      <p:ext uri="{BB962C8B-B14F-4D97-AF65-F5344CB8AC3E}">
        <p14:creationId xmlns:p14="http://schemas.microsoft.com/office/powerpoint/2010/main" val="22393148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FF01D94-E5AA-40D1-A359-AF33038D9E57}" type="datetimeFigureOut">
              <a:rPr lang="en-GB" smtClean="0"/>
              <a:t>24/05/2023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7EDE50CB-54D7-4780-9C05-6D8C17B5729B}" type="slidenum">
              <a:rPr lang="en-GB" smtClean="0"/>
              <a:t>‹#›</a:t>
            </a:fld>
            <a:endParaRPr lang="en-GB" dirty="0"/>
          </a:p>
        </p:txBody>
      </p:sp>
    </p:spTree>
    <p:extLst>
      <p:ext uri="{BB962C8B-B14F-4D97-AF65-F5344CB8AC3E}">
        <p14:creationId xmlns:p14="http://schemas.microsoft.com/office/powerpoint/2010/main" val="35308099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FF01D94-E5AA-40D1-A359-AF33038D9E57}" type="datetimeFigureOut">
              <a:rPr lang="en-GB" smtClean="0"/>
              <a:t>24/05/2023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7EDE50CB-54D7-4780-9C05-6D8C17B5729B}" type="slidenum">
              <a:rPr lang="en-GB" smtClean="0"/>
              <a:t>‹#›</a:t>
            </a:fld>
            <a:endParaRPr lang="en-GB"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60776176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FF01D94-E5AA-40D1-A359-AF33038D9E57}" type="datetimeFigureOut">
              <a:rPr lang="en-GB" smtClean="0"/>
              <a:t>24/05/2023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7EDE50CB-54D7-4780-9C05-6D8C17B5729B}" type="slidenum">
              <a:rPr lang="en-GB" smtClean="0"/>
              <a:t>‹#›</a:t>
            </a:fld>
            <a:endParaRPr lang="en-GB" dirty="0"/>
          </a:p>
        </p:txBody>
      </p:sp>
    </p:spTree>
    <p:extLst>
      <p:ext uri="{BB962C8B-B14F-4D97-AF65-F5344CB8AC3E}">
        <p14:creationId xmlns:p14="http://schemas.microsoft.com/office/powerpoint/2010/main" val="338401755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FF01D94-E5AA-40D1-A359-AF33038D9E57}" type="datetimeFigureOut">
              <a:rPr lang="en-GB" smtClean="0"/>
              <a:t>24/05/2023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7EDE50CB-54D7-4780-9C05-6D8C17B5729B}" type="slidenum">
              <a:rPr lang="en-GB" smtClean="0"/>
              <a:t>‹#›</a:t>
            </a:fld>
            <a:endParaRPr lang="en-GB"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68672211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FF01D94-E5AA-40D1-A359-AF33038D9E57}" type="datetimeFigureOut">
              <a:rPr lang="en-GB" smtClean="0"/>
              <a:t>24/05/2023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7EDE50CB-54D7-4780-9C05-6D8C17B5729B}" type="slidenum">
              <a:rPr lang="en-GB" smtClean="0"/>
              <a:t>‹#›</a:t>
            </a:fld>
            <a:endParaRPr lang="en-GB" dirty="0"/>
          </a:p>
        </p:txBody>
      </p:sp>
    </p:spTree>
    <p:extLst>
      <p:ext uri="{BB962C8B-B14F-4D97-AF65-F5344CB8AC3E}">
        <p14:creationId xmlns:p14="http://schemas.microsoft.com/office/powerpoint/2010/main" val="150235582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FF01D94-E5AA-40D1-A359-AF33038D9E57}" type="datetimeFigureOut">
              <a:rPr lang="en-GB" smtClean="0"/>
              <a:t>24/05/2023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7EDE50CB-54D7-4780-9C05-6D8C17B5729B}" type="slidenum">
              <a:rPr lang="en-GB" smtClean="0"/>
              <a:t>‹#›</a:t>
            </a:fld>
            <a:endParaRPr lang="en-GB" dirty="0"/>
          </a:p>
        </p:txBody>
      </p:sp>
    </p:spTree>
    <p:extLst>
      <p:ext uri="{BB962C8B-B14F-4D97-AF65-F5344CB8AC3E}">
        <p14:creationId xmlns:p14="http://schemas.microsoft.com/office/powerpoint/2010/main" val="418783089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FF01D94-E5AA-40D1-A359-AF33038D9E57}" type="datetimeFigureOut">
              <a:rPr lang="en-GB" smtClean="0"/>
              <a:t>24/05/2023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7EDE50CB-54D7-4780-9C05-6D8C17B5729B}" type="slidenum">
              <a:rPr lang="en-GB" smtClean="0"/>
              <a:t>‹#›</a:t>
            </a:fld>
            <a:endParaRPr lang="en-GB" dirty="0"/>
          </a:p>
        </p:txBody>
      </p:sp>
    </p:spTree>
    <p:extLst>
      <p:ext uri="{BB962C8B-B14F-4D97-AF65-F5344CB8AC3E}">
        <p14:creationId xmlns:p14="http://schemas.microsoft.com/office/powerpoint/2010/main" val="16791060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FFF01D94-E5AA-40D1-A359-AF33038D9E57}" type="datetimeFigureOut">
              <a:rPr lang="en-GB" smtClean="0"/>
              <a:t>24/05/2023</a:t>
            </a:fld>
            <a:endParaRPr lang="en-GB"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7EDE50CB-54D7-4780-9C05-6D8C17B5729B}" type="slidenum">
              <a:rPr lang="en-GB" smtClean="0"/>
              <a:t>‹#›</a:t>
            </a:fld>
            <a:endParaRPr lang="en-GB" dirty="0"/>
          </a:p>
        </p:txBody>
      </p:sp>
    </p:spTree>
    <p:extLst>
      <p:ext uri="{BB962C8B-B14F-4D97-AF65-F5344CB8AC3E}">
        <p14:creationId xmlns:p14="http://schemas.microsoft.com/office/powerpoint/2010/main" val="1985417996"/>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hyperlink" Target="http://www.sixsenses.com/"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slide" Target="slide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s://www.academia.edu/4024197/Paradise_Island_Resort_A_Completed_Business_Plan" TargetMode="External"/><Relationship Id="rId2" Type="http://schemas.openxmlformats.org/officeDocument/2006/relationships/hyperlink" Target="https://arcmaxarchitect.com/hotel-design-and-hotel-building-plans" TargetMode="External"/><Relationship Id="rId1" Type="http://schemas.openxmlformats.org/officeDocument/2006/relationships/slideLayout" Target="../slideLayouts/slideLayout2.xml"/><Relationship Id="rId6" Type="http://schemas.openxmlformats.org/officeDocument/2006/relationships/hyperlink" Target="https://www.diplomacyandcommerce.rs/marriott-hotels-debut-in-west-africa-with-the-opening-of-accra-marriott-hotel-ghana/" TargetMode="External"/><Relationship Id="rId5" Type="http://schemas.openxmlformats.org/officeDocument/2006/relationships/hyperlink" Target="http://www.fortgeorgebelize.com/vision-mission-objective/" TargetMode="External"/><Relationship Id="rId4" Type="http://schemas.openxmlformats.org/officeDocument/2006/relationships/hyperlink" Target="http://www.hotelgrand.com&#16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656ADF-A3EF-1079-3934-4DCDBD384D6C}"/>
              </a:ext>
            </a:extLst>
          </p:cNvPr>
          <p:cNvSpPr>
            <a:spLocks noGrp="1"/>
          </p:cNvSpPr>
          <p:nvPr>
            <p:ph type="ctrTitle"/>
          </p:nvPr>
        </p:nvSpPr>
        <p:spPr>
          <a:xfrm>
            <a:off x="1507067" y="2404534"/>
            <a:ext cx="8494772" cy="1024466"/>
          </a:xfrm>
        </p:spPr>
        <p:txBody>
          <a:bodyPr/>
          <a:lstStyle/>
          <a:p>
            <a:r>
              <a:rPr lang="en-GB" sz="6000" dirty="0">
                <a:latin typeface="Times New Roman" panose="02020603050405020304" pitchFamily="18" charset="0"/>
                <a:cs typeface="Times New Roman" panose="02020603050405020304" pitchFamily="18" charset="0"/>
              </a:rPr>
              <a:t>Marketing Plan for Six Senses Resort</a:t>
            </a:r>
          </a:p>
        </p:txBody>
      </p:sp>
      <p:sp>
        <p:nvSpPr>
          <p:cNvPr id="3" name="Subtitle 2">
            <a:extLst>
              <a:ext uri="{FF2B5EF4-FFF2-40B4-BE49-F238E27FC236}">
                <a16:creationId xmlns:a16="http://schemas.microsoft.com/office/drawing/2014/main" id="{217CD5A2-EBDB-266D-177F-9D63F79F392C}"/>
              </a:ext>
            </a:extLst>
          </p:cNvPr>
          <p:cNvSpPr>
            <a:spLocks noGrp="1"/>
          </p:cNvSpPr>
          <p:nvPr>
            <p:ph type="subTitle" idx="1"/>
          </p:nvPr>
        </p:nvSpPr>
        <p:spPr/>
        <p:txBody>
          <a:bodyPr>
            <a:noAutofit/>
          </a:bodyPr>
          <a:lstStyle/>
          <a:p>
            <a:r>
              <a:rPr lang="en-GB" sz="2400" dirty="0">
                <a:solidFill>
                  <a:schemeClr val="accent2">
                    <a:lumMod val="50000"/>
                  </a:schemeClr>
                </a:solidFill>
                <a:latin typeface="Amasis MT Pro Black" panose="020B0604020202020204" pitchFamily="18" charset="0"/>
              </a:rPr>
              <a:t>Eunice Gredia Tumi</a:t>
            </a:r>
          </a:p>
          <a:p>
            <a:r>
              <a:rPr lang="en-GB" sz="2400" dirty="0">
                <a:solidFill>
                  <a:schemeClr val="accent2">
                    <a:lumMod val="50000"/>
                  </a:schemeClr>
                </a:solidFill>
                <a:latin typeface="Amasis MT Pro Black" panose="020B0604020202020204" pitchFamily="18" charset="0"/>
              </a:rPr>
              <a:t>2214171 BMH4005</a:t>
            </a:r>
          </a:p>
          <a:p>
            <a:r>
              <a:rPr lang="en-GB" sz="2400" dirty="0">
                <a:solidFill>
                  <a:schemeClr val="accent2">
                    <a:lumMod val="50000"/>
                  </a:schemeClr>
                </a:solidFill>
                <a:latin typeface="Amasis MT Pro Black" panose="020B0604020202020204" pitchFamily="18" charset="0"/>
              </a:rPr>
              <a:t>Presentation</a:t>
            </a:r>
          </a:p>
        </p:txBody>
      </p:sp>
    </p:spTree>
    <p:extLst>
      <p:ext uri="{BB962C8B-B14F-4D97-AF65-F5344CB8AC3E}">
        <p14:creationId xmlns:p14="http://schemas.microsoft.com/office/powerpoint/2010/main" val="17321105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306423-0271-2BA0-9688-D8FF42B83B4C}"/>
              </a:ext>
            </a:extLst>
          </p:cNvPr>
          <p:cNvSpPr>
            <a:spLocks noGrp="1"/>
          </p:cNvSpPr>
          <p:nvPr>
            <p:ph type="title"/>
          </p:nvPr>
        </p:nvSpPr>
        <p:spPr>
          <a:xfrm>
            <a:off x="762175" y="0"/>
            <a:ext cx="8596668" cy="1320800"/>
          </a:xfrm>
        </p:spPr>
        <p:txBody>
          <a:bodyPr/>
          <a:lstStyle/>
          <a:p>
            <a:pPr algn="ctr"/>
            <a:r>
              <a:rPr lang="en-GB" b="1" u="sng" dirty="0">
                <a:latin typeface="Times New Roman" panose="02020603050405020304" pitchFamily="18" charset="0"/>
                <a:cs typeface="Times New Roman" panose="02020603050405020304" pitchFamily="18" charset="0"/>
              </a:rPr>
              <a:t>CONTENT</a:t>
            </a:r>
          </a:p>
        </p:txBody>
      </p:sp>
      <p:sp>
        <p:nvSpPr>
          <p:cNvPr id="3" name="Content Placeholder 2">
            <a:extLst>
              <a:ext uri="{FF2B5EF4-FFF2-40B4-BE49-F238E27FC236}">
                <a16:creationId xmlns:a16="http://schemas.microsoft.com/office/drawing/2014/main" id="{4C8EB226-A3B4-6A92-6BEF-82442C490846}"/>
              </a:ext>
            </a:extLst>
          </p:cNvPr>
          <p:cNvSpPr>
            <a:spLocks noGrp="1"/>
          </p:cNvSpPr>
          <p:nvPr>
            <p:ph idx="1"/>
          </p:nvPr>
        </p:nvSpPr>
        <p:spPr>
          <a:xfrm>
            <a:off x="131975" y="906824"/>
            <a:ext cx="11887200" cy="5493976"/>
          </a:xfrm>
        </p:spPr>
        <p:txBody>
          <a:bodyPr>
            <a:normAutofit/>
          </a:bodyPr>
          <a:lstStyle/>
          <a:p>
            <a:pPr marL="0" indent="0" algn="just">
              <a:buNone/>
            </a:pP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algn="just"/>
            <a:r>
              <a:rPr lang="en-GB" sz="1600" dirty="0">
                <a:effectLst/>
                <a:latin typeface="Times New Roman" panose="02020603050405020304" pitchFamily="18" charset="0"/>
                <a:ea typeface="Calibri" panose="020F0502020204030204" pitchFamily="34" charset="0"/>
                <a:cs typeface="Times New Roman" panose="02020603050405020304" pitchFamily="18" charset="0"/>
              </a:rPr>
              <a:t>INTRODUCTION---------------------------------------------------------------------------------------------2</a:t>
            </a:r>
          </a:p>
          <a:p>
            <a:pPr algn="just"/>
            <a:r>
              <a:rPr lang="en-GB" sz="1600" dirty="0">
                <a:effectLst/>
                <a:latin typeface="Times New Roman" panose="02020603050405020304" pitchFamily="18" charset="0"/>
                <a:ea typeface="Calibri" panose="020F0502020204030204" pitchFamily="34" charset="0"/>
                <a:cs typeface="Times New Roman" panose="02020603050405020304" pitchFamily="18" charset="0"/>
              </a:rPr>
              <a:t>MARRIOT HOTEL AND SIX SENSE MOROCCO--------------------------------------------------------3</a:t>
            </a:r>
          </a:p>
          <a:p>
            <a:pPr algn="just"/>
            <a:r>
              <a:rPr lang="en-GB" sz="1600" dirty="0">
                <a:effectLst/>
                <a:latin typeface="Times New Roman" panose="02020603050405020304" pitchFamily="18" charset="0"/>
                <a:ea typeface="Calibri" panose="020F0502020204030204" pitchFamily="34" charset="0"/>
                <a:cs typeface="Times New Roman" panose="02020603050405020304" pitchFamily="18" charset="0"/>
              </a:rPr>
              <a:t>MISSION STATEMENTS AND OBJECTIVES--------------------------------------------------------------4</a:t>
            </a:r>
          </a:p>
          <a:p>
            <a:pPr algn="just"/>
            <a:r>
              <a:rPr lang="en-GB" sz="1600" dirty="0">
                <a:effectLst/>
                <a:latin typeface="Times New Roman" panose="02020603050405020304" pitchFamily="18" charset="0"/>
                <a:ea typeface="Calibri" panose="020F0502020204030204" pitchFamily="34" charset="0"/>
                <a:cs typeface="Times New Roman" panose="02020603050405020304" pitchFamily="18" charset="0"/>
              </a:rPr>
              <a:t>VISION--------------------------------------------------------------------------------------------------------5</a:t>
            </a:r>
          </a:p>
          <a:p>
            <a:pPr algn="just"/>
            <a:r>
              <a:rPr lang="en-GB" sz="1600" dirty="0">
                <a:effectLst/>
                <a:latin typeface="Times New Roman" panose="02020603050405020304" pitchFamily="18" charset="0"/>
                <a:ea typeface="Calibri" panose="020F0502020204030204" pitchFamily="34" charset="0"/>
                <a:cs typeface="Times New Roman" panose="02020603050405020304" pitchFamily="18" charset="0"/>
              </a:rPr>
              <a:t>ORGANIZATION--------------------------------------------------------------------------------------------6</a:t>
            </a:r>
          </a:p>
          <a:p>
            <a:pPr algn="just"/>
            <a:r>
              <a:rPr lang="en-GB" sz="1600" dirty="0">
                <a:effectLst/>
                <a:latin typeface="Times New Roman" panose="02020603050405020304" pitchFamily="18" charset="0"/>
                <a:ea typeface="Calibri" panose="020F0502020204030204" pitchFamily="34" charset="0"/>
                <a:cs typeface="Times New Roman" panose="02020603050405020304" pitchFamily="18" charset="0"/>
              </a:rPr>
              <a:t>ETHICAL VALUES-------------------------------------------------------------------------------------------7</a:t>
            </a:r>
          </a:p>
          <a:p>
            <a:pPr algn="just"/>
            <a:r>
              <a:rPr lang="en-GB" sz="1600" dirty="0">
                <a:effectLst/>
                <a:latin typeface="Times New Roman" panose="02020603050405020304" pitchFamily="18" charset="0"/>
                <a:ea typeface="Calibri" panose="020F0502020204030204" pitchFamily="34" charset="0"/>
                <a:cs typeface="Times New Roman" panose="02020603050405020304" pitchFamily="18" charset="0"/>
              </a:rPr>
              <a:t>STRATEGY---------------------------------------------------------------------------------------------------8</a:t>
            </a:r>
          </a:p>
          <a:p>
            <a:pPr algn="just"/>
            <a:r>
              <a:rPr lang="en-GB" sz="1600" dirty="0">
                <a:effectLst/>
                <a:latin typeface="Times New Roman" panose="02020603050405020304" pitchFamily="18" charset="0"/>
                <a:ea typeface="Calibri" panose="020F0502020204030204" pitchFamily="34" charset="0"/>
                <a:cs typeface="Times New Roman" panose="02020603050405020304" pitchFamily="18" charset="0"/>
              </a:rPr>
              <a:t>S.W.O.T ANALYSIS-----------------------------------------------------------------------------------------9</a:t>
            </a:r>
          </a:p>
          <a:p>
            <a:pPr algn="just"/>
            <a:r>
              <a:rPr lang="en-GB" sz="1600" dirty="0">
                <a:effectLst/>
                <a:latin typeface="Times New Roman" panose="02020603050405020304" pitchFamily="18" charset="0"/>
                <a:ea typeface="Calibri" panose="020F0502020204030204" pitchFamily="34" charset="0"/>
                <a:cs typeface="Times New Roman" panose="02020603050405020304" pitchFamily="18" charset="0"/>
              </a:rPr>
              <a:t>SOSTACT MODEL-----------------------------------------------------------------------------------------10</a:t>
            </a:r>
          </a:p>
          <a:p>
            <a:pPr algn="just"/>
            <a:r>
              <a:rPr lang="en-GB" sz="1600" dirty="0">
                <a:effectLst/>
                <a:latin typeface="Times New Roman" panose="02020603050405020304" pitchFamily="18" charset="0"/>
                <a:ea typeface="Calibri" panose="020F0502020204030204" pitchFamily="34" charset="0"/>
                <a:cs typeface="Times New Roman" panose="02020603050405020304" pitchFamily="18" charset="0"/>
              </a:rPr>
              <a:t>3D BUILDING OF SIX SENSES--------------------------------------------------------------------------11</a:t>
            </a:r>
          </a:p>
          <a:p>
            <a:pPr algn="just"/>
            <a:r>
              <a:rPr lang="en-GB" sz="1600" dirty="0">
                <a:effectLst/>
                <a:latin typeface="Times New Roman" panose="02020603050405020304" pitchFamily="18" charset="0"/>
                <a:ea typeface="Calibri" panose="020F0502020204030204" pitchFamily="34" charset="0"/>
                <a:cs typeface="Times New Roman" panose="02020603050405020304" pitchFamily="18" charset="0"/>
              </a:rPr>
              <a:t>MARKET OPPORTUNITIES----------------------------------------------------------------------------12</a:t>
            </a:r>
          </a:p>
          <a:p>
            <a:pPr algn="just"/>
            <a:r>
              <a:rPr lang="en-GB" sz="1600" dirty="0">
                <a:effectLst/>
                <a:latin typeface="Times New Roman" panose="02020603050405020304" pitchFamily="18" charset="0"/>
                <a:ea typeface="Calibri" panose="020F0502020204030204" pitchFamily="34" charset="0"/>
                <a:cs typeface="Times New Roman" panose="02020603050405020304" pitchFamily="18" charset="0"/>
              </a:rPr>
              <a:t>COMMUNICATION STRATEGY------------------------------------------------------------------------13</a:t>
            </a:r>
          </a:p>
          <a:p>
            <a:pPr algn="just"/>
            <a:r>
              <a:rPr lang="en-GB" sz="1600" dirty="0">
                <a:effectLst/>
                <a:latin typeface="Times New Roman" panose="02020603050405020304" pitchFamily="18" charset="0"/>
                <a:ea typeface="Calibri" panose="020F0502020204030204" pitchFamily="34" charset="0"/>
                <a:cs typeface="Times New Roman" panose="02020603050405020304" pitchFamily="18" charset="0"/>
              </a:rPr>
              <a:t>REFERENCES-----------------------------------------------------------------------------------------------14</a:t>
            </a:r>
          </a:p>
          <a:p>
            <a:pPr algn="just"/>
            <a:endParaRPr lang="en-GB" sz="1600" dirty="0"/>
          </a:p>
        </p:txBody>
      </p:sp>
    </p:spTree>
    <p:extLst>
      <p:ext uri="{BB962C8B-B14F-4D97-AF65-F5344CB8AC3E}">
        <p14:creationId xmlns:p14="http://schemas.microsoft.com/office/powerpoint/2010/main" val="5931157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00ED1F-E9A6-DE02-F6F8-B5A575FFC5EF}"/>
              </a:ext>
            </a:extLst>
          </p:cNvPr>
          <p:cNvSpPr>
            <a:spLocks noGrp="1"/>
          </p:cNvSpPr>
          <p:nvPr>
            <p:ph type="title"/>
          </p:nvPr>
        </p:nvSpPr>
        <p:spPr>
          <a:xfrm>
            <a:off x="57957" y="84841"/>
            <a:ext cx="10949092" cy="879835"/>
          </a:xfrm>
        </p:spPr>
        <p:txBody>
          <a:bodyPr/>
          <a:lstStyle/>
          <a:p>
            <a:pPr algn="ctr"/>
            <a:r>
              <a:rPr lang="en-GB" b="1" u="sng" dirty="0">
                <a:latin typeface="Times New Roman" panose="02020603050405020304" pitchFamily="18" charset="0"/>
                <a:cs typeface="Times New Roman" panose="02020603050405020304" pitchFamily="18" charset="0"/>
              </a:rPr>
              <a:t>SOSTAC MODEL</a:t>
            </a:r>
          </a:p>
        </p:txBody>
      </p:sp>
      <p:sp>
        <p:nvSpPr>
          <p:cNvPr id="3" name="Content Placeholder 2">
            <a:extLst>
              <a:ext uri="{FF2B5EF4-FFF2-40B4-BE49-F238E27FC236}">
                <a16:creationId xmlns:a16="http://schemas.microsoft.com/office/drawing/2014/main" id="{3FE705CB-999D-0CDF-3DB1-279EF5030AAA}"/>
              </a:ext>
            </a:extLst>
          </p:cNvPr>
          <p:cNvSpPr>
            <a:spLocks noGrp="1"/>
          </p:cNvSpPr>
          <p:nvPr>
            <p:ph idx="1"/>
          </p:nvPr>
        </p:nvSpPr>
        <p:spPr>
          <a:xfrm>
            <a:off x="0" y="860981"/>
            <a:ext cx="12165972" cy="4229493"/>
          </a:xfrm>
        </p:spPr>
        <p:txBody>
          <a:bodyPr>
            <a:noAutofit/>
          </a:bodyPr>
          <a:lstStyle/>
          <a:p>
            <a:pPr algn="just">
              <a:lnSpc>
                <a:spcPct val="220000"/>
              </a:lnSpc>
            </a:pPr>
            <a:r>
              <a:rPr lang="en-GB" sz="1400" dirty="0">
                <a:latin typeface="Times New Roman" panose="02020603050405020304" pitchFamily="18" charset="0"/>
                <a:cs typeface="Times New Roman" panose="02020603050405020304" pitchFamily="18" charset="0"/>
              </a:rPr>
              <a:t>Situation - This session emphasis  on finding the current state of affairs in an organization and must answer the question ‘Where are we now?’ The present place of Six Sense hotel and Spa will be located in  Accra.</a:t>
            </a:r>
          </a:p>
          <a:p>
            <a:pPr algn="just">
              <a:lnSpc>
                <a:spcPct val="220000"/>
              </a:lnSpc>
            </a:pPr>
            <a:r>
              <a:rPr lang="en-GB" sz="1400" dirty="0">
                <a:latin typeface="Times New Roman" panose="02020603050405020304" pitchFamily="18" charset="0"/>
                <a:cs typeface="Times New Roman" panose="02020603050405020304" pitchFamily="18" charset="0"/>
              </a:rPr>
              <a:t>Objective – We will patterner with companies where possible to increases our environmental goals, inviting customers, suppliers and contractors to participate in our </a:t>
            </a:r>
            <a:r>
              <a:rPr lang="en-GB" sz="1400">
                <a:latin typeface="Times New Roman" panose="02020603050405020304" pitchFamily="18" charset="0"/>
                <a:cs typeface="Times New Roman" panose="02020603050405020304" pitchFamily="18" charset="0"/>
              </a:rPr>
              <a:t>efforts -</a:t>
            </a:r>
            <a:endParaRPr lang="en-GB" sz="1400" dirty="0">
              <a:latin typeface="Times New Roman" panose="02020603050405020304" pitchFamily="18" charset="0"/>
              <a:cs typeface="Times New Roman" panose="02020603050405020304" pitchFamily="18" charset="0"/>
            </a:endParaRPr>
          </a:p>
          <a:p>
            <a:pPr algn="just">
              <a:lnSpc>
                <a:spcPct val="220000"/>
              </a:lnSpc>
            </a:pPr>
            <a:r>
              <a:rPr lang="en-GB" sz="1400" dirty="0">
                <a:latin typeface="Times New Roman" panose="02020603050405020304" pitchFamily="18" charset="0"/>
                <a:cs typeface="Times New Roman" panose="02020603050405020304" pitchFamily="18" charset="0"/>
              </a:rPr>
              <a:t>Strategy – We will use group bookings, direct books, destination marketing, cross promotion sales, guest rewards strategies and revenue management strategies. </a:t>
            </a:r>
          </a:p>
          <a:p>
            <a:pPr algn="just">
              <a:lnSpc>
                <a:spcPct val="220000"/>
              </a:lnSpc>
            </a:pPr>
            <a:r>
              <a:rPr lang="en-GB" sz="1400" dirty="0">
                <a:latin typeface="Times New Roman" panose="02020603050405020304" pitchFamily="18" charset="0"/>
                <a:cs typeface="Times New Roman" panose="02020603050405020304" pitchFamily="18" charset="0"/>
              </a:rPr>
              <a:t>Tactics-</a:t>
            </a:r>
            <a:r>
              <a:rPr lang="en-GB" sz="1400" b="0" i="0" dirty="0">
                <a:solidFill>
                  <a:srgbClr val="202124"/>
                </a:solidFill>
                <a:effectLst/>
                <a:latin typeface="Times New Roman" panose="02020603050405020304" pitchFamily="18" charset="0"/>
                <a:cs typeface="Times New Roman" panose="02020603050405020304" pitchFamily="18" charset="0"/>
              </a:rPr>
              <a:t> Six Sense sales strategies are: </a:t>
            </a:r>
            <a:r>
              <a:rPr lang="en-GB" sz="1400" b="1" i="0" dirty="0">
                <a:solidFill>
                  <a:srgbClr val="202124"/>
                </a:solidFill>
                <a:effectLst/>
                <a:latin typeface="Times New Roman" panose="02020603050405020304" pitchFamily="18" charset="0"/>
                <a:cs typeface="Times New Roman" panose="02020603050405020304" pitchFamily="18" charset="0"/>
              </a:rPr>
              <a:t>group bookings, direct bookings, destination marketing, cross promotional sales, guest rewards strategies, revenue management strategies</a:t>
            </a:r>
            <a:r>
              <a:rPr lang="en-GB" sz="1400" b="0" i="0" dirty="0">
                <a:solidFill>
                  <a:srgbClr val="202124"/>
                </a:solidFill>
                <a:effectLst/>
                <a:latin typeface="Times New Roman" panose="02020603050405020304" pitchFamily="18" charset="0"/>
                <a:cs typeface="Times New Roman" panose="02020603050405020304" pitchFamily="18" charset="0"/>
              </a:rPr>
              <a:t>. Other room selling techniques might include upselling, cross-selling, packages, promotions, re-marketing, and local partnerships.</a:t>
            </a:r>
          </a:p>
          <a:p>
            <a:pPr algn="just">
              <a:lnSpc>
                <a:spcPct val="220000"/>
              </a:lnSpc>
            </a:pPr>
            <a:r>
              <a:rPr lang="en-GB" sz="1400" dirty="0">
                <a:latin typeface="Times New Roman" panose="02020603050405020304" pitchFamily="18" charset="0"/>
                <a:cs typeface="Times New Roman" panose="02020603050405020304" pitchFamily="18" charset="0"/>
              </a:rPr>
              <a:t>Action Plan - This chapter presents the contents of the action plan- the final product of the project, which is created to help the case hotel to apply revenue management without the use of complicated and expensive Revenue Management System. The chapter is divided into two subchapters. The first subchapter is dedicated to visions, desirable results and guiding principles of the action plan. The second subchapter presents the stages, strategic objectives and key activities groups of the action plan.</a:t>
            </a:r>
          </a:p>
          <a:p>
            <a:pPr algn="just">
              <a:lnSpc>
                <a:spcPct val="220000"/>
              </a:lnSpc>
            </a:pPr>
            <a:endParaRPr lang="en-GB" sz="1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649803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BDDE9CD4-0E0A-4129-8689-A89C4E9A66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Picture 4" descr="A picture containing sky, outdoor, wooden, deck&#10;&#10;Description automatically generated">
            <a:extLst>
              <a:ext uri="{FF2B5EF4-FFF2-40B4-BE49-F238E27FC236}">
                <a16:creationId xmlns:a16="http://schemas.microsoft.com/office/drawing/2014/main" id="{5B9FABB0-EB1D-74DA-8BE1-0DFC9F77FCB2}"/>
              </a:ext>
            </a:extLst>
          </p:cNvPr>
          <p:cNvPicPr>
            <a:picLocks noChangeAspect="1"/>
          </p:cNvPicPr>
          <p:nvPr/>
        </p:nvPicPr>
        <p:blipFill rotWithShape="1">
          <a:blip r:embed="rId3">
            <a:duotone>
              <a:schemeClr val="bg2">
                <a:shade val="45000"/>
                <a:satMod val="135000"/>
              </a:schemeClr>
              <a:prstClr val="white"/>
            </a:duotone>
            <a:alphaModFix amt="25000"/>
            <a:extLst>
              <a:ext uri="{28A0092B-C50C-407E-A947-70E740481C1C}">
                <a14:useLocalDpi xmlns:a14="http://schemas.microsoft.com/office/drawing/2010/main" val="0"/>
              </a:ext>
            </a:extLst>
          </a:blip>
          <a:srcRect/>
          <a:stretch/>
        </p:blipFill>
        <p:spPr>
          <a:xfrm>
            <a:off x="1" y="28291"/>
            <a:ext cx="12191999" cy="6857990"/>
          </a:xfrm>
          <a:prstGeom prst="rect">
            <a:avLst/>
          </a:prstGeom>
          <a:ln>
            <a:solidFill>
              <a:schemeClr val="accent4"/>
            </a:solidFill>
          </a:ln>
        </p:spPr>
      </p:pic>
      <p:grpSp>
        <p:nvGrpSpPr>
          <p:cNvPr id="12" name="Group 11">
            <a:extLst>
              <a:ext uri="{FF2B5EF4-FFF2-40B4-BE49-F238E27FC236}">
                <a16:creationId xmlns:a16="http://schemas.microsoft.com/office/drawing/2014/main" id="{85DB3CA2-FA66-42B9-90EF-394894352D8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3" name="Straight Connector 12">
              <a:extLst>
                <a:ext uri="{FF2B5EF4-FFF2-40B4-BE49-F238E27FC236}">
                  <a16:creationId xmlns:a16="http://schemas.microsoft.com/office/drawing/2014/main" id="{2C8D0718-07C6-45A2-A743-BC64673C965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4" name="Straight Connector 13">
              <a:extLst>
                <a:ext uri="{FF2B5EF4-FFF2-40B4-BE49-F238E27FC236}">
                  <a16:creationId xmlns:a16="http://schemas.microsoft.com/office/drawing/2014/main" id="{FAE7BCCE-817C-4933-A587-F1EF87D4B4A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5" name="Rectangle 23">
              <a:extLst>
                <a:ext uri="{FF2B5EF4-FFF2-40B4-BE49-F238E27FC236}">
                  <a16:creationId xmlns:a16="http://schemas.microsoft.com/office/drawing/2014/main" id="{0E96C1E8-3E07-4AF1-BA61-7FB948F90A5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Rectangle 25">
              <a:extLst>
                <a:ext uri="{FF2B5EF4-FFF2-40B4-BE49-F238E27FC236}">
                  <a16:creationId xmlns:a16="http://schemas.microsoft.com/office/drawing/2014/main" id="{B3B592D1-4031-4144-A2DB-B2D8F8C738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7" name="Isosceles Triangle 16">
              <a:extLst>
                <a:ext uri="{FF2B5EF4-FFF2-40B4-BE49-F238E27FC236}">
                  <a16:creationId xmlns:a16="http://schemas.microsoft.com/office/drawing/2014/main" id="{55CB28D4-D6D1-4DB7-B557-D5FF65237B4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 name="Rectangle 27">
              <a:extLst>
                <a:ext uri="{FF2B5EF4-FFF2-40B4-BE49-F238E27FC236}">
                  <a16:creationId xmlns:a16="http://schemas.microsoft.com/office/drawing/2014/main" id="{F69D97D4-6031-4064-9BBA-2E96839A3CF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Rectangle 28">
              <a:extLst>
                <a:ext uri="{FF2B5EF4-FFF2-40B4-BE49-F238E27FC236}">
                  <a16:creationId xmlns:a16="http://schemas.microsoft.com/office/drawing/2014/main" id="{BAF978AE-97B1-4224-A562-EBCE373A12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Rectangle 29">
              <a:extLst>
                <a:ext uri="{FF2B5EF4-FFF2-40B4-BE49-F238E27FC236}">
                  <a16:creationId xmlns:a16="http://schemas.microsoft.com/office/drawing/2014/main" id="{3A18250B-41A2-4BA7-9E5C-679CF3AEFB3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Isosceles Triangle 20">
              <a:extLst>
                <a:ext uri="{FF2B5EF4-FFF2-40B4-BE49-F238E27FC236}">
                  <a16:creationId xmlns:a16="http://schemas.microsoft.com/office/drawing/2014/main" id="{C8751ECC-5286-4332-9942-2D01B713590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Isosceles Triangle 21">
              <a:extLst>
                <a:ext uri="{FF2B5EF4-FFF2-40B4-BE49-F238E27FC236}">
                  <a16:creationId xmlns:a16="http://schemas.microsoft.com/office/drawing/2014/main" id="{5952A4A6-F619-458C-A026-6E5D6AF15D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a:extLst>
              <a:ext uri="{FF2B5EF4-FFF2-40B4-BE49-F238E27FC236}">
                <a16:creationId xmlns:a16="http://schemas.microsoft.com/office/drawing/2014/main" id="{BD5BC56E-4091-3AFF-083D-B278F3C81EAC}"/>
              </a:ext>
            </a:extLst>
          </p:cNvPr>
          <p:cNvSpPr>
            <a:spLocks noGrp="1"/>
          </p:cNvSpPr>
          <p:nvPr>
            <p:ph type="title"/>
          </p:nvPr>
        </p:nvSpPr>
        <p:spPr>
          <a:xfrm>
            <a:off x="930262" y="9437"/>
            <a:ext cx="8596668" cy="1320800"/>
          </a:xfrm>
        </p:spPr>
        <p:txBody>
          <a:bodyPr>
            <a:normAutofit/>
          </a:bodyPr>
          <a:lstStyle/>
          <a:p>
            <a:pPr algn="ctr"/>
            <a:r>
              <a:rPr lang="en-GB" b="1" dirty="0">
                <a:latin typeface="Times New Roman" panose="02020603050405020304" pitchFamily="18" charset="0"/>
                <a:cs typeface="Times New Roman" panose="02020603050405020304" pitchFamily="18" charset="0"/>
              </a:rPr>
              <a:t>INTRODUCTION</a:t>
            </a:r>
          </a:p>
        </p:txBody>
      </p:sp>
      <p:sp>
        <p:nvSpPr>
          <p:cNvPr id="3" name="Content Placeholder 2">
            <a:extLst>
              <a:ext uri="{FF2B5EF4-FFF2-40B4-BE49-F238E27FC236}">
                <a16:creationId xmlns:a16="http://schemas.microsoft.com/office/drawing/2014/main" id="{FD5953FC-5086-55A5-E057-36E85D4F8E3B}"/>
              </a:ext>
            </a:extLst>
          </p:cNvPr>
          <p:cNvSpPr>
            <a:spLocks noGrp="1"/>
          </p:cNvSpPr>
          <p:nvPr>
            <p:ph idx="1"/>
          </p:nvPr>
        </p:nvSpPr>
        <p:spPr>
          <a:xfrm>
            <a:off x="147704" y="997382"/>
            <a:ext cx="11896592" cy="5368062"/>
          </a:xfrm>
        </p:spPr>
        <p:txBody>
          <a:bodyPr>
            <a:noAutofit/>
          </a:bodyPr>
          <a:lstStyle/>
          <a:p>
            <a:pPr algn="just">
              <a:lnSpc>
                <a:spcPct val="220000"/>
              </a:lnSpc>
            </a:pPr>
            <a:r>
              <a:rPr lang="en-GB" sz="1700" dirty="0">
                <a:latin typeface="Times New Roman" panose="02020603050405020304" pitchFamily="18" charset="0"/>
                <a:cs typeface="Times New Roman" panose="02020603050405020304" pitchFamily="18" charset="0"/>
              </a:rPr>
              <a:t>Six Senses Hotel resorts Spas operates 11 resorts and 29 spas in 20 countries under the brand names Six Senses, Evason and Six Senses Spas. Six senses Resort and Spa have grown since the story began in 1995, but have based each chapter on the same ambition: to journey beyond destinations into new experiences and cultures.</a:t>
            </a:r>
            <a:r>
              <a:rPr lang="en-GB" sz="1700" b="0" i="0" u="none" strike="noStrike" dirty="0">
                <a:solidFill>
                  <a:srgbClr val="202124"/>
                </a:solidFill>
                <a:effectLst/>
                <a:latin typeface="Times New Roman" panose="02020603050405020304" pitchFamily="18" charset="0"/>
                <a:cs typeface="Times New Roman" panose="02020603050405020304" pitchFamily="18" charset="0"/>
                <a:hlinkClick r:id="rId4"/>
              </a:rPr>
              <a:t> www.sixsenses.com</a:t>
            </a:r>
            <a:r>
              <a:rPr lang="en-GB" sz="1700" b="0" i="0" u="none" strike="noStrike" dirty="0">
                <a:solidFill>
                  <a:srgbClr val="202124"/>
                </a:solidFill>
                <a:effectLst/>
                <a:latin typeface="Times New Roman" panose="02020603050405020304" pitchFamily="18" charset="0"/>
                <a:cs typeface="Times New Roman" panose="02020603050405020304" pitchFamily="18" charset="0"/>
              </a:rPr>
              <a:t> (3</a:t>
            </a:r>
            <a:r>
              <a:rPr lang="en-GB" sz="1700" b="0" i="0" u="none" strike="noStrike" baseline="30000" dirty="0">
                <a:solidFill>
                  <a:srgbClr val="202124"/>
                </a:solidFill>
                <a:effectLst/>
                <a:latin typeface="Times New Roman" panose="02020603050405020304" pitchFamily="18" charset="0"/>
                <a:cs typeface="Times New Roman" panose="02020603050405020304" pitchFamily="18" charset="0"/>
              </a:rPr>
              <a:t>rd</a:t>
            </a:r>
            <a:r>
              <a:rPr lang="en-GB" sz="1700" b="0" i="0" u="none" strike="noStrike" dirty="0">
                <a:solidFill>
                  <a:srgbClr val="202124"/>
                </a:solidFill>
                <a:effectLst/>
                <a:latin typeface="Times New Roman" panose="02020603050405020304" pitchFamily="18" charset="0"/>
                <a:cs typeface="Times New Roman" panose="02020603050405020304" pitchFamily="18" charset="0"/>
              </a:rPr>
              <a:t> March,</a:t>
            </a:r>
            <a:r>
              <a:rPr lang="en-GB" sz="1700" dirty="0">
                <a:solidFill>
                  <a:srgbClr val="202124"/>
                </a:solidFill>
                <a:latin typeface="Times New Roman" panose="02020603050405020304" pitchFamily="18" charset="0"/>
                <a:cs typeface="Times New Roman" panose="02020603050405020304" pitchFamily="18" charset="0"/>
              </a:rPr>
              <a:t>2023)</a:t>
            </a:r>
            <a:endParaRPr lang="en-GB" sz="1700" b="0" i="0" u="none" strike="noStrike" dirty="0">
              <a:solidFill>
                <a:srgbClr val="202124"/>
              </a:solidFill>
              <a:effectLst/>
              <a:latin typeface="Times New Roman" panose="02020603050405020304" pitchFamily="18" charset="0"/>
              <a:cs typeface="Times New Roman" panose="02020603050405020304" pitchFamily="18" charset="0"/>
            </a:endParaRPr>
          </a:p>
          <a:p>
            <a:pPr algn="just">
              <a:lnSpc>
                <a:spcPct val="220000"/>
              </a:lnSpc>
            </a:pPr>
            <a:r>
              <a:rPr lang="en-GB" sz="1700" dirty="0">
                <a:latin typeface="Times New Roman" panose="02020603050405020304" pitchFamily="18" charset="0"/>
                <a:cs typeface="Times New Roman" panose="02020603050405020304" pitchFamily="18" charset="0"/>
              </a:rPr>
              <a:t>Aggressive development plans will triple the portfolio over the next five years with resort, hotel and spa openings underway in Austria, Bhutan, Cambodia, China, Egypt, Fiji, France, India, Indonesia, Italy, Nicaragua, Switzerland, Taiwan, Thailand, Tunisia, United Arab Emirates and United States.</a:t>
            </a:r>
            <a:r>
              <a:rPr lang="en-GB" sz="1700" b="0" i="0" u="none" strike="noStrike" dirty="0">
                <a:solidFill>
                  <a:srgbClr val="202124"/>
                </a:solidFill>
                <a:effectLst/>
                <a:latin typeface="Times New Roman" panose="02020603050405020304" pitchFamily="18" charset="0"/>
                <a:cs typeface="Times New Roman" panose="02020603050405020304" pitchFamily="18" charset="0"/>
                <a:hlinkClick r:id="rId4"/>
              </a:rPr>
              <a:t>www.sixsenses.com</a:t>
            </a:r>
            <a:r>
              <a:rPr lang="en-GB" sz="1700" b="0" i="0" u="none" strike="noStrike" dirty="0">
                <a:solidFill>
                  <a:srgbClr val="202124"/>
                </a:solidFill>
                <a:effectLst/>
                <a:latin typeface="Times New Roman" panose="02020603050405020304" pitchFamily="18" charset="0"/>
                <a:cs typeface="Times New Roman" panose="02020603050405020304" pitchFamily="18" charset="0"/>
              </a:rPr>
              <a:t> 3</a:t>
            </a:r>
            <a:r>
              <a:rPr lang="en-GB" sz="1700" b="0" i="0" u="none" strike="noStrike" baseline="30000" dirty="0">
                <a:solidFill>
                  <a:srgbClr val="202124"/>
                </a:solidFill>
                <a:effectLst/>
                <a:latin typeface="Times New Roman" panose="02020603050405020304" pitchFamily="18" charset="0"/>
                <a:cs typeface="Times New Roman" panose="02020603050405020304" pitchFamily="18" charset="0"/>
              </a:rPr>
              <a:t>rd</a:t>
            </a:r>
            <a:r>
              <a:rPr lang="en-GB" sz="1700" b="0" i="0" u="none" strike="noStrike" dirty="0">
                <a:solidFill>
                  <a:srgbClr val="202124"/>
                </a:solidFill>
                <a:effectLst/>
                <a:latin typeface="Times New Roman" panose="02020603050405020304" pitchFamily="18" charset="0"/>
                <a:cs typeface="Times New Roman" panose="02020603050405020304" pitchFamily="18" charset="0"/>
              </a:rPr>
              <a:t> March (2023)</a:t>
            </a:r>
          </a:p>
          <a:p>
            <a:pPr algn="just">
              <a:lnSpc>
                <a:spcPct val="220000"/>
              </a:lnSpc>
            </a:pPr>
            <a:r>
              <a:rPr lang="en-GB" sz="1500" b="0" i="0" u="none" strike="noStrike" dirty="0">
                <a:solidFill>
                  <a:srgbClr val="202124"/>
                </a:solidFill>
                <a:effectLst/>
                <a:latin typeface="Times New Roman" panose="02020603050405020304" pitchFamily="18" charset="0"/>
                <a:cs typeface="Times New Roman" panose="02020603050405020304" pitchFamily="18" charset="0"/>
              </a:rPr>
              <a:t>In the process </a:t>
            </a:r>
            <a:r>
              <a:rPr lang="en-GB" sz="1500" dirty="0">
                <a:solidFill>
                  <a:srgbClr val="202124"/>
                </a:solidFill>
                <a:latin typeface="Times New Roman" panose="02020603050405020304" pitchFamily="18" charset="0"/>
                <a:cs typeface="Times New Roman" panose="02020603050405020304" pitchFamily="18" charset="0"/>
              </a:rPr>
              <a:t>of expansion of Six senses Resort and Spa, It will be purposeful to consider a location in the Sub-Saharan Region of Africa, e.g. Ghana West Africa. The Sub-Sahara African region enjoys the same climate conditions as Morocco of which Six Senses is already established in. A marketing plan for Six Senses to be establish in Ghana West Africa would also allow Six Senses to be in competition with Marriot  International Hotel which  has recently establish a Brand in Accra – Ghana.</a:t>
            </a:r>
            <a:endParaRPr lang="en-GB" sz="1500" b="0" i="0" u="none" strike="noStrike" dirty="0">
              <a:solidFill>
                <a:srgbClr val="202124"/>
              </a:solidFill>
              <a:effectLst/>
              <a:latin typeface="Times New Roman" panose="02020603050405020304" pitchFamily="18" charset="0"/>
              <a:cs typeface="Times New Roman" panose="02020603050405020304" pitchFamily="18" charset="0"/>
            </a:endParaRPr>
          </a:p>
          <a:p>
            <a:pPr marL="0" indent="0" algn="just">
              <a:lnSpc>
                <a:spcPct val="220000"/>
              </a:lnSpc>
              <a:buNone/>
            </a:pPr>
            <a:r>
              <a:rPr lang="en-GB" sz="1500" dirty="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13873648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5EA39187-0197-4C1D-BE4A-06B353C7B21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2" name="Straight Connector 11">
              <a:extLst>
                <a:ext uri="{FF2B5EF4-FFF2-40B4-BE49-F238E27FC236}">
                  <a16:creationId xmlns:a16="http://schemas.microsoft.com/office/drawing/2014/main" id="{9E0FD730-D6BC-440A-89CF-7AA0C22C2F2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31382DE6-64CB-4577-89E8-47941290A9D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4" name="Rectangle 23">
              <a:extLst>
                <a:ext uri="{FF2B5EF4-FFF2-40B4-BE49-F238E27FC236}">
                  <a16:creationId xmlns:a16="http://schemas.microsoft.com/office/drawing/2014/main" id="{3ABD17EF-A676-4770-A8C8-E83BA023000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Rectangle 25">
              <a:extLst>
                <a:ext uri="{FF2B5EF4-FFF2-40B4-BE49-F238E27FC236}">
                  <a16:creationId xmlns:a16="http://schemas.microsoft.com/office/drawing/2014/main" id="{380D4582-A9DE-4A6E-8537-EFC4F860C3B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Isosceles Triangle 15">
              <a:extLst>
                <a:ext uri="{FF2B5EF4-FFF2-40B4-BE49-F238E27FC236}">
                  <a16:creationId xmlns:a16="http://schemas.microsoft.com/office/drawing/2014/main" id="{D66B8CF3-0959-4E8D-8F3A-AF62F21D99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7" name="Rectangle 27">
              <a:extLst>
                <a:ext uri="{FF2B5EF4-FFF2-40B4-BE49-F238E27FC236}">
                  <a16:creationId xmlns:a16="http://schemas.microsoft.com/office/drawing/2014/main" id="{97D4D559-2783-4E84-BB73-7F51D02357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 name="Rectangle 28">
              <a:extLst>
                <a:ext uri="{FF2B5EF4-FFF2-40B4-BE49-F238E27FC236}">
                  <a16:creationId xmlns:a16="http://schemas.microsoft.com/office/drawing/2014/main" id="{8834FE36-E841-40B5-9465-1CFC99ED55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Rectangle 29">
              <a:extLst>
                <a:ext uri="{FF2B5EF4-FFF2-40B4-BE49-F238E27FC236}">
                  <a16:creationId xmlns:a16="http://schemas.microsoft.com/office/drawing/2014/main" id="{1A4197A1-AE79-4DC1-9E3A-845B40BA80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Isosceles Triangle 19">
              <a:extLst>
                <a:ext uri="{FF2B5EF4-FFF2-40B4-BE49-F238E27FC236}">
                  <a16:creationId xmlns:a16="http://schemas.microsoft.com/office/drawing/2014/main" id="{326F6688-CBD0-42EE-9B90-25100FE893C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Isosceles Triangle 20">
              <a:extLst>
                <a:ext uri="{FF2B5EF4-FFF2-40B4-BE49-F238E27FC236}">
                  <a16:creationId xmlns:a16="http://schemas.microsoft.com/office/drawing/2014/main" id="{EF23F9BB-FC2E-48BA-8E63-A4436C28DA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a:extLst>
              <a:ext uri="{FF2B5EF4-FFF2-40B4-BE49-F238E27FC236}">
                <a16:creationId xmlns:a16="http://schemas.microsoft.com/office/drawing/2014/main" id="{53B51A39-711B-A569-3F62-E2C070B0EA79}"/>
              </a:ext>
            </a:extLst>
          </p:cNvPr>
          <p:cNvSpPr>
            <a:spLocks noGrp="1"/>
          </p:cNvSpPr>
          <p:nvPr>
            <p:ph type="title"/>
          </p:nvPr>
        </p:nvSpPr>
        <p:spPr>
          <a:xfrm>
            <a:off x="609601" y="4385067"/>
            <a:ext cx="5440679" cy="512054"/>
          </a:xfrm>
        </p:spPr>
        <p:txBody>
          <a:bodyPr vert="horz" lIns="91440" tIns="45720" rIns="91440" bIns="45720" rtlCol="0" anchor="b">
            <a:noAutofit/>
          </a:bodyPr>
          <a:lstStyle/>
          <a:p>
            <a:r>
              <a:rPr lang="en-US" sz="3200" dirty="0"/>
              <a:t>Marriot Hotel-Accra Ghana</a:t>
            </a:r>
          </a:p>
        </p:txBody>
      </p:sp>
      <p:sp>
        <p:nvSpPr>
          <p:cNvPr id="23" name="Rectangle 22">
            <a:extLst>
              <a:ext uri="{FF2B5EF4-FFF2-40B4-BE49-F238E27FC236}">
                <a16:creationId xmlns:a16="http://schemas.microsoft.com/office/drawing/2014/main" id="{4F71A406-3CB7-4E4D-B434-24E6AA4F39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4177238"/>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rebuchet MS" panose="020B0603020202020204"/>
              <a:ea typeface="+mn-ea"/>
              <a:cs typeface="+mn-cs"/>
            </a:endParaRPr>
          </a:p>
        </p:txBody>
      </p:sp>
      <p:pic>
        <p:nvPicPr>
          <p:cNvPr id="5" name="Content Placeholder 4" descr="A picture containing text, outdoor, sign&#10;&#10;Description automatically generated">
            <a:extLst>
              <a:ext uri="{FF2B5EF4-FFF2-40B4-BE49-F238E27FC236}">
                <a16:creationId xmlns:a16="http://schemas.microsoft.com/office/drawing/2014/main" id="{BB772037-D090-30A8-57E4-04B49A281E8D}"/>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r="6104"/>
          <a:stretch/>
        </p:blipFill>
        <p:spPr>
          <a:xfrm>
            <a:off x="20" y="3"/>
            <a:ext cx="6050260" cy="4091667"/>
          </a:xfrm>
          <a:prstGeom prst="rect">
            <a:avLst/>
          </a:prstGeom>
        </p:spPr>
      </p:pic>
      <p:pic>
        <p:nvPicPr>
          <p:cNvPr id="6" name="Picture 5" descr="A picture containing tree, sky, grass, outdoor&#10;&#10;Description automatically generated">
            <a:extLst>
              <a:ext uri="{FF2B5EF4-FFF2-40B4-BE49-F238E27FC236}">
                <a16:creationId xmlns:a16="http://schemas.microsoft.com/office/drawing/2014/main" id="{9F0B8BDE-BBE6-7EF0-E438-914A5B8BA4F1}"/>
              </a:ext>
            </a:extLst>
          </p:cNvPr>
          <p:cNvPicPr>
            <a:picLocks noChangeAspect="1"/>
          </p:cNvPicPr>
          <p:nvPr/>
        </p:nvPicPr>
        <p:blipFill rotWithShape="1">
          <a:blip r:embed="rId3">
            <a:extLst>
              <a:ext uri="{28A0092B-C50C-407E-A947-70E740481C1C}">
                <a14:useLocalDpi xmlns:a14="http://schemas.microsoft.com/office/drawing/2010/main" val="0"/>
              </a:ext>
            </a:extLst>
          </a:blip>
          <a:srcRect l="8255" r="9320" b="-2"/>
          <a:stretch/>
        </p:blipFill>
        <p:spPr>
          <a:xfrm>
            <a:off x="6141719" y="-683"/>
            <a:ext cx="6050280" cy="4092348"/>
          </a:xfrm>
          <a:prstGeom prst="rect">
            <a:avLst/>
          </a:prstGeom>
        </p:spPr>
      </p:pic>
      <p:sp>
        <p:nvSpPr>
          <p:cNvPr id="7" name="Title 1">
            <a:extLst>
              <a:ext uri="{FF2B5EF4-FFF2-40B4-BE49-F238E27FC236}">
                <a16:creationId xmlns:a16="http://schemas.microsoft.com/office/drawing/2014/main" id="{AC5B27DB-B841-5CA0-6BF2-7CCE7F9B081E}"/>
              </a:ext>
            </a:extLst>
          </p:cNvPr>
          <p:cNvSpPr txBox="1">
            <a:spLocks/>
          </p:cNvSpPr>
          <p:nvPr/>
        </p:nvSpPr>
        <p:spPr>
          <a:xfrm>
            <a:off x="6050280" y="4324069"/>
            <a:ext cx="5440679" cy="512054"/>
          </a:xfrm>
          <a:prstGeom prst="rect">
            <a:avLst/>
          </a:prstGeom>
        </p:spPr>
        <p:txBody>
          <a:bodyPr vert="horz" lIns="91440" tIns="45720" rIns="91440" bIns="45720" rtlCol="0" anchor="b">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sz="3200" dirty="0"/>
              <a:t>Six Sense-Morocco</a:t>
            </a:r>
          </a:p>
        </p:txBody>
      </p:sp>
    </p:spTree>
    <p:extLst>
      <p:ext uri="{BB962C8B-B14F-4D97-AF65-F5344CB8AC3E}">
        <p14:creationId xmlns:p14="http://schemas.microsoft.com/office/powerpoint/2010/main" val="1831364145"/>
      </p:ext>
    </p:extLst>
  </p:cSld>
  <p:clrMapOvr>
    <a:overrideClrMapping bg1="dk1" tx1="lt1" bg2="dk2" tx2="lt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A62589-11F9-43A1-E1A3-93671FFF5832}"/>
              </a:ext>
            </a:extLst>
          </p:cNvPr>
          <p:cNvSpPr>
            <a:spLocks noGrp="1"/>
          </p:cNvSpPr>
          <p:nvPr>
            <p:ph type="title"/>
          </p:nvPr>
        </p:nvSpPr>
        <p:spPr/>
        <p:txBody>
          <a:bodyPr/>
          <a:lstStyle/>
          <a:p>
            <a:pPr algn="ctr"/>
            <a:r>
              <a:rPr lang="en-GB" b="1" u="sng" dirty="0">
                <a:latin typeface="Times New Roman" panose="02020603050405020304" pitchFamily="18" charset="0"/>
                <a:cs typeface="Times New Roman" panose="02020603050405020304" pitchFamily="18" charset="0"/>
              </a:rPr>
              <a:t>MISSION STATEMENT &amp; OBJECTIVES</a:t>
            </a:r>
          </a:p>
        </p:txBody>
      </p:sp>
      <p:sp>
        <p:nvSpPr>
          <p:cNvPr id="3" name="Content Placeholder 2">
            <a:extLst>
              <a:ext uri="{FF2B5EF4-FFF2-40B4-BE49-F238E27FC236}">
                <a16:creationId xmlns:a16="http://schemas.microsoft.com/office/drawing/2014/main" id="{6B35B61B-0D27-60E7-934A-00A47210A7D3}"/>
              </a:ext>
            </a:extLst>
          </p:cNvPr>
          <p:cNvSpPr>
            <a:spLocks noGrp="1"/>
          </p:cNvSpPr>
          <p:nvPr>
            <p:ph idx="1"/>
          </p:nvPr>
        </p:nvSpPr>
        <p:spPr>
          <a:xfrm>
            <a:off x="248238" y="1590512"/>
            <a:ext cx="11266428" cy="4744301"/>
          </a:xfrm>
        </p:spPr>
        <p:txBody>
          <a:bodyPr>
            <a:normAutofit/>
          </a:bodyPr>
          <a:lstStyle/>
          <a:p>
            <a:pPr algn="just">
              <a:lnSpc>
                <a:spcPct val="200000"/>
              </a:lnSpc>
            </a:pPr>
            <a:r>
              <a:rPr lang="en-GB" dirty="0">
                <a:latin typeface="Times New Roman" panose="02020603050405020304" pitchFamily="18" charset="0"/>
                <a:cs typeface="Times New Roman" panose="02020603050405020304" pitchFamily="18" charset="0"/>
              </a:rPr>
              <a:t>"The mission of our hotel is to provide outstanding lodging facilities and services to our guests. Our hotel focuses on individual business and leisure travel, as well as travel associated with groups meetings .</a:t>
            </a:r>
          </a:p>
          <a:p>
            <a:pPr algn="just">
              <a:lnSpc>
                <a:spcPct val="200000"/>
              </a:lnSpc>
            </a:pPr>
            <a:r>
              <a:rPr lang="en-GB" b="0" i="0" dirty="0">
                <a:solidFill>
                  <a:srgbClr val="202124"/>
                </a:solidFill>
                <a:effectLst/>
                <a:latin typeface="Times New Roman" panose="02020603050405020304" pitchFamily="18" charset="0"/>
                <a:cs typeface="Times New Roman" panose="02020603050405020304" pitchFamily="18" charset="0"/>
              </a:rPr>
              <a:t>As with any other for-profit business, the hotel and tourism industry's primary goal is </a:t>
            </a:r>
            <a:r>
              <a:rPr lang="en-GB" b="0" i="0" dirty="0">
                <a:solidFill>
                  <a:srgbClr val="040C28"/>
                </a:solidFill>
                <a:effectLst/>
                <a:latin typeface="Times New Roman" panose="02020603050405020304" pitchFamily="18" charset="0"/>
                <a:cs typeface="Times New Roman" panose="02020603050405020304" pitchFamily="18" charset="0"/>
              </a:rPr>
              <a:t>to make a profit</a:t>
            </a:r>
            <a:r>
              <a:rPr lang="en-GB" b="0" i="0" dirty="0">
                <a:solidFill>
                  <a:srgbClr val="202124"/>
                </a:solidFill>
                <a:effectLst/>
                <a:latin typeface="Times New Roman" panose="02020603050405020304" pitchFamily="18" charset="0"/>
                <a:cs typeface="Times New Roman" panose="02020603050405020304" pitchFamily="18" charset="0"/>
              </a:rPr>
              <a:t>. Our hotel focuses on individual business and leisure travel, as well as travel associated with groups meetings . we emphasise high quality standards in our rooms and food and beverage divisions.</a:t>
            </a:r>
            <a:endParaRPr lang="en-GB"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350351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B37B53-82A6-8440-84BF-E4D5F6C1F0C6}"/>
              </a:ext>
            </a:extLst>
          </p:cNvPr>
          <p:cNvSpPr>
            <a:spLocks noGrp="1"/>
          </p:cNvSpPr>
          <p:nvPr>
            <p:ph type="title"/>
          </p:nvPr>
        </p:nvSpPr>
        <p:spPr/>
        <p:txBody>
          <a:bodyPr/>
          <a:lstStyle/>
          <a:p>
            <a:pPr algn="ctr"/>
            <a:r>
              <a:rPr lang="en-GB" b="1" u="sng" dirty="0">
                <a:latin typeface="Times New Roman" panose="02020603050405020304" pitchFamily="18" charset="0"/>
                <a:cs typeface="Times New Roman" panose="02020603050405020304" pitchFamily="18" charset="0"/>
              </a:rPr>
              <a:t>VISION</a:t>
            </a:r>
          </a:p>
        </p:txBody>
      </p:sp>
      <p:sp>
        <p:nvSpPr>
          <p:cNvPr id="3" name="Content Placeholder 2">
            <a:extLst>
              <a:ext uri="{FF2B5EF4-FFF2-40B4-BE49-F238E27FC236}">
                <a16:creationId xmlns:a16="http://schemas.microsoft.com/office/drawing/2014/main" id="{C772E51D-11A3-26B2-477B-222122C8B333}"/>
              </a:ext>
            </a:extLst>
          </p:cNvPr>
          <p:cNvSpPr>
            <a:spLocks noGrp="1"/>
          </p:cNvSpPr>
          <p:nvPr>
            <p:ph idx="1"/>
          </p:nvPr>
        </p:nvSpPr>
        <p:spPr>
          <a:xfrm>
            <a:off x="207390" y="1395167"/>
            <a:ext cx="11830639" cy="4930218"/>
          </a:xfrm>
        </p:spPr>
        <p:txBody>
          <a:bodyPr>
            <a:noAutofit/>
          </a:bodyPr>
          <a:lstStyle/>
          <a:p>
            <a:pPr marL="0" indent="0" algn="just" fontAlgn="base">
              <a:lnSpc>
                <a:spcPct val="260000"/>
              </a:lnSpc>
              <a:buNone/>
            </a:pPr>
            <a:endParaRPr lang="en-GB" sz="1600" b="0" i="0" dirty="0">
              <a:solidFill>
                <a:srgbClr val="000000"/>
              </a:solidFill>
              <a:effectLst/>
              <a:latin typeface="Times New Roman" panose="02020603050405020304" pitchFamily="18" charset="0"/>
              <a:cs typeface="Times New Roman" panose="02020603050405020304" pitchFamily="18" charset="0"/>
            </a:endParaRPr>
          </a:p>
          <a:p>
            <a:pPr algn="just" fontAlgn="base">
              <a:lnSpc>
                <a:spcPct val="260000"/>
              </a:lnSpc>
            </a:pPr>
            <a:r>
              <a:rPr lang="en-GB" sz="1600" b="0" i="0" dirty="0">
                <a:solidFill>
                  <a:srgbClr val="000000"/>
                </a:solidFill>
                <a:effectLst/>
                <a:latin typeface="Times New Roman" panose="02020603050405020304" pitchFamily="18" charset="0"/>
                <a:cs typeface="Times New Roman" panose="02020603050405020304" pitchFamily="18" charset="0"/>
              </a:rPr>
              <a:t>The ideology of our vision is to continue to apply and set the highest standards of service quality and in that way justify and uphold the reputation that we have among the guests, partners, competitors and the wider community. We use and constantly introduce environmentally friendly technologies and processes in order to remain in balance with nature and also meet the needs of contemporary society. Tradition is a testament to our success but in the future we also want to embrace the changes that modern time brings and become more attractive in the market and more interesting to our guests and partners.</a:t>
            </a:r>
          </a:p>
          <a:p>
            <a:pPr algn="just">
              <a:lnSpc>
                <a:spcPct val="260000"/>
              </a:lnSpc>
            </a:pPr>
            <a:endParaRPr lang="en-GB"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717820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CE2B61-EB39-6225-CA26-C7D4D996638E}"/>
              </a:ext>
            </a:extLst>
          </p:cNvPr>
          <p:cNvSpPr>
            <a:spLocks noGrp="1"/>
          </p:cNvSpPr>
          <p:nvPr>
            <p:ph type="title"/>
          </p:nvPr>
        </p:nvSpPr>
        <p:spPr>
          <a:xfrm>
            <a:off x="677334" y="609600"/>
            <a:ext cx="8596668" cy="1320800"/>
          </a:xfrm>
        </p:spPr>
        <p:txBody>
          <a:bodyPr>
            <a:normAutofit/>
          </a:bodyPr>
          <a:lstStyle/>
          <a:p>
            <a:pPr algn="ctr"/>
            <a:r>
              <a:rPr lang="en-GB" b="1" u="sng" dirty="0">
                <a:latin typeface="Times New Roman" panose="02020603050405020304" pitchFamily="18" charset="0"/>
                <a:cs typeface="Times New Roman" panose="02020603050405020304" pitchFamily="18" charset="0"/>
              </a:rPr>
              <a:t>ORGANIZATION CHART</a:t>
            </a:r>
          </a:p>
        </p:txBody>
      </p:sp>
      <p:sp>
        <p:nvSpPr>
          <p:cNvPr id="9" name="Content Placeholder 8">
            <a:extLst>
              <a:ext uri="{FF2B5EF4-FFF2-40B4-BE49-F238E27FC236}">
                <a16:creationId xmlns:a16="http://schemas.microsoft.com/office/drawing/2014/main" id="{23BE92BE-9A27-0A3A-A29F-11B912333F45}"/>
              </a:ext>
            </a:extLst>
          </p:cNvPr>
          <p:cNvSpPr>
            <a:spLocks noGrp="1"/>
          </p:cNvSpPr>
          <p:nvPr>
            <p:ph idx="1"/>
          </p:nvPr>
        </p:nvSpPr>
        <p:spPr>
          <a:xfrm>
            <a:off x="677334" y="1345250"/>
            <a:ext cx="11363836" cy="1435658"/>
          </a:xfrm>
        </p:spPr>
        <p:txBody>
          <a:bodyPr>
            <a:noAutofit/>
          </a:bodyPr>
          <a:lstStyle/>
          <a:p>
            <a:pPr marL="0" indent="0" algn="just">
              <a:buNone/>
            </a:pPr>
            <a:endParaRPr lang="en-GB" dirty="0">
              <a:solidFill>
                <a:srgbClr val="FFFFFF"/>
              </a:solidFill>
            </a:endParaRPr>
          </a:p>
          <a:p>
            <a:pPr algn="just">
              <a:lnSpc>
                <a:spcPct val="150000"/>
              </a:lnSpc>
            </a:pPr>
            <a:r>
              <a:rPr lang="en-GB" dirty="0">
                <a:solidFill>
                  <a:schemeClr val="tx1">
                    <a:lumMod val="95000"/>
                    <a:lumOff val="5000"/>
                  </a:schemeClr>
                </a:solidFill>
                <a:latin typeface="Times New Roman" panose="02020603050405020304" pitchFamily="18" charset="0"/>
                <a:cs typeface="Times New Roman" panose="02020603050405020304" pitchFamily="18" charset="0"/>
              </a:rPr>
              <a:t>Six Senses Resort Spar will consist of two levels of management with sub-division of their employees that they would be responsible for. As business grows more further, more employees would be needed in our daily operations</a:t>
            </a:r>
            <a:r>
              <a:rPr lang="en-GB" dirty="0">
                <a:solidFill>
                  <a:srgbClr val="FFFFFF"/>
                </a:solidFill>
                <a:latin typeface="Times New Roman" panose="02020603050405020304" pitchFamily="18" charset="0"/>
                <a:cs typeface="Times New Roman" panose="02020603050405020304" pitchFamily="18" charset="0"/>
              </a:rPr>
              <a:t>.</a:t>
            </a:r>
          </a:p>
          <a:p>
            <a:pPr marL="0" indent="0" algn="just">
              <a:lnSpc>
                <a:spcPct val="150000"/>
              </a:lnSpc>
              <a:buNone/>
            </a:pPr>
            <a:r>
              <a:rPr lang="en-GB" dirty="0">
                <a:solidFill>
                  <a:srgbClr val="FFFFFF"/>
                </a:solidFill>
                <a:latin typeface="Times New Roman" panose="02020603050405020304" pitchFamily="18" charset="0"/>
                <a:cs typeface="Times New Roman" panose="02020603050405020304" pitchFamily="18" charset="0"/>
              </a:rPr>
              <a:t> </a:t>
            </a:r>
            <a:endParaRPr lang="en-US" dirty="0">
              <a:solidFill>
                <a:srgbClr val="FFFFFF"/>
              </a:solidFill>
              <a:latin typeface="Times New Roman" panose="02020603050405020304" pitchFamily="18" charset="0"/>
              <a:cs typeface="Times New Roman" panose="02020603050405020304" pitchFamily="18" charset="0"/>
            </a:endParaRPr>
          </a:p>
        </p:txBody>
      </p:sp>
      <p:pic>
        <p:nvPicPr>
          <p:cNvPr id="10" name="Picture 9" descr="Graphical user interface, diagram&#10;&#10;Description automatically generated">
            <a:extLst>
              <a:ext uri="{FF2B5EF4-FFF2-40B4-BE49-F238E27FC236}">
                <a16:creationId xmlns:a16="http://schemas.microsoft.com/office/drawing/2014/main" id="{37C49B8F-8151-A582-F7B9-610E1F2C305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0830" y="2666049"/>
            <a:ext cx="12041170" cy="3781855"/>
          </a:xfrm>
          <a:prstGeom prst="rect">
            <a:avLst/>
          </a:prstGeom>
        </p:spPr>
      </p:pic>
      <mc:AlternateContent xmlns:mc="http://schemas.openxmlformats.org/markup-compatibility/2006">
        <mc:Choice xmlns:pslz="http://schemas.microsoft.com/office/powerpoint/2016/slidezoom" Requires="pslz">
          <p:graphicFrame>
            <p:nvGraphicFramePr>
              <p:cNvPr id="4" name="Slide Zoom 3">
                <a:extLst>
                  <a:ext uri="{FF2B5EF4-FFF2-40B4-BE49-F238E27FC236}">
                    <a16:creationId xmlns:a16="http://schemas.microsoft.com/office/drawing/2014/main" id="{9496B03F-CCBF-DFBA-C369-F54693D7B6A5}"/>
                  </a:ext>
                </a:extLst>
              </p:cNvPr>
              <p:cNvGraphicFramePr>
                <a:graphicFrameLocks noChangeAspect="1"/>
              </p:cNvGraphicFramePr>
              <p:nvPr>
                <p:extLst>
                  <p:ext uri="{D42A27DB-BD31-4B8C-83A1-F6EECF244321}">
                    <p14:modId xmlns:p14="http://schemas.microsoft.com/office/powerpoint/2010/main" val="2748281136"/>
                  </p:ext>
                </p:extLst>
              </p:nvPr>
            </p:nvGraphicFramePr>
            <p:xfrm>
              <a:off x="-2664937" y="4653643"/>
              <a:ext cx="3048000" cy="1714500"/>
            </p:xfrm>
            <a:graphic>
              <a:graphicData uri="http://schemas.microsoft.com/office/powerpoint/2016/slidezoom">
                <pslz:sldZm>
                  <pslz:sldZmObj sldId="273" cId="635035163">
                    <pslz:zmPr id="{D2C1DAEE-B002-40BE-9446-A131638AE234}" returnToParent="0" transitionDur="1000">
                      <p166:blipFill xmlns:p166="http://schemas.microsoft.com/office/powerpoint/2016/6/main">
                        <a:blip r:embed="rId3"/>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p:pic>
            <p:nvPicPr>
              <p:cNvPr id="4" name="Slide Zoom 3">
                <a:hlinkClick r:id="rId4" action="ppaction://hlinksldjump"/>
                <a:extLst>
                  <a:ext uri="{FF2B5EF4-FFF2-40B4-BE49-F238E27FC236}">
                    <a16:creationId xmlns:a16="http://schemas.microsoft.com/office/drawing/2014/main" id="{9496B03F-CCBF-DFBA-C369-F54693D7B6A5}"/>
                  </a:ext>
                </a:extLst>
              </p:cNvPr>
              <p:cNvPicPr>
                <a:picLocks noGrp="1" noRot="1" noChangeAspect="1" noMove="1" noResize="1" noEditPoints="1" noAdjustHandles="1" noChangeArrowheads="1" noChangeShapeType="1"/>
              </p:cNvPicPr>
              <p:nvPr/>
            </p:nvPicPr>
            <p:blipFill>
              <a:blip r:embed="rId3"/>
              <a:stretch>
                <a:fillRect/>
              </a:stretch>
            </p:blipFill>
            <p:spPr>
              <a:xfrm>
                <a:off x="-2664937" y="4653643"/>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34579392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81CCCB-E58F-B45E-3777-3EB3FB102493}"/>
              </a:ext>
            </a:extLst>
          </p:cNvPr>
          <p:cNvSpPr>
            <a:spLocks noGrp="1"/>
          </p:cNvSpPr>
          <p:nvPr>
            <p:ph type="title"/>
          </p:nvPr>
        </p:nvSpPr>
        <p:spPr>
          <a:xfrm>
            <a:off x="677334" y="609600"/>
            <a:ext cx="8596668" cy="1320800"/>
          </a:xfrm>
        </p:spPr>
        <p:txBody>
          <a:bodyPr>
            <a:normAutofit/>
          </a:bodyPr>
          <a:lstStyle/>
          <a:p>
            <a:pPr algn="ctr"/>
            <a:r>
              <a:rPr lang="en-GB" dirty="0">
                <a:latin typeface="Times New Roman" panose="02020603050405020304" pitchFamily="18" charset="0"/>
                <a:cs typeface="Times New Roman" panose="02020603050405020304" pitchFamily="18" charset="0"/>
              </a:rPr>
              <a:t>ETHICAL ISSUES</a:t>
            </a:r>
          </a:p>
        </p:txBody>
      </p:sp>
      <p:sp>
        <p:nvSpPr>
          <p:cNvPr id="9" name="Content Placeholder 8">
            <a:extLst>
              <a:ext uri="{FF2B5EF4-FFF2-40B4-BE49-F238E27FC236}">
                <a16:creationId xmlns:a16="http://schemas.microsoft.com/office/drawing/2014/main" id="{343A7B17-5B59-8734-F45A-238B0CDEBA37}"/>
              </a:ext>
            </a:extLst>
          </p:cNvPr>
          <p:cNvSpPr>
            <a:spLocks noGrp="1"/>
          </p:cNvSpPr>
          <p:nvPr>
            <p:ph idx="1"/>
          </p:nvPr>
        </p:nvSpPr>
        <p:spPr>
          <a:xfrm>
            <a:off x="163398" y="1685303"/>
            <a:ext cx="12028602" cy="4168742"/>
          </a:xfrm>
        </p:spPr>
        <p:txBody>
          <a:bodyPr>
            <a:normAutofit/>
          </a:bodyPr>
          <a:lstStyle/>
          <a:p>
            <a:pPr algn="just">
              <a:lnSpc>
                <a:spcPct val="150000"/>
              </a:lnSpc>
            </a:pPr>
            <a:r>
              <a:rPr lang="en-GB" b="0" i="0" dirty="0">
                <a:solidFill>
                  <a:schemeClr val="tx1"/>
                </a:solidFill>
                <a:effectLst/>
                <a:latin typeface="Times New Roman" panose="02020603050405020304" pitchFamily="18" charset="0"/>
                <a:cs typeface="Times New Roman" panose="02020603050405020304" pitchFamily="18" charset="0"/>
              </a:rPr>
              <a:t>Our services will be provided with high quality and reasonable prices. Environmentally friendly is our priority in operating the business.</a:t>
            </a:r>
            <a:endParaRPr lang="en-GB" u="sng" dirty="0">
              <a:solidFill>
                <a:schemeClr val="tx1"/>
              </a:solidFill>
              <a:latin typeface="Times New Roman" panose="02020603050405020304" pitchFamily="18" charset="0"/>
              <a:cs typeface="Times New Roman" panose="02020603050405020304" pitchFamily="18" charset="0"/>
            </a:endParaRPr>
          </a:p>
          <a:p>
            <a:pPr algn="just">
              <a:lnSpc>
                <a:spcPct val="150000"/>
              </a:lnSpc>
            </a:pPr>
            <a:r>
              <a:rPr lang="en-GB" dirty="0">
                <a:solidFill>
                  <a:schemeClr val="tx1"/>
                </a:solidFill>
                <a:latin typeface="Times New Roman" panose="02020603050405020304" pitchFamily="18" charset="0"/>
                <a:cs typeface="Times New Roman" panose="02020603050405020304" pitchFamily="18" charset="0"/>
              </a:rPr>
              <a:t>(a). Customers - We will treat all customers fairly and gentle by charging them with reasonable prices. We will consider customers as our guests and serve them with pleasure to have them feel very delightful. </a:t>
            </a:r>
          </a:p>
          <a:p>
            <a:pPr algn="just">
              <a:lnSpc>
                <a:spcPct val="150000"/>
              </a:lnSpc>
            </a:pPr>
            <a:r>
              <a:rPr lang="en-GB" dirty="0">
                <a:solidFill>
                  <a:schemeClr val="tx1"/>
                </a:solidFill>
                <a:latin typeface="Times New Roman" panose="02020603050405020304" pitchFamily="18" charset="0"/>
                <a:cs typeface="Times New Roman" panose="02020603050405020304" pitchFamily="18" charset="0"/>
              </a:rPr>
              <a:t>(b). Quality - We focus on quality rather than just seeking for profits. Each and every of our  products and services will be of high quality and hygienic. To provide services to customers from heart is our obligation.3. </a:t>
            </a:r>
          </a:p>
          <a:p>
            <a:pPr algn="just">
              <a:lnSpc>
                <a:spcPct val="150000"/>
              </a:lnSpc>
            </a:pPr>
            <a:r>
              <a:rPr lang="en-GB" dirty="0">
                <a:solidFill>
                  <a:schemeClr val="tx1"/>
                </a:solidFill>
                <a:latin typeface="Times New Roman" panose="02020603050405020304" pitchFamily="18" charset="0"/>
                <a:cs typeface="Times New Roman" panose="02020603050405020304" pitchFamily="18" charset="0"/>
              </a:rPr>
              <a:t>(c). Environment  - We will try to be environmentally friendly as well as try to promote “Green marketing” to our customers.</a:t>
            </a:r>
            <a:endParaRPr lang="en-US"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178715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Isosceles Triangle 13">
            <a:extLst>
              <a:ext uri="{FF2B5EF4-FFF2-40B4-BE49-F238E27FC236}">
                <a16:creationId xmlns:a16="http://schemas.microsoft.com/office/drawing/2014/main" id="{BBFBD429-C7AA-4D85-BEBF-26ECE2DBAF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Parallelogram 15">
            <a:extLst>
              <a:ext uri="{FF2B5EF4-FFF2-40B4-BE49-F238E27FC236}">
                <a16:creationId xmlns:a16="http://schemas.microsoft.com/office/drawing/2014/main" id="{7A9CEEF0-7547-4FA2-93BD-0B8C799DD2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24188" y="0"/>
            <a:ext cx="9372600" cy="6858000"/>
          </a:xfrm>
          <a:prstGeom prst="parallelogram">
            <a:avLst>
              <a:gd name="adj" fmla="val 14937"/>
            </a:avLst>
          </a:prstGeom>
          <a:solidFill>
            <a:schemeClr val="bg1">
              <a:alpha val="89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cxnSp>
        <p:nvCxnSpPr>
          <p:cNvPr id="18" name="Straight Connector 17">
            <a:extLst>
              <a:ext uri="{FF2B5EF4-FFF2-40B4-BE49-F238E27FC236}">
                <a16:creationId xmlns:a16="http://schemas.microsoft.com/office/drawing/2014/main" id="{AA02E860-D290-48CF-9C38-BC8EB885437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a:extLst>
              <a:ext uri="{FF2B5EF4-FFF2-40B4-BE49-F238E27FC236}">
                <a16:creationId xmlns:a16="http://schemas.microsoft.com/office/drawing/2014/main" id="{CBF60179-3A15-468E-86D0-1C2FFD504BA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a:extLst>
              <a:ext uri="{FF2B5EF4-FFF2-40B4-BE49-F238E27FC236}">
                <a16:creationId xmlns:a16="http://schemas.microsoft.com/office/drawing/2014/main" id="{87ED294B-4D40-44B4-86E7-F23C046882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A7E37D37-E4A5-1DC1-1A36-91ECFE215590}"/>
              </a:ext>
            </a:extLst>
          </p:cNvPr>
          <p:cNvSpPr>
            <a:spLocks noGrp="1"/>
          </p:cNvSpPr>
          <p:nvPr>
            <p:ph type="title"/>
          </p:nvPr>
        </p:nvSpPr>
        <p:spPr>
          <a:xfrm>
            <a:off x="2137885" y="221143"/>
            <a:ext cx="8210741" cy="716437"/>
          </a:xfrm>
        </p:spPr>
        <p:txBody>
          <a:bodyPr anchor="t">
            <a:normAutofit/>
          </a:bodyPr>
          <a:lstStyle/>
          <a:p>
            <a:pPr algn="ctr"/>
            <a:r>
              <a:rPr lang="en-GB" sz="2800" b="1" dirty="0">
                <a:latin typeface="Times New Roman" panose="02020603050405020304" pitchFamily="18" charset="0"/>
                <a:cs typeface="Times New Roman" panose="02020603050405020304" pitchFamily="18" charset="0"/>
              </a:rPr>
              <a:t>STRATEGY-</a:t>
            </a:r>
            <a:r>
              <a:rPr lang="en-GB" sz="2000" b="1" dirty="0">
                <a:latin typeface="Times New Roman" panose="02020603050405020304" pitchFamily="18" charset="0"/>
                <a:cs typeface="Times New Roman" panose="02020603050405020304" pitchFamily="18" charset="0"/>
              </a:rPr>
              <a:t>Our Strategy is based on</a:t>
            </a:r>
            <a:r>
              <a:rPr lang="en-GB" sz="2800" b="1" dirty="0">
                <a:latin typeface="Times New Roman" panose="02020603050405020304" pitchFamily="18" charset="0"/>
                <a:cs typeface="Times New Roman" panose="02020603050405020304" pitchFamily="18" charset="0"/>
              </a:rPr>
              <a:t> </a:t>
            </a:r>
          </a:p>
        </p:txBody>
      </p:sp>
      <p:sp>
        <p:nvSpPr>
          <p:cNvPr id="24" name="Rectangle 25">
            <a:extLst>
              <a:ext uri="{FF2B5EF4-FFF2-40B4-BE49-F238E27FC236}">
                <a16:creationId xmlns:a16="http://schemas.microsoft.com/office/drawing/2014/main" id="{55D78701-1D8D-45A3-9B44-A94C334622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Isosceles Triangle 25">
            <a:extLst>
              <a:ext uri="{FF2B5EF4-FFF2-40B4-BE49-F238E27FC236}">
                <a16:creationId xmlns:a16="http://schemas.microsoft.com/office/drawing/2014/main" id="{B8C595DB-254F-4E8B-9C0D-648B3FF1B0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Content Placeholder 10">
            <a:extLst>
              <a:ext uri="{FF2B5EF4-FFF2-40B4-BE49-F238E27FC236}">
                <a16:creationId xmlns:a16="http://schemas.microsoft.com/office/drawing/2014/main" id="{2740BE16-FF6D-170C-4903-ACC2D0BA3EDC}"/>
              </a:ext>
            </a:extLst>
          </p:cNvPr>
          <p:cNvSpPr>
            <a:spLocks noGrp="1"/>
          </p:cNvSpPr>
          <p:nvPr>
            <p:ph idx="1"/>
          </p:nvPr>
        </p:nvSpPr>
        <p:spPr>
          <a:xfrm>
            <a:off x="113907" y="622035"/>
            <a:ext cx="11198257" cy="5585986"/>
          </a:xfrm>
        </p:spPr>
        <p:txBody>
          <a:bodyPr>
            <a:noAutofit/>
          </a:bodyPr>
          <a:lstStyle/>
          <a:p>
            <a:pPr algn="just">
              <a:lnSpc>
                <a:spcPct val="200000"/>
              </a:lnSpc>
            </a:pPr>
            <a:r>
              <a:rPr lang="en-GB" sz="1400" b="1" dirty="0">
                <a:latin typeface="Times New Roman" panose="02020603050405020304" pitchFamily="18" charset="0"/>
                <a:cs typeface="Times New Roman" panose="02020603050405020304" pitchFamily="18" charset="0"/>
              </a:rPr>
              <a:t>PARTNERSHIP WITH GUESTS- </a:t>
            </a:r>
            <a:r>
              <a:rPr lang="en-GB" sz="1400" dirty="0">
                <a:latin typeface="Times New Roman" panose="02020603050405020304" pitchFamily="18" charset="0"/>
                <a:cs typeface="Times New Roman" panose="02020603050405020304" pitchFamily="18" charset="0"/>
              </a:rPr>
              <a:t>Guest satisfaction is the most important thing for us and we try with our quality of services to exceed our expectations. Our goal is to make every guest feel like at home and that for this reason he or she  chooses Six Senses Resort and Spa again for their accommodation facility. We provide services at the highest level that will meet the needs and expectations of guests and will recognize their requirements through open communication, satisfaction monitoring and analysis of compliments and complaints.</a:t>
            </a:r>
          </a:p>
          <a:p>
            <a:pPr algn="just">
              <a:lnSpc>
                <a:spcPct val="200000"/>
              </a:lnSpc>
            </a:pPr>
            <a:r>
              <a:rPr lang="en-GB" sz="1400" dirty="0">
                <a:latin typeface="Times New Roman" panose="02020603050405020304" pitchFamily="18" charset="0"/>
                <a:cs typeface="Times New Roman" panose="02020603050405020304" pitchFamily="18" charset="0"/>
              </a:rPr>
              <a:t> </a:t>
            </a:r>
            <a:r>
              <a:rPr lang="en-GB" sz="1400" b="1" dirty="0">
                <a:latin typeface="Times New Roman" panose="02020603050405020304" pitchFamily="18" charset="0"/>
                <a:cs typeface="Times New Roman" panose="02020603050405020304" pitchFamily="18" charset="0"/>
              </a:rPr>
              <a:t>EMPLOYEES</a:t>
            </a:r>
            <a:r>
              <a:rPr lang="en-GB" sz="1400" dirty="0">
                <a:latin typeface="Times New Roman" panose="02020603050405020304" pitchFamily="18" charset="0"/>
                <a:cs typeface="Times New Roman" panose="02020603050405020304" pitchFamily="18" charset="0"/>
              </a:rPr>
              <a:t> - Accepting new knowledge and technologies is a condition for progress including quality training and education. Because of that our strategy is based on the education and training of all employees and constant communication between all departments of the hotel. We support teamwork, personal responsibility and initiative of each employee.</a:t>
            </a:r>
          </a:p>
          <a:p>
            <a:pPr algn="just">
              <a:lnSpc>
                <a:spcPct val="200000"/>
              </a:lnSpc>
            </a:pPr>
            <a:r>
              <a:rPr lang="en-GB" sz="1400" dirty="0">
                <a:latin typeface="Times New Roman" panose="02020603050405020304" pitchFamily="18" charset="0"/>
                <a:cs typeface="Times New Roman" panose="02020603050405020304" pitchFamily="18" charset="0"/>
              </a:rPr>
              <a:t> </a:t>
            </a:r>
            <a:r>
              <a:rPr lang="en-GB" sz="1400" b="1" dirty="0">
                <a:latin typeface="Times New Roman" panose="02020603050405020304" pitchFamily="18" charset="0"/>
                <a:cs typeface="Times New Roman" panose="02020603050405020304" pitchFamily="18" charset="0"/>
              </a:rPr>
              <a:t>RELATIONS WITH SUPPLIERS </a:t>
            </a:r>
            <a:r>
              <a:rPr lang="en-GB" sz="1400" dirty="0">
                <a:latin typeface="Times New Roman" panose="02020603050405020304" pitchFamily="18" charset="0"/>
                <a:cs typeface="Times New Roman" panose="02020603050405020304" pitchFamily="18" charset="0"/>
              </a:rPr>
              <a:t>- Purchase as one of the most important departments in the hotel requires a choice of reliable suppliers that allows us to provide the guest, who is the end-user of services, with highest quality and more adequate accommodation in the Hotel. We will base our relationship with suppliers on mutual interests and on the development of good partnership.</a:t>
            </a:r>
          </a:p>
          <a:p>
            <a:pPr algn="just">
              <a:lnSpc>
                <a:spcPct val="200000"/>
              </a:lnSpc>
            </a:pPr>
            <a:r>
              <a:rPr lang="en-GB" sz="1400" b="1" dirty="0">
                <a:latin typeface="Times New Roman" panose="02020603050405020304" pitchFamily="18" charset="0"/>
                <a:cs typeface="Times New Roman" panose="02020603050405020304" pitchFamily="18" charset="0"/>
              </a:rPr>
              <a:t>SATISFACTION OF INTERESTING PARTIES</a:t>
            </a:r>
            <a:r>
              <a:rPr lang="en-GB" sz="1400" dirty="0">
                <a:latin typeface="Times New Roman" panose="02020603050405020304" pitchFamily="18" charset="0"/>
                <a:cs typeface="Times New Roman" panose="02020603050405020304" pitchFamily="18" charset="0"/>
              </a:rPr>
              <a:t> – Six Senses Resort and Spa will improve the volume and structure of hospitality services, thereby satisfying the wishes and expectations of all parties: guests, business partners, travel agencies, NGO, government and sports institutions, employees, owners and suppliers. </a:t>
            </a:r>
            <a:endParaRPr lang="en-US" sz="1400" dirty="0">
              <a:latin typeface="Times New Roman" panose="02020603050405020304" pitchFamily="18" charset="0"/>
              <a:cs typeface="Times New Roman" panose="02020603050405020304" pitchFamily="18" charset="0"/>
            </a:endParaRPr>
          </a:p>
        </p:txBody>
      </p:sp>
      <p:sp>
        <p:nvSpPr>
          <p:cNvPr id="28" name="Rectangle 27">
            <a:extLst>
              <a:ext uri="{FF2B5EF4-FFF2-40B4-BE49-F238E27FC236}">
                <a16:creationId xmlns:a16="http://schemas.microsoft.com/office/drawing/2014/main" id="{2E000235-D5DF-4D2F-AECA-3814821B5C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8">
            <a:extLst>
              <a:ext uri="{FF2B5EF4-FFF2-40B4-BE49-F238E27FC236}">
                <a16:creationId xmlns:a16="http://schemas.microsoft.com/office/drawing/2014/main" id="{D7CE0E87-2C2C-4907-BBE3-D24D86C42A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Rectangle 29">
            <a:extLst>
              <a:ext uri="{FF2B5EF4-FFF2-40B4-BE49-F238E27FC236}">
                <a16:creationId xmlns:a16="http://schemas.microsoft.com/office/drawing/2014/main" id="{8FF0BC47-4F6D-4430-8C11-E1566CBF63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4" name="Isosceles Triangle 33">
            <a:extLst>
              <a:ext uri="{FF2B5EF4-FFF2-40B4-BE49-F238E27FC236}">
                <a16:creationId xmlns:a16="http://schemas.microsoft.com/office/drawing/2014/main" id="{5B73C5C4-3778-4E76-9467-8B46C9F91F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36172678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BDDE9CD4-0E0A-4129-8689-A89C4E9A66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Content Placeholder 8" descr="A picture containing sky, outdoor, wooden, deck&#10;&#10;Description automatically generated">
            <a:extLst>
              <a:ext uri="{FF2B5EF4-FFF2-40B4-BE49-F238E27FC236}">
                <a16:creationId xmlns:a16="http://schemas.microsoft.com/office/drawing/2014/main" id="{5BA1096A-FE4A-BAB4-462E-ADE1A719139B}"/>
              </a:ext>
            </a:extLst>
          </p:cNvPr>
          <p:cNvPicPr>
            <a:picLocks noChangeAspect="1"/>
          </p:cNvPicPr>
          <p:nvPr/>
        </p:nvPicPr>
        <p:blipFill rotWithShape="1">
          <a:blip r:embed="rId2">
            <a:duotone>
              <a:schemeClr val="bg2">
                <a:shade val="45000"/>
                <a:satMod val="135000"/>
              </a:schemeClr>
              <a:prstClr val="white"/>
            </a:duotone>
            <a:alphaModFix amt="25000"/>
            <a:extLst>
              <a:ext uri="{28A0092B-C50C-407E-A947-70E740481C1C}">
                <a14:useLocalDpi xmlns:a14="http://schemas.microsoft.com/office/drawing/2010/main" val="0"/>
              </a:ext>
            </a:extLst>
          </a:blip>
          <a:srcRect/>
          <a:stretch/>
        </p:blipFill>
        <p:spPr>
          <a:xfrm>
            <a:off x="1" y="10"/>
            <a:ext cx="12191999" cy="6857990"/>
          </a:xfrm>
          <a:prstGeom prst="rect">
            <a:avLst/>
          </a:prstGeom>
        </p:spPr>
      </p:pic>
      <p:pic>
        <p:nvPicPr>
          <p:cNvPr id="3" name="Content Placeholder 2" descr="Table&#10;&#10;Description automatically generated">
            <a:extLst>
              <a:ext uri="{FF2B5EF4-FFF2-40B4-BE49-F238E27FC236}">
                <a16:creationId xmlns:a16="http://schemas.microsoft.com/office/drawing/2014/main" id="{98FFBB50-4C1B-2918-4131-1551FBA56C7E}"/>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19331" y="768733"/>
            <a:ext cx="10572338" cy="5764042"/>
          </a:xfrm>
          <a:prstGeom prst="rect">
            <a:avLst/>
          </a:prstGeom>
        </p:spPr>
      </p:pic>
      <p:grpSp>
        <p:nvGrpSpPr>
          <p:cNvPr id="18" name="Group 17">
            <a:extLst>
              <a:ext uri="{FF2B5EF4-FFF2-40B4-BE49-F238E27FC236}">
                <a16:creationId xmlns:a16="http://schemas.microsoft.com/office/drawing/2014/main" id="{85DB3CA2-FA66-42B9-90EF-394894352D8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9" name="Straight Connector 18">
              <a:extLst>
                <a:ext uri="{FF2B5EF4-FFF2-40B4-BE49-F238E27FC236}">
                  <a16:creationId xmlns:a16="http://schemas.microsoft.com/office/drawing/2014/main" id="{2C8D0718-07C6-45A2-A743-BC64673C965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a:extLst>
                <a:ext uri="{FF2B5EF4-FFF2-40B4-BE49-F238E27FC236}">
                  <a16:creationId xmlns:a16="http://schemas.microsoft.com/office/drawing/2014/main" id="{FAE7BCCE-817C-4933-A587-F1EF87D4B4A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1" name="Rectangle 23">
              <a:extLst>
                <a:ext uri="{FF2B5EF4-FFF2-40B4-BE49-F238E27FC236}">
                  <a16:creationId xmlns:a16="http://schemas.microsoft.com/office/drawing/2014/main" id="{0E96C1E8-3E07-4AF1-BA61-7FB948F90A5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a:extLst>
                <a:ext uri="{FF2B5EF4-FFF2-40B4-BE49-F238E27FC236}">
                  <a16:creationId xmlns:a16="http://schemas.microsoft.com/office/drawing/2014/main" id="{B3B592D1-4031-4144-A2DB-B2D8F8C738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a:extLst>
                <a:ext uri="{FF2B5EF4-FFF2-40B4-BE49-F238E27FC236}">
                  <a16:creationId xmlns:a16="http://schemas.microsoft.com/office/drawing/2014/main" id="{55CB28D4-D6D1-4DB7-B557-D5FF65237B4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a:extLst>
                <a:ext uri="{FF2B5EF4-FFF2-40B4-BE49-F238E27FC236}">
                  <a16:creationId xmlns:a16="http://schemas.microsoft.com/office/drawing/2014/main" id="{F69D97D4-6031-4064-9BBA-2E96839A3CF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a:extLst>
                <a:ext uri="{FF2B5EF4-FFF2-40B4-BE49-F238E27FC236}">
                  <a16:creationId xmlns:a16="http://schemas.microsoft.com/office/drawing/2014/main" id="{BAF978AE-97B1-4224-A562-EBCE373A12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a:extLst>
                <a:ext uri="{FF2B5EF4-FFF2-40B4-BE49-F238E27FC236}">
                  <a16:creationId xmlns:a16="http://schemas.microsoft.com/office/drawing/2014/main" id="{3A18250B-41A2-4BA7-9E5C-679CF3AEFB3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a:extLst>
                <a:ext uri="{FF2B5EF4-FFF2-40B4-BE49-F238E27FC236}">
                  <a16:creationId xmlns:a16="http://schemas.microsoft.com/office/drawing/2014/main" id="{C8751ECC-5286-4332-9942-2D01B713590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a:extLst>
                <a:ext uri="{FF2B5EF4-FFF2-40B4-BE49-F238E27FC236}">
                  <a16:creationId xmlns:a16="http://schemas.microsoft.com/office/drawing/2014/main" id="{5952A4A6-F619-458C-A026-6E5D6AF15D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a:extLst>
              <a:ext uri="{FF2B5EF4-FFF2-40B4-BE49-F238E27FC236}">
                <a16:creationId xmlns:a16="http://schemas.microsoft.com/office/drawing/2014/main" id="{2E5D28F1-813F-BC55-8ACE-052604F386BB}"/>
              </a:ext>
            </a:extLst>
          </p:cNvPr>
          <p:cNvSpPr>
            <a:spLocks noGrp="1"/>
          </p:cNvSpPr>
          <p:nvPr>
            <p:ph type="title"/>
          </p:nvPr>
        </p:nvSpPr>
        <p:spPr>
          <a:xfrm>
            <a:off x="677334" y="245097"/>
            <a:ext cx="9164250" cy="1685303"/>
          </a:xfrm>
        </p:spPr>
        <p:txBody>
          <a:bodyPr>
            <a:normAutofit/>
          </a:bodyPr>
          <a:lstStyle/>
          <a:p>
            <a:pPr algn="ctr"/>
            <a:r>
              <a:rPr lang="en-GB" b="1" dirty="0">
                <a:latin typeface="Times New Roman" panose="02020603050405020304" pitchFamily="18" charset="0"/>
                <a:cs typeface="Times New Roman" panose="02020603050405020304" pitchFamily="18" charset="0"/>
              </a:rPr>
              <a:t>S.W.O.T ANALYSIS</a:t>
            </a:r>
          </a:p>
        </p:txBody>
      </p:sp>
    </p:spTree>
    <p:extLst>
      <p:ext uri="{BB962C8B-B14F-4D97-AF65-F5344CB8AC3E}">
        <p14:creationId xmlns:p14="http://schemas.microsoft.com/office/powerpoint/2010/main" val="28796072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32489D-3766-F0E9-E2CE-E1D719651DD4}"/>
              </a:ext>
            </a:extLst>
          </p:cNvPr>
          <p:cNvSpPr>
            <a:spLocks noGrp="1"/>
          </p:cNvSpPr>
          <p:nvPr>
            <p:ph type="title"/>
          </p:nvPr>
        </p:nvSpPr>
        <p:spPr>
          <a:xfrm>
            <a:off x="677334" y="609600"/>
            <a:ext cx="8596668" cy="1320800"/>
          </a:xfrm>
        </p:spPr>
        <p:txBody>
          <a:bodyPr>
            <a:normAutofit/>
          </a:bodyPr>
          <a:lstStyle/>
          <a:p>
            <a:pPr algn="ctr"/>
            <a:r>
              <a:rPr lang="en-GB" b="1" u="sng" dirty="0">
                <a:latin typeface="Times New Roman" panose="02020603050405020304" pitchFamily="18" charset="0"/>
                <a:cs typeface="Times New Roman" panose="02020603050405020304" pitchFamily="18" charset="0"/>
              </a:rPr>
              <a:t>BUILDING OF SIX SENSES RESORT SPA</a:t>
            </a:r>
          </a:p>
        </p:txBody>
      </p:sp>
      <p:pic>
        <p:nvPicPr>
          <p:cNvPr id="7" name="Content Placeholder 6" descr="A picture containing building, outdoor, resort, river&#10;&#10;Description automatically generated">
            <a:extLst>
              <a:ext uri="{FF2B5EF4-FFF2-40B4-BE49-F238E27FC236}">
                <a16:creationId xmlns:a16="http://schemas.microsoft.com/office/drawing/2014/main" id="{C73054DA-CE78-CBCE-0C40-6F9A0BDADE3A}"/>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47202" y="1269999"/>
            <a:ext cx="10377998" cy="5472773"/>
          </a:xfrm>
        </p:spPr>
      </p:pic>
    </p:spTree>
    <p:extLst>
      <p:ext uri="{BB962C8B-B14F-4D97-AF65-F5344CB8AC3E}">
        <p14:creationId xmlns:p14="http://schemas.microsoft.com/office/powerpoint/2010/main" val="34445963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D9BFC3-1679-F026-BDCF-6C9FEB8E3B66}"/>
              </a:ext>
            </a:extLst>
          </p:cNvPr>
          <p:cNvSpPr>
            <a:spLocks noGrp="1"/>
          </p:cNvSpPr>
          <p:nvPr>
            <p:ph type="title"/>
          </p:nvPr>
        </p:nvSpPr>
        <p:spPr>
          <a:xfrm>
            <a:off x="677334" y="609600"/>
            <a:ext cx="8596668" cy="1320800"/>
          </a:xfrm>
        </p:spPr>
        <p:txBody>
          <a:bodyPr>
            <a:normAutofit/>
          </a:bodyPr>
          <a:lstStyle/>
          <a:p>
            <a:pPr algn="ctr"/>
            <a:r>
              <a:rPr lang="en-GB" b="1" dirty="0">
                <a:latin typeface="Times New Roman" panose="02020603050405020304" pitchFamily="18" charset="0"/>
                <a:cs typeface="Times New Roman" panose="02020603050405020304" pitchFamily="18" charset="0"/>
              </a:rPr>
              <a:t>MARKET OPPORTUNITIES </a:t>
            </a:r>
          </a:p>
        </p:txBody>
      </p:sp>
      <p:pic>
        <p:nvPicPr>
          <p:cNvPr id="7" name="Content Placeholder 6" descr="Diagram, timeline&#10;&#10;Description automatically generated">
            <a:extLst>
              <a:ext uri="{FF2B5EF4-FFF2-40B4-BE49-F238E27FC236}">
                <a16:creationId xmlns:a16="http://schemas.microsoft.com/office/drawing/2014/main" id="{47D2BD69-095D-05D8-31F0-603D3E6AF4D2}"/>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13003" y="1142680"/>
            <a:ext cx="9239666" cy="5648585"/>
          </a:xfrm>
        </p:spPr>
      </p:pic>
    </p:spTree>
    <p:extLst>
      <p:ext uri="{BB962C8B-B14F-4D97-AF65-F5344CB8AC3E}">
        <p14:creationId xmlns:p14="http://schemas.microsoft.com/office/powerpoint/2010/main" val="183914460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7BE4DF-99B9-10D5-4E68-667FEC98CFA1}"/>
              </a:ext>
            </a:extLst>
          </p:cNvPr>
          <p:cNvSpPr>
            <a:spLocks noGrp="1"/>
          </p:cNvSpPr>
          <p:nvPr>
            <p:ph type="title"/>
          </p:nvPr>
        </p:nvSpPr>
        <p:spPr>
          <a:xfrm>
            <a:off x="630199" y="240385"/>
            <a:ext cx="10653685" cy="747860"/>
          </a:xfrm>
        </p:spPr>
        <p:txBody>
          <a:bodyPr>
            <a:normAutofit/>
          </a:bodyPr>
          <a:lstStyle/>
          <a:p>
            <a:pPr algn="ctr"/>
            <a:r>
              <a:rPr lang="en-GB" b="1" u="sng" dirty="0">
                <a:latin typeface="Times New Roman" panose="02020603050405020304" pitchFamily="18" charset="0"/>
                <a:cs typeface="Times New Roman" panose="02020603050405020304" pitchFamily="18" charset="0"/>
              </a:rPr>
              <a:t>COMMUNICATION STRATEGY</a:t>
            </a:r>
          </a:p>
        </p:txBody>
      </p:sp>
      <p:pic>
        <p:nvPicPr>
          <p:cNvPr id="11" name="Content Placeholder 10" descr="Diagram&#10;&#10;Description automatically generated">
            <a:extLst>
              <a:ext uri="{FF2B5EF4-FFF2-40B4-BE49-F238E27FC236}">
                <a16:creationId xmlns:a16="http://schemas.microsoft.com/office/drawing/2014/main" id="{2C4C5C79-DFEB-2AA0-0AD8-DFE68F9A1FA2}"/>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80769" y="914851"/>
            <a:ext cx="11378152" cy="5702764"/>
          </a:xfrm>
        </p:spPr>
      </p:pic>
    </p:spTree>
    <p:extLst>
      <p:ext uri="{BB962C8B-B14F-4D97-AF65-F5344CB8AC3E}">
        <p14:creationId xmlns:p14="http://schemas.microsoft.com/office/powerpoint/2010/main" val="360084715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u="sng" dirty="0">
                <a:latin typeface="Times New Roman" panose="02020603050405020304" pitchFamily="18" charset="0"/>
                <a:cs typeface="Times New Roman" panose="02020603050405020304" pitchFamily="18" charset="0"/>
              </a:rPr>
              <a:t>APPENDIX</a:t>
            </a:r>
          </a:p>
        </p:txBody>
      </p:sp>
      <p:pic>
        <p:nvPicPr>
          <p:cNvPr id="4" name="Content Placeholder 4" descr="A picture containing text, outdoor, sign&#10;&#10;Description automatically generated">
            <a:extLst>
              <a:ext uri="{FF2B5EF4-FFF2-40B4-BE49-F238E27FC236}">
                <a16:creationId xmlns:a16="http://schemas.microsoft.com/office/drawing/2014/main" id="{BB772037-D090-30A8-57E4-04B49A281E8D}"/>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r="6104"/>
          <a:stretch/>
        </p:blipFill>
        <p:spPr>
          <a:xfrm>
            <a:off x="114300" y="1422732"/>
            <a:ext cx="5627077" cy="4230722"/>
          </a:xfrm>
          <a:prstGeom prst="rect">
            <a:avLst/>
          </a:prstGeom>
        </p:spPr>
      </p:pic>
      <p:pic>
        <p:nvPicPr>
          <p:cNvPr id="7" name="Picture 6" descr="A picture containing tree, sky, grass, outdoor&#10;&#10;Description automatically generated">
            <a:extLst>
              <a:ext uri="{FF2B5EF4-FFF2-40B4-BE49-F238E27FC236}">
                <a16:creationId xmlns:a16="http://schemas.microsoft.com/office/drawing/2014/main" id="{9F0B8BDE-BBE6-7EF0-E438-914A5B8BA4F1}"/>
              </a:ext>
            </a:extLst>
          </p:cNvPr>
          <p:cNvPicPr>
            <a:picLocks noChangeAspect="1"/>
          </p:cNvPicPr>
          <p:nvPr/>
        </p:nvPicPr>
        <p:blipFill rotWithShape="1">
          <a:blip r:embed="rId3">
            <a:extLst>
              <a:ext uri="{28A0092B-C50C-407E-A947-70E740481C1C}">
                <a14:useLocalDpi xmlns:a14="http://schemas.microsoft.com/office/drawing/2010/main" val="0"/>
              </a:ext>
            </a:extLst>
          </a:blip>
          <a:srcRect l="8255" r="9320" b="-2"/>
          <a:stretch/>
        </p:blipFill>
        <p:spPr>
          <a:xfrm>
            <a:off x="5937144" y="1422733"/>
            <a:ext cx="6254856" cy="4230721"/>
          </a:xfrm>
          <a:prstGeom prst="rect">
            <a:avLst/>
          </a:prstGeom>
        </p:spPr>
      </p:pic>
      <p:sp>
        <p:nvSpPr>
          <p:cNvPr id="8" name="TextBox 7"/>
          <p:cNvSpPr txBox="1"/>
          <p:nvPr/>
        </p:nvSpPr>
        <p:spPr>
          <a:xfrm>
            <a:off x="267579" y="5822577"/>
            <a:ext cx="4853353" cy="830997"/>
          </a:xfrm>
          <a:prstGeom prst="rect">
            <a:avLst/>
          </a:prstGeom>
          <a:noFill/>
        </p:spPr>
        <p:txBody>
          <a:bodyPr wrap="square" rtlCol="0">
            <a:spAutoFit/>
          </a:bodyPr>
          <a:lstStyle/>
          <a:p>
            <a:pPr algn="ctr"/>
            <a:r>
              <a:rPr lang="en-US" sz="2400" b="1" dirty="0">
                <a:solidFill>
                  <a:srgbClr val="00B0F0"/>
                </a:solidFill>
                <a:effectLst>
                  <a:outerShdw blurRad="38100" dist="38100" dir="2700000" algn="tl">
                    <a:srgbClr val="000000">
                      <a:alpha val="43137"/>
                    </a:srgbClr>
                  </a:outerShdw>
                </a:effectLst>
                <a:latin typeface="Arial Narrow" panose="020B0606020202030204" pitchFamily="34" charset="0"/>
                <a:cs typeface="Times New Roman" panose="02020603050405020304" pitchFamily="18" charset="0"/>
              </a:rPr>
              <a:t>Fig.1. </a:t>
            </a:r>
            <a:r>
              <a:rPr lang="en-US" sz="2400" b="1" dirty="0">
                <a:effectLst>
                  <a:outerShdw blurRad="38100" dist="38100" dir="2700000" algn="tl">
                    <a:srgbClr val="000000">
                      <a:alpha val="43137"/>
                    </a:srgbClr>
                  </a:outerShdw>
                </a:effectLst>
                <a:latin typeface="Arial Narrow" panose="020B0606020202030204" pitchFamily="34" charset="0"/>
                <a:cs typeface="Times New Roman" panose="02020603050405020304" pitchFamily="18" charset="0"/>
              </a:rPr>
              <a:t>MARRIOTE HOTEL, ACCRA - GHANA</a:t>
            </a:r>
          </a:p>
        </p:txBody>
      </p:sp>
      <p:sp>
        <p:nvSpPr>
          <p:cNvPr id="11" name="TextBox 10"/>
          <p:cNvSpPr txBox="1"/>
          <p:nvPr/>
        </p:nvSpPr>
        <p:spPr>
          <a:xfrm>
            <a:off x="5966494" y="5807062"/>
            <a:ext cx="4988722" cy="461665"/>
          </a:xfrm>
          <a:prstGeom prst="rect">
            <a:avLst/>
          </a:prstGeom>
          <a:noFill/>
        </p:spPr>
        <p:txBody>
          <a:bodyPr wrap="square" rtlCol="0">
            <a:spAutoFit/>
          </a:bodyPr>
          <a:lstStyle/>
          <a:p>
            <a:pPr algn="ctr"/>
            <a:r>
              <a:rPr lang="en-US" sz="2400" b="1" dirty="0">
                <a:solidFill>
                  <a:srgbClr val="00B0F0"/>
                </a:solidFill>
                <a:effectLst>
                  <a:outerShdw blurRad="38100" dist="38100" dir="2700000" algn="tl">
                    <a:srgbClr val="000000">
                      <a:alpha val="43137"/>
                    </a:srgbClr>
                  </a:outerShdw>
                </a:effectLst>
                <a:latin typeface="Arial Narrow" panose="020B0606020202030204" pitchFamily="34" charset="0"/>
                <a:cs typeface="Arial" panose="020B0604020202020204" pitchFamily="34" charset="0"/>
              </a:rPr>
              <a:t>Fig.2. </a:t>
            </a:r>
            <a:r>
              <a:rPr lang="en-US" sz="2400" b="1" dirty="0">
                <a:effectLst>
                  <a:outerShdw blurRad="38100" dist="38100" dir="2700000" algn="tl">
                    <a:srgbClr val="000000">
                      <a:alpha val="43137"/>
                    </a:srgbClr>
                  </a:outerShdw>
                </a:effectLst>
                <a:latin typeface="Arial Narrow" panose="020B0606020202030204" pitchFamily="34" charset="0"/>
                <a:cs typeface="Arial" panose="020B0604020202020204" pitchFamily="34" charset="0"/>
              </a:rPr>
              <a:t>SIX SENSE - MOROCCO</a:t>
            </a:r>
          </a:p>
        </p:txBody>
      </p:sp>
    </p:spTree>
    <p:extLst>
      <p:ext uri="{BB962C8B-B14F-4D97-AF65-F5344CB8AC3E}">
        <p14:creationId xmlns:p14="http://schemas.microsoft.com/office/powerpoint/2010/main" val="248256954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u="sng" dirty="0">
                <a:latin typeface="Times New Roman" panose="02020603050405020304" pitchFamily="18" charset="0"/>
                <a:cs typeface="Times New Roman" panose="02020603050405020304" pitchFamily="18" charset="0"/>
              </a:rPr>
              <a:t>APPENDIX Continuation </a:t>
            </a:r>
          </a:p>
        </p:txBody>
      </p:sp>
      <p:pic>
        <p:nvPicPr>
          <p:cNvPr id="4" name="Content Placeholder 3" descr="Graphical user interface, diagram&#10;&#10;Description automatically generated">
            <a:extLst>
              <a:ext uri="{FF2B5EF4-FFF2-40B4-BE49-F238E27FC236}">
                <a16:creationId xmlns:a16="http://schemas.microsoft.com/office/drawing/2014/main" id="{37C49B8F-8151-A582-F7B9-610E1F2C3055}"/>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 y="1342747"/>
            <a:ext cx="5407269" cy="3721622"/>
          </a:xfrm>
          <a:prstGeom prst="rect">
            <a:avLst/>
          </a:prstGeom>
        </p:spPr>
      </p:pic>
      <p:pic>
        <p:nvPicPr>
          <p:cNvPr id="7" name="Content Placeholder 2" descr="Table&#10;&#10;Description automatically generated">
            <a:extLst>
              <a:ext uri="{FF2B5EF4-FFF2-40B4-BE49-F238E27FC236}">
                <a16:creationId xmlns:a16="http://schemas.microsoft.com/office/drawing/2014/main" id="{98FFBB50-4C1B-2918-4131-1551FBA56C7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12288" y="1409927"/>
            <a:ext cx="6579712" cy="3587261"/>
          </a:xfrm>
          <a:prstGeom prst="rect">
            <a:avLst/>
          </a:prstGeom>
        </p:spPr>
      </p:pic>
      <p:sp>
        <p:nvSpPr>
          <p:cNvPr id="8" name="TextBox 7"/>
          <p:cNvSpPr txBox="1"/>
          <p:nvPr/>
        </p:nvSpPr>
        <p:spPr>
          <a:xfrm>
            <a:off x="967154" y="5222631"/>
            <a:ext cx="4008514" cy="954107"/>
          </a:xfrm>
          <a:prstGeom prst="rect">
            <a:avLst/>
          </a:prstGeom>
          <a:noFill/>
        </p:spPr>
        <p:txBody>
          <a:bodyPr wrap="square" rtlCol="0">
            <a:spAutoFit/>
          </a:bodyPr>
          <a:lstStyle/>
          <a:p>
            <a:pPr algn="ctr"/>
            <a:r>
              <a:rPr lang="en-US" sz="2800" b="1" dirty="0">
                <a:solidFill>
                  <a:srgbClr val="00B0F0"/>
                </a:solidFill>
                <a:effectLst>
                  <a:outerShdw blurRad="38100" dist="38100" dir="2700000" algn="tl">
                    <a:srgbClr val="000000">
                      <a:alpha val="43137"/>
                    </a:srgbClr>
                  </a:outerShdw>
                </a:effectLst>
                <a:latin typeface="Arial Narrow" panose="020B0606020202030204" pitchFamily="34" charset="0"/>
                <a:cs typeface="Times New Roman" panose="02020603050405020304" pitchFamily="18" charset="0"/>
              </a:rPr>
              <a:t>Fig.3. </a:t>
            </a:r>
            <a:r>
              <a:rPr lang="en-US" sz="2800" b="1" dirty="0">
                <a:effectLst>
                  <a:outerShdw blurRad="38100" dist="38100" dir="2700000" algn="tl">
                    <a:srgbClr val="000000">
                      <a:alpha val="43137"/>
                    </a:srgbClr>
                  </a:outerShdw>
                </a:effectLst>
                <a:latin typeface="Arial Narrow" panose="020B0606020202030204" pitchFamily="34" charset="0"/>
                <a:cs typeface="Times New Roman" panose="02020603050405020304" pitchFamily="18" charset="0"/>
              </a:rPr>
              <a:t>ORGANIZATION CHART</a:t>
            </a:r>
          </a:p>
        </p:txBody>
      </p:sp>
      <p:sp>
        <p:nvSpPr>
          <p:cNvPr id="9" name="TextBox 8"/>
          <p:cNvSpPr txBox="1"/>
          <p:nvPr/>
        </p:nvSpPr>
        <p:spPr>
          <a:xfrm>
            <a:off x="6875584" y="5162310"/>
            <a:ext cx="4360985" cy="523220"/>
          </a:xfrm>
          <a:prstGeom prst="rect">
            <a:avLst/>
          </a:prstGeom>
          <a:noFill/>
        </p:spPr>
        <p:txBody>
          <a:bodyPr wrap="square" rtlCol="0">
            <a:spAutoFit/>
          </a:bodyPr>
          <a:lstStyle/>
          <a:p>
            <a:pPr algn="ctr"/>
            <a:r>
              <a:rPr lang="en-US" sz="2800" b="1" dirty="0">
                <a:solidFill>
                  <a:srgbClr val="00B0F0"/>
                </a:solidFill>
                <a:effectLst>
                  <a:outerShdw blurRad="38100" dist="38100" dir="2700000" algn="tl">
                    <a:srgbClr val="000000">
                      <a:alpha val="43137"/>
                    </a:srgbClr>
                  </a:outerShdw>
                </a:effectLst>
                <a:latin typeface="Arial Narrow" panose="020B0606020202030204" pitchFamily="34" charset="0"/>
              </a:rPr>
              <a:t>Fig.4. </a:t>
            </a:r>
            <a:r>
              <a:rPr lang="en-US" sz="2800" b="1" dirty="0">
                <a:effectLst>
                  <a:outerShdw blurRad="38100" dist="38100" dir="2700000" algn="tl">
                    <a:srgbClr val="000000">
                      <a:alpha val="43137"/>
                    </a:srgbClr>
                  </a:outerShdw>
                </a:effectLst>
                <a:latin typeface="Arial Narrow" panose="020B0606020202030204" pitchFamily="34" charset="0"/>
              </a:rPr>
              <a:t>SWOT ANALYSIS</a:t>
            </a:r>
          </a:p>
        </p:txBody>
      </p:sp>
    </p:spTree>
    <p:extLst>
      <p:ext uri="{BB962C8B-B14F-4D97-AF65-F5344CB8AC3E}">
        <p14:creationId xmlns:p14="http://schemas.microsoft.com/office/powerpoint/2010/main" val="400951871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u="sng" dirty="0">
                <a:latin typeface="Times New Roman" panose="02020603050405020304" pitchFamily="18" charset="0"/>
                <a:cs typeface="Times New Roman" panose="02020603050405020304" pitchFamily="18" charset="0"/>
              </a:rPr>
              <a:t>APPENDIX Continuation </a:t>
            </a:r>
            <a:endParaRPr lang="en-US" b="1" dirty="0"/>
          </a:p>
        </p:txBody>
      </p:sp>
      <p:pic>
        <p:nvPicPr>
          <p:cNvPr id="4" name="Content Placeholder 6" descr="A picture containing building, outdoor, resort, river&#10;&#10;Description automatically generated">
            <a:extLst>
              <a:ext uri="{FF2B5EF4-FFF2-40B4-BE49-F238E27FC236}">
                <a16:creationId xmlns:a16="http://schemas.microsoft.com/office/drawing/2014/main" id="{C73054DA-CE78-CBCE-0C40-6F9A0BDADE3A}"/>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30912" y="1404450"/>
            <a:ext cx="5723176" cy="3176342"/>
          </a:xfrm>
        </p:spPr>
      </p:pic>
      <p:pic>
        <p:nvPicPr>
          <p:cNvPr id="6" name="Content Placeholder 6" descr="Diagram, timeline&#10;&#10;Description automatically generated">
            <a:extLst>
              <a:ext uri="{FF2B5EF4-FFF2-40B4-BE49-F238E27FC236}">
                <a16:creationId xmlns:a16="http://schemas.microsoft.com/office/drawing/2014/main" id="{47D2BD69-095D-05D8-31F0-603D3E6AF4D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00510" y="1270000"/>
            <a:ext cx="5635650" cy="3445303"/>
          </a:xfrm>
          <a:prstGeom prst="rect">
            <a:avLst/>
          </a:prstGeom>
        </p:spPr>
      </p:pic>
      <p:sp>
        <p:nvSpPr>
          <p:cNvPr id="9" name="TextBox 8"/>
          <p:cNvSpPr txBox="1"/>
          <p:nvPr/>
        </p:nvSpPr>
        <p:spPr>
          <a:xfrm>
            <a:off x="431149" y="4715303"/>
            <a:ext cx="5576754" cy="954107"/>
          </a:xfrm>
          <a:prstGeom prst="rect">
            <a:avLst/>
          </a:prstGeom>
          <a:noFill/>
        </p:spPr>
        <p:txBody>
          <a:bodyPr wrap="square" rtlCol="0">
            <a:spAutoFit/>
          </a:bodyPr>
          <a:lstStyle/>
          <a:p>
            <a:r>
              <a:rPr lang="en-US" dirty="0">
                <a:solidFill>
                  <a:srgbClr val="00B0F0"/>
                </a:solidFill>
              </a:rPr>
              <a:t>Fig.5. </a:t>
            </a:r>
            <a:r>
              <a:rPr lang="en-US" sz="2800" b="1" dirty="0">
                <a:effectLst>
                  <a:outerShdw blurRad="38100" dist="38100" dir="2700000" algn="tl">
                    <a:srgbClr val="000000">
                      <a:alpha val="43137"/>
                    </a:srgbClr>
                  </a:outerShdw>
                </a:effectLst>
                <a:latin typeface="Arial Narrow" panose="020B0606020202030204" pitchFamily="34" charset="0"/>
              </a:rPr>
              <a:t>SIX SENSE RESORT, GHANA PROPOSED</a:t>
            </a:r>
          </a:p>
        </p:txBody>
      </p:sp>
      <p:sp>
        <p:nvSpPr>
          <p:cNvPr id="10" name="TextBox 9"/>
          <p:cNvSpPr txBox="1"/>
          <p:nvPr/>
        </p:nvSpPr>
        <p:spPr>
          <a:xfrm>
            <a:off x="6629400" y="4715303"/>
            <a:ext cx="5213838" cy="830997"/>
          </a:xfrm>
          <a:prstGeom prst="rect">
            <a:avLst/>
          </a:prstGeom>
          <a:noFill/>
        </p:spPr>
        <p:txBody>
          <a:bodyPr wrap="square" rtlCol="0">
            <a:spAutoFit/>
          </a:bodyPr>
          <a:lstStyle/>
          <a:p>
            <a:pPr algn="ctr"/>
            <a:r>
              <a:rPr lang="en-US" sz="2400" b="1" dirty="0">
                <a:solidFill>
                  <a:srgbClr val="00B0F0"/>
                </a:solidFill>
                <a:effectLst>
                  <a:outerShdw blurRad="38100" dist="38100" dir="2700000" algn="tl">
                    <a:srgbClr val="000000">
                      <a:alpha val="43137"/>
                    </a:srgbClr>
                  </a:outerShdw>
                </a:effectLst>
                <a:latin typeface="Arial Narrow" panose="020B0606020202030204" pitchFamily="34" charset="0"/>
              </a:rPr>
              <a:t>Fig.6. </a:t>
            </a:r>
            <a:r>
              <a:rPr lang="en-US" sz="2400" b="1" dirty="0">
                <a:effectLst>
                  <a:outerShdw blurRad="38100" dist="38100" dir="2700000" algn="tl">
                    <a:srgbClr val="000000">
                      <a:alpha val="43137"/>
                    </a:srgbClr>
                  </a:outerShdw>
                </a:effectLst>
                <a:latin typeface="Arial Narrow" panose="020B0606020202030204" pitchFamily="34" charset="0"/>
              </a:rPr>
              <a:t>PRODUCT MARKETING RESPONSIBILITIES</a:t>
            </a:r>
          </a:p>
        </p:txBody>
      </p:sp>
    </p:spTree>
    <p:extLst>
      <p:ext uri="{BB962C8B-B14F-4D97-AF65-F5344CB8AC3E}">
        <p14:creationId xmlns:p14="http://schemas.microsoft.com/office/powerpoint/2010/main" val="269284672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u="sng" dirty="0">
                <a:latin typeface="Times New Roman" panose="02020603050405020304" pitchFamily="18" charset="0"/>
                <a:cs typeface="Times New Roman" panose="02020603050405020304" pitchFamily="18" charset="0"/>
              </a:rPr>
              <a:t>APPENDIX Continuation </a:t>
            </a:r>
          </a:p>
        </p:txBody>
      </p:sp>
      <p:pic>
        <p:nvPicPr>
          <p:cNvPr id="4" name="Content Placeholder 10" descr="Diagram&#10;&#10;Description automatically generated">
            <a:extLst>
              <a:ext uri="{FF2B5EF4-FFF2-40B4-BE49-F238E27FC236}">
                <a16:creationId xmlns:a16="http://schemas.microsoft.com/office/drawing/2014/main" id="{2C4C5C79-DFEB-2AA0-0AD8-DFE68F9A1FA2}"/>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221340" y="1685804"/>
            <a:ext cx="5175249" cy="3881437"/>
          </a:xfrm>
        </p:spPr>
      </p:pic>
      <p:sp>
        <p:nvSpPr>
          <p:cNvPr id="5" name="TextBox 4"/>
          <p:cNvSpPr txBox="1"/>
          <p:nvPr/>
        </p:nvSpPr>
        <p:spPr>
          <a:xfrm>
            <a:off x="2162908" y="5468816"/>
            <a:ext cx="1556238" cy="461665"/>
          </a:xfrm>
          <a:prstGeom prst="rect">
            <a:avLst/>
          </a:prstGeom>
          <a:noFill/>
        </p:spPr>
        <p:txBody>
          <a:bodyPr wrap="square" rtlCol="0">
            <a:spAutoFit/>
          </a:bodyPr>
          <a:lstStyle/>
          <a:p>
            <a:r>
              <a:rPr lang="en-US" sz="2400" b="1" dirty="0">
                <a:solidFill>
                  <a:srgbClr val="00B0F0"/>
                </a:solidFill>
                <a:effectLst>
                  <a:outerShdw blurRad="38100" dist="38100" dir="2700000" algn="tl">
                    <a:srgbClr val="000000">
                      <a:alpha val="43137"/>
                    </a:srgbClr>
                  </a:outerShdw>
                </a:effectLst>
                <a:latin typeface="Arial Narrow" panose="020B0606020202030204" pitchFamily="34" charset="0"/>
              </a:rPr>
              <a:t>Fig.8</a:t>
            </a:r>
          </a:p>
        </p:txBody>
      </p:sp>
    </p:spTree>
    <p:extLst>
      <p:ext uri="{BB962C8B-B14F-4D97-AF65-F5344CB8AC3E}">
        <p14:creationId xmlns:p14="http://schemas.microsoft.com/office/powerpoint/2010/main" val="289104679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FD67B5-347A-1AEC-A3D4-FC74851B68DF}"/>
              </a:ext>
            </a:extLst>
          </p:cNvPr>
          <p:cNvSpPr>
            <a:spLocks noGrp="1"/>
          </p:cNvSpPr>
          <p:nvPr>
            <p:ph type="title"/>
          </p:nvPr>
        </p:nvSpPr>
        <p:spPr>
          <a:xfrm>
            <a:off x="677334" y="609600"/>
            <a:ext cx="8596668" cy="1320800"/>
          </a:xfrm>
        </p:spPr>
        <p:txBody>
          <a:bodyPr>
            <a:normAutofit/>
          </a:bodyPr>
          <a:lstStyle/>
          <a:p>
            <a:pPr algn="ctr"/>
            <a:r>
              <a:rPr lang="en-GB" b="1" u="sng" dirty="0">
                <a:latin typeface="Times New Roman" panose="02020603050405020304" pitchFamily="18" charset="0"/>
                <a:cs typeface="Times New Roman" panose="02020603050405020304" pitchFamily="18" charset="0"/>
              </a:rPr>
              <a:t>REFERENCES </a:t>
            </a:r>
          </a:p>
        </p:txBody>
      </p:sp>
      <p:sp>
        <p:nvSpPr>
          <p:cNvPr id="9" name="Content Placeholder 8">
            <a:extLst>
              <a:ext uri="{FF2B5EF4-FFF2-40B4-BE49-F238E27FC236}">
                <a16:creationId xmlns:a16="http://schemas.microsoft.com/office/drawing/2014/main" id="{DC0B4AD4-D3BA-2FF2-EB15-7B9C6B3471FA}"/>
              </a:ext>
            </a:extLst>
          </p:cNvPr>
          <p:cNvSpPr>
            <a:spLocks noGrp="1"/>
          </p:cNvSpPr>
          <p:nvPr>
            <p:ph idx="1"/>
          </p:nvPr>
        </p:nvSpPr>
        <p:spPr>
          <a:xfrm>
            <a:off x="300261" y="1413198"/>
            <a:ext cx="11784902" cy="5006456"/>
          </a:xfrm>
        </p:spPr>
        <p:txBody>
          <a:bodyPr>
            <a:normAutofit/>
          </a:bodyPr>
          <a:lstStyle/>
          <a:p>
            <a:pPr algn="just"/>
            <a:r>
              <a:rPr lang="en-US" dirty="0">
                <a:solidFill>
                  <a:schemeClr val="tx1">
                    <a:lumMod val="95000"/>
                    <a:lumOff val="5000"/>
                  </a:schemeClr>
                </a:solidFill>
                <a:latin typeface="Times New Roman" panose="02020603050405020304" pitchFamily="18" charset="0"/>
                <a:cs typeface="Times New Roman" panose="02020603050405020304" pitchFamily="18" charset="0"/>
                <a:hlinkClick r:id="rId2">
                  <a:extLst>
                    <a:ext uri="{A12FA001-AC4F-418D-AE19-62706E023703}">
                      <ahyp:hlinkClr xmlns:ahyp="http://schemas.microsoft.com/office/drawing/2018/hyperlinkcolor" val="tx"/>
                    </a:ext>
                  </a:extLst>
                </a:hlinkClick>
              </a:rPr>
              <a:t>https://arcmaxarchitect.com/hotel-design-and-hotel-building-plans</a:t>
            </a:r>
            <a:r>
              <a:rPr lang="en-US" dirty="0">
                <a:solidFill>
                  <a:schemeClr val="tx1">
                    <a:lumMod val="95000"/>
                    <a:lumOff val="5000"/>
                  </a:schemeClr>
                </a:solidFill>
                <a:latin typeface="Times New Roman" panose="02020603050405020304" pitchFamily="18" charset="0"/>
                <a:cs typeface="Times New Roman" panose="02020603050405020304" pitchFamily="18" charset="0"/>
              </a:rPr>
              <a:t>.</a:t>
            </a:r>
          </a:p>
          <a:p>
            <a:pPr algn="just"/>
            <a:r>
              <a:rPr lang="en-GB" dirty="0">
                <a:solidFill>
                  <a:schemeClr val="tx1">
                    <a:lumMod val="95000"/>
                    <a:lumOff val="5000"/>
                  </a:schemeClr>
                </a:solidFill>
                <a:latin typeface="Times New Roman" panose="02020603050405020304" pitchFamily="18" charset="0"/>
                <a:cs typeface="Times New Roman" panose="02020603050405020304" pitchFamily="18" charset="0"/>
                <a:hlinkClick r:id="rId3">
                  <a:extLst>
                    <a:ext uri="{A12FA001-AC4F-418D-AE19-62706E023703}">
                      <ahyp:hlinkClr xmlns:ahyp="http://schemas.microsoft.com/office/drawing/2018/hyperlinkcolor" val="tx"/>
                    </a:ext>
                  </a:extLst>
                </a:hlinkClick>
              </a:rPr>
              <a:t>(6) Paradise Island Resort_ A Completed Business Plan | Charaxine Pich - Academia.edu</a:t>
            </a:r>
            <a:endParaRPr lang="en-GB" dirty="0">
              <a:solidFill>
                <a:schemeClr val="tx1">
                  <a:lumMod val="95000"/>
                  <a:lumOff val="5000"/>
                </a:schemeClr>
              </a:solidFill>
              <a:latin typeface="Times New Roman" panose="02020603050405020304" pitchFamily="18" charset="0"/>
              <a:cs typeface="Times New Roman" panose="02020603050405020304" pitchFamily="18" charset="0"/>
            </a:endParaRPr>
          </a:p>
          <a:p>
            <a:pPr algn="just"/>
            <a:r>
              <a:rPr lang="en-US" dirty="0">
                <a:solidFill>
                  <a:schemeClr val="tx1">
                    <a:lumMod val="95000"/>
                    <a:lumOff val="5000"/>
                  </a:schemeClr>
                </a:solidFill>
                <a:latin typeface="Times New Roman" panose="02020603050405020304" pitchFamily="18" charset="0"/>
                <a:cs typeface="Times New Roman" panose="02020603050405020304" pitchFamily="18" charset="0"/>
              </a:rPr>
              <a:t>h</a:t>
            </a:r>
            <a:r>
              <a:rPr lang="en-GB" dirty="0">
                <a:solidFill>
                  <a:schemeClr val="tx1">
                    <a:lumMod val="95000"/>
                    <a:lumOff val="5000"/>
                  </a:schemeClr>
                </a:solidFill>
                <a:latin typeface="Times New Roman" panose="02020603050405020304" pitchFamily="18" charset="0"/>
                <a:cs typeface="Times New Roman" panose="02020603050405020304" pitchFamily="18" charset="0"/>
              </a:rPr>
              <a:t>https://www.siteminder.com/r/hotel-distribution/hotel-revenue-management/strategies-increase-hotel-room-sales/#:~:text=Six%20essential%20hotel%20sales%20strategies,%2Dmarketing%2C%20and%20local%20partnerships.</a:t>
            </a:r>
          </a:p>
          <a:p>
            <a:pPr algn="just"/>
            <a:r>
              <a:rPr lang="en-US" dirty="0">
                <a:solidFill>
                  <a:schemeClr val="tx1">
                    <a:lumMod val="95000"/>
                    <a:lumOff val="5000"/>
                  </a:schemeClr>
                </a:solidFill>
                <a:latin typeface="Times New Roman" panose="02020603050405020304" pitchFamily="18" charset="0"/>
                <a:cs typeface="Times New Roman" panose="02020603050405020304" pitchFamily="18" charset="0"/>
              </a:rPr>
              <a:t>ttps://www.smartsheet.com/sites/default/files/styles/full_width_desktop/public/IC-Product-Marketing-Responsibilities.jpg?itok=0RQ_adYD</a:t>
            </a:r>
          </a:p>
          <a:p>
            <a:pPr algn="just"/>
            <a:r>
              <a:rPr lang="en-GB" b="0" i="0" u="none" strike="noStrike" dirty="0">
                <a:solidFill>
                  <a:schemeClr val="tx1">
                    <a:lumMod val="95000"/>
                    <a:lumOff val="5000"/>
                  </a:schemeClr>
                </a:solidFill>
                <a:effectLst/>
                <a:latin typeface="Times New Roman" panose="02020603050405020304" pitchFamily="18" charset="0"/>
                <a:cs typeface="Times New Roman" panose="02020603050405020304" pitchFamily="18" charset="0"/>
                <a:hlinkClick r:id="rId4">
                  <a:extLst>
                    <a:ext uri="{A12FA001-AC4F-418D-AE19-62706E023703}">
                      <ahyp:hlinkClr xmlns:ahyp="http://schemas.microsoft.com/office/drawing/2018/hyperlinkcolor" val="tx"/>
                    </a:ext>
                  </a:extLst>
                </a:hlinkClick>
              </a:rPr>
              <a:t>www.hotelgrand.com </a:t>
            </a:r>
            <a:endParaRPr lang="en-GB" b="0" i="0" u="none" strike="noStrike" dirty="0">
              <a:solidFill>
                <a:schemeClr val="tx1">
                  <a:lumMod val="95000"/>
                  <a:lumOff val="5000"/>
                </a:schemeClr>
              </a:solidFill>
              <a:effectLst/>
              <a:latin typeface="Times New Roman" panose="02020603050405020304" pitchFamily="18" charset="0"/>
              <a:cs typeface="Times New Roman" panose="02020603050405020304" pitchFamily="18" charset="0"/>
            </a:endParaRPr>
          </a:p>
          <a:p>
            <a:pPr algn="just"/>
            <a:r>
              <a:rPr lang="en-GB" dirty="0">
                <a:solidFill>
                  <a:schemeClr val="tx1">
                    <a:lumMod val="95000"/>
                    <a:lumOff val="5000"/>
                  </a:schemeClr>
                </a:solidFill>
                <a:latin typeface="Times New Roman" panose="02020603050405020304" pitchFamily="18" charset="0"/>
                <a:cs typeface="Times New Roman" panose="02020603050405020304" pitchFamily="18" charset="0"/>
                <a:hlinkClick r:id="rId5">
                  <a:extLst>
                    <a:ext uri="{A12FA001-AC4F-418D-AE19-62706E023703}">
                      <ahyp:hlinkClr xmlns:ahyp="http://schemas.microsoft.com/office/drawing/2018/hyperlinkcolor" val="tx"/>
                    </a:ext>
                  </a:extLst>
                </a:hlinkClick>
              </a:rPr>
              <a:t>Vision, Mission &amp; Objective - Fort George Hotel (fortgeorgebelize.com)</a:t>
            </a:r>
            <a:endParaRPr lang="en-GB" dirty="0">
              <a:solidFill>
                <a:schemeClr val="tx1">
                  <a:lumMod val="95000"/>
                  <a:lumOff val="5000"/>
                </a:schemeClr>
              </a:solidFill>
              <a:latin typeface="Times New Roman" panose="02020603050405020304" pitchFamily="18" charset="0"/>
              <a:cs typeface="Times New Roman" panose="02020603050405020304" pitchFamily="18" charset="0"/>
            </a:endParaRPr>
          </a:p>
          <a:p>
            <a:pPr algn="just"/>
            <a:r>
              <a:rPr lang="en-GB" b="0" i="0" dirty="0">
                <a:solidFill>
                  <a:schemeClr val="tx1">
                    <a:lumMod val="95000"/>
                    <a:lumOff val="5000"/>
                  </a:schemeClr>
                </a:solidFill>
                <a:effectLst/>
                <a:latin typeface="Times New Roman" panose="02020603050405020304" pitchFamily="18" charset="0"/>
                <a:cs typeface="Times New Roman" panose="02020603050405020304" pitchFamily="18" charset="0"/>
                <a:hlinkClick r:id="rId6"/>
              </a:rPr>
              <a:t>https://www.diplomacyandcommerce.rs/marriott-hotels-debut-in-west-africa-with-the-opening-of-accra-marriott-hotel-ghana/</a:t>
            </a:r>
            <a:endParaRPr lang="en-GB" b="0" i="0" dirty="0">
              <a:solidFill>
                <a:schemeClr val="tx1">
                  <a:lumMod val="95000"/>
                  <a:lumOff val="5000"/>
                </a:schemeClr>
              </a:solidFill>
              <a:effectLst/>
              <a:latin typeface="Times New Roman" panose="02020603050405020304" pitchFamily="18" charset="0"/>
              <a:cs typeface="Times New Roman" panose="02020603050405020304" pitchFamily="18" charset="0"/>
            </a:endParaRPr>
          </a:p>
          <a:p>
            <a:pPr algn="just"/>
            <a:r>
              <a:rPr lang="en-GB" b="0" i="0" dirty="0">
                <a:solidFill>
                  <a:schemeClr val="tx1">
                    <a:lumMod val="95000"/>
                    <a:lumOff val="5000"/>
                  </a:schemeClr>
                </a:solidFill>
                <a:effectLst/>
                <a:latin typeface="Times New Roman" panose="02020603050405020304" pitchFamily="18" charset="0"/>
                <a:cs typeface="Times New Roman" panose="02020603050405020304" pitchFamily="18" charset="0"/>
              </a:rPr>
              <a:t>https://www.hospitalitynet.org/news/4044145.html</a:t>
            </a:r>
          </a:p>
          <a:p>
            <a:pPr algn="just"/>
            <a:endParaRPr lang="en-US" dirty="0">
              <a:solidFill>
                <a:schemeClr val="tx1">
                  <a:lumMod val="95000"/>
                  <a:lumOff val="5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3099232"/>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913</TotalTime>
  <Words>1407</Words>
  <Application>Microsoft Office PowerPoint</Application>
  <PresentationFormat>Widescreen</PresentationFormat>
  <Paragraphs>77</Paragraphs>
  <Slides>19</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19</vt:i4>
      </vt:variant>
    </vt:vector>
  </HeadingPairs>
  <TitlesOfParts>
    <vt:vector size="27" baseType="lpstr">
      <vt:lpstr>Amasis MT Pro Black</vt:lpstr>
      <vt:lpstr>Arial</vt:lpstr>
      <vt:lpstr>Arial Narrow</vt:lpstr>
      <vt:lpstr>Calibri</vt:lpstr>
      <vt:lpstr>Times New Roman</vt:lpstr>
      <vt:lpstr>Trebuchet MS</vt:lpstr>
      <vt:lpstr>Wingdings 3</vt:lpstr>
      <vt:lpstr>Facet</vt:lpstr>
      <vt:lpstr>Marketing Plan for Six Senses Resort</vt:lpstr>
      <vt:lpstr>CONTENT</vt:lpstr>
      <vt:lpstr>SOSTAC MODEL</vt:lpstr>
      <vt:lpstr>INTRODUCTION</vt:lpstr>
      <vt:lpstr>Marriot Hotel-Accra Ghana</vt:lpstr>
      <vt:lpstr>MISSION STATEMENT &amp; OBJECTIVES</vt:lpstr>
      <vt:lpstr>VISION</vt:lpstr>
      <vt:lpstr>ORGANIZATION CHART</vt:lpstr>
      <vt:lpstr>ETHICAL ISSUES</vt:lpstr>
      <vt:lpstr>STRATEGY-Our Strategy is based on </vt:lpstr>
      <vt:lpstr>S.W.O.T ANALYSIS</vt:lpstr>
      <vt:lpstr>BUILDING OF SIX SENSES RESORT SPA</vt:lpstr>
      <vt:lpstr>MARKET OPPORTUNITIES </vt:lpstr>
      <vt:lpstr>COMMUNICATION STRATEGY</vt:lpstr>
      <vt:lpstr>APPENDIX</vt:lpstr>
      <vt:lpstr>APPENDIX Continuation </vt:lpstr>
      <vt:lpstr>APPENDIX Continuation </vt:lpstr>
      <vt:lpstr>APPENDIX Continuation </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Marketing Plan for Six Senses Resort</dc:title>
  <dc:creator>Eunice</dc:creator>
  <cp:lastModifiedBy>Eunice</cp:lastModifiedBy>
  <cp:revision>65</cp:revision>
  <dcterms:created xsi:type="dcterms:W3CDTF">2023-02-28T14:04:45Z</dcterms:created>
  <dcterms:modified xsi:type="dcterms:W3CDTF">2023-05-24T14:37:12Z</dcterms:modified>
</cp:coreProperties>
</file>