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5143500" type="screen16x9"/>
  <p:notesSz cx="6858000" cy="9144000"/>
  <p:embeddedFontLst>
    <p:embeddedFont>
      <p:font typeface="Montserrat" panose="00000500000000000000" pitchFamily="2" charset="0"/>
      <p:regular r:id="rId6"/>
      <p:bold r:id="rId7"/>
      <p:italic r:id="rId8"/>
      <p:boldItalic r:id="rId9"/>
    </p:embeddedFont>
    <p:embeddedFont>
      <p:font typeface="Oswald" panose="00000500000000000000" pitchFamily="2" charset="0"/>
      <p:regular r:id="rId10"/>
      <p:bold r:id="rId11"/>
    </p:embeddedFont>
    <p:embeddedFont>
      <p:font typeface="Playfair Display" panose="00000500000000000000" pitchFamily="2" charset="0"/>
      <p:regular r:id="rId12"/>
      <p:bold r:id="rId13"/>
      <p:italic r:id="rId14"/>
      <p:boldItalic r:id="rId1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19" roundtripDataSignature="AMtx7mg9thpTALkqYmNUOuPplj3yECN5i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940" y="4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3.fntdata"/><Relationship Id="rId13" Type="http://schemas.openxmlformats.org/officeDocument/2006/relationships/font" Target="fonts/font8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font" Target="fonts/font2.fntdata"/><Relationship Id="rId12" Type="http://schemas.openxmlformats.org/officeDocument/2006/relationships/font" Target="fonts/font7.fntdata"/><Relationship Id="rId2" Type="http://schemas.openxmlformats.org/officeDocument/2006/relationships/slide" Target="slides/slide1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1.fntdata"/><Relationship Id="rId11" Type="http://schemas.openxmlformats.org/officeDocument/2006/relationships/font" Target="fonts/font6.fntdata"/><Relationship Id="rId24" Type="http://schemas.microsoft.com/office/2016/11/relationships/changesInfo" Target="changesInfos/changesInfo1.xml"/><Relationship Id="rId5" Type="http://schemas.openxmlformats.org/officeDocument/2006/relationships/notesMaster" Target="notesMasters/notesMaster1.xml"/><Relationship Id="rId15" Type="http://schemas.openxmlformats.org/officeDocument/2006/relationships/font" Target="fonts/font10.fntdata"/><Relationship Id="rId23" Type="http://schemas.openxmlformats.org/officeDocument/2006/relationships/tableStyles" Target="tableStyles.xml"/><Relationship Id="rId10" Type="http://schemas.openxmlformats.org/officeDocument/2006/relationships/font" Target="fonts/font5.fntdata"/><Relationship Id="rId19" Type="http://customschemas.google.com/relationships/presentationmetadata" Target="metadata"/><Relationship Id="rId4" Type="http://schemas.openxmlformats.org/officeDocument/2006/relationships/slide" Target="slides/slide3.xml"/><Relationship Id="rId9" Type="http://schemas.openxmlformats.org/officeDocument/2006/relationships/font" Target="fonts/font4.fntdata"/><Relationship Id="rId14" Type="http://schemas.openxmlformats.org/officeDocument/2006/relationships/font" Target="fonts/font9.fntdata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Masud Rana" userId="af285f217e4dc343" providerId="LiveId" clId="{F0A79189-320B-4E34-8D7C-17D7BF3CE795}"/>
    <pc:docChg chg="modSld">
      <pc:chgData name="Md Masud Rana" userId="af285f217e4dc343" providerId="LiveId" clId="{F0A79189-320B-4E34-8D7C-17D7BF3CE795}" dt="2023-02-16T14:30:17.655" v="36" actId="20577"/>
      <pc:docMkLst>
        <pc:docMk/>
      </pc:docMkLst>
      <pc:sldChg chg="modSp mod">
        <pc:chgData name="Md Masud Rana" userId="af285f217e4dc343" providerId="LiveId" clId="{F0A79189-320B-4E34-8D7C-17D7BF3CE795}" dt="2023-02-16T14:27:46.937" v="18" actId="20577"/>
        <pc:sldMkLst>
          <pc:docMk/>
          <pc:sldMk cId="0" sldId="256"/>
        </pc:sldMkLst>
        <pc:spChg chg="mod">
          <ac:chgData name="Md Masud Rana" userId="af285f217e4dc343" providerId="LiveId" clId="{F0A79189-320B-4E34-8D7C-17D7BF3CE795}" dt="2023-02-16T14:27:46.937" v="18" actId="20577"/>
          <ac:spMkLst>
            <pc:docMk/>
            <pc:sldMk cId="0" sldId="256"/>
            <ac:spMk id="60" creationId="{00000000-0000-0000-0000-000000000000}"/>
          </ac:spMkLst>
        </pc:spChg>
      </pc:sldChg>
      <pc:sldChg chg="modSp mod">
        <pc:chgData name="Md Masud Rana" userId="af285f217e4dc343" providerId="LiveId" clId="{F0A79189-320B-4E34-8D7C-17D7BF3CE795}" dt="2023-02-16T14:30:17.655" v="36" actId="20577"/>
        <pc:sldMkLst>
          <pc:docMk/>
          <pc:sldMk cId="0" sldId="257"/>
        </pc:sldMkLst>
        <pc:spChg chg="mod">
          <ac:chgData name="Md Masud Rana" userId="af285f217e4dc343" providerId="LiveId" clId="{F0A79189-320B-4E34-8D7C-17D7BF3CE795}" dt="2023-02-16T14:30:17.655" v="36" actId="20577"/>
          <ac:spMkLst>
            <pc:docMk/>
            <pc:sldMk cId="0" sldId="257"/>
            <ac:spMk id="65" creationId="{00000000-0000-0000-0000-000000000000}"/>
          </ac:spMkLst>
        </pc:spChg>
        <pc:spChg chg="mod">
          <ac:chgData name="Md Masud Rana" userId="af285f217e4dc343" providerId="LiveId" clId="{F0A79189-320B-4E34-8D7C-17D7BF3CE795}" dt="2023-02-16T14:28:38.899" v="21" actId="113"/>
          <ac:spMkLst>
            <pc:docMk/>
            <pc:sldMk cId="0" sldId="257"/>
            <ac:spMk id="67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marR="0" lvl="0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●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○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298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100"/>
              <a:buFont typeface="Arial"/>
              <a:buChar char="■"/>
              <a:defRPr sz="11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6" name="Google Shape;56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3" name="Google Shape;63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70" name="Google Shape;70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1" name="Google Shape;11;p5"/>
          <p:cNvSpPr txBox="1">
            <a:spLocks noGrp="1"/>
          </p:cNvSpPr>
          <p:nvPr>
            <p:ph type="body" idx="1"/>
          </p:nvPr>
        </p:nvSpPr>
        <p:spPr>
          <a:xfrm>
            <a:off x="311700" y="1234075"/>
            <a:ext cx="8520600" cy="333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2" name="Google Shape;12;p5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6"/>
          <p:cNvSpPr/>
          <p:nvPr/>
        </p:nvSpPr>
        <p:spPr>
          <a:xfrm>
            <a:off x="4286250" y="0"/>
            <a:ext cx="72300" cy="51435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" name="Google Shape;15;p6"/>
          <p:cNvSpPr/>
          <p:nvPr/>
        </p:nvSpPr>
        <p:spPr>
          <a:xfrm>
            <a:off x="4358475" y="0"/>
            <a:ext cx="38532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" name="Google Shape;16;p6"/>
          <p:cNvSpPr txBox="1">
            <a:spLocks noGrp="1"/>
          </p:cNvSpPr>
          <p:nvPr>
            <p:ph type="ctrTitle"/>
          </p:nvPr>
        </p:nvSpPr>
        <p:spPr>
          <a:xfrm>
            <a:off x="344250" y="1403850"/>
            <a:ext cx="8455500" cy="2146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800"/>
              <a:buFont typeface="Playfair Display"/>
              <a:buNone/>
              <a:defRPr sz="6800" b="1"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17" name="Google Shape;17;p6"/>
          <p:cNvSpPr txBox="1">
            <a:spLocks noGrp="1"/>
          </p:cNvSpPr>
          <p:nvPr>
            <p:ph type="subTitle" idx="1"/>
          </p:nvPr>
        </p:nvSpPr>
        <p:spPr>
          <a:xfrm>
            <a:off x="344250" y="3550650"/>
            <a:ext cx="4910100" cy="577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Montserrat"/>
              <a:buNone/>
              <a:defRPr sz="2400" b="1">
                <a:solidFill>
                  <a:schemeClr val="lt1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18" name="Google Shape;18;p6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accent4"/>
        </a:solidFill>
        <a:effectLst/>
      </p:bgPr>
    </p:bg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7"/>
          <p:cNvSpPr/>
          <p:nvPr/>
        </p:nvSpPr>
        <p:spPr>
          <a:xfrm rot="5400000">
            <a:off x="4550700" y="-498600"/>
            <a:ext cx="42600" cy="8455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1" name="Google Shape;21;p7"/>
          <p:cNvSpPr txBox="1">
            <a:spLocks noGrp="1"/>
          </p:cNvSpPr>
          <p:nvPr>
            <p:ph type="title"/>
          </p:nvPr>
        </p:nvSpPr>
        <p:spPr>
          <a:xfrm>
            <a:off x="344250" y="1403850"/>
            <a:ext cx="8455500" cy="2146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Font typeface="Playfair Display"/>
              <a:buNone/>
              <a:defRPr sz="4800" b="1"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22" name="Google Shape;22;p7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8"/>
          <p:cNvSpPr txBox="1">
            <a:spLocks noGrp="1"/>
          </p:cNvSpPr>
          <p:nvPr>
            <p:ph type="body" idx="1"/>
          </p:nvPr>
        </p:nvSpPr>
        <p:spPr>
          <a:xfrm>
            <a:off x="311700" y="1234050"/>
            <a:ext cx="3999900" cy="333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6" name="Google Shape;26;p8"/>
          <p:cNvSpPr txBox="1">
            <a:spLocks noGrp="1"/>
          </p:cNvSpPr>
          <p:nvPr>
            <p:ph type="body" idx="2"/>
          </p:nvPr>
        </p:nvSpPr>
        <p:spPr>
          <a:xfrm>
            <a:off x="4832400" y="1234050"/>
            <a:ext cx="3999900" cy="333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7" name="Google Shape;27;p8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0" name="Google Shape;30;p9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10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3" name="Google Shape;33;p10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4" name="Google Shape;34;p10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accent3"/>
        </a:solidFill>
        <a:effectLst/>
      </p:bgPr>
    </p:bg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11"/>
          <p:cNvSpPr txBox="1">
            <a:spLocks noGrp="1"/>
          </p:cNvSpPr>
          <p:nvPr>
            <p:ph type="title"/>
          </p:nvPr>
        </p:nvSpPr>
        <p:spPr>
          <a:xfrm>
            <a:off x="490250" y="526350"/>
            <a:ext cx="5618700" cy="409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5400"/>
              <a:buFont typeface="Playfair Display"/>
              <a:buNone/>
              <a:defRPr sz="5400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37" name="Google Shape;37;p11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lt1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12"/>
          <p:cNvSpPr/>
          <p:nvPr/>
        </p:nvSpPr>
        <p:spPr>
          <a:xfrm>
            <a:off x="4572000" y="-7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0" i="0" u="none" strike="noStrike" cap="non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40" name="Google Shape;40;p12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1" name="Google Shape;41;p12"/>
          <p:cNvSpPr txBox="1">
            <a:spLocks noGrp="1"/>
          </p:cNvSpPr>
          <p:nvPr>
            <p:ph type="title"/>
          </p:nvPr>
        </p:nvSpPr>
        <p:spPr>
          <a:xfrm>
            <a:off x="265500" y="1081675"/>
            <a:ext cx="4045200" cy="178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2" name="Google Shape;42;p12"/>
          <p:cNvSpPr txBox="1">
            <a:spLocks noGrp="1"/>
          </p:cNvSpPr>
          <p:nvPr>
            <p:ph type="subTitle" idx="1"/>
          </p:nvPr>
        </p:nvSpPr>
        <p:spPr>
          <a:xfrm>
            <a:off x="265500" y="2921401"/>
            <a:ext cx="4045200" cy="134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43" name="Google Shape;43;p12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>
                <a:highlight>
                  <a:schemeClr val="lt1"/>
                </a:highlight>
              </a:defRPr>
            </a:lvl1pPr>
            <a:lvl2pPr marL="914400" lvl="1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lt1"/>
                </a:highlight>
              </a:defRPr>
            </a:lvl2pPr>
            <a:lvl3pPr marL="1371600" lvl="2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lt1"/>
                </a:highlight>
              </a:defRPr>
            </a:lvl3pPr>
            <a:lvl4pPr marL="1828800" lvl="3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>
                <a:highlight>
                  <a:schemeClr val="lt1"/>
                </a:highlight>
              </a:defRPr>
            </a:lvl4pPr>
            <a:lvl5pPr marL="2286000" lvl="4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lt1"/>
                </a:highlight>
              </a:defRPr>
            </a:lvl5pPr>
            <a:lvl6pPr marL="2743200" lvl="5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lt1"/>
                </a:highlight>
              </a:defRPr>
            </a:lvl6pPr>
            <a:lvl7pPr marL="3200400" lvl="6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>
                <a:highlight>
                  <a:schemeClr val="lt1"/>
                </a:highlight>
              </a:defRPr>
            </a:lvl7pPr>
            <a:lvl8pPr marL="3657600" lvl="7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lt1"/>
                </a:highlight>
              </a:defRPr>
            </a:lvl8pPr>
            <a:lvl9pPr marL="4114800" lvl="8" indent="-3175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lt1"/>
                </a:highlight>
              </a:defRPr>
            </a:lvl9pPr>
          </a:lstStyle>
          <a:p>
            <a:endParaRPr/>
          </a:p>
        </p:txBody>
      </p:sp>
      <p:sp>
        <p:nvSpPr>
          <p:cNvPr id="44" name="Google Shape;44;p12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13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>
                <a:highlight>
                  <a:schemeClr val="dk1"/>
                </a:highlight>
              </a:defRPr>
            </a:lvl1pPr>
          </a:lstStyle>
          <a:p>
            <a:endParaRPr/>
          </a:p>
        </p:txBody>
      </p:sp>
      <p:sp>
        <p:nvSpPr>
          <p:cNvPr id="47" name="Google Shape;47;p13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4"/>
          <p:cNvSpPr txBox="1">
            <a:spLocks noGrp="1"/>
          </p:cNvSpPr>
          <p:nvPr>
            <p:ph type="title" hasCustomPrompt="1"/>
          </p:nvPr>
        </p:nvSpPr>
        <p:spPr>
          <a:xfrm>
            <a:off x="311700" y="999925"/>
            <a:ext cx="8520600" cy="214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0"/>
              <a:buFont typeface="Montserrat"/>
              <a:buNone/>
              <a:defRPr sz="14000"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r>
              <a:t>xx%</a:t>
            </a:r>
          </a:p>
        </p:txBody>
      </p:sp>
      <p:sp>
        <p:nvSpPr>
          <p:cNvPr id="50" name="Google Shape;50;p14"/>
          <p:cNvSpPr txBox="1">
            <a:spLocks noGrp="1"/>
          </p:cNvSpPr>
          <p:nvPr>
            <p:ph type="body" idx="1"/>
          </p:nvPr>
        </p:nvSpPr>
        <p:spPr>
          <a:xfrm>
            <a:off x="311700" y="3228425"/>
            <a:ext cx="8520600" cy="130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>
                <a:highlight>
                  <a:schemeClr val="dk1"/>
                </a:highlight>
              </a:defRPr>
            </a:lvl1pPr>
            <a:lvl2pPr marL="914400" lvl="1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dk1"/>
                </a:highlight>
              </a:defRPr>
            </a:lvl2pPr>
            <a:lvl3pPr marL="1371600" lvl="2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dk1"/>
                </a:highlight>
              </a:defRPr>
            </a:lvl3pPr>
            <a:lvl4pPr marL="1828800" lvl="3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>
                <a:highlight>
                  <a:schemeClr val="dk1"/>
                </a:highlight>
              </a:defRPr>
            </a:lvl4pPr>
            <a:lvl5pPr marL="2286000" lvl="4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dk1"/>
                </a:highlight>
              </a:defRPr>
            </a:lvl5pPr>
            <a:lvl6pPr marL="2743200" lvl="5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dk1"/>
                </a:highlight>
              </a:defRPr>
            </a:lvl6pPr>
            <a:lvl7pPr marL="3200400" lvl="6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>
                <a:highlight>
                  <a:schemeClr val="dk1"/>
                </a:highlight>
              </a:defRPr>
            </a:lvl7pPr>
            <a:lvl8pPr marL="3657600" lvl="7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○"/>
              <a:defRPr>
                <a:highlight>
                  <a:schemeClr val="dk1"/>
                </a:highlight>
              </a:defRPr>
            </a:lvl8pPr>
            <a:lvl9pPr marL="4114800" lvl="8" indent="-3175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■"/>
              <a:defRPr>
                <a:highlight>
                  <a:schemeClr val="dk1"/>
                </a:highlight>
              </a:defRPr>
            </a:lvl9pPr>
          </a:lstStyle>
          <a:p>
            <a:endParaRPr/>
          </a:p>
        </p:txBody>
      </p:sp>
      <p:sp>
        <p:nvSpPr>
          <p:cNvPr id="51" name="Google Shape;51;p14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5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pop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swald"/>
              <a:buNone/>
              <a:defRPr sz="3000" b="0" i="0" u="none" strike="noStrike" cap="none">
                <a:solidFill>
                  <a:schemeClr val="dk2"/>
                </a:solidFill>
                <a:highlight>
                  <a:schemeClr val="dk1"/>
                </a:highlight>
                <a:latin typeface="Oswald"/>
                <a:ea typeface="Oswald"/>
                <a:cs typeface="Oswald"/>
                <a:sym typeface="Oswald"/>
              </a:defRPr>
            </a:lvl9pPr>
          </a:lstStyle>
          <a:p>
            <a:endParaRPr/>
          </a:p>
        </p:txBody>
      </p:sp>
      <p:sp>
        <p:nvSpPr>
          <p:cNvPr id="7" name="Google Shape;7;p4"/>
          <p:cNvSpPr txBox="1">
            <a:spLocks noGrp="1"/>
          </p:cNvSpPr>
          <p:nvPr>
            <p:ph type="body" idx="1"/>
          </p:nvPr>
        </p:nvSpPr>
        <p:spPr>
          <a:xfrm>
            <a:off x="311700" y="1234075"/>
            <a:ext cx="8520600" cy="333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marR="0" lvl="0" indent="-3429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layfair Display"/>
              <a:buChar char="●"/>
              <a:defRPr sz="18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914400" marR="0" lvl="1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○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1371600" marR="0" lvl="2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■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1828800" marR="0" lvl="3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●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2286000" marR="0" lvl="4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○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2743200" marR="0" lvl="5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■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3200400" marR="0" lvl="6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●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3657600" marR="0" lvl="7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○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4114800" marR="0" lvl="8" indent="-317500" algn="l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Char char="■"/>
              <a:defRPr sz="14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endParaRPr/>
          </a:p>
        </p:txBody>
      </p:sp>
      <p:sp>
        <p:nvSpPr>
          <p:cNvPr id="8" name="Google Shape;8;p4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0" marR="0" lvl="1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0" marR="0" lvl="2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0" marR="0" lvl="3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0" marR="0" lvl="4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  <a:lvl6pPr marL="0" marR="0" lvl="5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6pPr>
            <a:lvl7pPr marL="0" marR="0" lvl="6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7pPr>
            <a:lvl8pPr marL="0" marR="0" lvl="7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8pPr>
            <a:lvl9pPr marL="0" marR="0" lvl="8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sz="1000" b="0" i="0" u="none" strike="noStrike" cap="none">
                <a:solidFill>
                  <a:schemeClr val="dk2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dhousekeeping.com/uk/food/g575244/valentines-meals/" TargetMode="External"/><Relationship Id="rId3" Type="http://schemas.openxmlformats.org/officeDocument/2006/relationships/hyperlink" Target="https://catalaconsulting.co.uk/menu-engineering-everything/" TargetMode="External"/><Relationship Id="rId7" Type="http://schemas.openxmlformats.org/officeDocument/2006/relationships/hyperlink" Target="https://www.supperlondonblog.uk/blog/2lphy570amd0d2a9f0ikbxh39d1n23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food.gov.uk/business-guidance/allergen-guidance-for-food-businesses" TargetMode="External"/><Relationship Id="rId5" Type="http://schemas.openxmlformats.org/officeDocument/2006/relationships/hyperlink" Target="https://doi.org/10.1177/146735840100300105" TargetMode="External"/><Relationship Id="rId4" Type="http://schemas.openxmlformats.org/officeDocument/2006/relationships/hyperlink" Target="https://doi.org/10.1016/j.ijhm.2020.102504" TargetMode="External"/><Relationship Id="rId9" Type="http://schemas.openxmlformats.org/officeDocument/2006/relationships/hyperlink" Target="https://doi.org/10.1300/j061v01n01_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Google Shape;58;p1"/>
          <p:cNvSpPr txBox="1">
            <a:spLocks noGrp="1"/>
          </p:cNvSpPr>
          <p:nvPr>
            <p:ph type="title"/>
          </p:nvPr>
        </p:nvSpPr>
        <p:spPr>
          <a:xfrm>
            <a:off x="432025" y="2285400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>
                <a:highlight>
                  <a:srgbClr val="F4CCCC"/>
                </a:highlight>
              </a:rPr>
              <a:t>Stay Extraordinary, Every Time</a:t>
            </a:r>
            <a:endParaRPr>
              <a:highlight>
                <a:srgbClr val="F4CCCC"/>
              </a:highlight>
            </a:endParaRPr>
          </a:p>
        </p:txBody>
      </p:sp>
      <p:pic>
        <p:nvPicPr>
          <p:cNvPr id="59" name="Google Shape;59;p1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540488" y="581525"/>
            <a:ext cx="2063025" cy="1429750"/>
          </a:xfrm>
          <a:prstGeom prst="rect">
            <a:avLst/>
          </a:prstGeom>
          <a:noFill/>
          <a:ln>
            <a:noFill/>
          </a:ln>
        </p:spPr>
      </p:pic>
      <p:sp>
        <p:nvSpPr>
          <p:cNvPr id="60" name="Google Shape;60;p1"/>
          <p:cNvSpPr txBox="1"/>
          <p:nvPr/>
        </p:nvSpPr>
        <p:spPr>
          <a:xfrm>
            <a:off x="0" y="3073250"/>
            <a:ext cx="9144000" cy="114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400" b="1" i="0" u="none" strike="noStrike" cap="none" dirty="0">
                <a:solidFill>
                  <a:srgbClr val="000000"/>
                </a:solidFill>
                <a:latin typeface="Courier New"/>
                <a:ea typeface="Courier New"/>
                <a:cs typeface="Courier New"/>
                <a:sym typeface="Courier New"/>
              </a:rPr>
              <a:t>Valentine’s Menu</a:t>
            </a:r>
            <a:endParaRPr sz="1400" b="1" i="0" u="none" strike="noStrike" cap="none" dirty="0">
              <a:solidFill>
                <a:srgbClr val="000000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400" b="1" i="0" u="none" strike="noStrike" cap="none" dirty="0">
                <a:solidFill>
                  <a:srgbClr val="000000"/>
                </a:solidFill>
                <a:latin typeface="Courier New"/>
                <a:ea typeface="Courier New"/>
                <a:cs typeface="Courier New"/>
                <a:sym typeface="Courier New"/>
              </a:rPr>
              <a:t>14 February 2023 - 28 February 2023</a:t>
            </a:r>
            <a:endParaRPr dirty="0"/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endParaRPr sz="1400" b="1" i="0" u="none" strike="noStrike" cap="none" dirty="0">
              <a:solidFill>
                <a:srgbClr val="000000"/>
              </a:solidFill>
              <a:latin typeface="Courier New"/>
              <a:ea typeface="Courier New"/>
              <a:cs typeface="Courier New"/>
              <a:sym typeface="Courier New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400" b="1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Courier New"/>
                <a:ea typeface="Courier New"/>
                <a:cs typeface="Courier New"/>
                <a:sym typeface="Courier New"/>
              </a:rPr>
              <a:t>Welcome with glass of </a:t>
            </a:r>
            <a:r>
              <a:rPr lang="en" b="1" dirty="0">
                <a:highlight>
                  <a:srgbClr val="EA9999"/>
                </a:highlight>
                <a:latin typeface="Courier New"/>
                <a:ea typeface="Courier New"/>
                <a:cs typeface="Courier New"/>
                <a:sym typeface="Courier New"/>
              </a:rPr>
              <a:t>Bombay Love</a:t>
            </a:r>
            <a:endParaRPr sz="1400" b="1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Courier New"/>
              <a:ea typeface="Courier New"/>
              <a:cs typeface="Courier New"/>
              <a:sym typeface="Courier New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endParaRPr b="1" dirty="0">
              <a:highlight>
                <a:srgbClr val="008080"/>
              </a:highlight>
              <a:latin typeface="Courier New"/>
              <a:ea typeface="Courier New"/>
              <a:cs typeface="Courier New"/>
              <a:sym typeface="Courier New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b="1" dirty="0">
                <a:highlight>
                  <a:srgbClr val="EA9999"/>
                </a:highlight>
                <a:latin typeface="Courier New"/>
                <a:ea typeface="Courier New"/>
                <a:cs typeface="Courier New"/>
                <a:sym typeface="Courier New"/>
              </a:rPr>
              <a:t>Pre-order available</a:t>
            </a:r>
            <a:r>
              <a:rPr lang="en" sz="1400" b="1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Courier New"/>
                <a:ea typeface="Courier New"/>
                <a:cs typeface="Courier New"/>
                <a:sym typeface="Courier New"/>
              </a:rPr>
              <a:t>  </a:t>
            </a:r>
            <a:endParaRPr sz="1400" b="1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Courier New"/>
              <a:ea typeface="Courier New"/>
              <a:cs typeface="Courier New"/>
              <a:sym typeface="Courier New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endParaRPr sz="1400" b="1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Courier New"/>
              <a:ea typeface="Courier New"/>
              <a:cs typeface="Courier New"/>
              <a:sym typeface="Courier New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2"/>
          <p:cNvSpPr txBox="1"/>
          <p:nvPr/>
        </p:nvSpPr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n" sz="1300" b="1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Starter (Choose One):</a:t>
            </a:r>
            <a:endParaRPr sz="1300" b="1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Spicy Tuna Roll with Soy Sauce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Tuna, Rice, Soy Sauce, Sriracha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Baked Brie with Apricot Jam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Brie Cheese, Apricot Jam, Crostini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Grilled Asparagus with Lemon Vinaigrette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Asparagus, Lemon Vinaigrette, Parmesan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300" b="1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Main Course (Choose One):</a:t>
            </a:r>
            <a:endParaRPr sz="1300" b="1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Beef Tenderloin with Red Wine Reduction - A juicy and tender beef served with a rich and savory red wine reduction sauce, roasted vegetables, mashed potatoes, a crisp green salad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Filet Mignon with Roasted Garlic Compound Butter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Filet Mignon, Garlic, Butter, Roasted Potatoes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Grilled Eggplant Parmesan with Tomato Sauce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Eggplant, Mozzarella, Parmesan, Tomato Sauce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0" marR="0" lvl="0" indent="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300" b="1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Dessert (Choose One):</a:t>
            </a:r>
            <a:endParaRPr sz="1300" b="1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Flourless Chocolate Cake with Raspberry Coulis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Dark Chocolate, Eggs, Sugar, Raspberries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Strawberry Shortcake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Strawberries, Whipped Cream, Shortcake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11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Playfair Display"/>
              <a:buAutoNum type="arabicPeriod"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Classic Apple Tart with Cinnamon Whipped Cream </a:t>
            </a:r>
            <a:r>
              <a:rPr lang="en" sz="1300" dirty="0"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- </a:t>
            </a: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Apples, Cinnamon, Whipped Cream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0" marR="0" lvl="0" indent="0" algn="just" rtl="0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>
                <a:srgbClr val="000000"/>
              </a:buClr>
              <a:buSzPts val="1600"/>
              <a:buFont typeface="Arial"/>
              <a:buNone/>
            </a:pPr>
            <a:r>
              <a:rPr lang="en" sz="1600" b="1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Beverages. </a:t>
            </a:r>
            <a:endParaRPr sz="1600" b="1" i="0" u="none" strike="noStrike" cap="none" dirty="0">
              <a:solidFill>
                <a:schemeClr val="dk2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75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AutoNum type="arabicPeriod"/>
            </a:pPr>
            <a:r>
              <a:rPr lang="en" sz="14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Sparkling Wine £25</a:t>
            </a:r>
            <a:endParaRPr sz="1400" b="0" i="0" u="none" strike="noStrike" cap="none" dirty="0">
              <a:solidFill>
                <a:schemeClr val="dk2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75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AutoNum type="arabicPeriod"/>
            </a:pPr>
            <a:r>
              <a:rPr lang="en" sz="14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Champagne </a:t>
            </a:r>
            <a:r>
              <a:rPr lang="en" sz="8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Moet &amp; Chandon brut NV </a:t>
            </a:r>
            <a:r>
              <a:rPr lang="en" sz="14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£65</a:t>
            </a:r>
            <a:r>
              <a:rPr lang="en" sz="8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 </a:t>
            </a:r>
            <a:endParaRPr sz="2000" b="0" i="0" u="none" strike="noStrike" cap="none" dirty="0">
              <a:solidFill>
                <a:schemeClr val="dk2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457200" marR="0" lvl="0" indent="-3175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layfair Display"/>
              <a:buAutoNum type="arabicPeriod"/>
            </a:pPr>
            <a:r>
              <a:rPr lang="en" sz="14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Red Wine </a:t>
            </a:r>
            <a:r>
              <a:rPr lang="en" sz="8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Bottle of white wine sauvignon blanc </a:t>
            </a:r>
            <a:r>
              <a:rPr lang="en" sz="1400" b="0" i="0" u="none" strike="noStrike" cap="none" dirty="0">
                <a:solidFill>
                  <a:schemeClr val="dk2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£25</a:t>
            </a:r>
            <a:endParaRPr dirty="0"/>
          </a:p>
          <a:p>
            <a:pPr marL="13970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         </a:t>
            </a:r>
            <a:endParaRPr dirty="0"/>
          </a:p>
          <a:p>
            <a:pPr marL="139700" marR="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0" i="0" u="none" strike="noStrike" cap="none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  Please note the above </a:t>
            </a:r>
            <a:r>
              <a:rPr lang="en" sz="10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drinks are not included on any offer</a:t>
            </a:r>
            <a:endParaRPr sz="10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Price per Couple: £98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Arial"/>
              <a:buNone/>
            </a:pPr>
            <a:r>
              <a:rPr lang="en" sz="1300" b="0" i="0" u="none" strike="noStrike" cap="none" dirty="0">
                <a:solidFill>
                  <a:srgbClr val="000000"/>
                </a:solidFill>
                <a:highlight>
                  <a:srgbClr val="EA9999"/>
                </a:highlight>
                <a:latin typeface="Playfair Display"/>
                <a:ea typeface="Playfair Display"/>
                <a:cs typeface="Playfair Display"/>
                <a:sym typeface="Playfair Display"/>
              </a:rPr>
              <a:t>Price per Person: £51                                    </a:t>
            </a:r>
            <a:endParaRPr sz="1300" b="0" i="0" u="none" strike="noStrike" cap="none" dirty="0">
              <a:solidFill>
                <a:srgbClr val="000000"/>
              </a:solidFill>
              <a:highlight>
                <a:srgbClr val="EA9999"/>
              </a:highlight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  <p:pic>
        <p:nvPicPr>
          <p:cNvPr id="66" name="Google Shape;66;p2"/>
          <p:cNvPicPr preferRelativeResize="0"/>
          <p:nvPr/>
        </p:nvPicPr>
        <p:blipFill rotWithShape="1">
          <a:blip r:embed="rId4">
            <a:alphaModFix/>
          </a:blip>
          <a:srcRect l="17332" t="15264" r="18138" b="17070"/>
          <a:stretch/>
        </p:blipFill>
        <p:spPr>
          <a:xfrm>
            <a:off x="6118519" y="3442309"/>
            <a:ext cx="2324976" cy="1139892"/>
          </a:xfrm>
          <a:prstGeom prst="rect">
            <a:avLst/>
          </a:prstGeom>
          <a:noFill/>
          <a:ln>
            <a:noFill/>
          </a:ln>
        </p:spPr>
      </p:pic>
      <p:sp>
        <p:nvSpPr>
          <p:cNvPr id="67" name="Google Shape;67;p2"/>
          <p:cNvSpPr txBox="1"/>
          <p:nvPr/>
        </p:nvSpPr>
        <p:spPr>
          <a:xfrm>
            <a:off x="5418000" y="4589494"/>
            <a:ext cx="3726000" cy="4924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sp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 b="1" dirty="0">
                <a:latin typeface="Playfair Display"/>
                <a:ea typeface="Playfair Display"/>
                <a:cs typeface="Playfair Display"/>
                <a:sym typeface="Playfair Display"/>
              </a:rPr>
              <a:t>Please let us know if you have any food allergies or special dietary needs.</a:t>
            </a:r>
            <a:endParaRPr sz="1000" b="1" dirty="0">
              <a:latin typeface="Playfair Display"/>
              <a:ea typeface="Playfair Display"/>
              <a:cs typeface="Playfair Display"/>
              <a:sym typeface="Playfair Display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3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11111"/>
              <a:buNone/>
            </a:pPr>
            <a:r>
              <a:rPr lang="en"/>
              <a:t>References </a:t>
            </a:r>
            <a:endParaRPr/>
          </a:p>
        </p:txBody>
      </p:sp>
      <p:sp>
        <p:nvSpPr>
          <p:cNvPr id="73" name="Google Shape;73;p3"/>
          <p:cNvSpPr txBox="1">
            <a:spLocks noGrp="1"/>
          </p:cNvSpPr>
          <p:nvPr>
            <p:ph type="body" idx="1"/>
          </p:nvPr>
        </p:nvSpPr>
        <p:spPr>
          <a:xfrm>
            <a:off x="311700" y="1234075"/>
            <a:ext cx="8520600" cy="333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 fontScale="92500" lnSpcReduction="20000"/>
          </a:bodyPr>
          <a:lstStyle/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Catana Consulting (Unknown) Menu Engineering: Everything You Need To Know [Blog] Available at: </a:t>
            </a:r>
            <a:r>
              <a:rPr lang="en" sz="1100" u="sng">
                <a:solidFill>
                  <a:srgbClr val="E06666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https://catalaconsulting.co.uk/menu-engineering-everything/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 (Accessed: 10 February 2023)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Breffni M. Noone &amp; Guillaume Cachia (2020) ‘Menu engineering re-engineered: Accounting for menu item substitutes in pricing and menu placement decisions’ International Journal of Hospitality Management, 87, DOI: </a:t>
            </a:r>
            <a:r>
              <a:rPr lang="en" sz="1100" u="sng">
                <a:solidFill>
                  <a:srgbClr val="E06666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https://doi.org/10.1016/j.ijhm.2020.102504</a:t>
            </a:r>
            <a:r>
              <a:rPr lang="en" sz="1100">
                <a:solidFill>
                  <a:srgbClr val="E0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100">
              <a:solidFill>
                <a:srgbClr val="E06666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Jones P. (2016) ‘Menu Development and Analysis in UK Restaurant Chains’, Tourism and Hospitality Research, 3(1), DOI: </a:t>
            </a:r>
            <a:r>
              <a:rPr lang="en" sz="1100" u="sng">
                <a:solidFill>
                  <a:srgbClr val="E06666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https://doi.org/10.1177/146735840100300105</a:t>
            </a:r>
            <a:r>
              <a:rPr lang="en" sz="1100">
                <a:solidFill>
                  <a:srgbClr val="E06666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Food Standard Agency (2022) </a:t>
            </a:r>
            <a:r>
              <a:rPr lang="en" sz="1100" i="1">
                <a:latin typeface="Arial"/>
                <a:ea typeface="Arial"/>
                <a:cs typeface="Arial"/>
                <a:sym typeface="Arial"/>
              </a:rPr>
              <a:t>Allergen guidance for food businesses 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[Blog] 14 June, Available at: </a:t>
            </a:r>
            <a:r>
              <a:rPr lang="en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6"/>
              </a:rPr>
              <a:t>https://www.food.gov.uk/business-guidance/allergen-guidance-for-food-businesses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 (Accessed: 16 February 2023)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SUPPER London (N/A) </a:t>
            </a:r>
            <a:r>
              <a:rPr lang="en" sz="1100" i="1">
                <a:latin typeface="Arial"/>
                <a:ea typeface="Arial"/>
                <a:cs typeface="Arial"/>
                <a:sym typeface="Arial"/>
              </a:rPr>
              <a:t>Valentine’s Day 2021 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[Blog] 8 February. Available at: </a:t>
            </a:r>
            <a:r>
              <a:rPr lang="en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7"/>
              </a:rPr>
              <a:t>https://www.supperlondonblog.uk/blog/2lphy570amd0d2a9f0ikbxh39d1n23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 (Accessed: 16 February 2023)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Smith S. (2023) </a:t>
            </a:r>
            <a:r>
              <a:rPr lang="en" sz="1100" i="1">
                <a:latin typeface="Arial"/>
                <a:ea typeface="Arial"/>
                <a:cs typeface="Arial"/>
                <a:sym typeface="Arial"/>
              </a:rPr>
              <a:t>9 best Valentine’s Day supermarket dine-in deals for 2023 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[Blog] 24 January. Available at: </a:t>
            </a:r>
            <a:r>
              <a:rPr lang="en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8"/>
              </a:rPr>
              <a:t>https://www.goodhousekeeping.com/uk/food/g575244/valentines-meals/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 (Accessed: 16 February 2023)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Atkinson, H. and Jones, P. (1994) “Menu Engineering,” </a:t>
            </a:r>
            <a:r>
              <a:rPr lang="en" sz="1100" i="1">
                <a:latin typeface="Arial"/>
                <a:ea typeface="Arial"/>
                <a:cs typeface="Arial"/>
                <a:sym typeface="Arial"/>
              </a:rPr>
              <a:t>Journal of Restaurant &amp; Foodservice Marketing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, 1(1), pp. 37–55. Doi: </a:t>
            </a:r>
            <a:r>
              <a:rPr lang="en" sz="11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9"/>
              </a:rPr>
              <a:t>https://doi.org/10.1300/j061v01n01_03</a:t>
            </a:r>
            <a:r>
              <a:rPr lang="en" sz="1100">
                <a:latin typeface="Arial"/>
                <a:ea typeface="Arial"/>
                <a:cs typeface="Arial"/>
                <a:sym typeface="Arial"/>
              </a:rPr>
              <a:t>. </a:t>
            </a:r>
            <a:endParaRPr sz="1100">
              <a:latin typeface="Arial"/>
              <a:ea typeface="Arial"/>
              <a:cs typeface="Arial"/>
              <a:sym typeface="Arial"/>
            </a:endParaRPr>
          </a:p>
          <a:p>
            <a:pPr marL="457200" lvl="0" indent="-293242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AutoNum type="arabicPeriod"/>
            </a:pPr>
            <a:r>
              <a:rPr lang="en" sz="1100">
                <a:latin typeface="Arial"/>
                <a:ea typeface="Arial"/>
                <a:cs typeface="Arial"/>
                <a:sym typeface="Arial"/>
              </a:rPr>
              <a:t>Blokdyk, G. (2018) Menu engineering A Clear and Concise Reference. 5starcooks.</a:t>
            </a:r>
            <a:endParaRPr sz="1100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op">
  <a:themeElements>
    <a:clrScheme name="Pop">
      <a:dk1>
        <a:srgbClr val="F8E71C"/>
      </a:dk1>
      <a:lt1>
        <a:srgbClr val="FFFFFF"/>
      </a:lt1>
      <a:dk2>
        <a:srgbClr val="000000"/>
      </a:dk2>
      <a:lt2>
        <a:srgbClr val="D9D9D9"/>
      </a:lt2>
      <a:accent1>
        <a:srgbClr val="666666"/>
      </a:accent1>
      <a:accent2>
        <a:srgbClr val="483165"/>
      </a:accent2>
      <a:accent3>
        <a:srgbClr val="EB1E95"/>
      </a:accent3>
      <a:accent4>
        <a:srgbClr val="01AFD1"/>
      </a:accent4>
      <a:accent5>
        <a:srgbClr val="0F9D58"/>
      </a:accent5>
      <a:accent6>
        <a:srgbClr val="9C27B0"/>
      </a:accent6>
      <a:hlink>
        <a:srgbClr val="0F9D58"/>
      </a:hlink>
      <a:folHlink>
        <a:srgbClr val="0F9D5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546</Words>
  <Application>Microsoft Office PowerPoint</Application>
  <PresentationFormat>On-screen Show (16:9)</PresentationFormat>
  <Paragraphs>37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Courier New</vt:lpstr>
      <vt:lpstr>Oswald</vt:lpstr>
      <vt:lpstr>Montserrat</vt:lpstr>
      <vt:lpstr>Playfair Display</vt:lpstr>
      <vt:lpstr>Pop</vt:lpstr>
      <vt:lpstr>Stay Extraordinary, Every Time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Stay Extraordinary, Every Time</dc:title>
  <dc:creator>Md Sohel Khan</dc:creator>
  <cp:lastModifiedBy>Md Masud Rana (Student)</cp:lastModifiedBy>
  <cp:revision>1</cp:revision>
  <dcterms:modified xsi:type="dcterms:W3CDTF">2023-02-16T14:31:08Z</dcterms:modified>
</cp:coreProperties>
</file>