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85" r:id="rId3"/>
    <p:sldId id="259" r:id="rId4"/>
    <p:sldId id="282" r:id="rId5"/>
    <p:sldId id="257" r:id="rId6"/>
    <p:sldId id="258" r:id="rId7"/>
    <p:sldId id="276" r:id="rId8"/>
    <p:sldId id="278" r:id="rId9"/>
    <p:sldId id="279" r:id="rId10"/>
    <p:sldId id="260" r:id="rId11"/>
    <p:sldId id="275" r:id="rId12"/>
    <p:sldId id="261" r:id="rId13"/>
    <p:sldId id="262" r:id="rId14"/>
    <p:sldId id="263" r:id="rId15"/>
    <p:sldId id="264" r:id="rId16"/>
    <p:sldId id="265" r:id="rId17"/>
    <p:sldId id="266" r:id="rId18"/>
    <p:sldId id="281" r:id="rId19"/>
    <p:sldId id="280"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D0BC8B-E09E-40A5-8D80-C4D5B0A75E0B}" v="6" dt="2021-10-20T12:08:35.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41656A-BAE4-4B2C-90F3-12A35BF4CABB}" type="datetimeFigureOut">
              <a:rPr lang="en-GB" smtClean="0"/>
              <a:t>02/11/2022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23272A-2118-46ED-BBDF-16407586D984}" type="slidenum">
              <a:rPr lang="en-GB" smtClean="0"/>
              <a:t>‹#›</a:t>
            </a:fld>
            <a:endParaRPr lang="en-GB"/>
          </a:p>
        </p:txBody>
      </p:sp>
    </p:spTree>
    <p:extLst>
      <p:ext uri="{BB962C8B-B14F-4D97-AF65-F5344CB8AC3E}">
        <p14:creationId xmlns:p14="http://schemas.microsoft.com/office/powerpoint/2010/main" val="4159285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statement do you agree with?</a:t>
            </a:r>
            <a:r>
              <a:rPr lang="en-GB" baseline="0" dirty="0"/>
              <a:t> </a:t>
            </a:r>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12</a:t>
            </a:fld>
            <a:endParaRPr lang="en-GB"/>
          </a:p>
        </p:txBody>
      </p:sp>
    </p:spTree>
    <p:extLst>
      <p:ext uri="{BB962C8B-B14F-4D97-AF65-F5344CB8AC3E}">
        <p14:creationId xmlns:p14="http://schemas.microsoft.com/office/powerpoint/2010/main" val="2613335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Praxis – way of thinking</a:t>
            </a:r>
            <a:r>
              <a:rPr lang="en-GB" baseline="0" dirty="0"/>
              <a:t> about what we do (our practice) as a theoretically and critically formed activity.  We do things because we have particular commitments to the action in question – in this case the teaching practice. </a:t>
            </a:r>
          </a:p>
          <a:p>
            <a:r>
              <a:rPr lang="en-GB" baseline="0" dirty="0"/>
              <a:t> This could be the philosophical or political commitment that underpins the teacher’s perception of their work. </a:t>
            </a:r>
          </a:p>
          <a:p>
            <a:endParaRPr lang="en-GB" baseline="0" dirty="0"/>
          </a:p>
          <a:p>
            <a:r>
              <a:rPr lang="en-GB" sz="1200" kern="1200" dirty="0">
                <a:solidFill>
                  <a:schemeClr val="tx1"/>
                </a:solidFill>
                <a:effectLst/>
                <a:latin typeface="+mn-lt"/>
                <a:ea typeface="+mn-ea"/>
                <a:cs typeface="+mn-cs"/>
              </a:rPr>
              <a:t>Teachers enter particular schooling and situations with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 personal, but shared idea of the good and a commitment to human emancipation,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an ability to think critically, -in-action</a:t>
            </a:r>
          </a:p>
          <a:p>
            <a:r>
              <a:rPr lang="en-GB" sz="1200" kern="1200" dirty="0">
                <a:solidFill>
                  <a:schemeClr val="tx1"/>
                </a:solidFill>
                <a:effectLst/>
                <a:latin typeface="+mn-lt"/>
                <a:ea typeface="+mn-ea"/>
                <a:cs typeface="+mn-cs"/>
              </a:rPr>
              <a:t>an understanding of their role and the expectations others have of them, </a:t>
            </a:r>
            <a:r>
              <a:rPr lang="en-GB" sz="1200" kern="1200" dirty="0" err="1">
                <a:solidFill>
                  <a:schemeClr val="tx1"/>
                </a:solidFill>
                <a:effectLst/>
                <a:latin typeface="+mn-lt"/>
                <a:ea typeface="+mn-ea"/>
                <a:cs typeface="+mn-cs"/>
              </a:rPr>
              <a:t>anda</a:t>
            </a:r>
            <a:r>
              <a:rPr lang="en-GB" sz="1200" kern="1200" dirty="0">
                <a:solidFill>
                  <a:schemeClr val="tx1"/>
                </a:solidFill>
                <a:effectLst/>
                <a:latin typeface="+mn-lt"/>
                <a:ea typeface="+mn-ea"/>
                <a:cs typeface="+mn-cs"/>
              </a:rPr>
              <a:t> proposal for action which sets out essential principles and features of the educational encounter.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Guided by these, they encourage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conversations between, and with, people in the situation</a:t>
            </a:r>
          </a:p>
          <a:p>
            <a:r>
              <a:rPr lang="en-GB" sz="1200" kern="1200" dirty="0">
                <a:solidFill>
                  <a:schemeClr val="tx1"/>
                </a:solidFill>
                <a:effectLst/>
                <a:latin typeface="+mn-lt"/>
                <a:ea typeface="+mn-ea"/>
                <a:cs typeface="+mn-cs"/>
              </a:rPr>
              <a:t>out of which may come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informed and committed action.</a:t>
            </a:r>
          </a:p>
          <a:p>
            <a:r>
              <a:rPr lang="en-GB" sz="1200" kern="1200" dirty="0">
                <a:solidFill>
                  <a:schemeClr val="tx1"/>
                </a:solidFill>
                <a:effectLst/>
                <a:latin typeface="+mn-lt"/>
                <a:ea typeface="+mn-ea"/>
                <a:cs typeface="+mn-cs"/>
              </a:rPr>
              <a:t>They</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continually evaluate the process and what they can see of outcomes.</a:t>
            </a:r>
          </a:p>
          <a:p>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15</a:t>
            </a:fld>
            <a:endParaRPr lang="en-GB"/>
          </a:p>
        </p:txBody>
      </p:sp>
    </p:spTree>
    <p:extLst>
      <p:ext uri="{BB962C8B-B14F-4D97-AF65-F5344CB8AC3E}">
        <p14:creationId xmlns:p14="http://schemas.microsoft.com/office/powerpoint/2010/main" val="1908891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goal does not really matter but the journey students take to get there does.</a:t>
            </a:r>
          </a:p>
        </p:txBody>
      </p:sp>
      <p:sp>
        <p:nvSpPr>
          <p:cNvPr id="4" name="Slide Number Placeholder 3"/>
          <p:cNvSpPr>
            <a:spLocks noGrp="1"/>
          </p:cNvSpPr>
          <p:nvPr>
            <p:ph type="sldNum" sz="quarter" idx="10"/>
          </p:nvPr>
        </p:nvSpPr>
        <p:spPr/>
        <p:txBody>
          <a:bodyPr/>
          <a:lstStyle/>
          <a:p>
            <a:fld id="{4423272A-2118-46ED-BBDF-16407586D984}" type="slidenum">
              <a:rPr lang="en-GB" smtClean="0"/>
              <a:t>16</a:t>
            </a:fld>
            <a:endParaRPr lang="en-GB"/>
          </a:p>
        </p:txBody>
      </p:sp>
    </p:spTree>
    <p:extLst>
      <p:ext uri="{BB962C8B-B14F-4D97-AF65-F5344CB8AC3E}">
        <p14:creationId xmlns:p14="http://schemas.microsoft.com/office/powerpoint/2010/main" val="3508976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the late 1980s and the 1990s many of the debates about the National Curriculum for schools did not so much concern how the curriculum was thought about as to what its objectives and content might be.</a:t>
            </a:r>
          </a:p>
        </p:txBody>
      </p:sp>
      <p:sp>
        <p:nvSpPr>
          <p:cNvPr id="4" name="Slide Number Placeholder 3"/>
          <p:cNvSpPr>
            <a:spLocks noGrp="1"/>
          </p:cNvSpPr>
          <p:nvPr>
            <p:ph type="sldNum" sz="quarter" idx="10"/>
          </p:nvPr>
        </p:nvSpPr>
        <p:spPr/>
        <p:txBody>
          <a:bodyPr/>
          <a:lstStyle/>
          <a:p>
            <a:fld id="{4423272A-2118-46ED-BBDF-16407586D984}" type="slidenum">
              <a:rPr lang="en-GB" smtClean="0"/>
              <a:t>17</a:t>
            </a:fld>
            <a:endParaRPr lang="en-GB"/>
          </a:p>
        </p:txBody>
      </p:sp>
    </p:spTree>
    <p:extLst>
      <p:ext uri="{BB962C8B-B14F-4D97-AF65-F5344CB8AC3E}">
        <p14:creationId xmlns:p14="http://schemas.microsoft.com/office/powerpoint/2010/main" val="259487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18</a:t>
            </a:fld>
            <a:endParaRPr lang="en-GB"/>
          </a:p>
        </p:txBody>
      </p:sp>
    </p:spTree>
    <p:extLst>
      <p:ext uri="{BB962C8B-B14F-4D97-AF65-F5344CB8AC3E}">
        <p14:creationId xmlns:p14="http://schemas.microsoft.com/office/powerpoint/2010/main" val="1388507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19</a:t>
            </a:fld>
            <a:endParaRPr lang="en-GB"/>
          </a:p>
        </p:txBody>
      </p:sp>
    </p:spTree>
    <p:extLst>
      <p:ext uri="{BB962C8B-B14F-4D97-AF65-F5344CB8AC3E}">
        <p14:creationId xmlns:p14="http://schemas.microsoft.com/office/powerpoint/2010/main" val="4151902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2CCC7B-E3EC-4FE3-95F9-EF020A3D6B09}"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82CCC7B-E3EC-4FE3-95F9-EF020A3D6B09}"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2CCC7B-E3EC-4FE3-95F9-EF020A3D6B09}"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682CCC7B-E3EC-4FE3-95F9-EF020A3D6B09}"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2CCC7B-E3EC-4FE3-95F9-EF020A3D6B09}" type="datetimeFigureOut">
              <a:rPr lang="en-GB" smtClean="0"/>
              <a:t>02/11/2022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82CCC7B-E3EC-4FE3-95F9-EF020A3D6B09}" type="datetimeFigureOut">
              <a:rPr lang="en-GB" smtClean="0"/>
              <a:t>02/11/2022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82CCC7B-E3EC-4FE3-95F9-EF020A3D6B09}" type="datetimeFigureOut">
              <a:rPr lang="en-GB" smtClean="0"/>
              <a:t>02/11/2022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82CCC7B-E3EC-4FE3-95F9-EF020A3D6B09}"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2CCC7B-E3EC-4FE3-95F9-EF020A3D6B09}"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82CCC7B-E3EC-4FE3-95F9-EF020A3D6B09}"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82CCC7B-E3EC-4FE3-95F9-EF020A3D6B09}"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2160589"/>
            <a:ext cx="3138026"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2160590"/>
            <a:ext cx="3138026"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4120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82CCC7B-E3EC-4FE3-95F9-EF020A3D6B09}" type="datetimeFigureOut">
              <a:rPr lang="en-GB" smtClean="0"/>
              <a:t>02/11/2022</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CA84E86-AA4B-4758-A91C-12EAD7911C37}"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lipartpanda.com/categories/school-children-writing-clipart"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ebstockreview.net/explore/thinking-clipart/" TargetMode="External"/><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www.projectbritain.com/calendar/" TargetMode="External"/><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dawsonera-com.v-ezproxy.smu.ac.uk/readonline/9780203836033/startPage/2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marL="182880" indent="0">
              <a:buNone/>
            </a:pPr>
            <a:r>
              <a:rPr lang="en-GB" dirty="0" err="1"/>
              <a:t>Astudiaethau</a:t>
            </a:r>
            <a:r>
              <a:rPr lang="en-GB" dirty="0"/>
              <a:t> </a:t>
            </a:r>
            <a:r>
              <a:rPr lang="en-GB" dirty="0" err="1"/>
              <a:t>Cwricwlwm</a:t>
            </a:r>
            <a:r>
              <a:rPr lang="en-GB" dirty="0"/>
              <a:t> ac </a:t>
            </a:r>
            <a:r>
              <a:rPr lang="en-GB" dirty="0" err="1"/>
              <a:t>Asesu</a:t>
            </a:r>
            <a:br>
              <a:rPr lang="en-GB" dirty="0"/>
            </a:br>
            <a:r>
              <a:rPr lang="en-GB" dirty="0"/>
              <a:t>Curriculum &amp; Assessment Studies</a:t>
            </a:r>
          </a:p>
        </p:txBody>
      </p:sp>
      <p:sp>
        <p:nvSpPr>
          <p:cNvPr id="3" name="Subtitle 2"/>
          <p:cNvSpPr>
            <a:spLocks noGrp="1"/>
          </p:cNvSpPr>
          <p:nvPr>
            <p:ph type="subTitle" idx="1"/>
          </p:nvPr>
        </p:nvSpPr>
        <p:spPr/>
        <p:txBody>
          <a:bodyPr/>
          <a:lstStyle/>
          <a:p>
            <a:r>
              <a:rPr lang="en-GB" dirty="0" err="1"/>
              <a:t>Wythnos</a:t>
            </a:r>
            <a:r>
              <a:rPr lang="en-GB" dirty="0"/>
              <a:t> 1: </a:t>
            </a:r>
            <a:r>
              <a:rPr lang="en-GB" dirty="0" err="1"/>
              <a:t>Cyflwyniad</a:t>
            </a:r>
            <a:r>
              <a:rPr lang="en-GB" dirty="0"/>
              <a:t> </a:t>
            </a:r>
            <a:r>
              <a:rPr lang="en-GB" dirty="0" err="1"/>
              <a:t>i’r</a:t>
            </a:r>
            <a:r>
              <a:rPr lang="en-GB" dirty="0"/>
              <a:t> </a:t>
            </a:r>
            <a:r>
              <a:rPr lang="en-GB" dirty="0" err="1"/>
              <a:t>modiwl</a:t>
            </a:r>
            <a:endParaRPr lang="en-GB" dirty="0"/>
          </a:p>
          <a:p>
            <a:r>
              <a:rPr lang="en-GB" dirty="0"/>
              <a:t>Week 1: Module Introduction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581128"/>
            <a:ext cx="8784976" cy="2276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2162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300" dirty="0" err="1"/>
              <a:t>Deilliannau</a:t>
            </a:r>
            <a:r>
              <a:rPr lang="en-GB" sz="3300" dirty="0"/>
              <a:t> </a:t>
            </a:r>
            <a:r>
              <a:rPr lang="en-GB" sz="3300" dirty="0" err="1"/>
              <a:t>Dysgu</a:t>
            </a:r>
            <a:br>
              <a:rPr lang="en-GB" sz="3300" dirty="0"/>
            </a:br>
            <a:r>
              <a:rPr lang="en-GB" sz="3300" dirty="0"/>
              <a:t>Learning Outcomes</a:t>
            </a:r>
            <a:br>
              <a:rPr lang="en-GB" sz="3300" dirty="0"/>
            </a:br>
            <a:endParaRPr lang="en-GB" sz="3300" dirty="0"/>
          </a:p>
        </p:txBody>
      </p:sp>
      <p:sp>
        <p:nvSpPr>
          <p:cNvPr id="3" name="Content Placeholder 2"/>
          <p:cNvSpPr>
            <a:spLocks noGrp="1"/>
          </p:cNvSpPr>
          <p:nvPr>
            <p:ph sz="half" idx="1"/>
          </p:nvPr>
        </p:nvSpPr>
        <p:spPr>
          <a:xfrm>
            <a:off x="4932040" y="3068960"/>
            <a:ext cx="3138026" cy="2910579"/>
          </a:xfrm>
        </p:spPr>
        <p:txBody>
          <a:bodyPr>
            <a:normAutofit lnSpcReduction="10000"/>
          </a:bodyPr>
          <a:lstStyle/>
          <a:p>
            <a:pPr marL="257175" indent="-257175" algn="just">
              <a:spcAft>
                <a:spcPts val="750"/>
              </a:spcAft>
              <a:buFont typeface="Symbol" panose="05050102010706020507" pitchFamily="18" charset="2"/>
              <a:buChar char=""/>
            </a:pPr>
            <a:r>
              <a:rPr lang="en-GB" sz="2100" dirty="0">
                <a:latin typeface="Arial" panose="020B0604020202020204" pitchFamily="34" charset="0"/>
                <a:ea typeface="Times New Roman" panose="02020603050405020304" pitchFamily="18" charset="0"/>
              </a:rPr>
              <a:t>Critically analyse the concepts related to curriculum and educational assessment theory and practice in extending conceptual understanding of education.</a:t>
            </a:r>
            <a:endParaRPr lang="en-GB" sz="2100" dirty="0">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755576" y="2996952"/>
            <a:ext cx="3138026" cy="2910580"/>
          </a:xfrm>
        </p:spPr>
        <p:txBody>
          <a:bodyPr>
            <a:normAutofit lnSpcReduction="10000"/>
          </a:bodyPr>
          <a:lstStyle/>
          <a:p>
            <a:pPr lvl="0" fontAlgn="base" hangingPunct="0"/>
            <a:r>
              <a:rPr lang="cy-GB" sz="2100" dirty="0"/>
              <a:t>Dadansoddi'n feirniadol y cysyniadau sy'n gysylltiedig â theori ac ymarfer asesu'r cwricwlwm ac addysgol wrth ymestyn dealltwriaeth gysyniadol o addysg.</a:t>
            </a:r>
          </a:p>
          <a:p>
            <a:pPr lvl="0" fontAlgn="base" hangingPunct="0"/>
            <a:endParaRPr lang="cy-GB" sz="21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300" dirty="0" err="1"/>
              <a:t>Deilliannau</a:t>
            </a:r>
            <a:r>
              <a:rPr lang="en-GB" sz="3300" dirty="0"/>
              <a:t> </a:t>
            </a:r>
            <a:r>
              <a:rPr lang="en-GB" sz="3300" dirty="0" err="1"/>
              <a:t>Dysgu</a:t>
            </a:r>
            <a:br>
              <a:rPr lang="en-GB" sz="3300" dirty="0"/>
            </a:br>
            <a:r>
              <a:rPr lang="en-GB" sz="3300" dirty="0"/>
              <a:t>Learning Outcomes</a:t>
            </a:r>
            <a:br>
              <a:rPr lang="en-GB" sz="3300" dirty="0"/>
            </a:br>
            <a:endParaRPr lang="en-GB" sz="3300" dirty="0"/>
          </a:p>
        </p:txBody>
      </p:sp>
      <p:sp>
        <p:nvSpPr>
          <p:cNvPr id="3" name="Content Placeholder 2"/>
          <p:cNvSpPr>
            <a:spLocks noGrp="1"/>
          </p:cNvSpPr>
          <p:nvPr>
            <p:ph sz="half" idx="1"/>
          </p:nvPr>
        </p:nvSpPr>
        <p:spPr>
          <a:xfrm>
            <a:off x="4644008" y="2924944"/>
            <a:ext cx="3672408" cy="3168352"/>
          </a:xfrm>
        </p:spPr>
        <p:txBody>
          <a:bodyPr>
            <a:normAutofit fontScale="92500" lnSpcReduction="20000"/>
          </a:bodyPr>
          <a:lstStyle/>
          <a:p>
            <a:pPr marL="257175" indent="-257175">
              <a:spcAft>
                <a:spcPts val="750"/>
              </a:spcAft>
              <a:buFont typeface="Symbol" panose="05050102010706020507" pitchFamily="18" charset="2"/>
              <a:buChar char=""/>
            </a:pPr>
            <a:r>
              <a:rPr lang="en-GB" sz="2600" dirty="0">
                <a:latin typeface="Arial" panose="020B0604020202020204" pitchFamily="34" charset="0"/>
                <a:ea typeface="Times New Roman" panose="02020603050405020304" pitchFamily="18" charset="0"/>
              </a:rPr>
              <a:t>Critically discuss and demonstrate critical awareness of philosophical, sociological, economic and professional factors associated with development &amp; implementation curriculum. </a:t>
            </a:r>
            <a:endParaRPr lang="en-GB" sz="2600" dirty="0">
              <a:latin typeface="Times New Roman" panose="02020603050405020304" pitchFamily="18" charset="0"/>
              <a:ea typeface="Times New Roman" panose="02020603050405020304" pitchFamily="18" charset="0"/>
            </a:endParaRPr>
          </a:p>
          <a:p>
            <a:pPr lvl="0" fontAlgn="base" hangingPunct="0"/>
            <a:endParaRPr lang="en-GB" sz="2100" dirty="0"/>
          </a:p>
        </p:txBody>
      </p:sp>
      <p:sp>
        <p:nvSpPr>
          <p:cNvPr id="4" name="Content Placeholder 3"/>
          <p:cNvSpPr>
            <a:spLocks noGrp="1"/>
          </p:cNvSpPr>
          <p:nvPr>
            <p:ph sz="half" idx="2"/>
          </p:nvPr>
        </p:nvSpPr>
        <p:spPr>
          <a:xfrm>
            <a:off x="378006" y="2587628"/>
            <a:ext cx="3401905" cy="3361651"/>
          </a:xfrm>
        </p:spPr>
        <p:txBody>
          <a:bodyPr>
            <a:noAutofit/>
          </a:bodyPr>
          <a:lstStyle/>
          <a:p>
            <a:pPr lvl="0" fontAlgn="base" hangingPunct="0"/>
            <a:r>
              <a:rPr lang="cy-GB" dirty="0"/>
              <a:t>Trafod a dangos ymwybyddiaeth feirniadol o ffactorau athronyddol, cymdeithasegol, economaidd a phroffesiynol sy'n gysylltiedig â datblygu a chwricwlwm gweithredu.</a:t>
            </a:r>
            <a:endParaRPr lang="en-GB"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BBF9B3-CB6E-4567-BE3E-5897C0ED66F5}"/>
              </a:ext>
            </a:extLst>
          </p:cNvPr>
          <p:cNvSpPr>
            <a:spLocks noGrp="1"/>
          </p:cNvSpPr>
          <p:nvPr>
            <p:ph type="title"/>
          </p:nvPr>
        </p:nvSpPr>
        <p:spPr/>
        <p:txBody>
          <a:bodyPr>
            <a:normAutofit fontScale="90000"/>
          </a:bodyPr>
          <a:lstStyle/>
          <a:p>
            <a:r>
              <a:rPr lang="en-GB" dirty="0" err="1"/>
              <a:t>Deilliannau</a:t>
            </a:r>
            <a:r>
              <a:rPr lang="en-GB" dirty="0"/>
              <a:t> </a:t>
            </a:r>
            <a:r>
              <a:rPr lang="en-GB" dirty="0" err="1"/>
              <a:t>Dysgu’r</a:t>
            </a:r>
            <a:r>
              <a:rPr lang="en-GB" dirty="0"/>
              <a:t> </a:t>
            </a:r>
            <a:r>
              <a:rPr lang="en-GB" dirty="0" err="1"/>
              <a:t>Modiwl</a:t>
            </a:r>
            <a:br>
              <a:rPr lang="en-GB" dirty="0"/>
            </a:br>
            <a:r>
              <a:rPr lang="en-GB" dirty="0"/>
              <a:t>Module Learning Outcomes</a:t>
            </a:r>
          </a:p>
        </p:txBody>
      </p:sp>
      <p:sp>
        <p:nvSpPr>
          <p:cNvPr id="4" name="Content Placeholder 3">
            <a:extLst>
              <a:ext uri="{FF2B5EF4-FFF2-40B4-BE49-F238E27FC236}">
                <a16:creationId xmlns:a16="http://schemas.microsoft.com/office/drawing/2014/main" id="{D5F8C9A3-A11B-4228-AC47-0A50A281B7FB}"/>
              </a:ext>
            </a:extLst>
          </p:cNvPr>
          <p:cNvSpPr>
            <a:spLocks noGrp="1"/>
          </p:cNvSpPr>
          <p:nvPr>
            <p:ph idx="1"/>
          </p:nvPr>
        </p:nvSpPr>
        <p:spPr>
          <a:xfrm>
            <a:off x="395536" y="2889711"/>
            <a:ext cx="3744416" cy="3451225"/>
          </a:xfrm>
        </p:spPr>
        <p:txBody>
          <a:bodyPr>
            <a:normAutofit/>
          </a:bodyPr>
          <a:lstStyle/>
          <a:p>
            <a:pPr lvl="0" fontAlgn="base" hangingPunct="0"/>
            <a:r>
              <a:rPr lang="cy-GB" sz="2800" dirty="0"/>
              <a:t>Dangos gwell dealltwriaeth o brif egwyddorion ac arferion asesu a gwerthuso o fewn cyd-destun addysgol a ddewiswyd.</a:t>
            </a:r>
            <a:endParaRPr lang="en-GB" sz="2800" dirty="0"/>
          </a:p>
        </p:txBody>
      </p:sp>
      <p:sp>
        <p:nvSpPr>
          <p:cNvPr id="5" name="Content Placeholder 2">
            <a:extLst>
              <a:ext uri="{FF2B5EF4-FFF2-40B4-BE49-F238E27FC236}">
                <a16:creationId xmlns:a16="http://schemas.microsoft.com/office/drawing/2014/main" id="{2D7AC1CF-7202-4CAC-B693-ACC590B29138}"/>
              </a:ext>
            </a:extLst>
          </p:cNvPr>
          <p:cNvSpPr txBox="1">
            <a:spLocks/>
          </p:cNvSpPr>
          <p:nvPr/>
        </p:nvSpPr>
        <p:spPr>
          <a:xfrm>
            <a:off x="4427984" y="2460164"/>
            <a:ext cx="4184035" cy="3880772"/>
          </a:xfrm>
          <a:prstGeom prst="rect">
            <a:avLst/>
          </a:prstGeom>
        </p:spPr>
        <p:txBody>
          <a:bodyPr vert="horz" lIns="91440" tIns="45720" rIns="91440" bIns="45720" rtlCol="0">
            <a:normAutofit fontScale="925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457200" algn="just">
              <a:spcAft>
                <a:spcPts val="1000"/>
              </a:spcAft>
            </a:pPr>
            <a:endParaRPr lang="en-GB" sz="1800">
              <a:latin typeface="Times New Roman" panose="02020603050405020304" pitchFamily="18" charset="0"/>
              <a:ea typeface="Times New Roman" panose="02020603050405020304" pitchFamily="18" charset="0"/>
            </a:endParaRPr>
          </a:p>
          <a:p>
            <a:pPr marL="342900" indent="-342900" algn="just">
              <a:spcAft>
                <a:spcPts val="1000"/>
              </a:spcAft>
              <a:buFont typeface="Symbol" pitchFamily="18" charset="2"/>
              <a:buChar char=""/>
            </a:pPr>
            <a:r>
              <a:rPr lang="en-GB" sz="2800">
                <a:latin typeface="Arial" panose="020B0604020202020204" pitchFamily="34" charset="0"/>
                <a:ea typeface="Times New Roman" panose="02020603050405020304" pitchFamily="18" charset="0"/>
              </a:rPr>
              <a:t>Demonstrate an enhanced understanding of the main principles and practices of assessment and evaluation within a chosen educational context. </a:t>
            </a:r>
            <a:endParaRPr lang="en-GB" sz="28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25910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0072" y="2852936"/>
            <a:ext cx="3016424" cy="3474720"/>
          </a:xfrm>
        </p:spPr>
        <p:txBody>
          <a:bodyPr>
            <a:normAutofit lnSpcReduction="10000"/>
          </a:bodyPr>
          <a:lstStyle/>
          <a:p>
            <a:pPr lvl="0"/>
            <a:r>
              <a:rPr lang="en-GB" dirty="0"/>
              <a:t>To develop an initial awareness of the content of the module</a:t>
            </a:r>
          </a:p>
          <a:p>
            <a:pPr marL="0" indent="0">
              <a:buNone/>
            </a:pPr>
            <a:r>
              <a:rPr lang="en-GB" dirty="0"/>
              <a:t> </a:t>
            </a:r>
          </a:p>
          <a:p>
            <a:pPr lvl="0"/>
            <a:r>
              <a:rPr lang="en-GB" dirty="0"/>
              <a:t>To consider some milestones in curriculum development</a:t>
            </a:r>
          </a:p>
          <a:p>
            <a:endParaRPr lang="en-GB" dirty="0"/>
          </a:p>
        </p:txBody>
      </p:sp>
      <p:sp>
        <p:nvSpPr>
          <p:cNvPr id="2" name="Title 1"/>
          <p:cNvSpPr>
            <a:spLocks noGrp="1"/>
          </p:cNvSpPr>
          <p:nvPr>
            <p:ph type="title"/>
          </p:nvPr>
        </p:nvSpPr>
        <p:spPr>
          <a:xfrm>
            <a:off x="1315744" y="404664"/>
            <a:ext cx="6512511" cy="1143000"/>
          </a:xfrm>
        </p:spPr>
        <p:txBody>
          <a:bodyPr>
            <a:normAutofit fontScale="90000"/>
          </a:bodyPr>
          <a:lstStyle/>
          <a:p>
            <a:pPr marL="0" indent="0" algn="ctr">
              <a:buNone/>
            </a:pPr>
            <a:r>
              <a:rPr lang="en-GB" dirty="0" err="1"/>
              <a:t>Deilliannau’r</a:t>
            </a:r>
            <a:r>
              <a:rPr lang="en-GB" dirty="0"/>
              <a:t> </a:t>
            </a:r>
            <a:r>
              <a:rPr lang="en-GB" dirty="0" err="1"/>
              <a:t>Sesiwn</a:t>
            </a:r>
            <a:br>
              <a:rPr lang="en-GB" dirty="0"/>
            </a:br>
            <a:r>
              <a:rPr lang="en-GB" dirty="0"/>
              <a:t>Session Outcomes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336" y="4012353"/>
            <a:ext cx="2790541" cy="2341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a:extLst>
              <a:ext uri="{FF2B5EF4-FFF2-40B4-BE49-F238E27FC236}">
                <a16:creationId xmlns:a16="http://schemas.microsoft.com/office/drawing/2014/main" id="{78626300-6FED-4CC2-915D-60D8815831BA}"/>
              </a:ext>
            </a:extLst>
          </p:cNvPr>
          <p:cNvSpPr txBox="1">
            <a:spLocks/>
          </p:cNvSpPr>
          <p:nvPr/>
        </p:nvSpPr>
        <p:spPr>
          <a:xfrm>
            <a:off x="1907704" y="2852936"/>
            <a:ext cx="3016424" cy="3474720"/>
          </a:xfrm>
          <a:prstGeom prst="rect">
            <a:avLst/>
          </a:prstGeom>
        </p:spPr>
        <p:txBody>
          <a:bodyPr vert="horz" lIns="91440" tIns="45720" rIns="91440" bIns="45720" rtlCol="0">
            <a:normAutofit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t>I </a:t>
            </a:r>
            <a:r>
              <a:rPr lang="en-GB" dirty="0" err="1"/>
              <a:t>ddatblygu</a:t>
            </a:r>
            <a:r>
              <a:rPr lang="en-GB" dirty="0"/>
              <a:t> </a:t>
            </a:r>
            <a:r>
              <a:rPr lang="en-GB" dirty="0" err="1"/>
              <a:t>ymwybyddiaeth</a:t>
            </a:r>
            <a:r>
              <a:rPr lang="en-GB" dirty="0"/>
              <a:t> </a:t>
            </a:r>
            <a:r>
              <a:rPr lang="en-GB" dirty="0" err="1"/>
              <a:t>cychwynnol</a:t>
            </a:r>
            <a:r>
              <a:rPr lang="en-GB" dirty="0"/>
              <a:t> o </a:t>
            </a:r>
            <a:r>
              <a:rPr lang="en-GB" dirty="0" err="1"/>
              <a:t>gynnwys</a:t>
            </a:r>
            <a:r>
              <a:rPr lang="en-GB" dirty="0"/>
              <a:t> y </a:t>
            </a:r>
            <a:r>
              <a:rPr lang="en-GB" dirty="0" err="1"/>
              <a:t>modiwl</a:t>
            </a:r>
            <a:endParaRPr lang="en-GB" dirty="0"/>
          </a:p>
          <a:p>
            <a:pPr marL="0" indent="0">
              <a:buFont typeface="Symbol" pitchFamily="18" charset="2"/>
              <a:buNone/>
            </a:pPr>
            <a:r>
              <a:rPr lang="en-GB" dirty="0"/>
              <a:t> </a:t>
            </a:r>
          </a:p>
          <a:p>
            <a:r>
              <a:rPr lang="en-GB" dirty="0"/>
              <a:t>I </a:t>
            </a:r>
            <a:r>
              <a:rPr lang="en-GB" dirty="0" err="1"/>
              <a:t>ystyried</a:t>
            </a:r>
            <a:r>
              <a:rPr lang="en-GB" dirty="0"/>
              <a:t> </a:t>
            </a:r>
            <a:r>
              <a:rPr lang="en-GB" dirty="0" err="1"/>
              <a:t>rhai</a:t>
            </a:r>
            <a:r>
              <a:rPr lang="en-GB" dirty="0"/>
              <a:t> </a:t>
            </a:r>
            <a:r>
              <a:rPr lang="en-GB" dirty="0" err="1"/>
              <a:t>cerrig</a:t>
            </a:r>
            <a:r>
              <a:rPr lang="en-GB" dirty="0"/>
              <a:t> </a:t>
            </a:r>
            <a:r>
              <a:rPr lang="en-GB" dirty="0" err="1"/>
              <a:t>milltir</a:t>
            </a:r>
            <a:r>
              <a:rPr lang="en-GB" dirty="0"/>
              <a:t> </a:t>
            </a:r>
            <a:r>
              <a:rPr lang="en-GB" dirty="0" err="1"/>
              <a:t>mewn</a:t>
            </a:r>
            <a:r>
              <a:rPr lang="en-GB" dirty="0"/>
              <a:t> </a:t>
            </a:r>
            <a:r>
              <a:rPr lang="en-GB" dirty="0" err="1"/>
              <a:t>datblygiad</a:t>
            </a:r>
            <a:r>
              <a:rPr lang="en-GB" dirty="0"/>
              <a:t> </a:t>
            </a:r>
            <a:r>
              <a:rPr lang="en-GB" dirty="0" err="1"/>
              <a:t>cwricwlwm</a:t>
            </a:r>
            <a:endParaRPr lang="en-GB" dirty="0"/>
          </a:p>
          <a:p>
            <a:endParaRPr lang="en-GB" dirty="0"/>
          </a:p>
        </p:txBody>
      </p:sp>
    </p:spTree>
    <p:extLst>
      <p:ext uri="{BB962C8B-B14F-4D97-AF65-F5344CB8AC3E}">
        <p14:creationId xmlns:p14="http://schemas.microsoft.com/office/powerpoint/2010/main" val="3020276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60031" y="2276872"/>
            <a:ext cx="3924424" cy="3450696"/>
          </a:xfrm>
        </p:spPr>
        <p:txBody>
          <a:bodyPr>
            <a:normAutofit lnSpcReduction="10000"/>
          </a:bodyPr>
          <a:lstStyle/>
          <a:p>
            <a:pPr marL="0" indent="0">
              <a:buNone/>
            </a:pPr>
            <a:endParaRPr lang="en-GB" b="1" u="sng" dirty="0"/>
          </a:p>
          <a:p>
            <a:pPr marL="0" indent="0">
              <a:buNone/>
            </a:pPr>
            <a:r>
              <a:rPr lang="en-GB" sz="2000" b="1" dirty="0"/>
              <a:t>15 minute (+/- 10%) video presentation including lesson plan, resource and rationale</a:t>
            </a:r>
            <a:r>
              <a:rPr lang="en-GB" sz="2000" dirty="0"/>
              <a:t>– see assignment specification</a:t>
            </a:r>
          </a:p>
          <a:p>
            <a:pPr marL="0" indent="0">
              <a:buNone/>
            </a:pPr>
            <a:endParaRPr lang="en-GB" sz="2000" dirty="0"/>
          </a:p>
          <a:p>
            <a:pPr marL="0" indent="0">
              <a:buNone/>
            </a:pPr>
            <a:r>
              <a:rPr lang="en-GB" sz="2000" dirty="0"/>
              <a:t>Any questions?</a:t>
            </a:r>
          </a:p>
          <a:p>
            <a:pPr marL="0" indent="0">
              <a:buNone/>
            </a:pPr>
            <a:endParaRPr lang="en-GB" sz="2000" b="1" u="sng" dirty="0"/>
          </a:p>
          <a:p>
            <a:pPr marL="0" indent="0">
              <a:buNone/>
            </a:pPr>
            <a:r>
              <a:rPr lang="en-GB" sz="2000" b="1" u="sng" dirty="0"/>
              <a:t>Submission by 23:59 on 23/01/2023</a:t>
            </a:r>
          </a:p>
          <a:p>
            <a:pPr marL="0" indent="0">
              <a:buNone/>
            </a:pPr>
            <a:r>
              <a:rPr lang="en-GB" sz="2000" b="1" u="sng" dirty="0"/>
              <a:t>Feedback post: 20/02 @ 15:00</a:t>
            </a:r>
            <a:endParaRPr lang="en-GB" sz="2000" dirty="0"/>
          </a:p>
        </p:txBody>
      </p:sp>
      <p:sp>
        <p:nvSpPr>
          <p:cNvPr id="3" name="Title 2"/>
          <p:cNvSpPr>
            <a:spLocks noGrp="1"/>
          </p:cNvSpPr>
          <p:nvPr>
            <p:ph type="title"/>
          </p:nvPr>
        </p:nvSpPr>
        <p:spPr>
          <a:xfrm>
            <a:off x="1199614" y="346865"/>
            <a:ext cx="8229600" cy="1252728"/>
          </a:xfrm>
        </p:spPr>
        <p:txBody>
          <a:bodyPr/>
          <a:lstStyle/>
          <a:p>
            <a:r>
              <a:rPr lang="en-GB" dirty="0" err="1"/>
              <a:t>Aseiniad</a:t>
            </a:r>
            <a:r>
              <a:rPr lang="en-GB" dirty="0"/>
              <a:t>/Assignment</a:t>
            </a:r>
          </a:p>
        </p:txBody>
      </p:sp>
      <p:sp>
        <p:nvSpPr>
          <p:cNvPr id="4" name="Content Placeholder 1">
            <a:extLst>
              <a:ext uri="{FF2B5EF4-FFF2-40B4-BE49-F238E27FC236}">
                <a16:creationId xmlns:a16="http://schemas.microsoft.com/office/drawing/2014/main" id="{781254F4-B46A-4916-9B2F-C3849D7F3090}"/>
              </a:ext>
            </a:extLst>
          </p:cNvPr>
          <p:cNvSpPr txBox="1">
            <a:spLocks/>
          </p:cNvSpPr>
          <p:nvPr/>
        </p:nvSpPr>
        <p:spPr>
          <a:xfrm>
            <a:off x="359545" y="2204864"/>
            <a:ext cx="3924424" cy="3450696"/>
          </a:xfrm>
          <a:prstGeom prst="rect">
            <a:avLst/>
          </a:prstGeom>
        </p:spPr>
        <p:txBody>
          <a:bodyPr vert="horz" lIns="91440" tIns="45720" rIns="91440" bIns="45720" rtlCol="0">
            <a:normAutofit fontScale="925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endParaRPr lang="en-GB" b="1" u="sng" dirty="0"/>
          </a:p>
          <a:p>
            <a:pPr marL="0" indent="0">
              <a:buNone/>
            </a:pPr>
            <a:r>
              <a:rPr lang="en-GB" sz="2000" b="1" dirty="0" err="1"/>
              <a:t>Cyflwyniad</a:t>
            </a:r>
            <a:r>
              <a:rPr lang="en-GB" sz="2000" b="1" dirty="0"/>
              <a:t> </a:t>
            </a:r>
            <a:r>
              <a:rPr lang="en-GB" sz="2000" b="1" dirty="0" err="1"/>
              <a:t>fideo</a:t>
            </a:r>
            <a:r>
              <a:rPr lang="en-GB" sz="2000" b="1" dirty="0"/>
              <a:t> 15 </a:t>
            </a:r>
            <a:r>
              <a:rPr lang="en-GB" sz="2000" b="1" dirty="0" err="1"/>
              <a:t>munud</a:t>
            </a:r>
            <a:r>
              <a:rPr lang="en-GB" sz="2000" b="1" dirty="0"/>
              <a:t> (+/- 10%) </a:t>
            </a:r>
            <a:r>
              <a:rPr lang="en-GB" sz="2000" b="1" dirty="0" err="1"/>
              <a:t>yn</a:t>
            </a:r>
            <a:r>
              <a:rPr lang="en-GB" sz="2000" b="1" dirty="0"/>
              <a:t> </a:t>
            </a:r>
            <a:r>
              <a:rPr lang="en-GB" sz="2000" b="1" dirty="0" err="1"/>
              <a:t>cynnwys</a:t>
            </a:r>
            <a:r>
              <a:rPr lang="en-GB" sz="2000" b="1" dirty="0"/>
              <a:t> </a:t>
            </a:r>
            <a:r>
              <a:rPr lang="en-GB" sz="2000" b="1" dirty="0" err="1"/>
              <a:t>cynllun</a:t>
            </a:r>
            <a:r>
              <a:rPr lang="en-GB" sz="2000" b="1" dirty="0"/>
              <a:t> </a:t>
            </a:r>
            <a:r>
              <a:rPr lang="en-GB" sz="2000" b="1" dirty="0" err="1"/>
              <a:t>gwers</a:t>
            </a:r>
            <a:r>
              <a:rPr lang="en-GB" sz="2000" b="1" dirty="0"/>
              <a:t>, </a:t>
            </a:r>
            <a:r>
              <a:rPr lang="en-GB" sz="2000" b="1" dirty="0" err="1"/>
              <a:t>adnodd</a:t>
            </a:r>
            <a:r>
              <a:rPr lang="en-GB" sz="2000" b="1" dirty="0"/>
              <a:t> a rationale – </a:t>
            </a:r>
            <a:r>
              <a:rPr lang="en-GB" sz="2000" b="1" dirty="0" err="1"/>
              <a:t>g</a:t>
            </a:r>
            <a:r>
              <a:rPr lang="en-GB" sz="2000" dirty="0" err="1"/>
              <a:t>weler</a:t>
            </a:r>
            <a:r>
              <a:rPr lang="en-GB" sz="2000" dirty="0"/>
              <a:t> </a:t>
            </a:r>
            <a:r>
              <a:rPr lang="en-GB" sz="2000" dirty="0" err="1"/>
              <a:t>fanyleb</a:t>
            </a:r>
            <a:r>
              <a:rPr lang="en-GB" sz="2000" dirty="0"/>
              <a:t> </a:t>
            </a:r>
            <a:r>
              <a:rPr lang="en-GB" sz="2000" dirty="0" err="1"/>
              <a:t>yr</a:t>
            </a:r>
            <a:r>
              <a:rPr lang="en-GB" sz="2000" dirty="0"/>
              <a:t> </a:t>
            </a:r>
            <a:r>
              <a:rPr lang="en-GB" sz="2000" dirty="0" err="1"/>
              <a:t>aseiniad</a:t>
            </a:r>
            <a:endParaRPr lang="en-GB" sz="2000" dirty="0"/>
          </a:p>
          <a:p>
            <a:pPr marL="0" indent="0">
              <a:buNone/>
            </a:pPr>
            <a:endParaRPr lang="en-GB" sz="2000" dirty="0"/>
          </a:p>
          <a:p>
            <a:pPr marL="0" indent="0">
              <a:buNone/>
            </a:pPr>
            <a:r>
              <a:rPr lang="en-GB" sz="2000" dirty="0" err="1"/>
              <a:t>Unrhyw</a:t>
            </a:r>
            <a:r>
              <a:rPr lang="en-GB" sz="2000" dirty="0"/>
              <a:t> </a:t>
            </a:r>
            <a:r>
              <a:rPr lang="en-GB" sz="2000" dirty="0" err="1"/>
              <a:t>gwestiynau</a:t>
            </a:r>
            <a:r>
              <a:rPr lang="en-GB" sz="2000" dirty="0"/>
              <a:t>?</a:t>
            </a:r>
          </a:p>
          <a:p>
            <a:pPr marL="0" indent="0">
              <a:buNone/>
            </a:pPr>
            <a:endParaRPr lang="en-GB" sz="2000" dirty="0"/>
          </a:p>
          <a:p>
            <a:pPr marL="0" indent="0">
              <a:buNone/>
            </a:pPr>
            <a:r>
              <a:rPr lang="en-GB" sz="2000" b="1" u="sng" dirty="0" err="1"/>
              <a:t>Cyflwyno</a:t>
            </a:r>
            <a:r>
              <a:rPr lang="en-GB" sz="2000" b="1" u="sng" dirty="0"/>
              <a:t> </a:t>
            </a:r>
            <a:r>
              <a:rPr lang="en-GB" sz="2000" b="1" u="sng" dirty="0" err="1"/>
              <a:t>erbyn</a:t>
            </a:r>
            <a:r>
              <a:rPr lang="en-GB" sz="2000" b="1" u="sng" dirty="0"/>
              <a:t>: 23/01/2023 @ 23:59</a:t>
            </a:r>
          </a:p>
          <a:p>
            <a:pPr marL="0" indent="0">
              <a:buNone/>
            </a:pPr>
            <a:r>
              <a:rPr lang="en-GB" sz="2000" b="1" u="sng" dirty="0" err="1"/>
              <a:t>Postio</a:t>
            </a:r>
            <a:r>
              <a:rPr lang="en-GB" sz="2000" b="1" u="sng" dirty="0"/>
              <a:t> </a:t>
            </a:r>
            <a:r>
              <a:rPr lang="en-GB" sz="2000" b="1" u="sng" dirty="0" err="1"/>
              <a:t>adborth</a:t>
            </a:r>
            <a:r>
              <a:rPr lang="en-GB" sz="2000" b="1" u="sng" dirty="0"/>
              <a:t>: 20/02 @ 15:00 </a:t>
            </a:r>
          </a:p>
          <a:p>
            <a:pPr marL="0" indent="0">
              <a:buNone/>
            </a:pPr>
            <a:endParaRPr lang="en-GB" dirty="0"/>
          </a:p>
        </p:txBody>
      </p:sp>
      <p:pic>
        <p:nvPicPr>
          <p:cNvPr id="6" name="Picture 5" descr="A picture containing text&#10;&#10;Description automatically generated">
            <a:extLst>
              <a:ext uri="{FF2B5EF4-FFF2-40B4-BE49-F238E27FC236}">
                <a16:creationId xmlns:a16="http://schemas.microsoft.com/office/drawing/2014/main" id="{F8371846-302A-4E68-B5B7-23DDCE3DC0A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1067" y="476673"/>
            <a:ext cx="1426638" cy="1122920"/>
          </a:xfrm>
          <a:prstGeom prst="rect">
            <a:avLst/>
          </a:prstGeom>
        </p:spPr>
      </p:pic>
    </p:spTree>
    <p:extLst>
      <p:ext uri="{BB962C8B-B14F-4D97-AF65-F5344CB8AC3E}">
        <p14:creationId xmlns:p14="http://schemas.microsoft.com/office/powerpoint/2010/main" val="680226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506" y="565530"/>
            <a:ext cx="6447501" cy="990600"/>
          </a:xfrm>
        </p:spPr>
        <p:txBody>
          <a:bodyPr>
            <a:normAutofit fontScale="90000"/>
          </a:bodyPr>
          <a:lstStyle/>
          <a:p>
            <a:r>
              <a:rPr lang="en-GB" dirty="0" err="1"/>
              <a:t>Cynllun</a:t>
            </a:r>
            <a:r>
              <a:rPr lang="en-GB" dirty="0"/>
              <a:t> </a:t>
            </a:r>
            <a:r>
              <a:rPr lang="en-GB" dirty="0" err="1"/>
              <a:t>Gwers</a:t>
            </a:r>
            <a:r>
              <a:rPr lang="en-GB" dirty="0"/>
              <a:t> / Lesson Plan</a:t>
            </a:r>
            <a:br>
              <a:rPr lang="en-GB" dirty="0"/>
            </a:br>
            <a:endParaRPr lang="en-GB" dirty="0"/>
          </a:p>
        </p:txBody>
      </p:sp>
      <p:sp>
        <p:nvSpPr>
          <p:cNvPr id="5" name="Cloud Callout 4"/>
          <p:cNvSpPr/>
          <p:nvPr/>
        </p:nvSpPr>
        <p:spPr>
          <a:xfrm>
            <a:off x="4788024" y="2516678"/>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What is a lesson plan and why is it important?</a:t>
            </a:r>
          </a:p>
        </p:txBody>
      </p:sp>
      <p:sp>
        <p:nvSpPr>
          <p:cNvPr id="6" name="Cloud Callout 5"/>
          <p:cNvSpPr/>
          <p:nvPr/>
        </p:nvSpPr>
        <p:spPr>
          <a:xfrm>
            <a:off x="883650" y="2181744"/>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Beth </a:t>
            </a:r>
            <a:r>
              <a:rPr lang="en-GB" sz="1350" dirty="0" err="1"/>
              <a:t>yw</a:t>
            </a:r>
            <a:r>
              <a:rPr lang="en-GB" sz="1350" dirty="0"/>
              <a:t> </a:t>
            </a:r>
            <a:r>
              <a:rPr lang="en-GB" sz="1350" dirty="0" err="1"/>
              <a:t>cynllun</a:t>
            </a:r>
            <a:r>
              <a:rPr lang="en-GB" sz="1350" dirty="0"/>
              <a:t> </a:t>
            </a:r>
            <a:r>
              <a:rPr lang="en-GB" sz="1350" dirty="0" err="1"/>
              <a:t>gwers</a:t>
            </a:r>
            <a:r>
              <a:rPr lang="en-GB" sz="1350" dirty="0"/>
              <a:t> a </a:t>
            </a:r>
            <a:r>
              <a:rPr lang="en-GB" sz="1350" dirty="0" err="1"/>
              <a:t>beth</a:t>
            </a:r>
            <a:r>
              <a:rPr lang="en-GB" sz="1350" dirty="0"/>
              <a:t> </a:t>
            </a:r>
            <a:r>
              <a:rPr lang="en-GB" sz="1350" dirty="0" err="1"/>
              <a:t>yw</a:t>
            </a:r>
            <a:r>
              <a:rPr lang="en-GB" sz="1350" dirty="0"/>
              <a:t> </a:t>
            </a:r>
            <a:r>
              <a:rPr lang="en-GB" sz="1350" dirty="0" err="1"/>
              <a:t>ei</a:t>
            </a:r>
            <a:r>
              <a:rPr lang="en-GB" sz="1350" dirty="0"/>
              <a:t> </a:t>
            </a:r>
            <a:r>
              <a:rPr lang="en-GB" sz="1350" dirty="0" err="1"/>
              <a:t>bwysigrwydd</a:t>
            </a:r>
            <a:r>
              <a:rPr lang="en-GB" sz="1350" dirty="0"/>
              <a:t>?</a:t>
            </a:r>
          </a:p>
        </p:txBody>
      </p:sp>
      <p:sp>
        <p:nvSpPr>
          <p:cNvPr id="7" name="Cloud Callout 6"/>
          <p:cNvSpPr/>
          <p:nvPr/>
        </p:nvSpPr>
        <p:spPr>
          <a:xfrm>
            <a:off x="5292080" y="4472054"/>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Has anyone here had experience of writing or following a lesson plan?</a:t>
            </a:r>
          </a:p>
        </p:txBody>
      </p:sp>
      <p:sp>
        <p:nvSpPr>
          <p:cNvPr id="8" name="Cloud Callout 7"/>
          <p:cNvSpPr/>
          <p:nvPr/>
        </p:nvSpPr>
        <p:spPr>
          <a:xfrm>
            <a:off x="683568" y="4467826"/>
            <a:ext cx="2818015" cy="18246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Ydych</a:t>
            </a:r>
            <a:r>
              <a:rPr lang="en-GB" sz="1350" dirty="0"/>
              <a:t> chi </a:t>
            </a:r>
            <a:r>
              <a:rPr lang="en-GB" sz="1350" dirty="0" err="1"/>
              <a:t>wedi</a:t>
            </a:r>
            <a:r>
              <a:rPr lang="en-GB" sz="1350" dirty="0"/>
              <a:t> </a:t>
            </a:r>
            <a:r>
              <a:rPr lang="en-GB" sz="1350" dirty="0" err="1"/>
              <a:t>ysgrifennu</a:t>
            </a:r>
            <a:r>
              <a:rPr lang="en-GB" sz="1350" dirty="0"/>
              <a:t> </a:t>
            </a:r>
            <a:r>
              <a:rPr lang="en-GB" sz="1350" dirty="0" err="1"/>
              <a:t>neu</a:t>
            </a:r>
            <a:r>
              <a:rPr lang="en-GB" sz="1350" dirty="0"/>
              <a:t> </a:t>
            </a:r>
            <a:r>
              <a:rPr lang="en-GB" sz="1350" dirty="0" err="1"/>
              <a:t>ddilyn</a:t>
            </a:r>
            <a:r>
              <a:rPr lang="en-GB" sz="1350" dirty="0"/>
              <a:t> </a:t>
            </a:r>
            <a:r>
              <a:rPr lang="en-GB" sz="1350" dirty="0" err="1"/>
              <a:t>cynllun</a:t>
            </a:r>
            <a:r>
              <a:rPr lang="en-GB" sz="1350" dirty="0"/>
              <a:t> </a:t>
            </a:r>
            <a:r>
              <a:rPr lang="en-GB" sz="1350" dirty="0" err="1"/>
              <a:t>gwers</a:t>
            </a:r>
            <a:r>
              <a:rPr lang="en-GB" sz="1350" dirty="0"/>
              <a:t>?</a:t>
            </a:r>
          </a:p>
        </p:txBody>
      </p:sp>
    </p:spTree>
    <p:extLst>
      <p:ext uri="{BB962C8B-B14F-4D97-AF65-F5344CB8AC3E}">
        <p14:creationId xmlns:p14="http://schemas.microsoft.com/office/powerpoint/2010/main" val="2799501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460" y="595119"/>
            <a:ext cx="8229600" cy="1252728"/>
          </a:xfrm>
        </p:spPr>
        <p:txBody>
          <a:bodyPr>
            <a:normAutofit fontScale="90000"/>
          </a:bodyPr>
          <a:lstStyle/>
          <a:p>
            <a:r>
              <a:rPr lang="en-GB" dirty="0" err="1"/>
              <a:t>Adnodd</a:t>
            </a:r>
            <a:r>
              <a:rPr lang="en-GB" dirty="0"/>
              <a:t> / Resource</a:t>
            </a:r>
            <a:br>
              <a:rPr lang="en-GB" dirty="0"/>
            </a:br>
            <a:endParaRPr lang="en-GB" dirty="0"/>
          </a:p>
        </p:txBody>
      </p:sp>
      <p:sp>
        <p:nvSpPr>
          <p:cNvPr id="3" name="Content Placeholder 2"/>
          <p:cNvSpPr>
            <a:spLocks noGrp="1"/>
          </p:cNvSpPr>
          <p:nvPr>
            <p:ph sz="half" idx="1"/>
          </p:nvPr>
        </p:nvSpPr>
        <p:spPr>
          <a:xfrm>
            <a:off x="683568" y="3212976"/>
            <a:ext cx="3138026" cy="3880772"/>
          </a:xfrm>
        </p:spPr>
        <p:txBody>
          <a:bodyPr>
            <a:normAutofit/>
          </a:bodyPr>
          <a:lstStyle/>
          <a:p>
            <a:r>
              <a:rPr lang="en-GB" dirty="0" err="1">
                <a:solidFill>
                  <a:srgbClr val="0070C0"/>
                </a:solidFill>
              </a:rPr>
              <a:t>Bydd</a:t>
            </a:r>
            <a:r>
              <a:rPr lang="en-GB" dirty="0">
                <a:solidFill>
                  <a:srgbClr val="0070C0"/>
                </a:solidFill>
              </a:rPr>
              <a:t> </a:t>
            </a:r>
            <a:r>
              <a:rPr lang="en-GB" dirty="0" err="1">
                <a:solidFill>
                  <a:srgbClr val="0070C0"/>
                </a:solidFill>
              </a:rPr>
              <a:t>angen</a:t>
            </a:r>
            <a:r>
              <a:rPr lang="en-GB" dirty="0">
                <a:solidFill>
                  <a:srgbClr val="0070C0"/>
                </a:solidFill>
              </a:rPr>
              <a:t> </a:t>
            </a:r>
            <a:r>
              <a:rPr lang="en-GB" dirty="0" err="1">
                <a:solidFill>
                  <a:srgbClr val="0070C0"/>
                </a:solidFill>
              </a:rPr>
              <a:t>cynhyrchu</a:t>
            </a:r>
            <a:r>
              <a:rPr lang="en-GB" dirty="0">
                <a:solidFill>
                  <a:srgbClr val="0070C0"/>
                </a:solidFill>
              </a:rPr>
              <a:t> </a:t>
            </a:r>
            <a:r>
              <a:rPr lang="en-GB" dirty="0" err="1">
                <a:solidFill>
                  <a:srgbClr val="0070C0"/>
                </a:solidFill>
              </a:rPr>
              <a:t>adnodd</a:t>
            </a:r>
            <a:r>
              <a:rPr lang="en-GB" dirty="0">
                <a:solidFill>
                  <a:srgbClr val="0070C0"/>
                </a:solidFill>
              </a:rPr>
              <a:t> </a:t>
            </a:r>
            <a:r>
              <a:rPr lang="en-GB" dirty="0" err="1">
                <a:solidFill>
                  <a:srgbClr val="0070C0"/>
                </a:solidFill>
              </a:rPr>
              <a:t>perthnasol</a:t>
            </a:r>
            <a:r>
              <a:rPr lang="en-GB" dirty="0">
                <a:solidFill>
                  <a:srgbClr val="0070C0"/>
                </a:solidFill>
              </a:rPr>
              <a:t> </a:t>
            </a:r>
            <a:r>
              <a:rPr lang="en-GB" dirty="0" err="1">
                <a:solidFill>
                  <a:srgbClr val="0070C0"/>
                </a:solidFill>
              </a:rPr>
              <a:t>fel</a:t>
            </a:r>
            <a:r>
              <a:rPr lang="en-GB" dirty="0">
                <a:solidFill>
                  <a:srgbClr val="0070C0"/>
                </a:solidFill>
              </a:rPr>
              <a:t> y </a:t>
            </a:r>
            <a:r>
              <a:rPr lang="en-GB" dirty="0" err="1">
                <a:solidFill>
                  <a:srgbClr val="0070C0"/>
                </a:solidFill>
              </a:rPr>
              <a:t>nodir</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eich</a:t>
            </a:r>
            <a:r>
              <a:rPr lang="en-GB" dirty="0">
                <a:solidFill>
                  <a:srgbClr val="0070C0"/>
                </a:solidFill>
              </a:rPr>
              <a:t> </a:t>
            </a:r>
            <a:r>
              <a:rPr lang="en-GB" dirty="0" err="1">
                <a:solidFill>
                  <a:srgbClr val="0070C0"/>
                </a:solidFill>
              </a:rPr>
              <a:t>cynllun</a:t>
            </a:r>
            <a:r>
              <a:rPr lang="en-GB" dirty="0">
                <a:solidFill>
                  <a:srgbClr val="0070C0"/>
                </a:solidFill>
              </a:rPr>
              <a:t> </a:t>
            </a:r>
            <a:r>
              <a:rPr lang="en-GB" dirty="0" err="1">
                <a:solidFill>
                  <a:srgbClr val="0070C0"/>
                </a:solidFill>
              </a:rPr>
              <a:t>gwers</a:t>
            </a:r>
            <a:r>
              <a:rPr lang="en-GB" dirty="0">
                <a:solidFill>
                  <a:srgbClr val="0070C0"/>
                </a:solidFill>
              </a:rPr>
              <a:t> </a:t>
            </a:r>
          </a:p>
          <a:p>
            <a:r>
              <a:rPr lang="en-GB" dirty="0" err="1">
                <a:solidFill>
                  <a:srgbClr val="0070C0"/>
                </a:solidFill>
              </a:rPr>
              <a:t>Allwch</a:t>
            </a:r>
            <a:r>
              <a:rPr lang="en-GB" dirty="0">
                <a:solidFill>
                  <a:srgbClr val="0070C0"/>
                </a:solidFill>
              </a:rPr>
              <a:t> chi </a:t>
            </a:r>
            <a:r>
              <a:rPr lang="en-GB" dirty="0" err="1">
                <a:solidFill>
                  <a:srgbClr val="0070C0"/>
                </a:solidFill>
              </a:rPr>
              <a:t>feddwl</a:t>
            </a:r>
            <a:r>
              <a:rPr lang="en-GB" dirty="0">
                <a:solidFill>
                  <a:srgbClr val="0070C0"/>
                </a:solidFill>
              </a:rPr>
              <a:t> am </a:t>
            </a:r>
            <a:r>
              <a:rPr lang="en-GB" dirty="0" err="1">
                <a:solidFill>
                  <a:srgbClr val="0070C0"/>
                </a:solidFill>
              </a:rPr>
              <a:t>enghreifftiau</a:t>
            </a:r>
            <a:r>
              <a:rPr lang="en-GB" dirty="0">
                <a:solidFill>
                  <a:srgbClr val="0070C0"/>
                </a:solidFill>
              </a:rPr>
              <a:t>?</a:t>
            </a:r>
          </a:p>
        </p:txBody>
      </p:sp>
      <p:sp>
        <p:nvSpPr>
          <p:cNvPr id="4" name="Content Placeholder 3"/>
          <p:cNvSpPr>
            <a:spLocks noGrp="1"/>
          </p:cNvSpPr>
          <p:nvPr>
            <p:ph sz="half" idx="2"/>
          </p:nvPr>
        </p:nvSpPr>
        <p:spPr>
          <a:xfrm>
            <a:off x="4716016" y="3356992"/>
            <a:ext cx="3040523" cy="977285"/>
          </a:xfrm>
        </p:spPr>
        <p:txBody>
          <a:bodyPr>
            <a:noAutofit/>
          </a:bodyPr>
          <a:lstStyle/>
          <a:p>
            <a:r>
              <a:rPr lang="en-GB" dirty="0">
                <a:solidFill>
                  <a:srgbClr val="0070C0"/>
                </a:solidFill>
              </a:rPr>
              <a:t>You will be required to produce a relevant resource as noted in your  lesson plan</a:t>
            </a:r>
          </a:p>
          <a:p>
            <a:r>
              <a:rPr lang="en-GB" dirty="0">
                <a:solidFill>
                  <a:srgbClr val="0070C0"/>
                </a:solidFill>
              </a:rPr>
              <a:t>Can you think of examples?</a:t>
            </a:r>
          </a:p>
          <a:p>
            <a:endParaRPr lang="en-GB" sz="2100" dirty="0"/>
          </a:p>
        </p:txBody>
      </p:sp>
      <p:pic>
        <p:nvPicPr>
          <p:cNvPr id="6" name="Picture 5" descr="Shape, circle&#10;&#10;Description automatically generated">
            <a:extLst>
              <a:ext uri="{FF2B5EF4-FFF2-40B4-BE49-F238E27FC236}">
                <a16:creationId xmlns:a16="http://schemas.microsoft.com/office/drawing/2014/main" id="{BBEF7DCD-FBA1-44D1-9961-77390E71ED6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18511" y="595119"/>
            <a:ext cx="1187902" cy="1537737"/>
          </a:xfrm>
          <a:prstGeom prst="rect">
            <a:avLst/>
          </a:prstGeom>
        </p:spPr>
      </p:pic>
    </p:spTree>
    <p:extLst>
      <p:ext uri="{BB962C8B-B14F-4D97-AF65-F5344CB8AC3E}">
        <p14:creationId xmlns:p14="http://schemas.microsoft.com/office/powerpoint/2010/main" val="372211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6" descr="C:\Users\Dave\AppData\Local\Microsoft\Windows\Temporary Internet Files\Content.IE5\PKVYITXV\MP90044217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6296" y="656889"/>
            <a:ext cx="972741" cy="13299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6" name="Rectangle 2"/>
          <p:cNvSpPr>
            <a:spLocks noGrp="1" noChangeArrowheads="1"/>
          </p:cNvSpPr>
          <p:nvPr>
            <p:ph type="title"/>
          </p:nvPr>
        </p:nvSpPr>
        <p:spPr>
          <a:xfrm>
            <a:off x="457200" y="738609"/>
            <a:ext cx="8229600" cy="1252728"/>
          </a:xfrm>
        </p:spPr>
        <p:txBody>
          <a:bodyPr rtlCol="0">
            <a:noAutofit/>
          </a:bodyPr>
          <a:lstStyle/>
          <a:p>
            <a:pPr algn="ctr">
              <a:defRPr/>
            </a:pPr>
            <a:r>
              <a:rPr lang="en-GB" sz="4000" dirty="0" err="1"/>
              <a:t>Adnodd</a:t>
            </a:r>
            <a:r>
              <a:rPr lang="en-GB" sz="4000" dirty="0"/>
              <a:t> / Resource</a:t>
            </a:r>
            <a:br>
              <a:rPr lang="en-GB" sz="2400" dirty="0"/>
            </a:br>
            <a:endParaRPr lang="en-GB" sz="2400" i="1" dirty="0"/>
          </a:p>
        </p:txBody>
      </p:sp>
      <p:sp>
        <p:nvSpPr>
          <p:cNvPr id="16386" name="Rectangle 3"/>
          <p:cNvSpPr>
            <a:spLocks noGrp="1" noChangeArrowheads="1"/>
          </p:cNvSpPr>
          <p:nvPr>
            <p:ph sz="half" idx="2"/>
          </p:nvPr>
        </p:nvSpPr>
        <p:spPr>
          <a:xfrm>
            <a:off x="4860035" y="2708920"/>
            <a:ext cx="3548225" cy="3770511"/>
          </a:xfrm>
          <a:ln>
            <a:solidFill>
              <a:schemeClr val="accent1"/>
            </a:solidFill>
          </a:ln>
        </p:spPr>
        <p:txBody>
          <a:bodyPr>
            <a:normAutofit/>
          </a:bodyPr>
          <a:lstStyle/>
          <a:p>
            <a:pPr>
              <a:defRPr/>
            </a:pPr>
            <a:r>
              <a:rPr lang="en-GB" altLang="en-US" sz="2000" dirty="0">
                <a:ea typeface="ＭＳ Ｐゴシック" panose="020B0600070205080204" pitchFamily="34" charset="-128"/>
              </a:rPr>
              <a:t>Look at the following example of a resource</a:t>
            </a:r>
          </a:p>
          <a:p>
            <a:pPr>
              <a:defRPr/>
            </a:pPr>
            <a:r>
              <a:rPr lang="en-GB" altLang="en-US" sz="2000" dirty="0">
                <a:ea typeface="ＭＳ Ｐゴシック" panose="020B0600070205080204" pitchFamily="34" charset="-128"/>
              </a:rPr>
              <a:t>Visit ‘Facts of the Day’ at </a:t>
            </a:r>
            <a:r>
              <a:rPr lang="en-GB" altLang="en-US" sz="2000" dirty="0">
                <a:ea typeface="ＭＳ Ｐゴシック" panose="020B0600070205080204" pitchFamily="34" charset="-128"/>
                <a:hlinkClick r:id="rId3"/>
              </a:rPr>
              <a:t>http://www.projectbritain.com/calendar/</a:t>
            </a:r>
            <a:r>
              <a:rPr lang="en-GB" altLang="en-US" sz="2000" dirty="0">
                <a:ea typeface="ＭＳ Ｐゴシック" panose="020B0600070205080204" pitchFamily="34" charset="-128"/>
              </a:rPr>
              <a:t> </a:t>
            </a:r>
          </a:p>
          <a:p>
            <a:pPr>
              <a:defRPr/>
            </a:pPr>
            <a:endParaRPr lang="en-GB" altLang="en-US" sz="1800" dirty="0">
              <a:ea typeface="ＭＳ Ｐゴシック" panose="020B0600070205080204" pitchFamily="34" charset="-128"/>
            </a:endParaRPr>
          </a:p>
          <a:p>
            <a:pPr>
              <a:defRPr/>
            </a:pPr>
            <a:r>
              <a:rPr lang="en-GB" altLang="en-US" sz="2000" dirty="0">
                <a:ea typeface="ＭＳ Ｐゴシック" panose="020B0600070205080204" pitchFamily="34" charset="-128"/>
              </a:rPr>
              <a:t>How does this resource encourage learning?</a:t>
            </a:r>
          </a:p>
          <a:p>
            <a:pPr>
              <a:defRPr/>
            </a:pPr>
            <a:r>
              <a:rPr lang="en-GB" altLang="en-US" sz="2000" dirty="0">
                <a:ea typeface="ＭＳ Ｐゴシック" panose="020B0600070205080204" pitchFamily="34" charset="-128"/>
              </a:rPr>
              <a:t>What skills / subjects are children learning here?</a:t>
            </a:r>
          </a:p>
          <a:p>
            <a:pPr>
              <a:defRPr/>
            </a:pPr>
            <a:endParaRPr lang="en-GB" altLang="en-US" sz="1200" dirty="0">
              <a:ea typeface="ＭＳ Ｐゴシック" panose="020B0600070205080204" pitchFamily="34" charset="-128"/>
            </a:endParaRPr>
          </a:p>
          <a:p>
            <a:pPr>
              <a:defRPr/>
            </a:pPr>
            <a:endParaRPr lang="en-US" altLang="en-US" sz="1500" i="1" dirty="0">
              <a:ea typeface="ＭＳ Ｐゴシック" pitchFamily="34" charset="-128"/>
            </a:endParaRPr>
          </a:p>
        </p:txBody>
      </p:sp>
      <p:sp>
        <p:nvSpPr>
          <p:cNvPr id="16387" name="Content Placeholder 6"/>
          <p:cNvSpPr>
            <a:spLocks noGrp="1"/>
          </p:cNvSpPr>
          <p:nvPr>
            <p:ph sz="quarter" idx="4294967295"/>
          </p:nvPr>
        </p:nvSpPr>
        <p:spPr>
          <a:xfrm>
            <a:off x="632815" y="2708919"/>
            <a:ext cx="3651151" cy="3770511"/>
          </a:xfrm>
          <a:ln>
            <a:solidFill>
              <a:schemeClr val="accent3"/>
            </a:solidFill>
          </a:ln>
        </p:spPr>
        <p:txBody>
          <a:bodyPr>
            <a:normAutofit/>
          </a:bodyPr>
          <a:lstStyle/>
          <a:p>
            <a:pPr>
              <a:defRPr/>
            </a:pPr>
            <a:r>
              <a:rPr lang="en-GB" altLang="en-US" sz="2000" dirty="0" err="1">
                <a:ea typeface="ＭＳ Ｐゴシック" pitchFamily="34" charset="-128"/>
              </a:rPr>
              <a:t>Edrychwch</a:t>
            </a:r>
            <a:r>
              <a:rPr lang="en-GB" altLang="en-US" sz="2000" dirty="0">
                <a:ea typeface="ＭＳ Ｐゴシック" pitchFamily="34" charset="-128"/>
              </a:rPr>
              <a:t> </a:t>
            </a:r>
            <a:r>
              <a:rPr lang="en-GB" altLang="en-US" sz="2000" dirty="0" err="1">
                <a:ea typeface="ＭＳ Ｐゴシック" pitchFamily="34" charset="-128"/>
              </a:rPr>
              <a:t>ar</a:t>
            </a:r>
            <a:r>
              <a:rPr lang="en-GB" altLang="en-US" sz="2000" dirty="0">
                <a:ea typeface="ＭＳ Ｐゴシック" pitchFamily="34" charset="-128"/>
              </a:rPr>
              <a:t> </a:t>
            </a:r>
            <a:r>
              <a:rPr lang="en-GB" altLang="en-US" sz="2000" dirty="0" err="1">
                <a:ea typeface="ＭＳ Ｐゴシック" pitchFamily="34" charset="-128"/>
              </a:rPr>
              <a:t>yr</a:t>
            </a:r>
            <a:r>
              <a:rPr lang="en-GB" altLang="en-US" sz="2000" dirty="0">
                <a:ea typeface="ＭＳ Ｐゴシック" pitchFamily="34" charset="-128"/>
              </a:rPr>
              <a:t> </a:t>
            </a:r>
            <a:r>
              <a:rPr lang="en-GB" altLang="en-US" sz="2000" dirty="0" err="1">
                <a:ea typeface="ＭＳ Ｐゴシック" pitchFamily="34" charset="-128"/>
              </a:rPr>
              <a:t>adnodd</a:t>
            </a:r>
            <a:r>
              <a:rPr lang="en-GB" altLang="en-US" sz="2000" dirty="0">
                <a:ea typeface="ＭＳ Ｐゴシック" pitchFamily="34" charset="-128"/>
              </a:rPr>
              <a:t> </a:t>
            </a:r>
            <a:r>
              <a:rPr lang="en-GB" altLang="en-US" sz="2000" dirty="0" err="1">
                <a:ea typeface="ＭＳ Ｐゴシック" pitchFamily="34" charset="-128"/>
              </a:rPr>
              <a:t>canlynol</a:t>
            </a:r>
            <a:endParaRPr lang="en-GB" altLang="en-US" sz="2000" dirty="0">
              <a:ea typeface="ＭＳ Ｐゴシック" pitchFamily="34" charset="-128"/>
            </a:endParaRPr>
          </a:p>
          <a:p>
            <a:pPr>
              <a:buFont typeface="Wingdings" panose="05000000000000000000" pitchFamily="2" charset="2"/>
              <a:buChar char="Ø"/>
              <a:defRPr/>
            </a:pPr>
            <a:r>
              <a:rPr lang="en-GB" altLang="en-US" sz="2000" dirty="0">
                <a:ea typeface="ＭＳ Ｐゴシック" pitchFamily="34" charset="-128"/>
              </a:rPr>
              <a:t> “Facts of the Day” </a:t>
            </a:r>
            <a:r>
              <a:rPr lang="en-GB" altLang="en-US" sz="2000" dirty="0" err="1">
                <a:ea typeface="ＭＳ Ｐゴシック" pitchFamily="34" charset="-128"/>
              </a:rPr>
              <a:t>ar</a:t>
            </a:r>
            <a:r>
              <a:rPr lang="en-GB" altLang="en-US" sz="2000" dirty="0">
                <a:ea typeface="ＭＳ Ｐゴシック" pitchFamily="34" charset="-128"/>
              </a:rPr>
              <a:t> y </a:t>
            </a:r>
            <a:r>
              <a:rPr lang="en-GB" altLang="en-US" sz="2000" dirty="0" err="1">
                <a:ea typeface="ＭＳ Ｐゴシック" pitchFamily="34" charset="-128"/>
              </a:rPr>
              <a:t>wefan</a:t>
            </a:r>
            <a:r>
              <a:rPr lang="en-GB" altLang="en-US" sz="2000" dirty="0">
                <a:ea typeface="ＭＳ Ｐゴシック" pitchFamily="34" charset="-128"/>
              </a:rPr>
              <a:t>:</a:t>
            </a:r>
          </a:p>
          <a:p>
            <a:pPr marL="82153" indent="0">
              <a:buNone/>
              <a:defRPr/>
            </a:pPr>
            <a:r>
              <a:rPr lang="en-GB" altLang="en-US" sz="2000" dirty="0">
                <a:ea typeface="ＭＳ Ｐゴシック" pitchFamily="34" charset="-128"/>
                <a:hlinkClick r:id="rId3"/>
              </a:rPr>
              <a:t>http://www.projectbritain.com/calendar/</a:t>
            </a:r>
            <a:r>
              <a:rPr lang="en-GB" altLang="en-US" sz="2000" dirty="0">
                <a:ea typeface="ＭＳ Ｐゴシック" pitchFamily="34" charset="-128"/>
              </a:rPr>
              <a:t> </a:t>
            </a:r>
          </a:p>
          <a:p>
            <a:pPr marL="82153" indent="0">
              <a:buNone/>
              <a:defRPr/>
            </a:pPr>
            <a:endParaRPr lang="en-GB" altLang="en-US" sz="2000" dirty="0">
              <a:ea typeface="ＭＳ Ｐゴシック" pitchFamily="34" charset="-128"/>
            </a:endParaRPr>
          </a:p>
          <a:p>
            <a:pPr>
              <a:defRPr/>
            </a:pPr>
            <a:r>
              <a:rPr lang="en-US" altLang="en-US" sz="2000" dirty="0">
                <a:ea typeface="ＭＳ Ｐゴシック" pitchFamily="34" charset="-128"/>
              </a:rPr>
              <a:t>Sut </a:t>
            </a:r>
            <a:r>
              <a:rPr lang="en-US" altLang="en-US" sz="2000" dirty="0" err="1">
                <a:ea typeface="ＭＳ Ｐゴシック" pitchFamily="34" charset="-128"/>
              </a:rPr>
              <a:t>mae’r</a:t>
            </a:r>
            <a:r>
              <a:rPr lang="en-US" altLang="en-US" sz="2000" dirty="0">
                <a:ea typeface="ＭＳ Ｐゴシック" pitchFamily="34" charset="-128"/>
              </a:rPr>
              <a:t> </a:t>
            </a:r>
            <a:r>
              <a:rPr lang="en-US" altLang="en-US" sz="2000" dirty="0" err="1">
                <a:ea typeface="ＭＳ Ｐゴシック" pitchFamily="34" charset="-128"/>
              </a:rPr>
              <a:t>adnodd</a:t>
            </a:r>
            <a:r>
              <a:rPr lang="en-US" altLang="en-US" sz="2000" dirty="0">
                <a:ea typeface="ＭＳ Ｐゴシック" pitchFamily="34" charset="-128"/>
              </a:rPr>
              <a:t> </a:t>
            </a:r>
            <a:r>
              <a:rPr lang="en-US" altLang="en-US" sz="2000" dirty="0" err="1">
                <a:ea typeface="ＭＳ Ｐゴシック" pitchFamily="34" charset="-128"/>
              </a:rPr>
              <a:t>yma</a:t>
            </a:r>
            <a:r>
              <a:rPr lang="en-US" altLang="en-US" sz="2000" dirty="0">
                <a:ea typeface="ＭＳ Ｐゴシック" pitchFamily="34" charset="-128"/>
              </a:rPr>
              <a:t> </a:t>
            </a:r>
            <a:r>
              <a:rPr lang="en-US" altLang="en-US" sz="2000" dirty="0" err="1">
                <a:ea typeface="ＭＳ Ｐゴシック" pitchFamily="34" charset="-128"/>
              </a:rPr>
              <a:t>yn</a:t>
            </a:r>
            <a:r>
              <a:rPr lang="en-US" altLang="en-US" sz="2000" dirty="0">
                <a:ea typeface="ＭＳ Ｐゴシック" pitchFamily="34" charset="-128"/>
              </a:rPr>
              <a:t> </a:t>
            </a:r>
            <a:r>
              <a:rPr lang="en-US" altLang="en-US" sz="2000" dirty="0" err="1">
                <a:ea typeface="ＭＳ Ｐゴシック" pitchFamily="34" charset="-128"/>
              </a:rPr>
              <a:t>annog</a:t>
            </a:r>
            <a:r>
              <a:rPr lang="en-US" altLang="en-US" sz="2000" dirty="0">
                <a:ea typeface="ＭＳ Ｐゴシック" pitchFamily="34" charset="-128"/>
              </a:rPr>
              <a:t> </a:t>
            </a:r>
            <a:r>
              <a:rPr lang="en-US" altLang="en-US" sz="2000" dirty="0" err="1">
                <a:ea typeface="ＭＳ Ｐゴシック" pitchFamily="34" charset="-128"/>
              </a:rPr>
              <a:t>dysgu</a:t>
            </a:r>
            <a:r>
              <a:rPr lang="en-US" altLang="en-US" sz="2000" dirty="0">
                <a:ea typeface="ＭＳ Ｐゴシック" pitchFamily="34" charset="-128"/>
              </a:rPr>
              <a:t>?</a:t>
            </a:r>
          </a:p>
          <a:p>
            <a:pPr>
              <a:defRPr/>
            </a:pPr>
            <a:r>
              <a:rPr lang="en-GB" altLang="en-US" sz="2000" dirty="0">
                <a:ea typeface="ＭＳ Ｐゴシック" pitchFamily="34" charset="-128"/>
              </a:rPr>
              <a:t>Pa </a:t>
            </a:r>
            <a:r>
              <a:rPr lang="en-GB" altLang="en-US" sz="2000" dirty="0" err="1">
                <a:ea typeface="ＭＳ Ｐゴシック" pitchFamily="34" charset="-128"/>
              </a:rPr>
              <a:t>sgiliau</a:t>
            </a:r>
            <a:r>
              <a:rPr lang="en-GB" altLang="en-US" sz="2000" dirty="0">
                <a:ea typeface="ＭＳ Ｐゴシック" pitchFamily="34" charset="-128"/>
              </a:rPr>
              <a:t> / </a:t>
            </a:r>
            <a:r>
              <a:rPr lang="en-GB" altLang="en-US" sz="2000" dirty="0" err="1">
                <a:ea typeface="ＭＳ Ｐゴシック" pitchFamily="34" charset="-128"/>
              </a:rPr>
              <a:t>testunau</a:t>
            </a:r>
            <a:r>
              <a:rPr lang="en-GB" altLang="en-US" sz="2000" dirty="0">
                <a:ea typeface="ＭＳ Ｐゴシック" pitchFamily="34" charset="-128"/>
              </a:rPr>
              <a:t> </a:t>
            </a:r>
            <a:r>
              <a:rPr lang="en-GB" altLang="en-US" sz="2000" dirty="0" err="1">
                <a:ea typeface="ＭＳ Ｐゴシック" pitchFamily="34" charset="-128"/>
              </a:rPr>
              <a:t>mae’r</a:t>
            </a:r>
            <a:r>
              <a:rPr lang="en-GB" altLang="en-US" sz="2000" dirty="0">
                <a:ea typeface="ＭＳ Ｐゴシック" pitchFamily="34" charset="-128"/>
              </a:rPr>
              <a:t> plant </a:t>
            </a:r>
            <a:r>
              <a:rPr lang="en-GB" altLang="en-US" sz="2000" dirty="0" err="1">
                <a:ea typeface="ＭＳ Ｐゴシック" pitchFamily="34" charset="-128"/>
              </a:rPr>
              <a:t>yn</a:t>
            </a:r>
            <a:r>
              <a:rPr lang="en-GB" altLang="en-US" sz="2000" dirty="0">
                <a:ea typeface="ＭＳ Ｐゴシック" pitchFamily="34" charset="-128"/>
              </a:rPr>
              <a:t> </a:t>
            </a:r>
            <a:r>
              <a:rPr lang="en-GB" altLang="en-US" sz="2000" dirty="0" err="1">
                <a:ea typeface="ＭＳ Ｐゴシック" pitchFamily="34" charset="-128"/>
              </a:rPr>
              <a:t>dysgu</a:t>
            </a:r>
            <a:r>
              <a:rPr lang="en-GB" altLang="en-US" sz="2000" dirty="0">
                <a:ea typeface="ＭＳ Ｐゴシック" pitchFamily="34" charset="-128"/>
              </a:rPr>
              <a:t> </a:t>
            </a:r>
            <a:r>
              <a:rPr lang="en-GB" altLang="en-US" sz="2000" dirty="0" err="1">
                <a:ea typeface="ＭＳ Ｐゴシック" pitchFamily="34" charset="-128"/>
              </a:rPr>
              <a:t>yma</a:t>
            </a:r>
            <a:r>
              <a:rPr lang="en-GB" altLang="en-US" sz="2000" dirty="0">
                <a:ea typeface="ＭＳ Ｐゴシック" pitchFamily="34" charset="-128"/>
              </a:rPr>
              <a:t>?</a:t>
            </a:r>
          </a:p>
          <a:p>
            <a:pPr>
              <a:defRPr/>
            </a:pPr>
            <a:endParaRPr lang="en-US" altLang="en-US" sz="1500" i="1" dirty="0">
              <a:ea typeface="ＭＳ Ｐゴシック" pitchFamily="34" charset="-128"/>
            </a:endParaRPr>
          </a:p>
          <a:p>
            <a:pPr>
              <a:defRPr/>
            </a:pP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550607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992" y="2636912"/>
            <a:ext cx="4356472" cy="3666720"/>
          </a:xfrm>
        </p:spPr>
        <p:txBody>
          <a:bodyPr>
            <a:normAutofit lnSpcReduction="10000"/>
          </a:bodyPr>
          <a:lstStyle/>
          <a:p>
            <a:pPr marL="0" indent="0">
              <a:buNone/>
            </a:pPr>
            <a:r>
              <a:rPr lang="en-GB" dirty="0"/>
              <a:t>A curriculum is …………………</a:t>
            </a:r>
          </a:p>
          <a:p>
            <a:pPr marL="0" indent="0">
              <a:buNone/>
            </a:pPr>
            <a:endParaRPr lang="en-GB" dirty="0"/>
          </a:p>
          <a:p>
            <a:pPr marL="457200" indent="-457200">
              <a:buAutoNum type="arabicPeriod"/>
            </a:pPr>
            <a:r>
              <a:rPr lang="en-GB" dirty="0"/>
              <a:t>Finish the sentence above</a:t>
            </a:r>
          </a:p>
          <a:p>
            <a:pPr marL="457200" indent="-457200">
              <a:buAutoNum type="arabicPeriod"/>
            </a:pPr>
            <a:r>
              <a:rPr lang="en-GB" dirty="0"/>
              <a:t>Share responses with partner</a:t>
            </a:r>
          </a:p>
          <a:p>
            <a:pPr marL="457200" indent="-457200">
              <a:buAutoNum type="arabicPeriod"/>
            </a:pPr>
            <a:r>
              <a:rPr lang="en-GB" dirty="0"/>
              <a:t>Share responses with group</a:t>
            </a:r>
          </a:p>
          <a:p>
            <a:pPr marL="457200" indent="-457200">
              <a:buAutoNum type="arabicPeriod"/>
            </a:pPr>
            <a:r>
              <a:rPr lang="en-GB" dirty="0"/>
              <a:t>Explore similarities and differences in your statements</a:t>
            </a:r>
          </a:p>
          <a:p>
            <a:pPr marL="457200" indent="-457200">
              <a:buAutoNum type="arabicPeriod"/>
            </a:pPr>
            <a:endParaRPr lang="en-GB" dirty="0"/>
          </a:p>
        </p:txBody>
      </p:sp>
      <p:sp>
        <p:nvSpPr>
          <p:cNvPr id="3" name="Title 2"/>
          <p:cNvSpPr>
            <a:spLocks noGrp="1"/>
          </p:cNvSpPr>
          <p:nvPr>
            <p:ph type="title"/>
          </p:nvPr>
        </p:nvSpPr>
        <p:spPr/>
        <p:txBody>
          <a:bodyPr/>
          <a:lstStyle/>
          <a:p>
            <a:r>
              <a:rPr lang="en-GB" dirty="0" err="1"/>
              <a:t>Tasg</a:t>
            </a:r>
            <a:r>
              <a:rPr lang="en-GB" dirty="0"/>
              <a:t> / Task</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620688"/>
            <a:ext cx="1587688" cy="1589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a:extLst>
              <a:ext uri="{FF2B5EF4-FFF2-40B4-BE49-F238E27FC236}">
                <a16:creationId xmlns:a16="http://schemas.microsoft.com/office/drawing/2014/main" id="{62EE7653-6E23-4C8F-9DE3-16161748245C}"/>
              </a:ext>
            </a:extLst>
          </p:cNvPr>
          <p:cNvSpPr txBox="1">
            <a:spLocks/>
          </p:cNvSpPr>
          <p:nvPr/>
        </p:nvSpPr>
        <p:spPr>
          <a:xfrm>
            <a:off x="470230" y="2564904"/>
            <a:ext cx="3813738" cy="3450696"/>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2800" dirty="0" err="1"/>
              <a:t>Cwricwlwm</a:t>
            </a:r>
            <a:r>
              <a:rPr lang="en-GB" sz="2800" dirty="0"/>
              <a:t> </a:t>
            </a:r>
            <a:r>
              <a:rPr lang="en-GB" sz="2800" dirty="0" err="1"/>
              <a:t>yw</a:t>
            </a:r>
            <a:r>
              <a:rPr lang="en-GB" sz="2800" dirty="0"/>
              <a:t> …………….</a:t>
            </a:r>
          </a:p>
          <a:p>
            <a:pPr marL="0" indent="0">
              <a:buFont typeface="Symbol" pitchFamily="18" charset="2"/>
              <a:buNone/>
            </a:pPr>
            <a:endParaRPr lang="en-GB" dirty="0"/>
          </a:p>
          <a:p>
            <a:pPr marL="0" indent="0">
              <a:buFont typeface="Symbol" pitchFamily="18" charset="2"/>
              <a:buNone/>
            </a:pPr>
            <a:endParaRPr lang="en-GB" sz="2800" dirty="0"/>
          </a:p>
          <a:p>
            <a:pPr marL="457200" indent="-457200">
              <a:buFont typeface="Symbol" pitchFamily="18" charset="2"/>
              <a:buAutoNum type="arabicPeriod"/>
            </a:pPr>
            <a:r>
              <a:rPr lang="en-GB" sz="2800" dirty="0" err="1"/>
              <a:t>Cwblhewch</a:t>
            </a:r>
            <a:r>
              <a:rPr lang="en-GB" sz="2800" dirty="0"/>
              <a:t> y </a:t>
            </a:r>
            <a:r>
              <a:rPr lang="en-GB" sz="2800" dirty="0" err="1"/>
              <a:t>frawddeg</a:t>
            </a:r>
            <a:r>
              <a:rPr lang="en-GB" sz="2800" dirty="0"/>
              <a:t> </a:t>
            </a:r>
            <a:r>
              <a:rPr lang="en-GB" sz="2800" dirty="0" err="1"/>
              <a:t>uchod</a:t>
            </a:r>
            <a:endParaRPr lang="en-GB" sz="2800" dirty="0"/>
          </a:p>
          <a:p>
            <a:pPr marL="457200" indent="-457200">
              <a:buFont typeface="Symbol" pitchFamily="18" charset="2"/>
              <a:buAutoNum type="arabicPeriod"/>
            </a:pPr>
            <a:r>
              <a:rPr lang="en-GB" sz="2800" dirty="0" err="1"/>
              <a:t>Rhannwch</a:t>
            </a:r>
            <a:r>
              <a:rPr lang="en-GB" sz="2800" dirty="0"/>
              <a:t> </a:t>
            </a:r>
            <a:r>
              <a:rPr lang="en-GB" sz="2800" dirty="0" err="1"/>
              <a:t>ymatebion</a:t>
            </a:r>
            <a:r>
              <a:rPr lang="en-GB" sz="2800" dirty="0"/>
              <a:t> gyda </a:t>
            </a:r>
            <a:r>
              <a:rPr lang="en-GB" sz="2800" dirty="0" err="1"/>
              <a:t>phartner</a:t>
            </a:r>
            <a:endParaRPr lang="en-GB" sz="2800" dirty="0"/>
          </a:p>
          <a:p>
            <a:pPr marL="457200" indent="-457200">
              <a:buFont typeface="Symbol" pitchFamily="18" charset="2"/>
              <a:buAutoNum type="arabicPeriod"/>
            </a:pPr>
            <a:r>
              <a:rPr lang="en-GB" sz="2800" dirty="0" err="1"/>
              <a:t>Rhannwch</a:t>
            </a:r>
            <a:r>
              <a:rPr lang="en-GB" sz="2800" dirty="0"/>
              <a:t> </a:t>
            </a:r>
            <a:r>
              <a:rPr lang="en-GB" sz="2800" dirty="0" err="1"/>
              <a:t>ymatebion</a:t>
            </a:r>
            <a:r>
              <a:rPr lang="en-GB" sz="2800" dirty="0"/>
              <a:t> </a:t>
            </a:r>
            <a:r>
              <a:rPr lang="en-GB" sz="2800" dirty="0" err="1"/>
              <a:t>gyda’r</a:t>
            </a:r>
            <a:r>
              <a:rPr lang="en-GB" sz="2800" dirty="0"/>
              <a:t> </a:t>
            </a:r>
            <a:r>
              <a:rPr lang="en-GB" sz="2800" dirty="0" err="1"/>
              <a:t>grŵp</a:t>
            </a:r>
            <a:endParaRPr lang="en-GB" sz="2800" dirty="0"/>
          </a:p>
          <a:p>
            <a:pPr marL="457200" indent="-457200">
              <a:buFont typeface="Symbol" pitchFamily="18" charset="2"/>
              <a:buAutoNum type="arabicPeriod"/>
            </a:pPr>
            <a:r>
              <a:rPr lang="en-GB" sz="2800" dirty="0" err="1"/>
              <a:t>Ymchwiliwch</a:t>
            </a:r>
            <a:r>
              <a:rPr lang="en-GB" sz="2800" dirty="0"/>
              <a:t> </a:t>
            </a:r>
            <a:r>
              <a:rPr lang="en-GB" sz="2800" dirty="0" err="1"/>
              <a:t>I’r</a:t>
            </a:r>
            <a:r>
              <a:rPr lang="en-GB" sz="2800" dirty="0"/>
              <a:t> </a:t>
            </a:r>
            <a:r>
              <a:rPr lang="en-GB" sz="2800" dirty="0" err="1"/>
              <a:t>hyn</a:t>
            </a:r>
            <a:r>
              <a:rPr lang="en-GB" sz="2800" dirty="0"/>
              <a:t> </a:t>
            </a:r>
            <a:r>
              <a:rPr lang="en-GB" sz="2800" dirty="0" err="1"/>
              <a:t>sy’n</a:t>
            </a:r>
            <a:r>
              <a:rPr lang="en-GB" sz="2800" dirty="0"/>
              <a:t> </a:t>
            </a:r>
            <a:r>
              <a:rPr lang="en-GB" sz="2800" dirty="0" err="1"/>
              <a:t>debyg</a:t>
            </a:r>
            <a:r>
              <a:rPr lang="en-GB" sz="2800" dirty="0"/>
              <a:t> ac </a:t>
            </a:r>
            <a:r>
              <a:rPr lang="en-GB" sz="2800" dirty="0" err="1"/>
              <a:t>yn</a:t>
            </a:r>
            <a:r>
              <a:rPr lang="en-GB" sz="2800" dirty="0"/>
              <a:t> </a:t>
            </a:r>
            <a:r>
              <a:rPr lang="en-GB" sz="2800" dirty="0" err="1"/>
              <a:t>wahanol</a:t>
            </a:r>
            <a:r>
              <a:rPr lang="en-GB" sz="2800" dirty="0"/>
              <a:t> am </a:t>
            </a:r>
            <a:r>
              <a:rPr lang="en-GB" sz="2800" dirty="0" err="1"/>
              <a:t>eich</a:t>
            </a:r>
            <a:r>
              <a:rPr lang="en-GB" sz="2800" dirty="0"/>
              <a:t> </a:t>
            </a:r>
            <a:r>
              <a:rPr lang="en-GB" sz="2800" dirty="0" err="1"/>
              <a:t>datganiadau</a:t>
            </a:r>
            <a:endParaRPr lang="en-GB" sz="2800" dirty="0"/>
          </a:p>
          <a:p>
            <a:pPr marL="457200" indent="-457200">
              <a:buFont typeface="Symbol" pitchFamily="18" charset="2"/>
              <a:buAutoNum type="arabicPeriod"/>
            </a:pPr>
            <a:endParaRPr lang="en-GB" dirty="0"/>
          </a:p>
        </p:txBody>
      </p:sp>
    </p:spTree>
    <p:extLst>
      <p:ext uri="{BB962C8B-B14F-4D97-AF65-F5344CB8AC3E}">
        <p14:creationId xmlns:p14="http://schemas.microsoft.com/office/powerpoint/2010/main" val="953629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61378" y="2791679"/>
            <a:ext cx="3825422" cy="3450696"/>
          </a:xfrm>
        </p:spPr>
        <p:txBody>
          <a:bodyPr>
            <a:normAutofit fontScale="92500" lnSpcReduction="10000"/>
          </a:bodyPr>
          <a:lstStyle/>
          <a:p>
            <a:pPr marL="0" indent="0">
              <a:buNone/>
            </a:pPr>
            <a:r>
              <a:rPr lang="en-GB" dirty="0"/>
              <a:t>Assessment is ………………</a:t>
            </a:r>
          </a:p>
          <a:p>
            <a:pPr marL="0" indent="0">
              <a:buNone/>
            </a:pPr>
            <a:endParaRPr lang="en-GB" dirty="0"/>
          </a:p>
          <a:p>
            <a:pPr marL="457200" indent="-457200">
              <a:buAutoNum type="arabicPeriod"/>
            </a:pPr>
            <a:r>
              <a:rPr lang="en-GB" dirty="0"/>
              <a:t>Finish the sentence above</a:t>
            </a:r>
          </a:p>
          <a:p>
            <a:pPr marL="457200" indent="-457200">
              <a:buAutoNum type="arabicPeriod"/>
            </a:pPr>
            <a:r>
              <a:rPr lang="en-GB" dirty="0"/>
              <a:t>Share responses with partner</a:t>
            </a:r>
          </a:p>
          <a:p>
            <a:pPr marL="457200" indent="-457200">
              <a:buAutoNum type="arabicPeriod"/>
            </a:pPr>
            <a:r>
              <a:rPr lang="en-GB" dirty="0"/>
              <a:t>Share responses with group</a:t>
            </a:r>
          </a:p>
          <a:p>
            <a:pPr marL="457200" indent="-457200">
              <a:buAutoNum type="arabicPeriod"/>
            </a:pPr>
            <a:r>
              <a:rPr lang="en-GB" dirty="0"/>
              <a:t>Explore similarities and differences in your statements</a:t>
            </a:r>
          </a:p>
          <a:p>
            <a:pPr marL="457200" indent="-457200">
              <a:buAutoNum type="arabicPeriod"/>
            </a:pPr>
            <a:endParaRPr lang="en-GB" dirty="0"/>
          </a:p>
        </p:txBody>
      </p:sp>
      <p:sp>
        <p:nvSpPr>
          <p:cNvPr id="3" name="Title 2"/>
          <p:cNvSpPr>
            <a:spLocks noGrp="1"/>
          </p:cNvSpPr>
          <p:nvPr>
            <p:ph type="title"/>
          </p:nvPr>
        </p:nvSpPr>
        <p:spPr>
          <a:xfrm>
            <a:off x="90328" y="260648"/>
            <a:ext cx="8229600" cy="1252728"/>
          </a:xfrm>
        </p:spPr>
        <p:txBody>
          <a:bodyPr/>
          <a:lstStyle/>
          <a:p>
            <a:r>
              <a:rPr lang="en-GB" dirty="0" err="1"/>
              <a:t>Tasg</a:t>
            </a:r>
            <a:r>
              <a:rPr lang="en-GB" dirty="0"/>
              <a:t> / Task</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620688"/>
            <a:ext cx="1587688" cy="1589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a:extLst>
              <a:ext uri="{FF2B5EF4-FFF2-40B4-BE49-F238E27FC236}">
                <a16:creationId xmlns:a16="http://schemas.microsoft.com/office/drawing/2014/main" id="{6C9B1295-0B91-477F-A1B5-ED3B91501BA8}"/>
              </a:ext>
            </a:extLst>
          </p:cNvPr>
          <p:cNvSpPr txBox="1">
            <a:spLocks/>
          </p:cNvSpPr>
          <p:nvPr/>
        </p:nvSpPr>
        <p:spPr>
          <a:xfrm>
            <a:off x="611560" y="2791679"/>
            <a:ext cx="3825422" cy="3450696"/>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err="1"/>
              <a:t>Asesiad</a:t>
            </a:r>
            <a:r>
              <a:rPr lang="en-GB" dirty="0"/>
              <a:t> </a:t>
            </a:r>
            <a:r>
              <a:rPr lang="en-GB" dirty="0" err="1"/>
              <a:t>yw</a:t>
            </a:r>
            <a:r>
              <a:rPr lang="en-GB" dirty="0"/>
              <a:t> ……………………</a:t>
            </a:r>
          </a:p>
          <a:p>
            <a:pPr marL="0" indent="0">
              <a:buFont typeface="Symbol" pitchFamily="18" charset="2"/>
              <a:buNone/>
            </a:pPr>
            <a:endParaRPr lang="en-GB" dirty="0"/>
          </a:p>
          <a:p>
            <a:pPr marL="457200" indent="-457200">
              <a:buFont typeface="Symbol" pitchFamily="18" charset="2"/>
              <a:buAutoNum type="arabicPeriod"/>
            </a:pPr>
            <a:r>
              <a:rPr lang="en-GB" sz="2400" dirty="0" err="1"/>
              <a:t>Cwblhewch</a:t>
            </a:r>
            <a:r>
              <a:rPr lang="en-GB" sz="2400" dirty="0"/>
              <a:t> y </a:t>
            </a:r>
            <a:r>
              <a:rPr lang="en-GB" sz="2400" dirty="0" err="1"/>
              <a:t>frawddeg</a:t>
            </a:r>
            <a:r>
              <a:rPr lang="en-GB" sz="2400" dirty="0"/>
              <a:t> </a:t>
            </a:r>
            <a:r>
              <a:rPr lang="en-GB" sz="2400" dirty="0" err="1"/>
              <a:t>uchod</a:t>
            </a:r>
            <a:endParaRPr lang="en-GB" sz="2400" dirty="0"/>
          </a:p>
          <a:p>
            <a:pPr marL="457200" indent="-457200">
              <a:buFont typeface="Symbol" pitchFamily="18" charset="2"/>
              <a:buAutoNum type="arabicPeriod"/>
            </a:pPr>
            <a:r>
              <a:rPr lang="en-GB" sz="2400" dirty="0" err="1"/>
              <a:t>Rhannwch</a:t>
            </a:r>
            <a:r>
              <a:rPr lang="en-GB" sz="2400" dirty="0"/>
              <a:t> </a:t>
            </a:r>
            <a:r>
              <a:rPr lang="en-GB" sz="2400" dirty="0" err="1"/>
              <a:t>ymatebion</a:t>
            </a:r>
            <a:r>
              <a:rPr lang="en-GB" sz="2400" dirty="0"/>
              <a:t> gyda </a:t>
            </a:r>
            <a:r>
              <a:rPr lang="en-GB" sz="2400" dirty="0" err="1"/>
              <a:t>phartner</a:t>
            </a:r>
            <a:endParaRPr lang="en-GB" sz="2400" dirty="0"/>
          </a:p>
          <a:p>
            <a:pPr marL="457200" indent="-457200">
              <a:buFont typeface="Symbol" pitchFamily="18" charset="2"/>
              <a:buAutoNum type="arabicPeriod"/>
            </a:pPr>
            <a:r>
              <a:rPr lang="en-GB" sz="2400" dirty="0" err="1"/>
              <a:t>Rhannwch</a:t>
            </a:r>
            <a:r>
              <a:rPr lang="en-GB" sz="2400" dirty="0"/>
              <a:t> </a:t>
            </a:r>
            <a:r>
              <a:rPr lang="en-GB" sz="2400" dirty="0" err="1"/>
              <a:t>ymatebion</a:t>
            </a:r>
            <a:r>
              <a:rPr lang="en-GB" sz="2400" dirty="0"/>
              <a:t> </a:t>
            </a:r>
            <a:r>
              <a:rPr lang="en-GB" sz="2400" dirty="0" err="1"/>
              <a:t>gyda’r</a:t>
            </a:r>
            <a:r>
              <a:rPr lang="en-GB" sz="2400" dirty="0"/>
              <a:t> </a:t>
            </a:r>
            <a:r>
              <a:rPr lang="en-GB" sz="2400" dirty="0" err="1"/>
              <a:t>grŵp</a:t>
            </a:r>
            <a:endParaRPr lang="en-GB" sz="2400" dirty="0"/>
          </a:p>
          <a:p>
            <a:pPr marL="457200" indent="-457200">
              <a:buFont typeface="Symbol" pitchFamily="18" charset="2"/>
              <a:buAutoNum type="arabicPeriod"/>
            </a:pPr>
            <a:r>
              <a:rPr lang="en-GB" sz="2400" dirty="0" err="1"/>
              <a:t>Ymchwiliwch</a:t>
            </a:r>
            <a:r>
              <a:rPr lang="en-GB" sz="2400" dirty="0"/>
              <a:t> </a:t>
            </a:r>
            <a:r>
              <a:rPr lang="en-GB" sz="2400" dirty="0" err="1"/>
              <a:t>I’r</a:t>
            </a:r>
            <a:r>
              <a:rPr lang="en-GB" sz="2400" dirty="0"/>
              <a:t> </a:t>
            </a:r>
            <a:r>
              <a:rPr lang="en-GB" sz="2400" dirty="0" err="1"/>
              <a:t>hyn</a:t>
            </a:r>
            <a:r>
              <a:rPr lang="en-GB" sz="2400" dirty="0"/>
              <a:t> </a:t>
            </a:r>
            <a:r>
              <a:rPr lang="en-GB" sz="2400" dirty="0" err="1"/>
              <a:t>sy’n</a:t>
            </a:r>
            <a:r>
              <a:rPr lang="en-GB" sz="2400" dirty="0"/>
              <a:t> </a:t>
            </a:r>
            <a:r>
              <a:rPr lang="en-GB" sz="2400" dirty="0" err="1"/>
              <a:t>debyg</a:t>
            </a:r>
            <a:r>
              <a:rPr lang="en-GB" sz="2400" dirty="0"/>
              <a:t> ac </a:t>
            </a:r>
            <a:r>
              <a:rPr lang="en-GB" sz="2400" dirty="0" err="1"/>
              <a:t>yn</a:t>
            </a:r>
            <a:r>
              <a:rPr lang="en-GB" sz="2400" dirty="0"/>
              <a:t> </a:t>
            </a:r>
            <a:r>
              <a:rPr lang="en-GB" sz="2400" dirty="0" err="1"/>
              <a:t>wahanol</a:t>
            </a:r>
            <a:r>
              <a:rPr lang="en-GB" sz="2400" dirty="0"/>
              <a:t> am </a:t>
            </a:r>
            <a:r>
              <a:rPr lang="en-GB" sz="2400" dirty="0" err="1"/>
              <a:t>eich</a:t>
            </a:r>
            <a:r>
              <a:rPr lang="en-GB" sz="2400" dirty="0"/>
              <a:t> </a:t>
            </a:r>
            <a:r>
              <a:rPr lang="en-GB" sz="2400" dirty="0" err="1"/>
              <a:t>datganiadau</a:t>
            </a:r>
            <a:endParaRPr lang="en-GB" sz="2400" dirty="0"/>
          </a:p>
          <a:p>
            <a:pPr marL="457200" indent="-457200">
              <a:buFont typeface="Symbol" pitchFamily="18" charset="2"/>
              <a:buAutoNum type="arabicPeriod"/>
            </a:pPr>
            <a:endParaRPr lang="en-GB" dirty="0"/>
          </a:p>
        </p:txBody>
      </p:sp>
    </p:spTree>
    <p:extLst>
      <p:ext uri="{BB962C8B-B14F-4D97-AF65-F5344CB8AC3E}">
        <p14:creationId xmlns:p14="http://schemas.microsoft.com/office/powerpoint/2010/main" val="1898949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993893"/>
          </a:xfrm>
        </p:spPr>
        <p:txBody>
          <a:bodyPr>
            <a:normAutofit fontScale="92500" lnSpcReduction="10000"/>
          </a:bodyPr>
          <a:lstStyle/>
          <a:p>
            <a:r>
              <a:rPr lang="en-GB" dirty="0"/>
              <a:t>A Curriculum is a package of ideas,  together with the manner in which it is delivered (its pedagogy).</a:t>
            </a:r>
          </a:p>
          <a:p>
            <a:pPr>
              <a:buNone/>
            </a:pPr>
            <a:r>
              <a:rPr lang="en-GB" dirty="0"/>
              <a:t>                                                                  (Matheson, C. 2004)</a:t>
            </a:r>
          </a:p>
          <a:p>
            <a:pPr>
              <a:buNone/>
            </a:pPr>
            <a:endParaRPr lang="en-GB" dirty="0"/>
          </a:p>
          <a:p>
            <a:r>
              <a:rPr lang="en-GB" dirty="0"/>
              <a:t>The Curriculum is the totality of the experiences the pupil has as a result of the provision made.</a:t>
            </a:r>
          </a:p>
          <a:p>
            <a:pPr>
              <a:buNone/>
            </a:pPr>
            <a:r>
              <a:rPr lang="en-GB" dirty="0"/>
              <a:t>                                                                             (Kelly, 2004)</a:t>
            </a:r>
          </a:p>
          <a:p>
            <a:pPr>
              <a:buNone/>
            </a:pPr>
            <a:endParaRPr lang="en-GB" dirty="0"/>
          </a:p>
          <a:p>
            <a:r>
              <a:rPr lang="en-GB" dirty="0"/>
              <a:t>Curriculum is the questioning of authority and the searching for complex views of human situations.</a:t>
            </a:r>
          </a:p>
          <a:p>
            <a:pPr>
              <a:buNone/>
            </a:pPr>
            <a:r>
              <a:rPr lang="en-GB" dirty="0"/>
              <a:t>                                                                             (Marsh, 2004)</a:t>
            </a:r>
            <a:endParaRPr lang="en-US" dirty="0"/>
          </a:p>
          <a:p>
            <a:endParaRPr lang="en-GB" dirty="0"/>
          </a:p>
        </p:txBody>
      </p:sp>
      <p:sp>
        <p:nvSpPr>
          <p:cNvPr id="3" name="Title 2"/>
          <p:cNvSpPr>
            <a:spLocks noGrp="1"/>
          </p:cNvSpPr>
          <p:nvPr>
            <p:ph type="title"/>
          </p:nvPr>
        </p:nvSpPr>
        <p:spPr/>
        <p:txBody>
          <a:bodyPr>
            <a:normAutofit fontScale="90000"/>
          </a:bodyPr>
          <a:lstStyle/>
          <a:p>
            <a:r>
              <a:rPr lang="en-GB" dirty="0" err="1"/>
              <a:t>Cwricwlwm</a:t>
            </a:r>
            <a:r>
              <a:rPr lang="en-GB" dirty="0"/>
              <a:t> </a:t>
            </a:r>
            <a:r>
              <a:rPr lang="en-GB" dirty="0" err="1"/>
              <a:t>yw</a:t>
            </a:r>
            <a:r>
              <a:rPr lang="en-GB" dirty="0"/>
              <a:t>… </a:t>
            </a:r>
            <a:br>
              <a:rPr lang="en-GB" dirty="0"/>
            </a:br>
            <a:r>
              <a:rPr lang="en-GB" dirty="0"/>
              <a:t>A curriculum is …</a:t>
            </a:r>
          </a:p>
        </p:txBody>
      </p:sp>
    </p:spTree>
    <p:extLst>
      <p:ext uri="{BB962C8B-B14F-4D97-AF65-F5344CB8AC3E}">
        <p14:creationId xmlns:p14="http://schemas.microsoft.com/office/powerpoint/2010/main" val="2969094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16016" y="2675467"/>
            <a:ext cx="4032448" cy="3450696"/>
          </a:xfrm>
        </p:spPr>
        <p:txBody>
          <a:bodyPr>
            <a:normAutofit fontScale="92500" lnSpcReduction="20000"/>
          </a:bodyPr>
          <a:lstStyle/>
          <a:p>
            <a:r>
              <a:rPr lang="en-GB" dirty="0"/>
              <a:t>A programme of study</a:t>
            </a:r>
          </a:p>
          <a:p>
            <a:r>
              <a:rPr lang="en-GB" dirty="0"/>
              <a:t>Content</a:t>
            </a:r>
          </a:p>
          <a:p>
            <a:r>
              <a:rPr lang="en-GB" dirty="0"/>
              <a:t>A series of experiences for students</a:t>
            </a:r>
          </a:p>
          <a:p>
            <a:r>
              <a:rPr lang="en-GB" dirty="0"/>
              <a:t>A set of subjects</a:t>
            </a:r>
          </a:p>
          <a:p>
            <a:r>
              <a:rPr lang="en-GB" dirty="0"/>
              <a:t>A set of materials</a:t>
            </a:r>
          </a:p>
          <a:p>
            <a:r>
              <a:rPr lang="en-GB" dirty="0"/>
              <a:t>Course content</a:t>
            </a:r>
          </a:p>
          <a:p>
            <a:r>
              <a:rPr lang="en-GB" dirty="0"/>
              <a:t>Everything taught in a school</a:t>
            </a:r>
          </a:p>
          <a:p>
            <a:pPr marL="0" indent="0">
              <a:buNone/>
            </a:pPr>
            <a:r>
              <a:rPr lang="en-GB" dirty="0"/>
              <a:t>                                                                          Oliva (2009)</a:t>
            </a:r>
          </a:p>
        </p:txBody>
      </p:sp>
      <p:sp>
        <p:nvSpPr>
          <p:cNvPr id="3" name="Title 2"/>
          <p:cNvSpPr>
            <a:spLocks noGrp="1"/>
          </p:cNvSpPr>
          <p:nvPr>
            <p:ph type="title"/>
          </p:nvPr>
        </p:nvSpPr>
        <p:spPr/>
        <p:txBody>
          <a:bodyPr>
            <a:normAutofit fontScale="90000"/>
          </a:bodyPr>
          <a:lstStyle/>
          <a:p>
            <a:r>
              <a:rPr lang="en-GB" dirty="0" err="1"/>
              <a:t>Cwricwlwm</a:t>
            </a:r>
            <a:r>
              <a:rPr lang="en-GB" dirty="0"/>
              <a:t> </a:t>
            </a:r>
            <a:r>
              <a:rPr lang="en-GB" dirty="0" err="1"/>
              <a:t>yw</a:t>
            </a:r>
            <a:r>
              <a:rPr lang="en-GB" dirty="0"/>
              <a:t>… </a:t>
            </a:r>
            <a:br>
              <a:rPr lang="en-GB" dirty="0"/>
            </a:br>
            <a:r>
              <a:rPr lang="en-GB" dirty="0"/>
              <a:t>A curriculum is …</a:t>
            </a:r>
          </a:p>
        </p:txBody>
      </p:sp>
      <p:sp>
        <p:nvSpPr>
          <p:cNvPr id="4" name="Content Placeholder 1">
            <a:extLst>
              <a:ext uri="{FF2B5EF4-FFF2-40B4-BE49-F238E27FC236}">
                <a16:creationId xmlns:a16="http://schemas.microsoft.com/office/drawing/2014/main" id="{80596707-FC15-4C58-BDFC-E3FEB3CD4F66}"/>
              </a:ext>
            </a:extLst>
          </p:cNvPr>
          <p:cNvSpPr txBox="1">
            <a:spLocks/>
          </p:cNvSpPr>
          <p:nvPr/>
        </p:nvSpPr>
        <p:spPr>
          <a:xfrm>
            <a:off x="539552" y="2852936"/>
            <a:ext cx="4032448" cy="3450696"/>
          </a:xfrm>
          <a:prstGeom prst="rect">
            <a:avLst/>
          </a:prstGeom>
        </p:spPr>
        <p:txBody>
          <a:bodyPr vert="horz" lIns="91440" tIns="45720" rIns="91440" bIns="45720" rtlCol="0">
            <a:normAutofit fontScale="92500"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err="1"/>
              <a:t>Rhaglen</a:t>
            </a:r>
            <a:r>
              <a:rPr lang="en-GB" dirty="0"/>
              <a:t> </a:t>
            </a:r>
            <a:r>
              <a:rPr lang="en-GB" dirty="0" err="1"/>
              <a:t>astudio</a:t>
            </a:r>
            <a:endParaRPr lang="en-GB" dirty="0"/>
          </a:p>
          <a:p>
            <a:r>
              <a:rPr lang="en-GB" dirty="0" err="1"/>
              <a:t>Cynnwys</a:t>
            </a:r>
            <a:endParaRPr lang="en-GB" dirty="0"/>
          </a:p>
          <a:p>
            <a:r>
              <a:rPr lang="en-GB" dirty="0" err="1"/>
              <a:t>Cyfres</a:t>
            </a:r>
            <a:r>
              <a:rPr lang="en-GB" dirty="0"/>
              <a:t> o </a:t>
            </a:r>
            <a:r>
              <a:rPr lang="en-GB" dirty="0" err="1"/>
              <a:t>brodiadau</a:t>
            </a:r>
            <a:r>
              <a:rPr lang="en-GB" dirty="0"/>
              <a:t> </a:t>
            </a:r>
            <a:r>
              <a:rPr lang="en-GB" dirty="0" err="1"/>
              <a:t>i</a:t>
            </a:r>
            <a:r>
              <a:rPr lang="en-GB" dirty="0"/>
              <a:t> </a:t>
            </a:r>
            <a:r>
              <a:rPr lang="en-GB" dirty="0" err="1"/>
              <a:t>fyfyrwyr</a:t>
            </a:r>
            <a:endParaRPr lang="en-GB" dirty="0"/>
          </a:p>
          <a:p>
            <a:r>
              <a:rPr lang="en-GB" dirty="0"/>
              <a:t>Set o </a:t>
            </a:r>
            <a:r>
              <a:rPr lang="en-GB" dirty="0" err="1"/>
              <a:t>bynciau</a:t>
            </a:r>
            <a:endParaRPr lang="en-GB" dirty="0"/>
          </a:p>
          <a:p>
            <a:r>
              <a:rPr lang="en-GB" dirty="0"/>
              <a:t>Set o </a:t>
            </a:r>
            <a:r>
              <a:rPr lang="en-GB" dirty="0" err="1"/>
              <a:t>ddeunyddiau</a:t>
            </a:r>
            <a:endParaRPr lang="en-GB" dirty="0"/>
          </a:p>
          <a:p>
            <a:r>
              <a:rPr lang="en-GB" dirty="0" err="1"/>
              <a:t>Cynnwys</a:t>
            </a:r>
            <a:r>
              <a:rPr lang="en-GB" dirty="0"/>
              <a:t> </a:t>
            </a:r>
            <a:r>
              <a:rPr lang="en-GB" dirty="0" err="1"/>
              <a:t>cwrs</a:t>
            </a:r>
            <a:endParaRPr lang="en-GB" dirty="0"/>
          </a:p>
          <a:p>
            <a:r>
              <a:rPr lang="en-GB" dirty="0" err="1"/>
              <a:t>Popeth</a:t>
            </a:r>
            <a:r>
              <a:rPr lang="en-GB" dirty="0"/>
              <a:t> a </a:t>
            </a:r>
            <a:r>
              <a:rPr lang="en-GB" dirty="0" err="1"/>
              <a:t>ddysgir</a:t>
            </a:r>
            <a:r>
              <a:rPr lang="en-GB" dirty="0"/>
              <a:t> </a:t>
            </a:r>
            <a:r>
              <a:rPr lang="en-GB" dirty="0" err="1"/>
              <a:t>mewn</a:t>
            </a:r>
            <a:r>
              <a:rPr lang="en-GB" dirty="0"/>
              <a:t> </a:t>
            </a:r>
            <a:r>
              <a:rPr lang="en-GB" dirty="0" err="1"/>
              <a:t>ysgol</a:t>
            </a:r>
            <a:endParaRPr lang="en-GB" dirty="0"/>
          </a:p>
          <a:p>
            <a:pPr marL="0" indent="0">
              <a:buFont typeface="Symbol" pitchFamily="18" charset="2"/>
              <a:buNone/>
            </a:pPr>
            <a:r>
              <a:rPr lang="en-GB" dirty="0"/>
              <a:t>                                                                          Oliva (2009)</a:t>
            </a:r>
          </a:p>
        </p:txBody>
      </p:sp>
    </p:spTree>
    <p:extLst>
      <p:ext uri="{BB962C8B-B14F-4D97-AF65-F5344CB8AC3E}">
        <p14:creationId xmlns:p14="http://schemas.microsoft.com/office/powerpoint/2010/main" val="3789346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4496" y="2640897"/>
            <a:ext cx="3924424" cy="3993893"/>
          </a:xfrm>
        </p:spPr>
        <p:txBody>
          <a:bodyPr>
            <a:normAutofit fontScale="62500" lnSpcReduction="20000"/>
          </a:bodyPr>
          <a:lstStyle/>
          <a:p>
            <a:pPr marL="0" indent="0">
              <a:buNone/>
            </a:pPr>
            <a:r>
              <a:rPr lang="en-GB" sz="2900" dirty="0"/>
              <a:t>Four ways of approaching curriculum theory and practice:</a:t>
            </a:r>
          </a:p>
          <a:p>
            <a:endParaRPr lang="en-GB" sz="2900" dirty="0"/>
          </a:p>
          <a:p>
            <a:r>
              <a:rPr lang="en-GB" sz="2900" dirty="0"/>
              <a:t>1. Curriculum as a body of knowledge to be </a:t>
            </a:r>
            <a:r>
              <a:rPr lang="en-GB" sz="2900" b="1" dirty="0"/>
              <a:t>transmitted</a:t>
            </a:r>
          </a:p>
          <a:p>
            <a:pPr marL="0" indent="0">
              <a:buNone/>
            </a:pPr>
            <a:endParaRPr lang="en-GB" sz="2900" dirty="0"/>
          </a:p>
          <a:p>
            <a:r>
              <a:rPr lang="en-GB" sz="2900" dirty="0"/>
              <a:t>2. Curriculum as an attempt to achieve certain ends in students - </a:t>
            </a:r>
            <a:r>
              <a:rPr lang="en-GB" sz="2900" b="1" dirty="0"/>
              <a:t>product</a:t>
            </a:r>
            <a:r>
              <a:rPr lang="en-GB" sz="2900" dirty="0"/>
              <a:t>. </a:t>
            </a:r>
          </a:p>
          <a:p>
            <a:endParaRPr lang="en-GB" sz="2900" dirty="0"/>
          </a:p>
          <a:p>
            <a:r>
              <a:rPr lang="en-GB" sz="2900" dirty="0"/>
              <a:t>3. Curriculum as </a:t>
            </a:r>
            <a:r>
              <a:rPr lang="en-GB" sz="2900" b="1" dirty="0"/>
              <a:t>process</a:t>
            </a:r>
            <a:r>
              <a:rPr lang="en-GB" sz="2900" dirty="0"/>
              <a:t>. </a:t>
            </a:r>
          </a:p>
          <a:p>
            <a:pPr marL="0" indent="0">
              <a:buNone/>
            </a:pPr>
            <a:endParaRPr lang="en-GB" sz="2900" dirty="0"/>
          </a:p>
          <a:p>
            <a:r>
              <a:rPr lang="en-GB" sz="2900" dirty="0"/>
              <a:t>4. Curriculum as </a:t>
            </a:r>
            <a:r>
              <a:rPr lang="en-GB" sz="2900" b="1" dirty="0"/>
              <a:t>praxis</a:t>
            </a:r>
            <a:r>
              <a:rPr lang="en-GB" sz="2900" dirty="0"/>
              <a:t>. </a:t>
            </a:r>
          </a:p>
          <a:p>
            <a:pPr marL="0" indent="0">
              <a:buNone/>
            </a:pPr>
            <a:endParaRPr lang="en-GB" sz="2900" dirty="0"/>
          </a:p>
          <a:p>
            <a:pPr>
              <a:buNone/>
            </a:pPr>
            <a:r>
              <a:rPr lang="en-GB" sz="2900" dirty="0"/>
              <a:t>                                                    Kelly (2009)</a:t>
            </a:r>
          </a:p>
          <a:p>
            <a:endParaRPr lang="en-GB" dirty="0"/>
          </a:p>
        </p:txBody>
      </p:sp>
      <p:sp>
        <p:nvSpPr>
          <p:cNvPr id="3" name="Title 2"/>
          <p:cNvSpPr>
            <a:spLocks noGrp="1"/>
          </p:cNvSpPr>
          <p:nvPr>
            <p:ph type="title"/>
          </p:nvPr>
        </p:nvSpPr>
        <p:spPr/>
        <p:txBody>
          <a:bodyPr>
            <a:normAutofit fontScale="90000"/>
          </a:bodyPr>
          <a:lstStyle/>
          <a:p>
            <a:r>
              <a:rPr lang="en-GB" dirty="0" err="1"/>
              <a:t>Damcaniaeth</a:t>
            </a:r>
            <a:r>
              <a:rPr lang="en-GB" dirty="0"/>
              <a:t> </a:t>
            </a:r>
            <a:r>
              <a:rPr lang="en-GB" dirty="0" err="1"/>
              <a:t>cwricwlwm</a:t>
            </a:r>
            <a:r>
              <a:rPr lang="en-GB" dirty="0"/>
              <a:t> ac </a:t>
            </a:r>
            <a:r>
              <a:rPr lang="en-GB" dirty="0" err="1"/>
              <a:t>ymarfer</a:t>
            </a:r>
            <a:br>
              <a:rPr lang="en-GB" dirty="0"/>
            </a:br>
            <a:r>
              <a:rPr lang="en-GB" dirty="0"/>
              <a:t>Curriculum theory and practice </a:t>
            </a:r>
          </a:p>
        </p:txBody>
      </p:sp>
      <p:sp>
        <p:nvSpPr>
          <p:cNvPr id="4" name="Content Placeholder 1">
            <a:extLst>
              <a:ext uri="{FF2B5EF4-FFF2-40B4-BE49-F238E27FC236}">
                <a16:creationId xmlns:a16="http://schemas.microsoft.com/office/drawing/2014/main" id="{8B92369C-0962-4897-8CA1-1B27E4C25CE9}"/>
              </a:ext>
            </a:extLst>
          </p:cNvPr>
          <p:cNvSpPr txBox="1">
            <a:spLocks/>
          </p:cNvSpPr>
          <p:nvPr/>
        </p:nvSpPr>
        <p:spPr>
          <a:xfrm>
            <a:off x="251520" y="2708920"/>
            <a:ext cx="4320480" cy="4392488"/>
          </a:xfrm>
          <a:prstGeom prst="rect">
            <a:avLst/>
          </a:prstGeom>
        </p:spPr>
        <p:txBody>
          <a:bodyPr vert="horz" lIns="91440" tIns="45720" rIns="91440" bIns="45720" rtlCol="0">
            <a:normAutofit fontScale="47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4000" dirty="0" err="1">
                <a:solidFill>
                  <a:schemeClr val="tx1"/>
                </a:solidFill>
              </a:rPr>
              <a:t>Pedair</a:t>
            </a:r>
            <a:r>
              <a:rPr lang="en-GB" sz="4000" dirty="0">
                <a:solidFill>
                  <a:schemeClr val="tx1"/>
                </a:solidFill>
              </a:rPr>
              <a:t> </a:t>
            </a:r>
            <a:r>
              <a:rPr lang="en-GB" sz="4000" dirty="0" err="1">
                <a:solidFill>
                  <a:schemeClr val="tx1"/>
                </a:solidFill>
              </a:rPr>
              <a:t>ffordd</a:t>
            </a:r>
            <a:r>
              <a:rPr lang="en-GB" sz="4000" dirty="0">
                <a:solidFill>
                  <a:schemeClr val="tx1"/>
                </a:solidFill>
              </a:rPr>
              <a:t> o </a:t>
            </a:r>
            <a:r>
              <a:rPr lang="en-GB" sz="4000" dirty="0" err="1">
                <a:solidFill>
                  <a:schemeClr val="tx1"/>
                </a:solidFill>
              </a:rPr>
              <a:t>ystyried</a:t>
            </a:r>
            <a:r>
              <a:rPr lang="en-GB" sz="4000" dirty="0">
                <a:solidFill>
                  <a:schemeClr val="tx1"/>
                </a:solidFill>
              </a:rPr>
              <a:t> </a:t>
            </a:r>
            <a:r>
              <a:rPr lang="en-GB" sz="4000" dirty="0" err="1">
                <a:solidFill>
                  <a:schemeClr val="tx1"/>
                </a:solidFill>
              </a:rPr>
              <a:t>damcaniaeth</a:t>
            </a:r>
            <a:r>
              <a:rPr lang="en-GB" sz="4000" dirty="0">
                <a:solidFill>
                  <a:schemeClr val="tx1"/>
                </a:solidFill>
              </a:rPr>
              <a:t> ac </a:t>
            </a:r>
            <a:r>
              <a:rPr lang="en-GB" sz="4000" dirty="0" err="1">
                <a:solidFill>
                  <a:schemeClr val="tx1"/>
                </a:solidFill>
              </a:rPr>
              <a:t>ymarfer</a:t>
            </a:r>
            <a:r>
              <a:rPr lang="en-GB" sz="4000" dirty="0">
                <a:solidFill>
                  <a:schemeClr val="tx1"/>
                </a:solidFill>
              </a:rPr>
              <a:t> y </a:t>
            </a:r>
            <a:r>
              <a:rPr lang="en-GB" sz="4000" dirty="0" err="1">
                <a:solidFill>
                  <a:schemeClr val="tx1"/>
                </a:solidFill>
              </a:rPr>
              <a:t>cwricwlwm</a:t>
            </a:r>
            <a:r>
              <a:rPr lang="en-GB" sz="4000" dirty="0">
                <a:solidFill>
                  <a:schemeClr val="tx1"/>
                </a:solidFill>
              </a:rPr>
              <a:t>:</a:t>
            </a:r>
          </a:p>
          <a:p>
            <a:pPr marL="0" indent="0">
              <a:buFont typeface="Symbol" pitchFamily="18" charset="2"/>
              <a:buNone/>
            </a:pPr>
            <a:endParaRPr lang="en-GB" sz="4000" dirty="0">
              <a:solidFill>
                <a:schemeClr val="tx1"/>
              </a:solidFill>
            </a:endParaRPr>
          </a:p>
          <a:p>
            <a:pPr marL="0" indent="0">
              <a:buFont typeface="Symbol" pitchFamily="18" charset="2"/>
              <a:buNone/>
            </a:pPr>
            <a:r>
              <a:rPr lang="en-GB" sz="4000" dirty="0">
                <a:solidFill>
                  <a:schemeClr val="tx1"/>
                </a:solidFill>
              </a:rPr>
              <a:t>1. </a:t>
            </a:r>
            <a:r>
              <a:rPr lang="en-GB" sz="4000" dirty="0" err="1">
                <a:solidFill>
                  <a:schemeClr val="tx1"/>
                </a:solidFill>
              </a:rPr>
              <a:t>Cwricwlwm</a:t>
            </a:r>
            <a:r>
              <a:rPr lang="en-GB" sz="4000" dirty="0">
                <a:solidFill>
                  <a:schemeClr val="tx1"/>
                </a:solidFill>
              </a:rPr>
              <a:t> </a:t>
            </a:r>
            <a:r>
              <a:rPr lang="en-GB" sz="4000" dirty="0" err="1">
                <a:solidFill>
                  <a:schemeClr val="tx1"/>
                </a:solidFill>
              </a:rPr>
              <a:t>fel</a:t>
            </a:r>
            <a:r>
              <a:rPr lang="en-GB" sz="4000" dirty="0">
                <a:solidFill>
                  <a:schemeClr val="tx1"/>
                </a:solidFill>
              </a:rPr>
              <a:t> </a:t>
            </a:r>
            <a:r>
              <a:rPr lang="en-GB" sz="4000" dirty="0" err="1">
                <a:solidFill>
                  <a:schemeClr val="tx1"/>
                </a:solidFill>
              </a:rPr>
              <a:t>corff</a:t>
            </a:r>
            <a:r>
              <a:rPr lang="en-GB" sz="4000" dirty="0">
                <a:solidFill>
                  <a:schemeClr val="tx1"/>
                </a:solidFill>
              </a:rPr>
              <a:t> o </a:t>
            </a:r>
            <a:r>
              <a:rPr lang="en-GB" sz="4000" dirty="0" err="1">
                <a:solidFill>
                  <a:schemeClr val="tx1"/>
                </a:solidFill>
              </a:rPr>
              <a:t>wybodaeth</a:t>
            </a:r>
            <a:r>
              <a:rPr lang="en-GB" sz="4000" dirty="0">
                <a:solidFill>
                  <a:schemeClr val="tx1"/>
                </a:solidFill>
              </a:rPr>
              <a:t> </a:t>
            </a:r>
            <a:r>
              <a:rPr lang="en-GB" sz="4000" dirty="0" err="1">
                <a:solidFill>
                  <a:schemeClr val="tx1"/>
                </a:solidFill>
              </a:rPr>
              <a:t>i'w</a:t>
            </a:r>
            <a:r>
              <a:rPr lang="en-GB" sz="4000" dirty="0">
                <a:solidFill>
                  <a:schemeClr val="tx1"/>
                </a:solidFill>
              </a:rPr>
              <a:t> </a:t>
            </a:r>
            <a:r>
              <a:rPr lang="en-GB" sz="4000" b="1" dirty="0" err="1">
                <a:solidFill>
                  <a:schemeClr val="tx1"/>
                </a:solidFill>
              </a:rPr>
              <a:t>drosglwyddo</a:t>
            </a:r>
            <a:endParaRPr lang="en-GB" sz="4000" b="1" dirty="0">
              <a:solidFill>
                <a:schemeClr val="tx1"/>
              </a:solidFill>
            </a:endParaRPr>
          </a:p>
          <a:p>
            <a:pPr marL="514350" indent="-514350">
              <a:buFont typeface="Symbol" pitchFamily="18" charset="2"/>
              <a:buAutoNum type="arabicPeriod"/>
            </a:pPr>
            <a:endParaRPr lang="en-GB" sz="4000" b="1" dirty="0">
              <a:solidFill>
                <a:schemeClr val="tx1"/>
              </a:solidFill>
            </a:endParaRPr>
          </a:p>
          <a:p>
            <a:pPr marL="0" indent="0">
              <a:buFont typeface="Symbol" pitchFamily="18" charset="2"/>
              <a:buNone/>
            </a:pPr>
            <a:r>
              <a:rPr lang="en-GB" sz="4000" dirty="0">
                <a:solidFill>
                  <a:schemeClr val="tx1"/>
                </a:solidFill>
              </a:rPr>
              <a:t>2. </a:t>
            </a:r>
            <a:r>
              <a:rPr lang="en-GB" sz="4000" dirty="0" err="1">
                <a:solidFill>
                  <a:schemeClr val="tx1"/>
                </a:solidFill>
              </a:rPr>
              <a:t>Cwricwlwm</a:t>
            </a:r>
            <a:r>
              <a:rPr lang="en-GB" sz="4000" dirty="0">
                <a:solidFill>
                  <a:schemeClr val="tx1"/>
                </a:solidFill>
              </a:rPr>
              <a:t> </a:t>
            </a:r>
            <a:r>
              <a:rPr lang="en-GB" sz="4000" dirty="0" err="1">
                <a:solidFill>
                  <a:schemeClr val="tx1"/>
                </a:solidFill>
              </a:rPr>
              <a:t>fel</a:t>
            </a:r>
            <a:r>
              <a:rPr lang="en-GB" sz="4000" dirty="0">
                <a:solidFill>
                  <a:schemeClr val="tx1"/>
                </a:solidFill>
              </a:rPr>
              <a:t> </a:t>
            </a:r>
            <a:r>
              <a:rPr lang="en-GB" sz="4000" dirty="0" err="1">
                <a:solidFill>
                  <a:schemeClr val="tx1"/>
                </a:solidFill>
              </a:rPr>
              <a:t>ymgais</a:t>
            </a:r>
            <a:r>
              <a:rPr lang="en-GB" sz="4000" dirty="0">
                <a:solidFill>
                  <a:schemeClr val="tx1"/>
                </a:solidFill>
              </a:rPr>
              <a:t> </a:t>
            </a:r>
            <a:r>
              <a:rPr lang="en-GB" sz="4000" dirty="0" err="1">
                <a:solidFill>
                  <a:schemeClr val="tx1"/>
                </a:solidFill>
              </a:rPr>
              <a:t>i</a:t>
            </a:r>
            <a:r>
              <a:rPr lang="en-GB" sz="4000" dirty="0">
                <a:solidFill>
                  <a:schemeClr val="tx1"/>
                </a:solidFill>
              </a:rPr>
              <a:t> </a:t>
            </a:r>
            <a:r>
              <a:rPr lang="en-GB" sz="4000" dirty="0" err="1">
                <a:solidFill>
                  <a:schemeClr val="tx1"/>
                </a:solidFill>
              </a:rPr>
              <a:t>gyflawni</a:t>
            </a:r>
            <a:r>
              <a:rPr lang="en-GB" sz="4000" dirty="0">
                <a:solidFill>
                  <a:schemeClr val="tx1"/>
                </a:solidFill>
              </a:rPr>
              <a:t> </a:t>
            </a:r>
            <a:r>
              <a:rPr lang="en-GB" sz="4000" dirty="0" err="1">
                <a:solidFill>
                  <a:schemeClr val="tx1"/>
                </a:solidFill>
              </a:rPr>
              <a:t>rhai</a:t>
            </a:r>
            <a:r>
              <a:rPr lang="en-GB" sz="4000" dirty="0">
                <a:solidFill>
                  <a:schemeClr val="tx1"/>
                </a:solidFill>
              </a:rPr>
              <a:t>     </a:t>
            </a:r>
            <a:r>
              <a:rPr lang="en-GB" sz="4000" dirty="0" err="1">
                <a:solidFill>
                  <a:schemeClr val="tx1"/>
                </a:solidFill>
              </a:rPr>
              <a:t>deilliannau</a:t>
            </a:r>
            <a:r>
              <a:rPr lang="en-GB" sz="4000" dirty="0">
                <a:solidFill>
                  <a:schemeClr val="tx1"/>
                </a:solidFill>
              </a:rPr>
              <a:t> </a:t>
            </a:r>
            <a:r>
              <a:rPr lang="en-GB" sz="4000" dirty="0" err="1">
                <a:solidFill>
                  <a:schemeClr val="tx1"/>
                </a:solidFill>
              </a:rPr>
              <a:t>mewn</a:t>
            </a:r>
            <a:r>
              <a:rPr lang="en-GB" sz="4000" dirty="0">
                <a:solidFill>
                  <a:schemeClr val="tx1"/>
                </a:solidFill>
              </a:rPr>
              <a:t> </a:t>
            </a:r>
            <a:r>
              <a:rPr lang="en-GB" sz="4000" dirty="0" err="1">
                <a:solidFill>
                  <a:schemeClr val="tx1"/>
                </a:solidFill>
              </a:rPr>
              <a:t>myfyrwyr</a:t>
            </a:r>
            <a:r>
              <a:rPr lang="en-GB" sz="4000" dirty="0">
                <a:solidFill>
                  <a:schemeClr val="tx1"/>
                </a:solidFill>
              </a:rPr>
              <a:t> - </a:t>
            </a:r>
            <a:r>
              <a:rPr lang="en-GB" sz="4000" b="1" dirty="0" err="1">
                <a:solidFill>
                  <a:schemeClr val="tx1"/>
                </a:solidFill>
              </a:rPr>
              <a:t>cynnyrch</a:t>
            </a:r>
            <a:r>
              <a:rPr lang="en-GB" sz="4000" dirty="0">
                <a:solidFill>
                  <a:schemeClr val="tx1"/>
                </a:solidFill>
              </a:rPr>
              <a:t>. </a:t>
            </a:r>
          </a:p>
          <a:p>
            <a:pPr marL="0" indent="0">
              <a:buFont typeface="Symbol" pitchFamily="18" charset="2"/>
              <a:buNone/>
            </a:pPr>
            <a:endParaRPr lang="en-GB" sz="4000" dirty="0">
              <a:solidFill>
                <a:schemeClr val="tx1"/>
              </a:solidFill>
            </a:endParaRPr>
          </a:p>
          <a:p>
            <a:pPr marL="0" indent="0">
              <a:buFont typeface="Symbol" pitchFamily="18" charset="2"/>
              <a:buNone/>
            </a:pPr>
            <a:r>
              <a:rPr lang="en-GB" sz="4000" dirty="0">
                <a:solidFill>
                  <a:schemeClr val="tx1"/>
                </a:solidFill>
              </a:rPr>
              <a:t>3. </a:t>
            </a:r>
            <a:r>
              <a:rPr lang="en-GB" sz="4000" dirty="0" err="1">
                <a:solidFill>
                  <a:schemeClr val="tx1"/>
                </a:solidFill>
              </a:rPr>
              <a:t>Cwricwlwm</a:t>
            </a:r>
            <a:r>
              <a:rPr lang="en-GB" sz="4000" dirty="0">
                <a:solidFill>
                  <a:schemeClr val="tx1"/>
                </a:solidFill>
              </a:rPr>
              <a:t> </a:t>
            </a:r>
            <a:r>
              <a:rPr lang="en-GB" sz="4000" dirty="0" err="1">
                <a:solidFill>
                  <a:schemeClr val="tx1"/>
                </a:solidFill>
              </a:rPr>
              <a:t>fel</a:t>
            </a:r>
            <a:r>
              <a:rPr lang="en-GB" sz="4000" dirty="0">
                <a:solidFill>
                  <a:schemeClr val="tx1"/>
                </a:solidFill>
              </a:rPr>
              <a:t> </a:t>
            </a:r>
            <a:r>
              <a:rPr lang="en-GB" sz="4000" b="1" dirty="0">
                <a:solidFill>
                  <a:schemeClr val="tx1"/>
                </a:solidFill>
              </a:rPr>
              <a:t>proses</a:t>
            </a:r>
            <a:r>
              <a:rPr lang="en-GB" sz="4000" dirty="0">
                <a:solidFill>
                  <a:schemeClr val="tx1"/>
                </a:solidFill>
              </a:rPr>
              <a:t>. </a:t>
            </a:r>
          </a:p>
          <a:p>
            <a:pPr marL="0" indent="0">
              <a:buFont typeface="Symbol" pitchFamily="18" charset="2"/>
              <a:buNone/>
            </a:pPr>
            <a:endParaRPr lang="en-GB" sz="4000" dirty="0">
              <a:solidFill>
                <a:schemeClr val="tx1"/>
              </a:solidFill>
            </a:endParaRPr>
          </a:p>
          <a:p>
            <a:pPr marL="0" indent="0">
              <a:buFont typeface="Symbol" pitchFamily="18" charset="2"/>
              <a:buNone/>
            </a:pPr>
            <a:r>
              <a:rPr lang="en-GB" sz="4000" dirty="0">
                <a:solidFill>
                  <a:schemeClr val="tx1"/>
                </a:solidFill>
              </a:rPr>
              <a:t>4. </a:t>
            </a:r>
            <a:r>
              <a:rPr lang="en-GB" sz="4000" dirty="0" err="1">
                <a:solidFill>
                  <a:schemeClr val="tx1"/>
                </a:solidFill>
              </a:rPr>
              <a:t>Cwricwlwm</a:t>
            </a:r>
            <a:r>
              <a:rPr lang="en-GB" sz="4000" dirty="0">
                <a:solidFill>
                  <a:schemeClr val="tx1"/>
                </a:solidFill>
              </a:rPr>
              <a:t> </a:t>
            </a:r>
            <a:r>
              <a:rPr lang="en-GB" sz="4000" dirty="0" err="1">
                <a:solidFill>
                  <a:schemeClr val="tx1"/>
                </a:solidFill>
              </a:rPr>
              <a:t>fel</a:t>
            </a:r>
            <a:r>
              <a:rPr lang="en-GB" sz="4000" dirty="0">
                <a:solidFill>
                  <a:schemeClr val="tx1"/>
                </a:solidFill>
              </a:rPr>
              <a:t> </a:t>
            </a:r>
            <a:r>
              <a:rPr lang="en-GB" sz="4000" b="1" dirty="0" err="1">
                <a:solidFill>
                  <a:schemeClr val="tx1"/>
                </a:solidFill>
              </a:rPr>
              <a:t>pracsis</a:t>
            </a:r>
            <a:r>
              <a:rPr lang="en-GB" sz="4000" dirty="0">
                <a:solidFill>
                  <a:schemeClr val="tx1"/>
                </a:solidFill>
              </a:rPr>
              <a:t>. </a:t>
            </a:r>
          </a:p>
          <a:p>
            <a:pPr marL="0" indent="0">
              <a:buFont typeface="Symbol" pitchFamily="18" charset="2"/>
              <a:buNone/>
            </a:pPr>
            <a:r>
              <a:rPr lang="en-GB" sz="4000" dirty="0"/>
              <a:t>                                                     Kelly (2009)</a:t>
            </a:r>
            <a:endParaRPr lang="en-GB" sz="4000" dirty="0">
              <a:solidFill>
                <a:schemeClr val="tx1"/>
              </a:solidFill>
            </a:endParaRPr>
          </a:p>
          <a:p>
            <a:pPr marL="0" indent="0">
              <a:buFont typeface="Symbol" pitchFamily="18" charset="2"/>
              <a:buNone/>
            </a:pPr>
            <a:endParaRPr lang="en-GB" sz="2900" dirty="0"/>
          </a:p>
          <a:p>
            <a:pPr marL="0" indent="0">
              <a:buFont typeface="Symbol" pitchFamily="18" charset="2"/>
              <a:buNone/>
            </a:pPr>
            <a:endParaRPr lang="en-GB" sz="2900" dirty="0"/>
          </a:p>
          <a:p>
            <a:endParaRPr lang="en-GB" dirty="0"/>
          </a:p>
        </p:txBody>
      </p:sp>
    </p:spTree>
    <p:extLst>
      <p:ext uri="{BB962C8B-B14F-4D97-AF65-F5344CB8AC3E}">
        <p14:creationId xmlns:p14="http://schemas.microsoft.com/office/powerpoint/2010/main" val="10429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2675466"/>
            <a:ext cx="4114800" cy="3993893"/>
          </a:xfrm>
        </p:spPr>
        <p:txBody>
          <a:bodyPr>
            <a:normAutofit fontScale="62500" lnSpcReduction="20000"/>
          </a:bodyPr>
          <a:lstStyle/>
          <a:p>
            <a:r>
              <a:rPr lang="en-GB" sz="2900" dirty="0"/>
              <a:t>‘Praxis’ = ‘theoretically informed practice’ or ‘critically informed practice’  - what does this mean?</a:t>
            </a:r>
          </a:p>
          <a:p>
            <a:endParaRPr lang="en-GB" sz="2900" dirty="0"/>
          </a:p>
          <a:p>
            <a:r>
              <a:rPr lang="en-GB" sz="2900" dirty="0"/>
              <a:t>‘the curriculum is not simply a set of plans to be implemented, but rather is constituted through an active process in which planning, acting and evaluating are all reciprocally related and integrated into the process’ (Grundy, 1987)</a:t>
            </a:r>
          </a:p>
          <a:p>
            <a:endParaRPr lang="en-GB" sz="2900" dirty="0"/>
          </a:p>
          <a:p>
            <a:r>
              <a:rPr lang="en-GB" sz="2900" dirty="0"/>
              <a:t>Criticism – the praxis model does not place a strong enough emphasis upon context.</a:t>
            </a:r>
          </a:p>
          <a:p>
            <a:endParaRPr lang="en-GB" dirty="0"/>
          </a:p>
          <a:p>
            <a:endParaRPr lang="en-GB" dirty="0"/>
          </a:p>
        </p:txBody>
      </p:sp>
      <p:sp>
        <p:nvSpPr>
          <p:cNvPr id="3" name="Title 2"/>
          <p:cNvSpPr>
            <a:spLocks noGrp="1"/>
          </p:cNvSpPr>
          <p:nvPr>
            <p:ph type="title"/>
          </p:nvPr>
        </p:nvSpPr>
        <p:spPr/>
        <p:txBody>
          <a:bodyPr/>
          <a:lstStyle/>
          <a:p>
            <a:r>
              <a:rPr lang="en-GB" dirty="0"/>
              <a:t>A praxis approach to curriculum</a:t>
            </a:r>
          </a:p>
        </p:txBody>
      </p:sp>
      <p:sp>
        <p:nvSpPr>
          <p:cNvPr id="4" name="Content Placeholder 1">
            <a:extLst>
              <a:ext uri="{FF2B5EF4-FFF2-40B4-BE49-F238E27FC236}">
                <a16:creationId xmlns:a16="http://schemas.microsoft.com/office/drawing/2014/main" id="{E93FBD83-D3FD-40AC-8B0C-D554C335D545}"/>
              </a:ext>
            </a:extLst>
          </p:cNvPr>
          <p:cNvSpPr txBox="1">
            <a:spLocks/>
          </p:cNvSpPr>
          <p:nvPr/>
        </p:nvSpPr>
        <p:spPr>
          <a:xfrm>
            <a:off x="179512" y="2675467"/>
            <a:ext cx="4248471" cy="3450696"/>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600" dirty="0"/>
              <a:t>‘Praxis’ = ‘theoretically informed practice’ neu ‘critically informed practice’  - </a:t>
            </a:r>
            <a:r>
              <a:rPr lang="en-GB" sz="2600" dirty="0" err="1"/>
              <a:t>beth</a:t>
            </a:r>
            <a:r>
              <a:rPr lang="en-GB" sz="2600" dirty="0"/>
              <a:t> </a:t>
            </a:r>
            <a:r>
              <a:rPr lang="en-GB" sz="2600" dirty="0" err="1"/>
              <a:t>mae</a:t>
            </a:r>
            <a:r>
              <a:rPr lang="en-GB" sz="2600" dirty="0"/>
              <a:t> </a:t>
            </a:r>
            <a:r>
              <a:rPr lang="en-GB" sz="2600" dirty="0" err="1"/>
              <a:t>hyn</a:t>
            </a:r>
            <a:r>
              <a:rPr lang="en-GB" sz="2600" dirty="0"/>
              <a:t> </a:t>
            </a:r>
            <a:r>
              <a:rPr lang="en-GB" sz="2600" dirty="0" err="1"/>
              <a:t>yn</a:t>
            </a:r>
            <a:r>
              <a:rPr lang="en-GB" sz="2600" dirty="0"/>
              <a:t> </a:t>
            </a:r>
            <a:r>
              <a:rPr lang="en-GB" sz="2600" dirty="0" err="1"/>
              <a:t>feddwl</a:t>
            </a:r>
            <a:r>
              <a:rPr lang="en-GB" sz="2600" dirty="0"/>
              <a:t>?</a:t>
            </a:r>
          </a:p>
          <a:p>
            <a:endParaRPr lang="en-GB" sz="2600" dirty="0"/>
          </a:p>
          <a:p>
            <a:r>
              <a:rPr lang="en-GB" sz="2600" dirty="0"/>
              <a:t>‘the curriculum is not simply a set of plans to be implemented, but rather is constituted through an active process in which planning, acting and evaluating are all reciprocally related and integrated into the process’ (Grundy, 1987)</a:t>
            </a:r>
          </a:p>
          <a:p>
            <a:endParaRPr lang="en-GB" sz="2600" dirty="0"/>
          </a:p>
          <a:p>
            <a:r>
              <a:rPr lang="en-GB" sz="2600" dirty="0"/>
              <a:t>Criticism – </a:t>
            </a:r>
            <a:r>
              <a:rPr lang="en-GB" sz="2600" dirty="0" err="1"/>
              <a:t>nid</a:t>
            </a:r>
            <a:r>
              <a:rPr lang="en-GB" sz="2600" dirty="0"/>
              <a:t> </a:t>
            </a:r>
            <a:r>
              <a:rPr lang="en-GB" sz="2600" dirty="0" err="1"/>
              <a:t>yw’r</a:t>
            </a:r>
            <a:r>
              <a:rPr lang="en-GB" sz="2600" dirty="0"/>
              <a:t> model </a:t>
            </a:r>
            <a:r>
              <a:rPr lang="en-GB" sz="2600" dirty="0" err="1"/>
              <a:t>pracsis</a:t>
            </a:r>
            <a:r>
              <a:rPr lang="en-GB" sz="2600" dirty="0"/>
              <a:t> </a:t>
            </a:r>
            <a:r>
              <a:rPr lang="en-GB" sz="2600" dirty="0" err="1"/>
              <a:t>yn</a:t>
            </a:r>
            <a:r>
              <a:rPr lang="en-GB" sz="2600" dirty="0"/>
              <a:t> </a:t>
            </a:r>
            <a:r>
              <a:rPr lang="en-GB" sz="2600" dirty="0" err="1"/>
              <a:t>rhoi</a:t>
            </a:r>
            <a:r>
              <a:rPr lang="en-GB" sz="2600" dirty="0"/>
              <a:t> </a:t>
            </a:r>
            <a:r>
              <a:rPr lang="en-GB" sz="2600" dirty="0" err="1"/>
              <a:t>pwyslais</a:t>
            </a:r>
            <a:r>
              <a:rPr lang="en-GB" sz="2600" dirty="0"/>
              <a:t> </a:t>
            </a:r>
            <a:r>
              <a:rPr lang="en-GB" sz="2600" dirty="0" err="1"/>
              <a:t>digon</a:t>
            </a:r>
            <a:r>
              <a:rPr lang="en-GB" sz="2600" dirty="0"/>
              <a:t> </a:t>
            </a:r>
            <a:r>
              <a:rPr lang="en-GB" sz="2600" dirty="0" err="1"/>
              <a:t>cryf</a:t>
            </a:r>
            <a:r>
              <a:rPr lang="en-GB" sz="2600" dirty="0"/>
              <a:t> </a:t>
            </a:r>
            <a:r>
              <a:rPr lang="en-GB" sz="2600" dirty="0" err="1"/>
              <a:t>ar</a:t>
            </a:r>
            <a:r>
              <a:rPr lang="en-GB" sz="2600" dirty="0"/>
              <a:t> </a:t>
            </a:r>
            <a:r>
              <a:rPr lang="en-GB" sz="2600" dirty="0" err="1"/>
              <a:t>gyd-destun</a:t>
            </a:r>
            <a:r>
              <a:rPr lang="en-GB" sz="2600" dirty="0"/>
              <a:t>.</a:t>
            </a:r>
          </a:p>
          <a:p>
            <a:endParaRPr lang="en-GB" dirty="0"/>
          </a:p>
          <a:p>
            <a:endParaRPr lang="en-GB" dirty="0"/>
          </a:p>
        </p:txBody>
      </p:sp>
    </p:spTree>
    <p:extLst>
      <p:ext uri="{BB962C8B-B14F-4D97-AF65-F5344CB8AC3E}">
        <p14:creationId xmlns:p14="http://schemas.microsoft.com/office/powerpoint/2010/main" val="3184578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44008" y="2675467"/>
            <a:ext cx="4042792" cy="3450696"/>
          </a:xfrm>
        </p:spPr>
        <p:txBody>
          <a:bodyPr>
            <a:normAutofit fontScale="55000" lnSpcReduction="20000"/>
          </a:bodyPr>
          <a:lstStyle/>
          <a:p>
            <a:r>
              <a:rPr lang="en-GB" dirty="0"/>
              <a:t>Process approach – focuses on the means, rather than the ends of a programme of study. </a:t>
            </a:r>
          </a:p>
          <a:p>
            <a:endParaRPr lang="en-GB" dirty="0"/>
          </a:p>
          <a:p>
            <a:r>
              <a:rPr lang="en-GB" dirty="0"/>
              <a:t>The activity of learning, rather than the content of course is main concern (but does not deny the importance of course content) </a:t>
            </a:r>
          </a:p>
          <a:p>
            <a:endParaRPr lang="en-GB" dirty="0"/>
          </a:p>
          <a:p>
            <a:r>
              <a:rPr lang="en-GB" dirty="0"/>
              <a:t>Focus is on the active role of students in learning </a:t>
            </a:r>
          </a:p>
          <a:p>
            <a:endParaRPr lang="en-GB" dirty="0"/>
          </a:p>
          <a:p>
            <a:r>
              <a:rPr lang="en-GB" dirty="0"/>
              <a:t>Teacher is the facilitator (student-centred learning)</a:t>
            </a:r>
          </a:p>
          <a:p>
            <a:endParaRPr lang="en-GB" dirty="0"/>
          </a:p>
          <a:p>
            <a:r>
              <a:rPr lang="en-GB" dirty="0"/>
              <a:t>Curriculum is not a physical thing, but rather the interaction of teachers, students and knowledge</a:t>
            </a:r>
          </a:p>
        </p:txBody>
      </p:sp>
      <p:sp>
        <p:nvSpPr>
          <p:cNvPr id="3" name="Title 2"/>
          <p:cNvSpPr>
            <a:spLocks noGrp="1"/>
          </p:cNvSpPr>
          <p:nvPr>
            <p:ph type="title"/>
          </p:nvPr>
        </p:nvSpPr>
        <p:spPr/>
        <p:txBody>
          <a:bodyPr/>
          <a:lstStyle/>
          <a:p>
            <a:r>
              <a:rPr lang="en-GB" dirty="0"/>
              <a:t>A process approach to curriculum </a:t>
            </a:r>
          </a:p>
        </p:txBody>
      </p:sp>
      <p:sp>
        <p:nvSpPr>
          <p:cNvPr id="4" name="Content Placeholder 1">
            <a:extLst>
              <a:ext uri="{FF2B5EF4-FFF2-40B4-BE49-F238E27FC236}">
                <a16:creationId xmlns:a16="http://schemas.microsoft.com/office/drawing/2014/main" id="{C579F0C4-4894-4C83-9F5E-C1704ABE37B7}"/>
              </a:ext>
            </a:extLst>
          </p:cNvPr>
          <p:cNvSpPr txBox="1">
            <a:spLocks/>
          </p:cNvSpPr>
          <p:nvPr/>
        </p:nvSpPr>
        <p:spPr>
          <a:xfrm>
            <a:off x="339398" y="2420888"/>
            <a:ext cx="4258816" cy="4176464"/>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1200" dirty="0"/>
              <a:t>Dull proses – </a:t>
            </a:r>
            <a:r>
              <a:rPr lang="en-GB" sz="1200" dirty="0" err="1"/>
              <a:t>yn</a:t>
            </a:r>
            <a:r>
              <a:rPr lang="en-GB" sz="1200" dirty="0"/>
              <a:t> </a:t>
            </a:r>
            <a:r>
              <a:rPr lang="en-GB" sz="1200" dirty="0" err="1"/>
              <a:t>canolbwyntio</a:t>
            </a:r>
            <a:r>
              <a:rPr lang="en-GB" sz="1200" dirty="0"/>
              <a:t> </a:t>
            </a:r>
            <a:r>
              <a:rPr lang="en-GB" sz="1200" dirty="0" err="1"/>
              <a:t>ar</a:t>
            </a:r>
            <a:r>
              <a:rPr lang="en-GB" sz="1200" dirty="0"/>
              <a:t> y </a:t>
            </a:r>
            <a:r>
              <a:rPr lang="en-GB" sz="1200" dirty="0" err="1"/>
              <a:t>modd</a:t>
            </a:r>
            <a:r>
              <a:rPr lang="en-GB" sz="1200" dirty="0"/>
              <a:t>, </a:t>
            </a:r>
            <a:r>
              <a:rPr lang="en-GB" sz="1200" dirty="0" err="1"/>
              <a:t>yn</a:t>
            </a:r>
            <a:r>
              <a:rPr lang="en-GB" sz="1200" dirty="0"/>
              <a:t> </a:t>
            </a:r>
            <a:r>
              <a:rPr lang="en-GB" sz="1200" dirty="0" err="1"/>
              <a:t>hytrach</a:t>
            </a:r>
            <a:r>
              <a:rPr lang="en-GB" sz="1200" dirty="0"/>
              <a:t> </a:t>
            </a:r>
            <a:r>
              <a:rPr lang="en-GB" sz="1200" dirty="0" err="1"/>
              <a:t>na</a:t>
            </a:r>
            <a:r>
              <a:rPr lang="en-GB" sz="1200" dirty="0"/>
              <a:t> </a:t>
            </a:r>
            <a:r>
              <a:rPr lang="en-GB" sz="1200" dirty="0" err="1"/>
              <a:t>diwedd</a:t>
            </a:r>
            <a:r>
              <a:rPr lang="en-GB" sz="1200" dirty="0"/>
              <a:t> </a:t>
            </a:r>
            <a:r>
              <a:rPr lang="en-GB" sz="1200" dirty="0" err="1"/>
              <a:t>rhaglen</a:t>
            </a:r>
            <a:r>
              <a:rPr lang="en-GB" sz="1200" dirty="0"/>
              <a:t> </a:t>
            </a:r>
            <a:r>
              <a:rPr lang="en-GB" sz="1200" dirty="0" err="1"/>
              <a:t>astudio</a:t>
            </a:r>
            <a:r>
              <a:rPr lang="en-GB" sz="1200" dirty="0"/>
              <a:t>. </a:t>
            </a:r>
          </a:p>
          <a:p>
            <a:endParaRPr lang="en-GB" sz="1200" dirty="0"/>
          </a:p>
          <a:p>
            <a:r>
              <a:rPr lang="en-GB" sz="1200" dirty="0"/>
              <a:t>Y </a:t>
            </a:r>
            <a:r>
              <a:rPr lang="en-GB" sz="1200" dirty="0" err="1"/>
              <a:t>gweithgaredd</a:t>
            </a:r>
            <a:r>
              <a:rPr lang="en-GB" sz="1200" dirty="0"/>
              <a:t> </a:t>
            </a:r>
            <a:r>
              <a:rPr lang="en-GB" sz="1200" dirty="0" err="1"/>
              <a:t>dysgu</a:t>
            </a:r>
            <a:r>
              <a:rPr lang="en-GB" sz="1200" dirty="0"/>
              <a:t>, </a:t>
            </a:r>
            <a:r>
              <a:rPr lang="en-GB" sz="1200" dirty="0" err="1"/>
              <a:t>yn</a:t>
            </a:r>
            <a:r>
              <a:rPr lang="en-GB" sz="1200" dirty="0"/>
              <a:t> </a:t>
            </a:r>
            <a:r>
              <a:rPr lang="en-GB" sz="1200" dirty="0" err="1"/>
              <a:t>hytrach</a:t>
            </a:r>
            <a:r>
              <a:rPr lang="en-GB" sz="1200" dirty="0"/>
              <a:t> </a:t>
            </a:r>
            <a:r>
              <a:rPr lang="en-GB" sz="1200" dirty="0" err="1"/>
              <a:t>na</a:t>
            </a:r>
            <a:r>
              <a:rPr lang="en-GB" sz="1200" dirty="0"/>
              <a:t> </a:t>
            </a:r>
            <a:r>
              <a:rPr lang="en-GB" sz="1200" dirty="0" err="1"/>
              <a:t>chynnwys</a:t>
            </a:r>
            <a:r>
              <a:rPr lang="en-GB" sz="1200" dirty="0"/>
              <a:t> y </a:t>
            </a:r>
            <a:r>
              <a:rPr lang="en-GB" sz="1200" dirty="0" err="1"/>
              <a:t>cwrs</a:t>
            </a:r>
            <a:r>
              <a:rPr lang="en-GB" sz="1200" dirty="0"/>
              <a:t>, </a:t>
            </a:r>
            <a:r>
              <a:rPr lang="en-GB" sz="1200" dirty="0" err="1"/>
              <a:t>yw’r</a:t>
            </a:r>
            <a:r>
              <a:rPr lang="en-GB" sz="1200" dirty="0"/>
              <a:t> </a:t>
            </a:r>
            <a:r>
              <a:rPr lang="en-GB" sz="1200" dirty="0" err="1"/>
              <a:t>brif</a:t>
            </a:r>
            <a:r>
              <a:rPr lang="en-GB" sz="1200" dirty="0"/>
              <a:t> </a:t>
            </a:r>
            <a:r>
              <a:rPr lang="en-GB" sz="1200" dirty="0" err="1"/>
              <a:t>ffocws</a:t>
            </a:r>
            <a:r>
              <a:rPr lang="en-GB" sz="1200" dirty="0"/>
              <a:t> (</a:t>
            </a:r>
            <a:r>
              <a:rPr lang="en-GB" sz="1200" dirty="0" err="1"/>
              <a:t>ond</a:t>
            </a:r>
            <a:r>
              <a:rPr lang="en-GB" sz="1200" dirty="0"/>
              <a:t> </a:t>
            </a:r>
            <a:r>
              <a:rPr lang="en-GB" sz="1200" dirty="0" err="1"/>
              <a:t>nid</a:t>
            </a:r>
            <a:r>
              <a:rPr lang="en-GB" sz="1200" dirty="0"/>
              <a:t> </a:t>
            </a:r>
            <a:r>
              <a:rPr lang="en-GB" sz="1200" dirty="0" err="1"/>
              <a:t>yw'n</a:t>
            </a:r>
            <a:r>
              <a:rPr lang="en-GB" sz="1200" dirty="0"/>
              <a:t> </a:t>
            </a:r>
            <a:r>
              <a:rPr lang="en-GB" sz="1200" dirty="0" err="1"/>
              <a:t>gwadu</a:t>
            </a:r>
            <a:r>
              <a:rPr lang="en-GB" sz="1200" dirty="0"/>
              <a:t> </a:t>
            </a:r>
            <a:r>
              <a:rPr lang="en-GB" sz="1200" dirty="0" err="1"/>
              <a:t>pwysigrwydd</a:t>
            </a:r>
            <a:r>
              <a:rPr lang="en-GB" sz="1200" dirty="0"/>
              <a:t> </a:t>
            </a:r>
            <a:r>
              <a:rPr lang="en-GB" sz="1200" dirty="0" err="1"/>
              <a:t>cynnwys</a:t>
            </a:r>
            <a:r>
              <a:rPr lang="en-GB" sz="1200" dirty="0"/>
              <a:t> y </a:t>
            </a:r>
            <a:r>
              <a:rPr lang="en-GB" sz="1200" dirty="0" err="1"/>
              <a:t>cwrs</a:t>
            </a:r>
            <a:r>
              <a:rPr lang="en-GB" sz="1200" dirty="0"/>
              <a:t>) </a:t>
            </a:r>
          </a:p>
          <a:p>
            <a:endParaRPr lang="en-GB" sz="1200" dirty="0"/>
          </a:p>
          <a:p>
            <a:r>
              <a:rPr lang="en-GB" sz="1200" dirty="0" err="1"/>
              <a:t>Ffocws</a:t>
            </a:r>
            <a:r>
              <a:rPr lang="en-GB" sz="1200" dirty="0"/>
              <a:t> </a:t>
            </a:r>
            <a:r>
              <a:rPr lang="en-GB" sz="1200" dirty="0" err="1"/>
              <a:t>ar</a:t>
            </a:r>
            <a:r>
              <a:rPr lang="en-GB" sz="1200" dirty="0"/>
              <a:t> </a:t>
            </a:r>
            <a:r>
              <a:rPr lang="en-GB" sz="1200" dirty="0" err="1"/>
              <a:t>rôl</a:t>
            </a:r>
            <a:r>
              <a:rPr lang="en-GB" sz="1200" dirty="0"/>
              <a:t> </a:t>
            </a:r>
            <a:r>
              <a:rPr lang="en-GB" sz="1200" dirty="0" err="1"/>
              <a:t>weithredol</a:t>
            </a:r>
            <a:r>
              <a:rPr lang="en-GB" sz="1200" dirty="0"/>
              <a:t> </a:t>
            </a:r>
            <a:r>
              <a:rPr lang="en-GB" sz="1200" dirty="0" err="1"/>
              <a:t>myfyrwyr</a:t>
            </a:r>
            <a:r>
              <a:rPr lang="en-GB" sz="1200" dirty="0"/>
              <a:t> </a:t>
            </a:r>
            <a:r>
              <a:rPr lang="en-GB" sz="1200" dirty="0" err="1"/>
              <a:t>mewn</a:t>
            </a:r>
            <a:r>
              <a:rPr lang="en-GB" sz="1200" dirty="0"/>
              <a:t> </a:t>
            </a:r>
            <a:r>
              <a:rPr lang="en-GB" sz="1200" dirty="0" err="1"/>
              <a:t>dysgu</a:t>
            </a:r>
            <a:r>
              <a:rPr lang="en-GB" sz="1200" dirty="0"/>
              <a:t> </a:t>
            </a:r>
          </a:p>
          <a:p>
            <a:endParaRPr lang="en-GB" sz="1200" dirty="0"/>
          </a:p>
          <a:p>
            <a:r>
              <a:rPr lang="en-GB" sz="1200" dirty="0" err="1"/>
              <a:t>Athro</a:t>
            </a:r>
            <a:r>
              <a:rPr lang="en-GB" sz="1200" dirty="0"/>
              <a:t> </a:t>
            </a:r>
            <a:r>
              <a:rPr lang="en-GB" sz="1200" dirty="0" err="1"/>
              <a:t>yw'r</a:t>
            </a:r>
            <a:r>
              <a:rPr lang="en-GB" sz="1200" dirty="0"/>
              <a:t> </a:t>
            </a:r>
            <a:r>
              <a:rPr lang="en-GB" sz="1200" dirty="0" err="1"/>
              <a:t>hwylusydd</a:t>
            </a:r>
            <a:r>
              <a:rPr lang="en-GB" sz="1200" dirty="0"/>
              <a:t> (</a:t>
            </a:r>
            <a:r>
              <a:rPr lang="en-GB" sz="1200" dirty="0" err="1"/>
              <a:t>dysgu</a:t>
            </a:r>
            <a:r>
              <a:rPr lang="en-GB" sz="1200" dirty="0"/>
              <a:t> </a:t>
            </a:r>
            <a:r>
              <a:rPr lang="en-GB" sz="1200" dirty="0" err="1"/>
              <a:t>sy'n</a:t>
            </a:r>
            <a:r>
              <a:rPr lang="en-GB" sz="1200" dirty="0"/>
              <a:t> </a:t>
            </a:r>
            <a:r>
              <a:rPr lang="en-GB" sz="1200" dirty="0" err="1"/>
              <a:t>canolbwyntio</a:t>
            </a:r>
            <a:r>
              <a:rPr lang="en-GB" sz="1200" dirty="0"/>
              <a:t> </a:t>
            </a:r>
            <a:r>
              <a:rPr lang="en-GB" sz="1200" dirty="0" err="1"/>
              <a:t>ar</a:t>
            </a:r>
            <a:r>
              <a:rPr lang="en-GB" sz="1200" dirty="0"/>
              <a:t> y </a:t>
            </a:r>
            <a:r>
              <a:rPr lang="en-GB" sz="1200" dirty="0" err="1"/>
              <a:t>myfyriwr</a:t>
            </a:r>
            <a:r>
              <a:rPr lang="en-GB" sz="1200" dirty="0"/>
              <a:t>)</a:t>
            </a:r>
          </a:p>
          <a:p>
            <a:endParaRPr lang="en-GB" sz="1200" dirty="0"/>
          </a:p>
          <a:p>
            <a:r>
              <a:rPr lang="en-GB" sz="1200" dirty="0" err="1"/>
              <a:t>Cwricwlwm</a:t>
            </a:r>
            <a:r>
              <a:rPr lang="en-GB" sz="1200" dirty="0"/>
              <a:t> </a:t>
            </a:r>
            <a:r>
              <a:rPr lang="en-GB" sz="1200" dirty="0" err="1"/>
              <a:t>nid</a:t>
            </a:r>
            <a:r>
              <a:rPr lang="en-GB" sz="1200" dirty="0"/>
              <a:t> </a:t>
            </a:r>
            <a:r>
              <a:rPr lang="en-GB" sz="1200" dirty="0" err="1"/>
              <a:t>yn</a:t>
            </a:r>
            <a:r>
              <a:rPr lang="en-GB" sz="1200" dirty="0"/>
              <a:t> </a:t>
            </a:r>
            <a:r>
              <a:rPr lang="en-GB" sz="1200" dirty="0" err="1"/>
              <a:t>beth</a:t>
            </a:r>
            <a:r>
              <a:rPr lang="en-GB" sz="1200" dirty="0"/>
              <a:t> </a:t>
            </a:r>
            <a:r>
              <a:rPr lang="en-GB" sz="1200" dirty="0" err="1"/>
              <a:t>corfforol</a:t>
            </a:r>
            <a:r>
              <a:rPr lang="en-GB" sz="1200" dirty="0"/>
              <a:t>, </a:t>
            </a:r>
            <a:r>
              <a:rPr lang="en-GB" sz="1200" dirty="0" err="1"/>
              <a:t>ond</a:t>
            </a:r>
            <a:r>
              <a:rPr lang="en-GB" sz="1200" dirty="0"/>
              <a:t> </a:t>
            </a:r>
            <a:r>
              <a:rPr lang="en-GB" sz="1200" dirty="0" err="1"/>
              <a:t>yn</a:t>
            </a:r>
            <a:r>
              <a:rPr lang="en-GB" sz="1200" dirty="0"/>
              <a:t> </a:t>
            </a:r>
            <a:r>
              <a:rPr lang="en-GB" sz="1200" dirty="0" err="1"/>
              <a:t>hytrach</a:t>
            </a:r>
            <a:r>
              <a:rPr lang="en-GB" sz="1200" dirty="0"/>
              <a:t> y </a:t>
            </a:r>
            <a:r>
              <a:rPr lang="en-GB" sz="1200" dirty="0" err="1"/>
              <a:t>rhyngweithio</a:t>
            </a:r>
            <a:r>
              <a:rPr lang="en-GB" sz="1200" dirty="0"/>
              <a:t> </a:t>
            </a:r>
            <a:r>
              <a:rPr lang="en-GB" sz="1200" dirty="0" err="1"/>
              <a:t>rhwng</a:t>
            </a:r>
            <a:r>
              <a:rPr lang="en-GB" sz="1200" dirty="0"/>
              <a:t> </a:t>
            </a:r>
            <a:r>
              <a:rPr lang="en-GB" sz="1200" dirty="0" err="1"/>
              <a:t>yr</a:t>
            </a:r>
            <a:r>
              <a:rPr lang="en-GB" sz="1200" dirty="0"/>
              <a:t> </a:t>
            </a:r>
            <a:r>
              <a:rPr lang="en-GB" sz="1200" dirty="0" err="1"/>
              <a:t>athrawon</a:t>
            </a:r>
            <a:r>
              <a:rPr lang="en-GB" sz="1200" dirty="0"/>
              <a:t>, </a:t>
            </a:r>
            <a:r>
              <a:rPr lang="en-GB" sz="1200" dirty="0" err="1"/>
              <a:t>myfyrwyr</a:t>
            </a:r>
            <a:r>
              <a:rPr lang="en-GB" sz="1200" dirty="0"/>
              <a:t> a </a:t>
            </a:r>
            <a:r>
              <a:rPr lang="en-GB" sz="1200" dirty="0" err="1"/>
              <a:t>gwybodaeth</a:t>
            </a:r>
            <a:endParaRPr lang="en-GB" sz="1200" dirty="0"/>
          </a:p>
        </p:txBody>
      </p:sp>
    </p:spTree>
    <p:extLst>
      <p:ext uri="{BB962C8B-B14F-4D97-AF65-F5344CB8AC3E}">
        <p14:creationId xmlns:p14="http://schemas.microsoft.com/office/powerpoint/2010/main" val="1892325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0" y="2675467"/>
            <a:ext cx="3708400" cy="3450696"/>
          </a:xfrm>
        </p:spPr>
        <p:txBody>
          <a:bodyPr>
            <a:normAutofit fontScale="92500" lnSpcReduction="10000"/>
          </a:bodyPr>
          <a:lstStyle/>
          <a:p>
            <a:r>
              <a:rPr lang="en-GB" dirty="0" err="1"/>
              <a:t>a.k.a</a:t>
            </a:r>
            <a:r>
              <a:rPr lang="en-GB" dirty="0"/>
              <a:t> the objectives model</a:t>
            </a:r>
          </a:p>
          <a:p>
            <a:endParaRPr lang="en-GB" dirty="0"/>
          </a:p>
          <a:p>
            <a:r>
              <a:rPr lang="en-GB" dirty="0"/>
              <a:t>Solely interested in the product of the curriculum : what the can the student actually do after completing the curriculum?</a:t>
            </a:r>
          </a:p>
          <a:p>
            <a:endParaRPr lang="en-GB" dirty="0"/>
          </a:p>
          <a:p>
            <a:r>
              <a:rPr lang="en-GB" dirty="0"/>
              <a:t>Rests on behaviourist approaches</a:t>
            </a:r>
          </a:p>
          <a:p>
            <a:endParaRPr lang="en-GB" dirty="0"/>
          </a:p>
          <a:p>
            <a:endParaRPr lang="en-GB" dirty="0"/>
          </a:p>
        </p:txBody>
      </p:sp>
      <p:sp>
        <p:nvSpPr>
          <p:cNvPr id="3" name="Title 2"/>
          <p:cNvSpPr>
            <a:spLocks noGrp="1"/>
          </p:cNvSpPr>
          <p:nvPr>
            <p:ph type="title"/>
          </p:nvPr>
        </p:nvSpPr>
        <p:spPr/>
        <p:txBody>
          <a:bodyPr>
            <a:normAutofit/>
          </a:bodyPr>
          <a:lstStyle/>
          <a:p>
            <a:r>
              <a:rPr lang="en-GB" dirty="0"/>
              <a:t>A product approach to curriculum </a:t>
            </a:r>
          </a:p>
        </p:txBody>
      </p:sp>
      <p:sp>
        <p:nvSpPr>
          <p:cNvPr id="4" name="Content Placeholder 1">
            <a:extLst>
              <a:ext uri="{FF2B5EF4-FFF2-40B4-BE49-F238E27FC236}">
                <a16:creationId xmlns:a16="http://schemas.microsoft.com/office/drawing/2014/main" id="{52FF2C2E-6DD8-47D3-B80E-1804358224C7}"/>
              </a:ext>
            </a:extLst>
          </p:cNvPr>
          <p:cNvSpPr txBox="1">
            <a:spLocks/>
          </p:cNvSpPr>
          <p:nvPr/>
        </p:nvSpPr>
        <p:spPr>
          <a:xfrm>
            <a:off x="611560" y="2780928"/>
            <a:ext cx="3708400" cy="3450696"/>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t>A </a:t>
            </a:r>
            <a:r>
              <a:rPr lang="en-GB" dirty="0" err="1"/>
              <a:t>elwir</a:t>
            </a:r>
            <a:r>
              <a:rPr lang="en-GB" dirty="0"/>
              <a:t> </a:t>
            </a:r>
            <a:r>
              <a:rPr lang="en-GB" dirty="0" err="1"/>
              <a:t>hefyd</a:t>
            </a:r>
            <a:r>
              <a:rPr lang="en-GB" dirty="0"/>
              <a:t> </a:t>
            </a:r>
            <a:r>
              <a:rPr lang="en-GB" dirty="0" err="1"/>
              <a:t>yn</a:t>
            </a:r>
            <a:r>
              <a:rPr lang="en-GB" dirty="0"/>
              <a:t> ‘</a:t>
            </a:r>
            <a:r>
              <a:rPr lang="en-GB" dirty="0" err="1"/>
              <a:t>fodel</a:t>
            </a:r>
            <a:r>
              <a:rPr lang="en-GB" dirty="0"/>
              <a:t> </a:t>
            </a:r>
            <a:r>
              <a:rPr lang="en-GB" dirty="0" err="1"/>
              <a:t>amcanion</a:t>
            </a:r>
            <a:r>
              <a:rPr lang="en-GB" dirty="0"/>
              <a:t>’</a:t>
            </a:r>
          </a:p>
          <a:p>
            <a:endParaRPr lang="en-GB" dirty="0"/>
          </a:p>
          <a:p>
            <a:r>
              <a:rPr lang="en-GB" dirty="0"/>
              <a:t>Dim </a:t>
            </a:r>
            <a:r>
              <a:rPr lang="en-GB" dirty="0" err="1"/>
              <a:t>ond</a:t>
            </a:r>
            <a:r>
              <a:rPr lang="en-GB" dirty="0"/>
              <a:t> </a:t>
            </a:r>
            <a:r>
              <a:rPr lang="en-GB" dirty="0" err="1"/>
              <a:t>diddordeb</a:t>
            </a:r>
            <a:r>
              <a:rPr lang="en-GB" dirty="0"/>
              <a:t> </a:t>
            </a:r>
            <a:r>
              <a:rPr lang="en-GB" dirty="0" err="1"/>
              <a:t>yng</a:t>
            </a:r>
            <a:r>
              <a:rPr lang="en-GB" dirty="0"/>
              <a:t> </a:t>
            </a:r>
            <a:r>
              <a:rPr lang="en-GB" dirty="0" err="1"/>
              <a:t>nghynnyrch</a:t>
            </a:r>
            <a:r>
              <a:rPr lang="en-GB" dirty="0"/>
              <a:t> y </a:t>
            </a:r>
            <a:r>
              <a:rPr lang="en-GB" dirty="0" err="1"/>
              <a:t>cwricwlwm</a:t>
            </a:r>
            <a:r>
              <a:rPr lang="en-GB" dirty="0"/>
              <a:t> : </a:t>
            </a:r>
            <a:r>
              <a:rPr lang="en-GB" dirty="0" err="1"/>
              <a:t>beth</a:t>
            </a:r>
            <a:r>
              <a:rPr lang="en-GB" dirty="0"/>
              <a:t> all y </a:t>
            </a:r>
            <a:r>
              <a:rPr lang="en-GB" dirty="0" err="1"/>
              <a:t>myfyriwr</a:t>
            </a:r>
            <a:r>
              <a:rPr lang="en-GB" dirty="0"/>
              <a:t> </a:t>
            </a:r>
            <a:r>
              <a:rPr lang="en-GB" dirty="0" err="1"/>
              <a:t>ei</a:t>
            </a:r>
            <a:r>
              <a:rPr lang="en-GB" dirty="0"/>
              <a:t> </a:t>
            </a:r>
            <a:r>
              <a:rPr lang="en-GB" dirty="0" err="1"/>
              <a:t>wneud</a:t>
            </a:r>
            <a:r>
              <a:rPr lang="en-GB" dirty="0"/>
              <a:t> </a:t>
            </a:r>
            <a:r>
              <a:rPr lang="en-GB" dirty="0" err="1"/>
              <a:t>mewn</a:t>
            </a:r>
            <a:r>
              <a:rPr lang="en-GB" dirty="0"/>
              <a:t> </a:t>
            </a:r>
            <a:r>
              <a:rPr lang="en-GB" dirty="0" err="1"/>
              <a:t>gwirionedd</a:t>
            </a:r>
            <a:r>
              <a:rPr lang="en-GB" dirty="0"/>
              <a:t> </a:t>
            </a:r>
            <a:r>
              <a:rPr lang="en-GB" dirty="0" err="1"/>
              <a:t>ar</a:t>
            </a:r>
            <a:r>
              <a:rPr lang="en-GB" dirty="0"/>
              <a:t> </a:t>
            </a:r>
            <a:r>
              <a:rPr lang="en-GB" dirty="0" err="1"/>
              <a:t>ôl</a:t>
            </a:r>
            <a:r>
              <a:rPr lang="en-GB" dirty="0"/>
              <a:t> </a:t>
            </a:r>
            <a:r>
              <a:rPr lang="en-GB" dirty="0" err="1"/>
              <a:t>cwblhau'r</a:t>
            </a:r>
            <a:r>
              <a:rPr lang="en-GB" dirty="0"/>
              <a:t> </a:t>
            </a:r>
            <a:r>
              <a:rPr lang="en-GB" dirty="0" err="1"/>
              <a:t>cwricwlwm</a:t>
            </a:r>
            <a:r>
              <a:rPr lang="en-GB" dirty="0"/>
              <a:t>?</a:t>
            </a:r>
          </a:p>
          <a:p>
            <a:endParaRPr lang="en-GB" dirty="0"/>
          </a:p>
          <a:p>
            <a:r>
              <a:rPr lang="en-GB" dirty="0" err="1"/>
              <a:t>Yn</a:t>
            </a:r>
            <a:r>
              <a:rPr lang="en-GB" dirty="0"/>
              <a:t> </a:t>
            </a:r>
            <a:r>
              <a:rPr lang="en-GB" dirty="0" err="1"/>
              <a:t>dibynnu</a:t>
            </a:r>
            <a:r>
              <a:rPr lang="en-GB" dirty="0"/>
              <a:t> </a:t>
            </a:r>
            <a:r>
              <a:rPr lang="en-GB" dirty="0" err="1"/>
              <a:t>ar</a:t>
            </a:r>
            <a:r>
              <a:rPr lang="en-GB" dirty="0"/>
              <a:t> </a:t>
            </a:r>
            <a:r>
              <a:rPr lang="en-GB" dirty="0" err="1"/>
              <a:t>ddulliau</a:t>
            </a:r>
            <a:r>
              <a:rPr lang="en-GB" dirty="0"/>
              <a:t> </a:t>
            </a:r>
            <a:r>
              <a:rPr lang="en-GB" dirty="0" err="1"/>
              <a:t>ymddygiadol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128291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60648"/>
            <a:ext cx="8229600" cy="1252728"/>
          </a:xfrm>
        </p:spPr>
        <p:txBody>
          <a:bodyPr/>
          <a:lstStyle/>
          <a:p>
            <a:pPr algn="l"/>
            <a:r>
              <a:rPr lang="en-GB" dirty="0"/>
              <a:t>A product curriculum</a:t>
            </a:r>
          </a:p>
        </p:txBody>
      </p:sp>
      <p:sp>
        <p:nvSpPr>
          <p:cNvPr id="3" name="Content Placeholder 2"/>
          <p:cNvSpPr>
            <a:spLocks noGrp="1"/>
          </p:cNvSpPr>
          <p:nvPr>
            <p:ph idx="1"/>
          </p:nvPr>
        </p:nvSpPr>
        <p:spPr>
          <a:xfrm>
            <a:off x="4752034" y="2780928"/>
            <a:ext cx="4068440" cy="3450696"/>
          </a:xfrm>
        </p:spPr>
        <p:txBody>
          <a:bodyPr>
            <a:normAutofit fontScale="62500" lnSpcReduction="20000"/>
          </a:bodyPr>
          <a:lstStyle/>
          <a:p>
            <a:pPr marL="0" indent="0">
              <a:buNone/>
            </a:pPr>
            <a:r>
              <a:rPr lang="en-GB" dirty="0"/>
              <a:t>Established through the work of Ralph Tyler (1948) </a:t>
            </a:r>
          </a:p>
          <a:p>
            <a:pPr marL="0" indent="0">
              <a:buNone/>
            </a:pPr>
            <a:r>
              <a:rPr lang="en-GB" dirty="0"/>
              <a:t>Four part model for curriculum development:</a:t>
            </a:r>
          </a:p>
          <a:p>
            <a:pPr marL="0" indent="0">
              <a:buNone/>
            </a:pPr>
            <a:endParaRPr lang="en-GB" dirty="0"/>
          </a:p>
          <a:p>
            <a:pPr marL="0" indent="0">
              <a:buNone/>
            </a:pPr>
            <a:r>
              <a:rPr lang="en-GB" dirty="0"/>
              <a:t>Model rests on four questions:</a:t>
            </a:r>
          </a:p>
          <a:p>
            <a:pPr marL="0" indent="0">
              <a:buNone/>
            </a:pPr>
            <a:endParaRPr lang="en-GB" dirty="0"/>
          </a:p>
          <a:p>
            <a:pPr marL="342900" indent="-342900">
              <a:buAutoNum type="arabicPeriod"/>
            </a:pPr>
            <a:r>
              <a:rPr lang="en-GB" dirty="0"/>
              <a:t>What are the educational purposes of the curriculum? What are its aims and objectives?</a:t>
            </a:r>
          </a:p>
          <a:p>
            <a:pPr marL="342900" indent="-342900">
              <a:buAutoNum type="arabicPeriod"/>
            </a:pPr>
            <a:r>
              <a:rPr lang="en-GB" dirty="0"/>
              <a:t>Which learning experiences will help these aims and objectives be obtained?</a:t>
            </a:r>
          </a:p>
          <a:p>
            <a:pPr marL="342900" indent="-342900">
              <a:buAutoNum type="arabicPeriod"/>
            </a:pPr>
            <a:r>
              <a:rPr lang="en-GB" dirty="0"/>
              <a:t>How should these experiences be best organised so the curriculum is as effective as it can be?</a:t>
            </a:r>
          </a:p>
          <a:p>
            <a:pPr marL="342900" indent="-342900">
              <a:buAutoNum type="arabicPeriod"/>
            </a:pPr>
            <a:r>
              <a:rPr lang="en-GB" dirty="0"/>
              <a:t>How should the curriculum be evaluated? Which part of it was not effective?</a:t>
            </a:r>
          </a:p>
          <a:p>
            <a:endParaRPr lang="en-GB" dirty="0"/>
          </a:p>
        </p:txBody>
      </p:sp>
      <p:sp>
        <p:nvSpPr>
          <p:cNvPr id="4" name="Content Placeholder 2">
            <a:extLst>
              <a:ext uri="{FF2B5EF4-FFF2-40B4-BE49-F238E27FC236}">
                <a16:creationId xmlns:a16="http://schemas.microsoft.com/office/drawing/2014/main" id="{2B186814-F9C1-40ED-8A9F-7DF014D925A8}"/>
              </a:ext>
            </a:extLst>
          </p:cNvPr>
          <p:cNvSpPr txBox="1">
            <a:spLocks/>
          </p:cNvSpPr>
          <p:nvPr/>
        </p:nvSpPr>
        <p:spPr>
          <a:xfrm>
            <a:off x="355650" y="2780928"/>
            <a:ext cx="4068440" cy="3450696"/>
          </a:xfrm>
          <a:prstGeom prst="rect">
            <a:avLst/>
          </a:prstGeom>
        </p:spPr>
        <p:txBody>
          <a:bodyPr vert="horz" lIns="91440" tIns="45720" rIns="91440" bIns="45720" rtlCol="0">
            <a:normAutofit fontScale="6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err="1"/>
              <a:t>Sefydlwyd</a:t>
            </a:r>
            <a:r>
              <a:rPr lang="en-GB" dirty="0"/>
              <a:t> </a:t>
            </a:r>
            <a:r>
              <a:rPr lang="en-GB" dirty="0" err="1"/>
              <a:t>drwy</a:t>
            </a:r>
            <a:r>
              <a:rPr lang="en-GB" dirty="0"/>
              <a:t> </a:t>
            </a:r>
            <a:r>
              <a:rPr lang="en-GB" dirty="0" err="1"/>
              <a:t>waith</a:t>
            </a:r>
            <a:r>
              <a:rPr lang="en-GB" dirty="0"/>
              <a:t> Ralph Tyler (1948) </a:t>
            </a:r>
          </a:p>
          <a:p>
            <a:pPr marL="0" indent="0">
              <a:buFont typeface="Symbol" pitchFamily="18" charset="2"/>
              <a:buNone/>
            </a:pPr>
            <a:endParaRPr lang="en-GB" dirty="0"/>
          </a:p>
          <a:p>
            <a:pPr marL="0" indent="0">
              <a:buFont typeface="Symbol" pitchFamily="18" charset="2"/>
              <a:buNone/>
            </a:pPr>
            <a:r>
              <a:rPr lang="en-GB" dirty="0"/>
              <a:t>Model </a:t>
            </a:r>
            <a:r>
              <a:rPr lang="en-GB" dirty="0" err="1"/>
              <a:t>pedair</a:t>
            </a:r>
            <a:r>
              <a:rPr lang="en-GB" dirty="0"/>
              <a:t> </a:t>
            </a:r>
            <a:r>
              <a:rPr lang="en-GB" dirty="0" err="1"/>
              <a:t>rhan</a:t>
            </a:r>
            <a:r>
              <a:rPr lang="en-GB" dirty="0"/>
              <a:t> </a:t>
            </a:r>
            <a:r>
              <a:rPr lang="en-GB" dirty="0" err="1"/>
              <a:t>ar</a:t>
            </a:r>
            <a:r>
              <a:rPr lang="en-GB" dirty="0"/>
              <a:t> </a:t>
            </a:r>
            <a:r>
              <a:rPr lang="en-GB" dirty="0" err="1"/>
              <a:t>gyfer</a:t>
            </a:r>
            <a:r>
              <a:rPr lang="en-GB" dirty="0"/>
              <a:t> </a:t>
            </a:r>
            <a:r>
              <a:rPr lang="en-GB" dirty="0" err="1"/>
              <a:t>datblygu'r</a:t>
            </a:r>
            <a:r>
              <a:rPr lang="en-GB" dirty="0"/>
              <a:t> </a:t>
            </a:r>
            <a:r>
              <a:rPr lang="en-GB" dirty="0" err="1"/>
              <a:t>cwricwlwm</a:t>
            </a:r>
            <a:r>
              <a:rPr lang="en-GB" dirty="0"/>
              <a:t>:</a:t>
            </a:r>
          </a:p>
          <a:p>
            <a:pPr marL="0" indent="0">
              <a:buFont typeface="Symbol" pitchFamily="18" charset="2"/>
              <a:buNone/>
            </a:pPr>
            <a:endParaRPr lang="en-GB" dirty="0"/>
          </a:p>
          <a:p>
            <a:pPr marL="0" indent="0">
              <a:buFont typeface="Symbol" pitchFamily="18" charset="2"/>
              <a:buNone/>
            </a:pPr>
            <a:r>
              <a:rPr lang="en-GB" dirty="0" err="1"/>
              <a:t>Mae’r</a:t>
            </a:r>
            <a:r>
              <a:rPr lang="en-GB" dirty="0"/>
              <a:t> model </a:t>
            </a:r>
            <a:r>
              <a:rPr lang="en-GB" dirty="0" err="1"/>
              <a:t>yn</a:t>
            </a:r>
            <a:r>
              <a:rPr lang="en-GB" dirty="0"/>
              <a:t> </a:t>
            </a:r>
            <a:r>
              <a:rPr lang="en-GB" dirty="0" err="1"/>
              <a:t>dibynnu</a:t>
            </a:r>
            <a:r>
              <a:rPr lang="en-GB" dirty="0"/>
              <a:t> </a:t>
            </a:r>
            <a:r>
              <a:rPr lang="en-GB" dirty="0" err="1"/>
              <a:t>ar</a:t>
            </a:r>
            <a:r>
              <a:rPr lang="en-GB" dirty="0"/>
              <a:t> </a:t>
            </a:r>
            <a:r>
              <a:rPr lang="en-GB" dirty="0" err="1"/>
              <a:t>bedwar</a:t>
            </a:r>
            <a:r>
              <a:rPr lang="en-GB" dirty="0"/>
              <a:t> </a:t>
            </a:r>
            <a:r>
              <a:rPr lang="en-GB" dirty="0" err="1"/>
              <a:t>cwestiwn</a:t>
            </a:r>
            <a:r>
              <a:rPr lang="en-GB" dirty="0"/>
              <a:t>:</a:t>
            </a:r>
          </a:p>
          <a:p>
            <a:pPr marL="0" indent="0">
              <a:buFont typeface="Symbol" pitchFamily="18" charset="2"/>
              <a:buNone/>
            </a:pPr>
            <a:endParaRPr lang="en-GB" dirty="0"/>
          </a:p>
          <a:p>
            <a:pPr marL="0" indent="0">
              <a:buFont typeface="Symbol" pitchFamily="18" charset="2"/>
              <a:buNone/>
            </a:pPr>
            <a:r>
              <a:rPr lang="en-GB" dirty="0"/>
              <a:t>Beth </a:t>
            </a:r>
            <a:r>
              <a:rPr lang="en-GB" dirty="0" err="1"/>
              <a:t>yw</a:t>
            </a:r>
            <a:r>
              <a:rPr lang="en-GB" dirty="0"/>
              <a:t> </a:t>
            </a:r>
            <a:r>
              <a:rPr lang="en-GB" dirty="0" err="1"/>
              <a:t>dibenion</a:t>
            </a:r>
            <a:r>
              <a:rPr lang="en-GB" dirty="0"/>
              <a:t> </a:t>
            </a:r>
            <a:r>
              <a:rPr lang="en-GB" dirty="0" err="1"/>
              <a:t>addysgol</a:t>
            </a:r>
            <a:r>
              <a:rPr lang="en-GB" dirty="0"/>
              <a:t> y </a:t>
            </a:r>
            <a:r>
              <a:rPr lang="en-GB" dirty="0" err="1"/>
              <a:t>cwricwlwm</a:t>
            </a:r>
            <a:r>
              <a:rPr lang="en-GB" dirty="0"/>
              <a:t>? Beth </a:t>
            </a:r>
            <a:r>
              <a:rPr lang="en-GB" dirty="0" err="1"/>
              <a:t>yw</a:t>
            </a:r>
            <a:r>
              <a:rPr lang="en-GB" dirty="0"/>
              <a:t> </a:t>
            </a:r>
            <a:r>
              <a:rPr lang="en-GB" dirty="0" err="1"/>
              <a:t>ei</a:t>
            </a:r>
            <a:r>
              <a:rPr lang="en-GB" dirty="0"/>
              <a:t> </a:t>
            </a:r>
            <a:r>
              <a:rPr lang="en-GB" dirty="0" err="1"/>
              <a:t>nodau</a:t>
            </a:r>
            <a:r>
              <a:rPr lang="en-GB" dirty="0"/>
              <a:t> </a:t>
            </a:r>
            <a:r>
              <a:rPr lang="en-GB" dirty="0" err="1"/>
              <a:t>a'i</a:t>
            </a:r>
            <a:r>
              <a:rPr lang="en-GB" dirty="0"/>
              <a:t> </a:t>
            </a:r>
            <a:r>
              <a:rPr lang="en-GB" dirty="0" err="1"/>
              <a:t>amcanion</a:t>
            </a:r>
            <a:r>
              <a:rPr lang="en-GB" dirty="0"/>
              <a:t>?</a:t>
            </a:r>
          </a:p>
          <a:p>
            <a:pPr marL="0" indent="0">
              <a:buFont typeface="Symbol" pitchFamily="18" charset="2"/>
              <a:buNone/>
            </a:pPr>
            <a:r>
              <a:rPr lang="en-GB" dirty="0"/>
              <a:t>Pa </a:t>
            </a:r>
            <a:r>
              <a:rPr lang="en-GB" dirty="0" err="1"/>
              <a:t>brofiadau</a:t>
            </a:r>
            <a:r>
              <a:rPr lang="en-GB" dirty="0"/>
              <a:t> </a:t>
            </a:r>
            <a:r>
              <a:rPr lang="en-GB" dirty="0" err="1"/>
              <a:t>dysgu</a:t>
            </a:r>
            <a:r>
              <a:rPr lang="en-GB" dirty="0"/>
              <a:t> </a:t>
            </a:r>
            <a:r>
              <a:rPr lang="en-GB" dirty="0" err="1"/>
              <a:t>fydd</a:t>
            </a:r>
            <a:r>
              <a:rPr lang="en-GB" dirty="0"/>
              <a:t> </a:t>
            </a:r>
            <a:r>
              <a:rPr lang="en-GB" dirty="0" err="1"/>
              <a:t>yn</a:t>
            </a:r>
            <a:r>
              <a:rPr lang="en-GB" dirty="0"/>
              <a:t> </a:t>
            </a:r>
            <a:r>
              <a:rPr lang="en-GB" dirty="0" err="1"/>
              <a:t>helpu'r</a:t>
            </a:r>
            <a:r>
              <a:rPr lang="en-GB" dirty="0"/>
              <a:t> </a:t>
            </a:r>
            <a:r>
              <a:rPr lang="en-GB" dirty="0" err="1"/>
              <a:t>nodau</a:t>
            </a:r>
            <a:r>
              <a:rPr lang="en-GB" dirty="0"/>
              <a:t> </a:t>
            </a:r>
            <a:r>
              <a:rPr lang="en-GB" dirty="0" err="1"/>
              <a:t>a'r</a:t>
            </a:r>
            <a:r>
              <a:rPr lang="en-GB" dirty="0"/>
              <a:t> </a:t>
            </a:r>
            <a:r>
              <a:rPr lang="en-GB" dirty="0" err="1"/>
              <a:t>amcanion</a:t>
            </a:r>
            <a:r>
              <a:rPr lang="en-GB" dirty="0"/>
              <a:t> </a:t>
            </a:r>
            <a:r>
              <a:rPr lang="en-GB" dirty="0" err="1"/>
              <a:t>hyn</a:t>
            </a:r>
            <a:r>
              <a:rPr lang="en-GB" dirty="0"/>
              <a:t>?</a:t>
            </a:r>
          </a:p>
          <a:p>
            <a:pPr marL="0" indent="0">
              <a:buFont typeface="Symbol" pitchFamily="18" charset="2"/>
              <a:buNone/>
            </a:pPr>
            <a:r>
              <a:rPr lang="en-GB" dirty="0"/>
              <a:t>Sut y </a:t>
            </a:r>
            <a:r>
              <a:rPr lang="en-GB" dirty="0" err="1"/>
              <a:t>dylid</a:t>
            </a:r>
            <a:r>
              <a:rPr lang="en-GB" dirty="0"/>
              <a:t> </a:t>
            </a:r>
            <a:r>
              <a:rPr lang="en-GB" dirty="0" err="1"/>
              <a:t>trefnu'r</a:t>
            </a:r>
            <a:r>
              <a:rPr lang="en-GB" dirty="0"/>
              <a:t> </a:t>
            </a:r>
            <a:r>
              <a:rPr lang="en-GB" dirty="0" err="1"/>
              <a:t>profiadau</a:t>
            </a:r>
            <a:r>
              <a:rPr lang="en-GB" dirty="0"/>
              <a:t> </a:t>
            </a:r>
            <a:r>
              <a:rPr lang="en-GB" dirty="0" err="1"/>
              <a:t>hyn</a:t>
            </a:r>
            <a:r>
              <a:rPr lang="en-GB" dirty="0"/>
              <a:t> </a:t>
            </a:r>
            <a:r>
              <a:rPr lang="en-GB" dirty="0" err="1"/>
              <a:t>orau</a:t>
            </a:r>
            <a:r>
              <a:rPr lang="en-GB" dirty="0"/>
              <a:t> </a:t>
            </a:r>
            <a:r>
              <a:rPr lang="en-GB" dirty="0" err="1"/>
              <a:t>fel</a:t>
            </a:r>
            <a:r>
              <a:rPr lang="en-GB" dirty="0"/>
              <a:t> bod y </a:t>
            </a:r>
            <a:r>
              <a:rPr lang="en-GB" dirty="0" err="1"/>
              <a:t>cwricwlwm</a:t>
            </a:r>
            <a:r>
              <a:rPr lang="en-GB" dirty="0"/>
              <a:t> mor </a:t>
            </a:r>
            <a:r>
              <a:rPr lang="en-GB" dirty="0" err="1"/>
              <a:t>effeithiol</a:t>
            </a:r>
            <a:r>
              <a:rPr lang="en-GB" dirty="0"/>
              <a:t> ag y gall </a:t>
            </a:r>
            <a:r>
              <a:rPr lang="en-GB" dirty="0" err="1"/>
              <a:t>fod</a:t>
            </a:r>
            <a:r>
              <a:rPr lang="en-GB" dirty="0"/>
              <a:t>?</a:t>
            </a:r>
          </a:p>
          <a:p>
            <a:pPr marL="0" indent="0">
              <a:buFont typeface="Symbol" pitchFamily="18" charset="2"/>
              <a:buNone/>
            </a:pPr>
            <a:r>
              <a:rPr lang="en-GB" dirty="0"/>
              <a:t>Sut y </a:t>
            </a:r>
            <a:r>
              <a:rPr lang="en-GB" dirty="0" err="1"/>
              <a:t>dylid</a:t>
            </a:r>
            <a:r>
              <a:rPr lang="en-GB" dirty="0"/>
              <a:t> </a:t>
            </a:r>
            <a:r>
              <a:rPr lang="en-GB" dirty="0" err="1"/>
              <a:t>gwerthuso'r</a:t>
            </a:r>
            <a:r>
              <a:rPr lang="en-GB" dirty="0"/>
              <a:t> </a:t>
            </a:r>
            <a:r>
              <a:rPr lang="en-GB" dirty="0" err="1"/>
              <a:t>cwricwlwm</a:t>
            </a:r>
            <a:r>
              <a:rPr lang="en-GB" dirty="0"/>
              <a:t>? Pa ran </a:t>
            </a:r>
            <a:r>
              <a:rPr lang="en-GB" dirty="0" err="1"/>
              <a:t>ohoni</a:t>
            </a:r>
            <a:r>
              <a:rPr lang="en-GB" dirty="0"/>
              <a:t> </a:t>
            </a:r>
            <a:r>
              <a:rPr lang="en-GB" dirty="0" err="1"/>
              <a:t>nad</a:t>
            </a:r>
            <a:r>
              <a:rPr lang="en-GB" dirty="0"/>
              <a:t> </a:t>
            </a:r>
            <a:r>
              <a:rPr lang="en-GB" dirty="0" err="1"/>
              <a:t>oedd</a:t>
            </a:r>
            <a:r>
              <a:rPr lang="en-GB" dirty="0"/>
              <a:t> </a:t>
            </a:r>
            <a:r>
              <a:rPr lang="en-GB" dirty="0" err="1"/>
              <a:t>yn</a:t>
            </a:r>
            <a:r>
              <a:rPr lang="en-GB" dirty="0"/>
              <a:t> </a:t>
            </a:r>
            <a:r>
              <a:rPr lang="en-GB" dirty="0" err="1"/>
              <a:t>effeithiol</a:t>
            </a:r>
            <a:r>
              <a:rPr lang="en-GB" dirty="0"/>
              <a:t>?</a:t>
            </a:r>
          </a:p>
          <a:p>
            <a:pPr marL="0" indent="0">
              <a:buFont typeface="Symbol" pitchFamily="18" charset="2"/>
              <a:buNone/>
            </a:pPr>
            <a:endParaRPr lang="en-GB" dirty="0"/>
          </a:p>
          <a:p>
            <a:pPr marL="0" indent="0">
              <a:buFont typeface="Symbol" pitchFamily="18" charset="2"/>
              <a:buNone/>
            </a:pPr>
            <a:endParaRPr lang="en-GB" dirty="0"/>
          </a:p>
          <a:p>
            <a:endParaRPr lang="en-GB" dirty="0"/>
          </a:p>
        </p:txBody>
      </p:sp>
    </p:spTree>
    <p:extLst>
      <p:ext uri="{BB962C8B-B14F-4D97-AF65-F5344CB8AC3E}">
        <p14:creationId xmlns:p14="http://schemas.microsoft.com/office/powerpoint/2010/main" val="2857989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8435280" cy="1252728"/>
          </a:xfrm>
        </p:spPr>
        <p:txBody>
          <a:bodyPr>
            <a:noAutofit/>
          </a:bodyPr>
          <a:lstStyle/>
          <a:p>
            <a:pPr algn="l"/>
            <a:r>
              <a:rPr lang="en-GB" sz="3600" dirty="0" err="1"/>
              <a:t>Ond</a:t>
            </a:r>
            <a:r>
              <a:rPr lang="en-GB" sz="3600" dirty="0"/>
              <a:t> </a:t>
            </a:r>
            <a:r>
              <a:rPr lang="en-GB" sz="3600" dirty="0" err="1"/>
              <a:t>mae’r</a:t>
            </a:r>
            <a:r>
              <a:rPr lang="en-GB" sz="3600" dirty="0"/>
              <a:t> </a:t>
            </a:r>
            <a:r>
              <a:rPr lang="en-GB" sz="3600" dirty="0" err="1"/>
              <a:t>cwricwlwm</a:t>
            </a:r>
            <a:r>
              <a:rPr lang="en-GB" sz="3600" dirty="0"/>
              <a:t> </a:t>
            </a:r>
            <a:r>
              <a:rPr lang="en-GB" sz="3600" dirty="0" err="1"/>
              <a:t>llawer</a:t>
            </a:r>
            <a:r>
              <a:rPr lang="en-GB" sz="3600" dirty="0"/>
              <a:t> </a:t>
            </a:r>
            <a:r>
              <a:rPr lang="en-GB" sz="3600" dirty="0" err="1"/>
              <a:t>yn</a:t>
            </a:r>
            <a:r>
              <a:rPr lang="en-GB" sz="3600" dirty="0"/>
              <a:t> </a:t>
            </a:r>
            <a:r>
              <a:rPr lang="en-GB" sz="3600" dirty="0" err="1"/>
              <a:t>fwy</a:t>
            </a:r>
            <a:r>
              <a:rPr lang="en-GB" sz="3600" dirty="0"/>
              <a:t>…</a:t>
            </a:r>
            <a:br>
              <a:rPr lang="en-GB" sz="3600" dirty="0"/>
            </a:br>
            <a:r>
              <a:rPr lang="en-GB" sz="3600" dirty="0"/>
              <a:t>But the curriculum is much bigger…</a:t>
            </a:r>
          </a:p>
        </p:txBody>
      </p:sp>
      <p:sp>
        <p:nvSpPr>
          <p:cNvPr id="3" name="Content Placeholder 2"/>
          <p:cNvSpPr>
            <a:spLocks noGrp="1"/>
          </p:cNvSpPr>
          <p:nvPr>
            <p:ph idx="1"/>
          </p:nvPr>
        </p:nvSpPr>
        <p:spPr>
          <a:xfrm>
            <a:off x="4788024" y="2783477"/>
            <a:ext cx="3852416" cy="3705861"/>
          </a:xfrm>
        </p:spPr>
        <p:txBody>
          <a:bodyPr>
            <a:normAutofit fontScale="70000" lnSpcReduction="20000"/>
          </a:bodyPr>
          <a:lstStyle/>
          <a:p>
            <a:pPr marL="0" indent="0">
              <a:buNone/>
            </a:pPr>
            <a:r>
              <a:rPr lang="en-GB" u="sng" dirty="0"/>
              <a:t>Task</a:t>
            </a:r>
          </a:p>
          <a:p>
            <a:pPr marL="0" indent="0">
              <a:buNone/>
            </a:pPr>
            <a:endParaRPr lang="en-GB" dirty="0"/>
          </a:p>
          <a:p>
            <a:pPr marL="0" indent="0">
              <a:buNone/>
            </a:pPr>
            <a:r>
              <a:rPr lang="en-GB" dirty="0"/>
              <a:t>In your group you will be given one of the headings:</a:t>
            </a:r>
          </a:p>
          <a:p>
            <a:r>
              <a:rPr lang="en-GB" dirty="0"/>
              <a:t>Total curriculum</a:t>
            </a:r>
          </a:p>
          <a:p>
            <a:r>
              <a:rPr lang="en-GB" dirty="0"/>
              <a:t>Hidden curriculum</a:t>
            </a:r>
          </a:p>
          <a:p>
            <a:r>
              <a:rPr lang="en-GB" dirty="0"/>
              <a:t>Planned and the received curriculum </a:t>
            </a:r>
          </a:p>
          <a:p>
            <a:pPr marL="0" indent="0">
              <a:buNone/>
            </a:pPr>
            <a:endParaRPr lang="en-GB" b="1" u="sng" dirty="0"/>
          </a:p>
          <a:p>
            <a:pPr marL="0" indent="0">
              <a:buNone/>
            </a:pPr>
            <a:r>
              <a:rPr lang="en-GB" dirty="0"/>
              <a:t>Create a mind map that identifies what the heading means</a:t>
            </a:r>
          </a:p>
          <a:p>
            <a:pPr>
              <a:buFontTx/>
              <a:buChar char="-"/>
            </a:pPr>
            <a:r>
              <a:rPr lang="en-GB" dirty="0"/>
              <a:t>Provide examples</a:t>
            </a:r>
          </a:p>
          <a:p>
            <a:pPr>
              <a:buFontTx/>
              <a:buChar char="-"/>
            </a:pPr>
            <a:r>
              <a:rPr lang="en-GB" dirty="0"/>
              <a:t>You may use the internet to help you</a:t>
            </a:r>
          </a:p>
          <a:p>
            <a:pPr>
              <a:buFontTx/>
              <a:buChar char="-"/>
            </a:pPr>
            <a:r>
              <a:rPr lang="en-GB" dirty="0"/>
              <a:t>Remember to note your sources</a:t>
            </a:r>
          </a:p>
        </p:txBody>
      </p:sp>
      <p:sp>
        <p:nvSpPr>
          <p:cNvPr id="4" name="Content Placeholder 2">
            <a:extLst>
              <a:ext uri="{FF2B5EF4-FFF2-40B4-BE49-F238E27FC236}">
                <a16:creationId xmlns:a16="http://schemas.microsoft.com/office/drawing/2014/main" id="{C9081E9D-CD7E-48AB-851E-C10C24AF7AD6}"/>
              </a:ext>
            </a:extLst>
          </p:cNvPr>
          <p:cNvSpPr txBox="1">
            <a:spLocks/>
          </p:cNvSpPr>
          <p:nvPr/>
        </p:nvSpPr>
        <p:spPr>
          <a:xfrm>
            <a:off x="467544" y="2675466"/>
            <a:ext cx="3852416" cy="3921885"/>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u="sng" dirty="0" err="1"/>
              <a:t>Tasg</a:t>
            </a:r>
            <a:endParaRPr lang="en-GB" u="sng" dirty="0"/>
          </a:p>
          <a:p>
            <a:pPr marL="0" indent="0">
              <a:buFont typeface="Symbol" pitchFamily="18" charset="2"/>
              <a:buNone/>
            </a:pPr>
            <a:endParaRPr lang="en-GB" dirty="0"/>
          </a:p>
          <a:p>
            <a:pPr marL="0" indent="0">
              <a:buFont typeface="Symbol" pitchFamily="18" charset="2"/>
              <a:buNone/>
            </a:pPr>
            <a:r>
              <a:rPr lang="en-GB" dirty="0" err="1"/>
              <a:t>Bydd</a:t>
            </a:r>
            <a:r>
              <a:rPr lang="en-GB" dirty="0"/>
              <a:t> </a:t>
            </a:r>
            <a:r>
              <a:rPr lang="en-GB" dirty="0" err="1"/>
              <a:t>pob</a:t>
            </a:r>
            <a:r>
              <a:rPr lang="en-GB" dirty="0"/>
              <a:t> </a:t>
            </a:r>
            <a:r>
              <a:rPr lang="en-GB" dirty="0" err="1"/>
              <a:t>grŵp</a:t>
            </a:r>
            <a:r>
              <a:rPr lang="en-GB" dirty="0"/>
              <a:t> </a:t>
            </a:r>
            <a:r>
              <a:rPr lang="en-GB" dirty="0" err="1"/>
              <a:t>yn</a:t>
            </a:r>
            <a:r>
              <a:rPr lang="en-GB" dirty="0"/>
              <a:t> </a:t>
            </a:r>
            <a:r>
              <a:rPr lang="en-GB" dirty="0" err="1"/>
              <a:t>derbyn</a:t>
            </a:r>
            <a:r>
              <a:rPr lang="en-GB" dirty="0"/>
              <a:t> un </a:t>
            </a:r>
            <a:r>
              <a:rPr lang="en-GB" dirty="0" err="1"/>
              <a:t>o’r</a:t>
            </a:r>
            <a:r>
              <a:rPr lang="en-GB" dirty="0"/>
              <a:t> </a:t>
            </a:r>
            <a:r>
              <a:rPr lang="en-GB" dirty="0" err="1"/>
              <a:t>teitlau</a:t>
            </a:r>
            <a:r>
              <a:rPr lang="en-GB" dirty="0"/>
              <a:t> </a:t>
            </a:r>
            <a:r>
              <a:rPr lang="en-GB" dirty="0" err="1"/>
              <a:t>isod</a:t>
            </a:r>
            <a:r>
              <a:rPr lang="en-GB" dirty="0"/>
              <a:t>:</a:t>
            </a:r>
          </a:p>
          <a:p>
            <a:r>
              <a:rPr lang="en-GB" dirty="0" err="1"/>
              <a:t>Cwricwlwm</a:t>
            </a:r>
            <a:r>
              <a:rPr lang="en-GB" dirty="0"/>
              <a:t> </a:t>
            </a:r>
            <a:r>
              <a:rPr lang="en-GB" dirty="0" err="1"/>
              <a:t>cyfan</a:t>
            </a:r>
            <a:endParaRPr lang="en-GB" dirty="0"/>
          </a:p>
          <a:p>
            <a:r>
              <a:rPr lang="en-GB" dirty="0" err="1"/>
              <a:t>Cwricwlwm</a:t>
            </a:r>
            <a:r>
              <a:rPr lang="en-GB" dirty="0"/>
              <a:t> </a:t>
            </a:r>
            <a:r>
              <a:rPr lang="en-GB" dirty="0" err="1"/>
              <a:t>cudd</a:t>
            </a:r>
            <a:endParaRPr lang="en-GB" dirty="0"/>
          </a:p>
          <a:p>
            <a:r>
              <a:rPr lang="en-GB" dirty="0" err="1"/>
              <a:t>Cwricwlwm</a:t>
            </a:r>
            <a:r>
              <a:rPr lang="en-GB" dirty="0"/>
              <a:t> a </a:t>
            </a:r>
            <a:r>
              <a:rPr lang="en-GB" dirty="0" err="1"/>
              <a:t>gynllunir</a:t>
            </a:r>
            <a:r>
              <a:rPr lang="en-GB" dirty="0"/>
              <a:t> ac a </a:t>
            </a:r>
            <a:r>
              <a:rPr lang="en-GB" dirty="0" err="1"/>
              <a:t>dderbynnir</a:t>
            </a:r>
            <a:endParaRPr lang="en-GB" dirty="0"/>
          </a:p>
          <a:p>
            <a:pPr marL="0" indent="0">
              <a:buFont typeface="Symbol" pitchFamily="18" charset="2"/>
              <a:buNone/>
            </a:pPr>
            <a:endParaRPr lang="en-GB" b="1" u="sng" dirty="0"/>
          </a:p>
          <a:p>
            <a:pPr marL="0" indent="0">
              <a:buFont typeface="Symbol" pitchFamily="18" charset="2"/>
              <a:buNone/>
            </a:pPr>
            <a:r>
              <a:rPr lang="en-GB" dirty="0" err="1"/>
              <a:t>Lluniwch</a:t>
            </a:r>
            <a:r>
              <a:rPr lang="en-GB" dirty="0"/>
              <a:t> fap </a:t>
            </a:r>
            <a:r>
              <a:rPr lang="en-GB" dirty="0" err="1"/>
              <a:t>meddwl</a:t>
            </a:r>
            <a:r>
              <a:rPr lang="en-GB" dirty="0"/>
              <a:t> </a:t>
            </a:r>
            <a:r>
              <a:rPr lang="en-GB" dirty="0" err="1"/>
              <a:t>sy’n</a:t>
            </a:r>
            <a:r>
              <a:rPr lang="en-GB" dirty="0"/>
              <a:t> nodi </a:t>
            </a:r>
            <a:r>
              <a:rPr lang="en-GB" dirty="0" err="1"/>
              <a:t>beth</a:t>
            </a:r>
            <a:r>
              <a:rPr lang="en-GB" dirty="0"/>
              <a:t> </a:t>
            </a:r>
            <a:r>
              <a:rPr lang="en-GB" dirty="0" err="1"/>
              <a:t>yw</a:t>
            </a:r>
            <a:r>
              <a:rPr lang="en-GB" dirty="0"/>
              <a:t> </a:t>
            </a:r>
            <a:r>
              <a:rPr lang="en-GB" dirty="0" err="1"/>
              <a:t>ystyr</a:t>
            </a:r>
            <a:r>
              <a:rPr lang="en-GB" dirty="0"/>
              <a:t> y </a:t>
            </a:r>
            <a:r>
              <a:rPr lang="en-GB" dirty="0" err="1"/>
              <a:t>teitlau</a:t>
            </a:r>
            <a:endParaRPr lang="en-GB" dirty="0"/>
          </a:p>
          <a:p>
            <a:pPr>
              <a:buFontTx/>
              <a:buChar char="-"/>
            </a:pPr>
            <a:r>
              <a:rPr lang="en-GB" dirty="0" err="1"/>
              <a:t>Rhowch</a:t>
            </a:r>
            <a:r>
              <a:rPr lang="en-GB" dirty="0"/>
              <a:t> </a:t>
            </a:r>
            <a:r>
              <a:rPr lang="en-GB" dirty="0" err="1"/>
              <a:t>esiamplau</a:t>
            </a:r>
            <a:endParaRPr lang="en-GB" dirty="0"/>
          </a:p>
          <a:p>
            <a:pPr>
              <a:buFontTx/>
              <a:buChar char="-"/>
            </a:pPr>
            <a:r>
              <a:rPr lang="en-GB" dirty="0" err="1"/>
              <a:t>Gallwch</a:t>
            </a:r>
            <a:r>
              <a:rPr lang="en-GB" dirty="0"/>
              <a:t> </a:t>
            </a:r>
            <a:r>
              <a:rPr lang="en-GB" dirty="0" err="1"/>
              <a:t>ddefnyddio’r</a:t>
            </a:r>
            <a:r>
              <a:rPr lang="en-GB" dirty="0"/>
              <a:t> we </a:t>
            </a:r>
            <a:r>
              <a:rPr lang="en-GB" dirty="0" err="1"/>
              <a:t>i’ch</a:t>
            </a:r>
            <a:r>
              <a:rPr lang="en-GB" dirty="0"/>
              <a:t> </a:t>
            </a:r>
            <a:r>
              <a:rPr lang="en-GB" dirty="0" err="1"/>
              <a:t>cynorthwyo</a:t>
            </a:r>
            <a:r>
              <a:rPr lang="en-GB" dirty="0"/>
              <a:t> </a:t>
            </a:r>
          </a:p>
          <a:p>
            <a:pPr>
              <a:buFontTx/>
              <a:buChar char="-"/>
            </a:pPr>
            <a:r>
              <a:rPr lang="en-GB" dirty="0" err="1"/>
              <a:t>Cofiwch</a:t>
            </a:r>
            <a:r>
              <a:rPr lang="en-GB" dirty="0"/>
              <a:t> nodi </a:t>
            </a:r>
            <a:r>
              <a:rPr lang="en-GB" dirty="0" err="1"/>
              <a:t>eich</a:t>
            </a:r>
            <a:r>
              <a:rPr lang="en-GB" dirty="0"/>
              <a:t> </a:t>
            </a:r>
            <a:r>
              <a:rPr lang="en-GB" dirty="0" err="1"/>
              <a:t>ffynonellau</a:t>
            </a:r>
            <a:endParaRPr lang="en-GB" dirty="0"/>
          </a:p>
        </p:txBody>
      </p:sp>
    </p:spTree>
    <p:extLst>
      <p:ext uri="{BB962C8B-B14F-4D97-AF65-F5344CB8AC3E}">
        <p14:creationId xmlns:p14="http://schemas.microsoft.com/office/powerpoint/2010/main" val="3869765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dirty="0"/>
              <a:t>Pages 5-12  A.V, Kelly (2009) The Curriculum, Theory and Practice, London: Sage Publications</a:t>
            </a:r>
          </a:p>
          <a:p>
            <a:pPr marL="0" indent="0">
              <a:buNone/>
            </a:pPr>
            <a:endParaRPr lang="en-GB" dirty="0"/>
          </a:p>
          <a:p>
            <a:pPr marL="0" indent="0">
              <a:buNone/>
            </a:pPr>
            <a:r>
              <a:rPr lang="en-GB" dirty="0"/>
              <a:t>Chapter 1-Pinar, W. (2012) </a:t>
            </a:r>
            <a:r>
              <a:rPr lang="en-GB" i="1" dirty="0"/>
              <a:t>What is Curriculum Theory?</a:t>
            </a:r>
            <a:r>
              <a:rPr lang="en-GB" dirty="0"/>
              <a:t> New York: Routledge</a:t>
            </a:r>
          </a:p>
          <a:p>
            <a:pPr marL="0" indent="0">
              <a:buNone/>
            </a:pPr>
            <a:endParaRPr lang="en-GB" dirty="0"/>
          </a:p>
          <a:p>
            <a:pPr marL="0" indent="0">
              <a:buNone/>
            </a:pPr>
            <a:r>
              <a:rPr lang="en-GB" dirty="0">
                <a:hlinkClick r:id="rId2"/>
              </a:rPr>
              <a:t>https://www-dawsonera-com.v-ezproxy.smu.ac.uk/readonline/9780203836033/startPage/24</a:t>
            </a:r>
            <a:endParaRPr lang="en-GB"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fontScale="90000"/>
          </a:bodyPr>
          <a:lstStyle/>
          <a:p>
            <a:r>
              <a:rPr lang="en-GB" dirty="0" err="1"/>
              <a:t>Darlleniadau</a:t>
            </a:r>
            <a:r>
              <a:rPr lang="en-GB" dirty="0"/>
              <a:t> </a:t>
            </a:r>
            <a:r>
              <a:rPr lang="en-GB" dirty="0" err="1"/>
              <a:t>defnyddiol</a:t>
            </a:r>
            <a:br>
              <a:rPr lang="en-GB" dirty="0"/>
            </a:br>
            <a:r>
              <a:rPr lang="en-GB" dirty="0"/>
              <a:t>Useful Readings</a:t>
            </a:r>
          </a:p>
        </p:txBody>
      </p:sp>
    </p:spTree>
    <p:extLst>
      <p:ext uri="{BB962C8B-B14F-4D97-AF65-F5344CB8AC3E}">
        <p14:creationId xmlns:p14="http://schemas.microsoft.com/office/powerpoint/2010/main" val="2586640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12274</TotalTime>
  <Words>1775</Words>
  <Application>Microsoft Office PowerPoint</Application>
  <PresentationFormat>On-screen Show (4:3)</PresentationFormat>
  <Paragraphs>244</Paragraphs>
  <Slides>20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Candara</vt:lpstr>
      <vt:lpstr>Symbol</vt:lpstr>
      <vt:lpstr>Times New Roman</vt:lpstr>
      <vt:lpstr>Wingdings</vt:lpstr>
      <vt:lpstr>Waveform</vt:lpstr>
      <vt:lpstr>Astudiaethau Cwricwlwm ac Asesu Curriculum &amp; Assessment Studies</vt:lpstr>
      <vt:lpstr>Deilliannau Dysgu Learning Outcomes </vt:lpstr>
      <vt:lpstr>Deilliannau Dysgu Learning Outcomes </vt:lpstr>
      <vt:lpstr>Deilliannau Dysgu’r Modiwl Module Learning Outcomes</vt:lpstr>
      <vt:lpstr>Deilliannau’r Sesiwn Session Outcomes</vt:lpstr>
      <vt:lpstr>Aseiniad/Assignment</vt:lpstr>
      <vt:lpstr>Cynllun Gwers / Lesson Plan </vt:lpstr>
      <vt:lpstr>Adnodd / Resource </vt:lpstr>
      <vt:lpstr>Adnodd / Resource </vt:lpstr>
      <vt:lpstr>Tasg / Task</vt:lpstr>
      <vt:lpstr>Tasg / Task</vt:lpstr>
      <vt:lpstr>Cwricwlwm yw…  A curriculum is …</vt:lpstr>
      <vt:lpstr>Cwricwlwm yw…  A curriculum is …</vt:lpstr>
      <vt:lpstr>Damcaniaeth cwricwlwm ac ymarfer Curriculum theory and practice </vt:lpstr>
      <vt:lpstr>A praxis approach to curriculum</vt:lpstr>
      <vt:lpstr>A process approach to curriculum </vt:lpstr>
      <vt:lpstr>A product approach to curriculum </vt:lpstr>
      <vt:lpstr>A product curriculum</vt:lpstr>
      <vt:lpstr>Ond mae’r cwricwlwm llawer yn fwy… But the curriculum is much bigger…</vt:lpstr>
      <vt:lpstr>Darlleniadau defnyddiol Useful 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Helen A Griffiths</cp:lastModifiedBy>
  <cp:revision>26</cp:revision>
  <dcterms:created xsi:type="dcterms:W3CDTF">2015-09-01T10:15:47Z</dcterms:created>
  <dcterms:modified xsi:type="dcterms:W3CDTF">2022-11-02T10:47:53Z</dcterms:modified>
</cp:coreProperties>
</file>