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1" r:id="rId4"/>
    <p:sldId id="290" r:id="rId5"/>
    <p:sldId id="291" r:id="rId6"/>
    <p:sldId id="280" r:id="rId7"/>
    <p:sldId id="283" r:id="rId8"/>
    <p:sldId id="264" r:id="rId9"/>
    <p:sldId id="287" r:id="rId10"/>
    <p:sldId id="282" r:id="rId11"/>
    <p:sldId id="289" r:id="rId12"/>
    <p:sldId id="256" r:id="rId13"/>
    <p:sldId id="288" r:id="rId14"/>
    <p:sldId id="285" r:id="rId15"/>
    <p:sldId id="259" r:id="rId16"/>
    <p:sldId id="260" r:id="rId17"/>
    <p:sldId id="286" r:id="rId18"/>
    <p:sldId id="261" r:id="rId19"/>
    <p:sldId id="26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42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j.davies1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7212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google.co.uk/search?dcr=0&amp;sxsrf=ACYBGNRyxvS7S01k6pRbsbEASIDUkkX9vw%3A1580042250017&amp;source=hp&amp;ei=CYgtXtLQO42ejLsPy9y1-Ak&amp;q=family+mediation+case+studies&amp;oq=family+mediation+case&amp;gs_l=psy-ab.1.0.0l2j0i22i30l2.1130.7518..8808...3.0..0.134.1760.21j2......0....1..gws-wiz.......35i39j0i67j0i131j0i131i67j0i20i263j0i13j0i13i5i30j0i8i13i30.jYEKO403Fbo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What%20could%20we%20include%20in%20our%20analysis.docx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2018-19%20Ass%202%20Q%20and%20A%20(Picture%20Portfolio).doc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2700" b="1" dirty="0"/>
              <a:t>SJSI6022 Individuals and Families: Living in a Contemporary World              </a:t>
            </a:r>
            <a:r>
              <a:rPr lang="en-US" sz="3600" b="1" dirty="0"/>
              <a:t>Theme 1: Module Overview, Key Concepts &amp; First Tutorial</a:t>
            </a:r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79402" y="6053226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endParaRPr lang="en-GB" sz="2000" b="1" dirty="0" smtClean="0"/>
          </a:p>
          <a:p>
            <a:r>
              <a:rPr lang="en-GB" sz="2000" b="1" dirty="0" smtClean="0"/>
              <a:t>Joanne Davies </a:t>
            </a:r>
            <a:r>
              <a:rPr lang="en-GB" sz="2000" b="1" dirty="0" smtClean="0">
                <a:hlinkClick r:id="rId2"/>
              </a:rPr>
              <a:t>j.davies1@uwtsd.ac.uk</a:t>
            </a:r>
            <a:r>
              <a:rPr lang="en-GB" sz="2000" b="1" dirty="0" smtClean="0"/>
              <a:t> </a:t>
            </a:r>
            <a:r>
              <a:rPr lang="en-GB" sz="2000" b="1" dirty="0" smtClean="0"/>
              <a:t> </a:t>
            </a:r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will we cover in SJSI6002…?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5625" y="1952625"/>
            <a:ext cx="2952750" cy="29527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1143000"/>
          </a:xfrm>
        </p:spPr>
        <p:txBody>
          <a:bodyPr>
            <a:normAutofit/>
          </a:bodyPr>
          <a:lstStyle/>
          <a:p>
            <a:r>
              <a:rPr lang="en-GB" b="1" dirty="0"/>
              <a:t>Module Overview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0289F8-EC41-41C5-8120-FEE0F6EA8E1A}"/>
              </a:ext>
            </a:extLst>
          </p:cNvPr>
          <p:cNvSpPr txBox="1"/>
          <p:nvPr/>
        </p:nvSpPr>
        <p:spPr>
          <a:xfrm>
            <a:off x="539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The Module Overview Document is in the Turnitin Section on Moodle</a:t>
            </a:r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5EE556D0-FF22-4BF9-989C-FF92938CA8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21297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759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25963"/>
          </a:xfrm>
        </p:spPr>
        <p:txBody>
          <a:bodyPr/>
          <a:lstStyle/>
          <a:p>
            <a:pPr fontAlgn="base" hangingPunct="0"/>
            <a:r>
              <a:rPr lang="en-GB" b="1" dirty="0" smtClean="0"/>
              <a:t>AIM</a:t>
            </a:r>
            <a:endParaRPr lang="en-GB" dirty="0"/>
          </a:p>
          <a:p>
            <a:pPr lvl="0" fontAlgn="base" hangingPunct="0"/>
            <a:r>
              <a:rPr lang="en-GB" dirty="0"/>
              <a:t>To engage with the contested definitions of individuals and families living in a contemporary world.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13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fontAlgn="base" hangingPunct="0"/>
            <a:r>
              <a:rPr lang="en-GB" b="1" dirty="0"/>
              <a:t>LEARNING </a:t>
            </a:r>
            <a:r>
              <a:rPr lang="en-GB" b="1" dirty="0" smtClean="0"/>
              <a:t>OUTCOMES</a:t>
            </a:r>
            <a:r>
              <a:rPr lang="en-GB" b="1" dirty="0"/>
              <a:t> </a:t>
            </a:r>
            <a:endParaRPr lang="en-GB" dirty="0"/>
          </a:p>
          <a:p>
            <a:pPr lvl="1" fontAlgn="base" hangingPunct="0"/>
            <a:r>
              <a:rPr lang="en-GB" dirty="0" smtClean="0"/>
              <a:t>critically </a:t>
            </a:r>
            <a:r>
              <a:rPr lang="en-GB" dirty="0"/>
              <a:t>reflect upon the various representations of what constitutes ‘family’ in the 21st century;</a:t>
            </a:r>
          </a:p>
          <a:p>
            <a:pPr lvl="1" fontAlgn="base" hangingPunct="0"/>
            <a:r>
              <a:rPr lang="en-GB" dirty="0"/>
              <a:t>critically explore the relationship between the individual, ‘family’ and contemporary sustainable society;</a:t>
            </a:r>
          </a:p>
          <a:p>
            <a:pPr lvl="1" fontAlgn="base" hangingPunct="0"/>
            <a:r>
              <a:rPr lang="en-GB" dirty="0"/>
              <a:t>critically reflect upon why there are tensions between the individual, family and contemporary society in the post-modern age and sustainable </a:t>
            </a:r>
            <a:r>
              <a:rPr lang="en-GB" dirty="0" smtClean="0"/>
              <a:t>communities.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945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Group Task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124744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Work in Groups/Pairs and consider the following questions and then share your thoughts with the larger group: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823" y="1986882"/>
            <a:ext cx="695446" cy="69544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39552" y="2072995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do we mean by ‘family’?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823" y="2749980"/>
            <a:ext cx="695446" cy="69544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39552" y="2836093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do we mean by ‘household’?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823" y="3542068"/>
            <a:ext cx="695446" cy="69544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39552" y="3628181"/>
            <a:ext cx="59766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How does the concept of the ‘individual’ fit with the concept of the ‘family’?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823" y="4970081"/>
            <a:ext cx="695446" cy="695446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539552" y="5056194"/>
            <a:ext cx="59766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Why do we study the family on this degree programme?</a:t>
            </a:r>
          </a:p>
        </p:txBody>
      </p:sp>
    </p:spTree>
    <p:extLst>
      <p:ext uri="{BB962C8B-B14F-4D97-AF65-F5344CB8AC3E}">
        <p14:creationId xmlns:p14="http://schemas.microsoft.com/office/powerpoint/2010/main" val="1112116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143000"/>
          </a:xfrm>
        </p:spPr>
        <p:txBody>
          <a:bodyPr/>
          <a:lstStyle/>
          <a:p>
            <a:r>
              <a:rPr lang="en-GB" b="1" dirty="0"/>
              <a:t>Academic Group Tutorial 1</a:t>
            </a:r>
          </a:p>
        </p:txBody>
      </p:sp>
    </p:spTree>
    <p:extLst>
      <p:ext uri="{BB962C8B-B14F-4D97-AF65-F5344CB8AC3E}">
        <p14:creationId xmlns:p14="http://schemas.microsoft.com/office/powerpoint/2010/main" val="291582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1</a:t>
            </a:r>
          </a:p>
        </p:txBody>
      </p:sp>
      <p:sp>
        <p:nvSpPr>
          <p:cNvPr id="3" name="Rectangle 2"/>
          <p:cNvSpPr/>
          <p:nvPr/>
        </p:nvSpPr>
        <p:spPr>
          <a:xfrm>
            <a:off x="971600" y="2204864"/>
            <a:ext cx="727280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 hangingPunct="0">
              <a:spcAft>
                <a:spcPts val="0"/>
              </a:spcAft>
            </a:pPr>
            <a:r>
              <a:rPr lang="en-GB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Thatcher (1987) claimed that </a:t>
            </a:r>
          </a:p>
          <a:p>
            <a:pPr algn="just" fontAlgn="base" hangingPunct="0">
              <a:spcAft>
                <a:spcPts val="0"/>
              </a:spcAft>
            </a:pPr>
            <a:r>
              <a:rPr lang="en-GB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‘there is no such thing as society. There are individual men and women and there are families’.  </a:t>
            </a:r>
          </a:p>
          <a:p>
            <a:r>
              <a:rPr lang="en-GB" sz="2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Critique Thatcher’s (1987) statement above from a modern-day perspective. (Use theory and policy to support your work).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94692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Essay</a:t>
            </a:r>
            <a:endParaRPr lang="en-GB" dirty="0"/>
          </a:p>
          <a:p>
            <a:r>
              <a:rPr lang="en-GB" b="1" dirty="0"/>
              <a:t>3000 words </a:t>
            </a:r>
            <a:endParaRPr lang="en-GB" dirty="0"/>
          </a:p>
          <a:p>
            <a:r>
              <a:rPr lang="en-GB" b="1" dirty="0"/>
              <a:t>(+/- 10</a:t>
            </a:r>
            <a:r>
              <a:rPr lang="en-GB" b="1" dirty="0" smtClean="0"/>
              <a:t>%)</a:t>
            </a:r>
          </a:p>
          <a:p>
            <a:r>
              <a:rPr lang="en-GB" b="1" dirty="0" smtClean="0"/>
              <a:t>Submission Date- 7</a:t>
            </a:r>
            <a:r>
              <a:rPr lang="en-GB" b="1" baseline="30000" dirty="0" smtClean="0"/>
              <a:t>th</a:t>
            </a:r>
            <a:r>
              <a:rPr lang="en-GB" b="1" dirty="0" smtClean="0"/>
              <a:t> January 2021</a:t>
            </a:r>
          </a:p>
          <a:p>
            <a:r>
              <a:rPr lang="en-GB" b="1" dirty="0" smtClean="0"/>
              <a:t>Return Date- 4</a:t>
            </a:r>
            <a:r>
              <a:rPr lang="en-GB" b="1" baseline="30000" dirty="0" smtClean="0"/>
              <a:t>th</a:t>
            </a:r>
            <a:r>
              <a:rPr lang="en-GB" b="1" dirty="0" smtClean="0"/>
              <a:t> February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28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2</a:t>
            </a:r>
          </a:p>
        </p:txBody>
      </p:sp>
      <p:sp>
        <p:nvSpPr>
          <p:cNvPr id="3" name="Rectangle 2"/>
          <p:cNvSpPr/>
          <p:nvPr/>
        </p:nvSpPr>
        <p:spPr>
          <a:xfrm>
            <a:off x="1331640" y="2492896"/>
            <a:ext cx="691276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 hangingPunct="0">
              <a:spcAft>
                <a:spcPts val="0"/>
              </a:spcAft>
            </a:pPr>
            <a: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Select three different constructs of </a:t>
            </a:r>
            <a:r>
              <a:rPr lang="en-GB" sz="2800" b="1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‘family’. </a:t>
            </a:r>
          </a:p>
          <a:p>
            <a:r>
              <a:rPr lang="en-GB" sz="2800" b="1" dirty="0">
                <a:solidFill>
                  <a:srgbClr val="7030A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Critically explore </a:t>
            </a:r>
            <a: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how an </a:t>
            </a:r>
            <a:r>
              <a:rPr lang="en-GB" sz="2800" b="1" dirty="0">
                <a:solidFill>
                  <a:srgbClr val="7030A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‘individual’ </a:t>
            </a:r>
            <a: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can be </a:t>
            </a:r>
            <a:r>
              <a:rPr lang="en-GB" sz="2800" b="1" dirty="0">
                <a:solidFill>
                  <a:srgbClr val="7030A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located</a:t>
            </a:r>
            <a: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within these </a:t>
            </a:r>
            <a:r>
              <a:rPr lang="en-GB" sz="2800" b="1" dirty="0">
                <a:solidFill>
                  <a:srgbClr val="7030A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structures</a:t>
            </a:r>
            <a: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465193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Portfolio</a:t>
            </a:r>
          </a:p>
          <a:p>
            <a:r>
              <a:rPr lang="en-GB" dirty="0" smtClean="0"/>
              <a:t>3000 words</a:t>
            </a:r>
          </a:p>
          <a:p>
            <a:r>
              <a:rPr lang="en-GB" dirty="0" smtClean="0"/>
              <a:t>(+/- 10%)</a:t>
            </a:r>
          </a:p>
          <a:p>
            <a:r>
              <a:rPr lang="en-GB" dirty="0" smtClean="0"/>
              <a:t>Submission Date- 10</a:t>
            </a:r>
            <a:r>
              <a:rPr lang="en-GB" baseline="30000" dirty="0" smtClean="0"/>
              <a:t>th</a:t>
            </a:r>
            <a:r>
              <a:rPr lang="en-GB" dirty="0" smtClean="0"/>
              <a:t> December 2020</a:t>
            </a:r>
          </a:p>
          <a:p>
            <a:r>
              <a:rPr lang="en-GB" dirty="0" smtClean="0"/>
              <a:t>Return Date- 28</a:t>
            </a:r>
            <a:r>
              <a:rPr lang="en-GB" baseline="30000" dirty="0" smtClean="0"/>
              <a:t>th</a:t>
            </a:r>
            <a:r>
              <a:rPr lang="en-GB" dirty="0" smtClean="0"/>
              <a:t> January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2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1470025"/>
          </a:xfrm>
        </p:spPr>
        <p:txBody>
          <a:bodyPr/>
          <a:lstStyle/>
          <a:p>
            <a:r>
              <a:rPr lang="en-GB" b="1" dirty="0"/>
              <a:t>SJSI6022 – Individuals and Families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2492896"/>
            <a:ext cx="6400800" cy="1296144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Academic Tutorial:</a:t>
            </a:r>
          </a:p>
          <a:p>
            <a:r>
              <a:rPr lang="en-GB" dirty="0">
                <a:solidFill>
                  <a:schemeClr val="tx1"/>
                </a:solidFill>
              </a:rPr>
              <a:t>Creating an Academic Portfolio</a:t>
            </a:r>
          </a:p>
        </p:txBody>
      </p:sp>
    </p:spTree>
    <p:extLst>
      <p:ext uri="{BB962C8B-B14F-4D97-AF65-F5344CB8AC3E}">
        <p14:creationId xmlns:p14="http://schemas.microsoft.com/office/powerpoint/2010/main" val="394785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682" y="1844824"/>
            <a:ext cx="8229600" cy="4525963"/>
          </a:xfrm>
        </p:spPr>
        <p:txBody>
          <a:bodyPr/>
          <a:lstStyle/>
          <a:p>
            <a:r>
              <a:rPr lang="en-GB" dirty="0" smtClean="0"/>
              <a:t>Portfolio</a:t>
            </a:r>
          </a:p>
          <a:p>
            <a:r>
              <a:rPr lang="en-GB" dirty="0" smtClean="0"/>
              <a:t>3000 words</a:t>
            </a:r>
          </a:p>
          <a:p>
            <a:r>
              <a:rPr lang="en-GB" dirty="0" smtClean="0"/>
              <a:t>Submission Date- 10</a:t>
            </a:r>
            <a:r>
              <a:rPr lang="en-GB" baseline="30000" dirty="0" smtClean="0"/>
              <a:t>th</a:t>
            </a:r>
            <a:r>
              <a:rPr lang="en-GB" dirty="0" smtClean="0"/>
              <a:t> December</a:t>
            </a:r>
          </a:p>
          <a:p>
            <a:r>
              <a:rPr lang="en-GB" dirty="0" smtClean="0"/>
              <a:t>Return Date- 28</a:t>
            </a:r>
            <a:r>
              <a:rPr lang="en-GB" baseline="30000" dirty="0" smtClean="0"/>
              <a:t>th</a:t>
            </a:r>
            <a:r>
              <a:rPr lang="en-GB" dirty="0" smtClean="0"/>
              <a:t> January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38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476672"/>
            <a:ext cx="81369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Group Activity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Things to consider when putting together your portfolio.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3645024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So </a:t>
            </a:r>
            <a:r>
              <a:rPr lang="en-GB" sz="3600" dirty="0" smtClean="0"/>
              <a:t>……..</a:t>
            </a:r>
            <a:r>
              <a:rPr lang="en-GB" sz="3600" dirty="0"/>
              <a:t>what is a portfolio?</a:t>
            </a:r>
          </a:p>
        </p:txBody>
      </p:sp>
    </p:spTree>
    <p:extLst>
      <p:ext uri="{BB962C8B-B14F-4D97-AF65-F5344CB8AC3E}">
        <p14:creationId xmlns:p14="http://schemas.microsoft.com/office/powerpoint/2010/main" val="362598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412776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1A large, thin, flat case for loose sheets of paper such as drawings or maps.</a:t>
            </a:r>
          </a:p>
          <a:p>
            <a:endParaRPr lang="en-GB" sz="2000" dirty="0"/>
          </a:p>
          <a:p>
            <a:r>
              <a:rPr lang="en-GB" sz="2000" dirty="0"/>
              <a:t>‘under his arm he carried a large portfolio of drawings’</a:t>
            </a:r>
          </a:p>
          <a:p>
            <a:endParaRPr lang="en-GB" sz="2000" dirty="0"/>
          </a:p>
          <a:p>
            <a:r>
              <a:rPr lang="en-GB" sz="2000" dirty="0"/>
              <a:t>1.1 A set of pieces of creative work intended to demonstrate a person's ability to a potential employer.</a:t>
            </a:r>
          </a:p>
          <a:p>
            <a:r>
              <a:rPr lang="en-GB" sz="2000" dirty="0"/>
              <a:t>‘she had a portfolio of crayon portraits’</a:t>
            </a:r>
          </a:p>
          <a:p>
            <a:endParaRPr lang="en-GB" sz="2000" dirty="0"/>
          </a:p>
          <a:p>
            <a:r>
              <a:rPr lang="en-GB" sz="2000" dirty="0"/>
              <a:t>1.2 A varied set of photographs of a model or actor intended to be shown to a potential employer.</a:t>
            </a:r>
          </a:p>
          <a:p>
            <a:r>
              <a:rPr lang="en-GB" sz="2000" dirty="0"/>
              <a:t>‘entrants must not have done any professional modelling or have an existing portfolio’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9592" y="476672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Oxford English Dictionary Online</a:t>
            </a:r>
          </a:p>
        </p:txBody>
      </p:sp>
    </p:spTree>
    <p:extLst>
      <p:ext uri="{BB962C8B-B14F-4D97-AF65-F5344CB8AC3E}">
        <p14:creationId xmlns:p14="http://schemas.microsoft.com/office/powerpoint/2010/main" val="1673388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337E966-2389-496E-8900-E02E5E8C0EC2}"/>
              </a:ext>
            </a:extLst>
          </p:cNvPr>
          <p:cNvSpPr txBox="1"/>
          <p:nvPr/>
        </p:nvSpPr>
        <p:spPr>
          <a:xfrm>
            <a:off x="575556" y="1628800"/>
            <a:ext cx="799288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In this assignment the portfolio refers to: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b="1" dirty="0"/>
              <a:t>your 3 </a:t>
            </a:r>
            <a:r>
              <a:rPr lang="en-GB" sz="4000" b="1" dirty="0" smtClean="0"/>
              <a:t>chosen appendices</a:t>
            </a:r>
            <a:r>
              <a:rPr lang="en-GB" sz="4000" b="1" dirty="0" smtClean="0"/>
              <a:t> , </a:t>
            </a:r>
            <a:r>
              <a:rPr lang="en-GB" sz="4000" b="1" dirty="0"/>
              <a:t>and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b="1" dirty="0"/>
              <a:t>your 3,000 word </a:t>
            </a:r>
            <a:r>
              <a:rPr lang="en-GB" sz="4000" b="1" u="sng" dirty="0"/>
              <a:t>critical analysis </a:t>
            </a:r>
            <a:r>
              <a:rPr lang="en-GB" sz="4000" b="1" dirty="0"/>
              <a:t>of them.</a:t>
            </a:r>
          </a:p>
        </p:txBody>
      </p:sp>
    </p:spTree>
    <p:extLst>
      <p:ext uri="{BB962C8B-B14F-4D97-AF65-F5344CB8AC3E}">
        <p14:creationId xmlns:p14="http://schemas.microsoft.com/office/powerpoint/2010/main" val="249440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C23D3-E207-43BE-8C6C-441463F69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475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So, what do you need to do to meet the assignment brief?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2D79C6-83F3-4655-AB3A-44E163233967}"/>
              </a:ext>
            </a:extLst>
          </p:cNvPr>
          <p:cNvSpPr txBox="1"/>
          <p:nvPr/>
        </p:nvSpPr>
        <p:spPr>
          <a:xfrm>
            <a:off x="936875" y="2479330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The first thing you need to do is to find three case </a:t>
            </a:r>
            <a:r>
              <a:rPr lang="en-GB" sz="2800" i="1" dirty="0" smtClean="0"/>
              <a:t>studies or other documents, video clips </a:t>
            </a:r>
            <a:r>
              <a:rPr lang="en-GB" sz="2800" i="1" dirty="0" err="1" smtClean="0"/>
              <a:t>etc</a:t>
            </a:r>
            <a:r>
              <a:rPr lang="en-GB" sz="2800" i="1" dirty="0" smtClean="0"/>
              <a:t>!</a:t>
            </a:r>
            <a:endParaRPr lang="en-GB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A2F4B1-84AF-44FD-9B4A-93B96E37819E}"/>
              </a:ext>
            </a:extLst>
          </p:cNvPr>
          <p:cNvSpPr txBox="1"/>
          <p:nvPr/>
        </p:nvSpPr>
        <p:spPr>
          <a:xfrm>
            <a:off x="611560" y="3861048"/>
            <a:ext cx="80752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spcBef>
                <a:spcPts val="600"/>
              </a:spcBef>
              <a:spcAft>
                <a:spcPts val="600"/>
              </a:spcAft>
              <a:buAutoNum type="arabicPeriod"/>
            </a:pPr>
            <a:r>
              <a:rPr lang="en-GB" sz="2800" dirty="0"/>
              <a:t>What do these </a:t>
            </a:r>
            <a:r>
              <a:rPr lang="en-GB" sz="2800" dirty="0" smtClean="0"/>
              <a:t>need </a:t>
            </a:r>
            <a:r>
              <a:rPr lang="en-GB" sz="2800" dirty="0"/>
              <a:t>to illustrate?</a:t>
            </a:r>
          </a:p>
          <a:p>
            <a:pPr marL="514350" indent="-514350">
              <a:spcBef>
                <a:spcPts val="600"/>
              </a:spcBef>
              <a:spcAft>
                <a:spcPts val="600"/>
              </a:spcAft>
              <a:buAutoNum type="arabicPeriod"/>
            </a:pPr>
            <a:r>
              <a:rPr lang="en-GB" sz="2800" dirty="0"/>
              <a:t>Where could you </a:t>
            </a:r>
            <a:r>
              <a:rPr lang="en-GB" sz="2800" dirty="0" smtClean="0"/>
              <a:t>find them?</a:t>
            </a:r>
            <a:endParaRPr lang="en-GB" sz="2800" dirty="0"/>
          </a:p>
        </p:txBody>
      </p:sp>
      <p:pic>
        <p:nvPicPr>
          <p:cNvPr id="10" name="Picture 9" descr="A picture containing ligh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4E7B85E8-C31C-4360-BAD8-4AD11FADE4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1975" y="5755668"/>
            <a:ext cx="854825" cy="85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016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908720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So, what do you need to think about when analysing </a:t>
            </a:r>
            <a:r>
              <a:rPr lang="en-GB" sz="2800" u="sng" dirty="0"/>
              <a:t>your</a:t>
            </a:r>
            <a:r>
              <a:rPr lang="en-GB" sz="2800" dirty="0"/>
              <a:t> </a:t>
            </a:r>
            <a:r>
              <a:rPr lang="en-GB" sz="2800" dirty="0" smtClean="0"/>
              <a:t>chosen evidence</a:t>
            </a:r>
            <a:r>
              <a:rPr lang="en-GB" sz="2800" dirty="0" smtClean="0"/>
              <a:t>?</a:t>
            </a:r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0271" y="3717032"/>
            <a:ext cx="1286873" cy="1286873"/>
          </a:xfrm>
          <a:prstGeom prst="rect">
            <a:avLst/>
          </a:prstGeom>
        </p:spPr>
      </p:pic>
      <p:pic>
        <p:nvPicPr>
          <p:cNvPr id="4" name="Picture 3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260" y="5085184"/>
            <a:ext cx="1355884" cy="13558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1931" y="2016295"/>
            <a:ext cx="1660097" cy="166009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127144" y="2477011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Think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55227" y="393305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Share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198243" y="5410623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Record</a:t>
            </a:r>
          </a:p>
        </p:txBody>
      </p:sp>
    </p:spTree>
    <p:extLst>
      <p:ext uri="{BB962C8B-B14F-4D97-AF65-F5344CB8AC3E}">
        <p14:creationId xmlns:p14="http://schemas.microsoft.com/office/powerpoint/2010/main" val="147018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260648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Assignment 2 Q &amp; A</a:t>
            </a:r>
          </a:p>
        </p:txBody>
      </p:sp>
      <p:pic>
        <p:nvPicPr>
          <p:cNvPr id="3" name="Picture 2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5686" y="2348880"/>
            <a:ext cx="2116603" cy="2116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43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1827</TotalTime>
  <Words>538</Words>
  <Application>Microsoft Office PowerPoint</Application>
  <PresentationFormat>On-screen Show (4:3)</PresentationFormat>
  <Paragraphs>74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Times New Roman</vt:lpstr>
      <vt:lpstr>UWTSD PPT Template</vt:lpstr>
      <vt:lpstr>SJSI6022 Individuals and Families: Living in a Contemporary World              Theme 1: Module Overview, Key Concepts &amp; First Tutorial</vt:lpstr>
      <vt:lpstr>What will we cover in SJSI6002…?</vt:lpstr>
      <vt:lpstr>Module Overview</vt:lpstr>
      <vt:lpstr>Module Overview</vt:lpstr>
      <vt:lpstr>Module Overview</vt:lpstr>
      <vt:lpstr>Group Task</vt:lpstr>
      <vt:lpstr>Academic Group Tutorial 1</vt:lpstr>
      <vt:lpstr>Assignment 1</vt:lpstr>
      <vt:lpstr>Assignment 1</vt:lpstr>
      <vt:lpstr>Assignment 2</vt:lpstr>
      <vt:lpstr>Assignment 2</vt:lpstr>
      <vt:lpstr>SJSI6022 – Individuals and Families</vt:lpstr>
      <vt:lpstr>Assignment 2</vt:lpstr>
      <vt:lpstr>PowerPoint Presentation</vt:lpstr>
      <vt:lpstr>PowerPoint Presentation</vt:lpstr>
      <vt:lpstr>PowerPoint Presentation</vt:lpstr>
      <vt:lpstr>So, what do you need to do to meet the assignment brief?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Joanne Davies (Yr Athrofa)</cp:lastModifiedBy>
  <cp:revision>40</cp:revision>
  <dcterms:created xsi:type="dcterms:W3CDTF">2016-09-29T11:33:04Z</dcterms:created>
  <dcterms:modified xsi:type="dcterms:W3CDTF">2020-11-12T13:37:24Z</dcterms:modified>
</cp:coreProperties>
</file>