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FE9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B90313-9A0D-CFED-4153-EC8E6EFDFEC5}" v="316" dt="2026-03-20T15:23:08.805"/>
    <p1510:client id="{A1B6B18D-08DE-CE32-05FD-5701BF219CDD}" v="9" dt="2026-03-22T10:50:34.2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pmc.ncbi.nlm.nih.gov/articles/PMC8699555/" TargetMode="External"/><Relationship Id="rId3" Type="http://schemas.openxmlformats.org/officeDocument/2006/relationships/hyperlink" Target="https://www-sciencedirect-com.uwtsd.idm.oclc.org/science/article/pii/S0165032715303670?via%3Dihub" TargetMode="External"/><Relationship Id="rId7" Type="http://schemas.openxmlformats.org/officeDocument/2006/relationships/hyperlink" Target="https://www.ageuk.org.uk/information-advice/health-wellbeing/conditions-illnesses/depression-anxiety/" TargetMode="External"/><Relationship Id="rId2" Type="http://schemas.openxmlformats.org/officeDocument/2006/relationships/hyperlink" Target="https://academic-oup-com.uwtsd.idm.oclc.org/edited-volume/41353?login=true&amp;token=eyJhbGciOiJub25lIn0.eyJleHAiOjE3NzY2MTAyNzgsImp0aSI6Ijg0NzM3ZmY2LWYwZTAtNGRhNS1hYjYxLTQwNDA0MjJjODU3MiJ9.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mental-health/conditions/depression-in-adults/treatment/#:~:text=A%20GP%20may%20recommend%20that,just%20one%20of%20these%20treatments" TargetMode="External"/><Relationship Id="rId5" Type="http://schemas.openxmlformats.org/officeDocument/2006/relationships/hyperlink" Target="https://icd.who.int/browse/2026-01/mms/en#1563440232" TargetMode="External"/><Relationship Id="rId4" Type="http://schemas.openxmlformats.org/officeDocument/2006/relationships/hyperlink" Target="https://www.proquest.com/docview/2884496855?accountid=130472&amp;parentSessionId=0ijcRLRdBWWmoYkjyg0djhwsqPFORLRGBYzYhQN72SE%3D&amp;pq-origsite=primo&amp;sourcetype=Scholarly%20Journa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DA3B8-7DB6-563C-AC0F-4B73C90EE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959" y="-2735"/>
            <a:ext cx="10752082" cy="1496356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latin typeface="Arial Nova"/>
              </a:rPr>
              <a:t>Depression: Historical and Contemporary care</a:t>
            </a:r>
            <a:endParaRPr lang="en-US" sz="320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14421-788A-E44B-EAB5-1CBFFAD895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648" y="200955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2400"/>
              <a:t>Ayaz Hussain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/>
              <a:t>2315951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/>
              <a:t>BMHP6029 – Poster</a:t>
            </a:r>
            <a:endParaRPr lang="en-GB"/>
          </a:p>
          <a:p>
            <a:pPr marL="0" indent="0" algn="ctr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/>
              <a:t>Kennedy </a:t>
            </a:r>
            <a:r>
              <a:rPr lang="en-GB" sz="2400" err="1"/>
              <a:t>Obohwemu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5310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EAE7581-1961-C0DA-605D-6BC2DADC4D0A}"/>
              </a:ext>
            </a:extLst>
          </p:cNvPr>
          <p:cNvSpPr txBox="1"/>
          <p:nvPr/>
        </p:nvSpPr>
        <p:spPr>
          <a:xfrm>
            <a:off x="203457" y="583603"/>
            <a:ext cx="4800516" cy="295465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b="1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Aptos Display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ptos Display"/>
              </a:rPr>
              <a:t>Depression </a:t>
            </a:r>
            <a:r>
              <a:rPr lang="en-GB" sz="1400">
                <a:latin typeface="Aptos Display"/>
              </a:rPr>
              <a:t>involves</a:t>
            </a:r>
            <a:r>
              <a:rPr lang="en-GB" sz="1400" dirty="0">
                <a:latin typeface="Aptos Display"/>
              </a:rPr>
              <a:t> loss of interest, persistent low mood and affecting daily life functioning </a:t>
            </a:r>
            <a:r>
              <a:rPr lang="en-GB" sz="1100" dirty="0">
                <a:latin typeface="Aptos Display"/>
              </a:rPr>
              <a:t>(WHO ICD-11, 2026)</a:t>
            </a:r>
            <a:endParaRPr lang="en-GB" sz="1100" dirty="0">
              <a:latin typeface="Aptos Display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Aptos Display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ptos Display"/>
              </a:rPr>
              <a:t>In Early medical </a:t>
            </a:r>
            <a:r>
              <a:rPr lang="en-GB" sz="1400">
                <a:latin typeface="Aptos Display"/>
              </a:rPr>
              <a:t>history was known as 'melancholia'  </a:t>
            </a:r>
            <a:r>
              <a:rPr lang="en-GB" sz="1100">
                <a:latin typeface="Aptos Display"/>
              </a:rPr>
              <a:t>(DeRubeis and Strunk, 2015)</a:t>
            </a:r>
            <a:endParaRPr lang="en-GB" sz="1100" dirty="0">
              <a:latin typeface="Aptos Display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Aptos Display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ptos Display"/>
              </a:rPr>
              <a:t>Was Linked to religious or physical causes in early </a:t>
            </a:r>
            <a:r>
              <a:rPr lang="en-GB" sz="1400">
                <a:latin typeface="Aptos Display"/>
              </a:rPr>
              <a:t>explanations</a:t>
            </a:r>
            <a:endParaRPr lang="en-GB" sz="1400" dirty="0">
              <a:latin typeface="Aptos Display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Aptos Display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 Display"/>
              </a:rPr>
              <a:t>Modern understanding has</a:t>
            </a:r>
            <a:r>
              <a:rPr lang="en-GB" sz="1400" dirty="0">
                <a:latin typeface="Aptos Display"/>
              </a:rPr>
              <a:t> developed into a recognised mental health disorder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39E6EAF-1821-469C-C849-67084F190F2D}"/>
              </a:ext>
            </a:extLst>
          </p:cNvPr>
          <p:cNvSpPr txBox="1"/>
          <p:nvPr/>
        </p:nvSpPr>
        <p:spPr>
          <a:xfrm>
            <a:off x="7046589" y="583601"/>
            <a:ext cx="4793718" cy="27238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600" b="1" dirty="0">
              <a:latin typeface="Arial Nova"/>
            </a:endParaRP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sz="1400"/>
              <a:t>Depression is most</a:t>
            </a:r>
            <a:r>
              <a:rPr lang="en-GB" sz="1400" dirty="0"/>
              <a:t> commonly treated by using a </a:t>
            </a:r>
            <a:r>
              <a:rPr lang="en-GB" sz="1400"/>
              <a:t>combination of medication and therapy</a:t>
            </a:r>
            <a:r>
              <a:rPr lang="en-GB" sz="1100"/>
              <a:t> (NHS, 2023)</a:t>
            </a:r>
          </a:p>
          <a:p>
            <a:pPr marL="285750" indent="-285750">
              <a:buFont typeface="Arial"/>
              <a:buChar char="•"/>
            </a:pPr>
            <a:endParaRPr lang="en-GB" sz="1100" dirty="0"/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Talking therapies such as Cognitive Behavioural </a:t>
            </a:r>
            <a:r>
              <a:rPr lang="en-GB" sz="1400"/>
              <a:t>Therapy (CBT) are used widely</a:t>
            </a:r>
            <a:endParaRPr lang="en-GB" sz="1400" dirty="0"/>
          </a:p>
          <a:p>
            <a:pPr marL="285750" indent="-285750">
              <a:buFont typeface="Arial"/>
              <a:buChar char="•"/>
            </a:pPr>
            <a:endParaRPr lang="en-GB" sz="1400" dirty="0"/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Depending on severity, </a:t>
            </a:r>
            <a:r>
              <a:rPr lang="en-GB" sz="1400"/>
              <a:t>antidepressants</a:t>
            </a:r>
            <a:r>
              <a:rPr lang="en-GB" sz="1400" dirty="0"/>
              <a:t> may be prescribed</a:t>
            </a:r>
          </a:p>
          <a:p>
            <a:pPr marL="285750" indent="-285750">
              <a:buFont typeface="Arial"/>
              <a:buChar char="•"/>
            </a:pPr>
            <a:endParaRPr lang="en-GB" sz="1400" dirty="0"/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Treatment is tailored to each </a:t>
            </a:r>
            <a:r>
              <a:rPr lang="en-GB" sz="1400"/>
              <a:t>individual's circumstances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3BCB1E-4202-F9DD-C303-0F0181416B23}"/>
              </a:ext>
            </a:extLst>
          </p:cNvPr>
          <p:cNvSpPr txBox="1"/>
          <p:nvPr/>
        </p:nvSpPr>
        <p:spPr>
          <a:xfrm>
            <a:off x="252301" y="3739915"/>
            <a:ext cx="4800517" cy="291531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 dirty="0">
              <a:latin typeface="Arial Nova"/>
            </a:endParaRPr>
          </a:p>
          <a:p>
            <a:endParaRPr lang="en-GB" sz="1400" dirty="0">
              <a:latin typeface="Arial Nova"/>
            </a:endParaRPr>
          </a:p>
          <a:p>
            <a:endParaRPr lang="en-GB" sz="1400" dirty="0">
              <a:latin typeface="Aptos Display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 Display"/>
              </a:rPr>
              <a:t>Stigma can stop people from reaching out to receive help </a:t>
            </a:r>
            <a:r>
              <a:rPr lang="en-GB" sz="1100">
                <a:latin typeface="Aptos Display"/>
              </a:rPr>
              <a:t>(Tegan Cruwys et al, 2016)  </a:t>
            </a:r>
            <a:endParaRPr lang="en-GB" sz="1100" dirty="0">
              <a:latin typeface="Aptos Display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Aptos Display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ptos Display"/>
              </a:rPr>
              <a:t>Depression can affect how an individual views themselves and </a:t>
            </a:r>
            <a:r>
              <a:rPr lang="en-GB" sz="1400">
                <a:latin typeface="Aptos Display"/>
              </a:rPr>
              <a:t>their self esteem</a:t>
            </a: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Aptos Display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ptos Display"/>
              </a:rPr>
              <a:t>Symptoms can be </a:t>
            </a:r>
            <a:r>
              <a:rPr lang="en-GB" sz="1400">
                <a:latin typeface="Aptos Display"/>
              </a:rPr>
              <a:t>worsened</a:t>
            </a:r>
            <a:r>
              <a:rPr lang="en-GB" sz="1400" dirty="0">
                <a:latin typeface="Aptos Display"/>
              </a:rPr>
              <a:t> due to a lack of support or </a:t>
            </a:r>
            <a:r>
              <a:rPr lang="en-GB" sz="1400">
                <a:latin typeface="Aptos Display"/>
              </a:rPr>
              <a:t>socially isolating </a:t>
            </a:r>
            <a:r>
              <a:rPr lang="en-GB" sz="1100">
                <a:latin typeface="Aptos Display"/>
              </a:rPr>
              <a:t>(Age UK, 2024)</a:t>
            </a: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Aptos Display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 Display"/>
              </a:rPr>
              <a:t>Relationships, daily and work life commonly affected</a:t>
            </a:r>
            <a:endParaRPr lang="en-GB" sz="1400" dirty="0">
              <a:latin typeface="Aptos Display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F3AD74-9393-D270-B73A-9DEAB3E1925B}"/>
              </a:ext>
            </a:extLst>
          </p:cNvPr>
          <p:cNvSpPr txBox="1"/>
          <p:nvPr/>
        </p:nvSpPr>
        <p:spPr>
          <a:xfrm>
            <a:off x="7046590" y="3612916"/>
            <a:ext cx="4793720" cy="303574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b="1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Early intervention and support incre</a:t>
            </a:r>
            <a:r>
              <a:rPr lang="en-GB" sz="1400"/>
              <a:t>ases the chance of improved outcomes</a:t>
            </a:r>
            <a:endParaRPr lang="en-GB" sz="1400" dirty="0"/>
          </a:p>
          <a:p>
            <a:pPr marL="285750" indent="-285750">
              <a:buFont typeface="Arial"/>
              <a:buChar char="•"/>
            </a:pPr>
            <a:endParaRPr lang="en-GB" sz="1400" dirty="0"/>
          </a:p>
          <a:p>
            <a:pPr marL="285750" indent="-285750">
              <a:buFont typeface="Arial"/>
              <a:buChar char="•"/>
            </a:pPr>
            <a:r>
              <a:rPr lang="en-GB" sz="1400"/>
              <a:t>Raising awareness to help reduce stigma around depression</a:t>
            </a:r>
            <a:endParaRPr lang="en-GB" sz="1400" dirty="0"/>
          </a:p>
          <a:p>
            <a:pPr marL="285750" indent="-285750">
              <a:buFont typeface="Arial"/>
              <a:buChar char="•"/>
            </a:pPr>
            <a:endParaRPr lang="en-GB" sz="1400" dirty="0"/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Being able </a:t>
            </a:r>
            <a:r>
              <a:rPr lang="en-GB" sz="1400"/>
              <a:t>to access mental health services needs to be improved</a:t>
            </a:r>
            <a:endParaRPr lang="en-GB" sz="1400" dirty="0"/>
          </a:p>
          <a:p>
            <a:pPr marL="285750" indent="-285750">
              <a:buFont typeface="Arial"/>
              <a:buChar char="•"/>
            </a:pPr>
            <a:endParaRPr lang="en-GB" sz="1400" dirty="0"/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Strong support network such as friends, family or community is important </a:t>
            </a:r>
            <a:r>
              <a:rPr lang="en-GB" sz="1100" dirty="0"/>
              <a:t>(Age UK, 2024)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BAC8C21-F425-E64C-6FCF-81A97E3CA3A6}"/>
              </a:ext>
            </a:extLst>
          </p:cNvPr>
          <p:cNvSpPr txBox="1"/>
          <p:nvPr/>
        </p:nvSpPr>
        <p:spPr>
          <a:xfrm>
            <a:off x="5162402" y="-424"/>
            <a:ext cx="1639957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200">
                <a:latin typeface="Arial Nova"/>
              </a:rPr>
              <a:t>Depression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265DE0A-E6B0-B1A5-F170-66E39D789CAD}"/>
              </a:ext>
            </a:extLst>
          </p:cNvPr>
          <p:cNvSpPr txBox="1"/>
          <p:nvPr/>
        </p:nvSpPr>
        <p:spPr>
          <a:xfrm>
            <a:off x="7047015" y="3613340"/>
            <a:ext cx="2353533" cy="33855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/>
              <a:t>Recommendations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542A665-30F5-21C1-22A2-00A47C3D2CAA}"/>
              </a:ext>
            </a:extLst>
          </p:cNvPr>
          <p:cNvSpPr txBox="1"/>
          <p:nvPr/>
        </p:nvSpPr>
        <p:spPr>
          <a:xfrm>
            <a:off x="254001" y="3740340"/>
            <a:ext cx="3014869" cy="33855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latin typeface="Aptos"/>
              </a:rPr>
              <a:t>Challenges</a:t>
            </a:r>
            <a:r>
              <a:rPr lang="en-GB" sz="1600" b="1" dirty="0">
                <a:latin typeface="Aptos"/>
              </a:rPr>
              <a:t> and Social Context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7BA2FCB-21B4-DA68-B19F-CB9542D46EA7}"/>
              </a:ext>
            </a:extLst>
          </p:cNvPr>
          <p:cNvSpPr txBox="1"/>
          <p:nvPr/>
        </p:nvSpPr>
        <p:spPr>
          <a:xfrm>
            <a:off x="205152" y="584879"/>
            <a:ext cx="2794851" cy="33855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/>
              <a:t>Definition and </a:t>
            </a:r>
            <a:r>
              <a:rPr lang="en-GB" sz="1600" b="1"/>
              <a:t>Historical</a:t>
            </a:r>
            <a:endParaRPr lang="en-GB" sz="16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15C9865-3E18-0085-63A1-14AC92B63B7F}"/>
              </a:ext>
            </a:extLst>
          </p:cNvPr>
          <p:cNvSpPr txBox="1"/>
          <p:nvPr/>
        </p:nvSpPr>
        <p:spPr>
          <a:xfrm>
            <a:off x="7047012" y="585303"/>
            <a:ext cx="2528956" cy="33855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/>
              <a:t>Contemporary </a:t>
            </a:r>
            <a:r>
              <a:rPr lang="en-GB" sz="1600" b="1"/>
              <a:t>Treatment</a:t>
            </a:r>
            <a:endParaRPr lang="en-GB" sz="1600" b="1" dirty="0"/>
          </a:p>
        </p:txBody>
      </p:sp>
      <p:pic>
        <p:nvPicPr>
          <p:cNvPr id="20" name="Graphic 19" descr="Brain in head outline">
            <a:extLst>
              <a:ext uri="{FF2B5EF4-FFF2-40B4-BE49-F238E27FC236}">
                <a16:creationId xmlns:a16="http://schemas.microsoft.com/office/drawing/2014/main" id="{130321AA-6B9B-D91D-416B-BD260FDC8A1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649413" y="585983"/>
            <a:ext cx="350336" cy="340142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66455D2-71B6-D75F-F87C-BDC019876750}"/>
              </a:ext>
            </a:extLst>
          </p:cNvPr>
          <p:cNvSpPr txBox="1"/>
          <p:nvPr/>
        </p:nvSpPr>
        <p:spPr>
          <a:xfrm>
            <a:off x="2727738" y="971826"/>
            <a:ext cx="11043" cy="662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25" name="Graphic 24" descr="Lightbulb and gear outline">
            <a:extLst>
              <a:ext uri="{FF2B5EF4-FFF2-40B4-BE49-F238E27FC236}">
                <a16:creationId xmlns:a16="http://schemas.microsoft.com/office/drawing/2014/main" id="{9829485C-0903-64BD-577D-99BD5453182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8910134" y="3613522"/>
            <a:ext cx="459132" cy="341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020DD-20E6-6EBF-057C-D57FB793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1930" y="3665"/>
            <a:ext cx="1586524" cy="651487"/>
          </a:xfrm>
        </p:spPr>
        <p:txBody>
          <a:bodyPr>
            <a:normAutofit/>
          </a:bodyPr>
          <a:lstStyle/>
          <a:p>
            <a:r>
              <a:rPr lang="en-GB" sz="24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5FD27-908A-EB11-98CC-E10809271E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952" y="1101073"/>
            <a:ext cx="10233918" cy="56115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 Nova"/>
              </a:rPr>
              <a:t>DeRubeis, R.J. and Strunk, D.R. (eds.) (2015) </a:t>
            </a:r>
            <a:r>
              <a:rPr lang="en-GB" sz="1400" i="1" dirty="0">
                <a:latin typeface="Arial Nova"/>
              </a:rPr>
              <a:t>The Oxford Handbook of Mood Disorders.</a:t>
            </a:r>
            <a:r>
              <a:rPr lang="en-GB" sz="1400" dirty="0">
                <a:latin typeface="Arial Nova"/>
              </a:rPr>
              <a:t> Oxford: Oxford University Press. Available at: </a:t>
            </a:r>
            <a:r>
              <a:rPr lang="en-GB" sz="1400" dirty="0">
                <a:latin typeface="Arial Nova"/>
                <a:ea typeface="+mn-lt"/>
                <a:cs typeface="+mn-lt"/>
                <a:hlinkClick r:id="rId2"/>
              </a:rPr>
              <a:t>The Oxford Handbook of Mood Disorders | Oxford Academic</a:t>
            </a:r>
            <a:r>
              <a:rPr lang="en-GB" sz="1400" dirty="0">
                <a:latin typeface="Arial Nova"/>
                <a:ea typeface="+mn-lt"/>
                <a:cs typeface="+mn-lt"/>
              </a:rPr>
              <a:t> </a:t>
            </a:r>
            <a:r>
              <a:rPr lang="en-GB" sz="1400">
                <a:latin typeface="Arial Nova"/>
                <a:ea typeface="+mn-lt"/>
                <a:cs typeface="+mn-lt"/>
              </a:rPr>
              <a:t>(Accessed: 1st March 2026)</a:t>
            </a:r>
            <a:endParaRPr lang="en-GB" sz="1400" dirty="0"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 dirty="0">
                <a:latin typeface="Arial Nova"/>
                <a:ea typeface="+mn-lt"/>
                <a:cs typeface="+mn-lt"/>
              </a:rPr>
              <a:t>Cruwys, T. and Gunaseelan, S. (2016)</a:t>
            </a:r>
            <a:r>
              <a:rPr lang="en-GB" sz="1400" i="1" dirty="0">
                <a:latin typeface="Arial Nova"/>
                <a:ea typeface="+mn-lt"/>
                <a:cs typeface="+mn-lt"/>
              </a:rPr>
              <a:t> Depression is who I am: Mental illness identity, stigma and wellbeing,</a:t>
            </a:r>
            <a:r>
              <a:rPr lang="en-GB" sz="1400" dirty="0">
                <a:latin typeface="Arial Nova"/>
                <a:ea typeface="+mn-lt"/>
                <a:cs typeface="+mn-lt"/>
              </a:rPr>
              <a:t> Journal of Affective Disorders, 189, pp. 36–42, Available at: </a:t>
            </a:r>
            <a:r>
              <a:rPr lang="en-GB" sz="1400" dirty="0">
                <a:latin typeface="Arial Nova"/>
                <a:ea typeface="+mn-lt"/>
                <a:cs typeface="+mn-lt"/>
                <a:hlinkClick r:id="rId3"/>
              </a:rPr>
              <a:t>“Depression is who I am”: Mental illness identity, stigma and wellbeing - ScienceDirect</a:t>
            </a:r>
            <a:r>
              <a:rPr lang="en-GB" sz="1400" dirty="0">
                <a:latin typeface="Arial Nova"/>
                <a:ea typeface="+mn-lt"/>
                <a:cs typeface="+mn-lt"/>
              </a:rPr>
              <a:t> (Accessed: 3rd March 2026).</a:t>
            </a:r>
          </a:p>
          <a:p>
            <a:pPr marL="0" indent="0">
              <a:buNone/>
            </a:pPr>
            <a:r>
              <a:rPr lang="en-GB" sz="1400" dirty="0">
                <a:latin typeface="Arial Nova"/>
              </a:rPr>
              <a:t>Moncrieff, J., Cooper, R.E., Stockmann, T., Amendola, S., </a:t>
            </a:r>
            <a:r>
              <a:rPr lang="en-GB" sz="1400" err="1">
                <a:latin typeface="Arial Nova"/>
              </a:rPr>
              <a:t>Hengartner</a:t>
            </a:r>
            <a:r>
              <a:rPr lang="en-GB" sz="1400" dirty="0">
                <a:latin typeface="Arial Nova"/>
              </a:rPr>
              <a:t>, M.P. and Horowitz, M.A. (2023)</a:t>
            </a:r>
            <a:r>
              <a:rPr lang="en-GB" sz="1400" i="1" dirty="0">
                <a:latin typeface="Arial Nova"/>
              </a:rPr>
              <a:t> The serotonin theory of depression: a systematic umbrella review of the evidence, </a:t>
            </a:r>
            <a:r>
              <a:rPr lang="en-GB" sz="1400" dirty="0">
                <a:latin typeface="Arial Nova"/>
              </a:rPr>
              <a:t>Molecular Psychiatry, 28(8), pp. 3243–3256. Available at: </a:t>
            </a:r>
            <a:r>
              <a:rPr lang="en-GB" sz="1400" dirty="0">
                <a:latin typeface="Arial Nova"/>
                <a:ea typeface="+mn-lt"/>
                <a:cs typeface="+mn-lt"/>
                <a:hlinkClick r:id="rId4"/>
              </a:rPr>
              <a:t>The serotonin theory of depression: a systematic umbrella review of the evidence - ProQuest</a:t>
            </a:r>
            <a:r>
              <a:rPr lang="en-GB" sz="1400" dirty="0">
                <a:latin typeface="Arial Nova"/>
              </a:rPr>
              <a:t> </a:t>
            </a:r>
            <a:r>
              <a:rPr lang="en-GB" sz="1400">
                <a:latin typeface="Arial Nova"/>
              </a:rPr>
              <a:t>(Accessed: 3rd March 2026).</a:t>
            </a:r>
            <a:endParaRPr lang="en-GB" sz="1400" dirty="0">
              <a:latin typeface="Arial Nova"/>
            </a:endParaRPr>
          </a:p>
          <a:p>
            <a:pPr marL="0" indent="0">
              <a:buNone/>
            </a:pPr>
            <a:r>
              <a:rPr lang="en-GB" sz="1400" dirty="0">
                <a:latin typeface="Arial Nova"/>
              </a:rPr>
              <a:t>World Health Organization (2026)</a:t>
            </a:r>
            <a:r>
              <a:rPr lang="en-GB" sz="1400" i="1" dirty="0">
                <a:latin typeface="Arial Nova"/>
              </a:rPr>
              <a:t> ICD-11: Depressive disorder. </a:t>
            </a:r>
            <a:r>
              <a:rPr lang="en-GB" sz="1400" dirty="0">
                <a:latin typeface="Arial Nova"/>
              </a:rPr>
              <a:t>Available at: </a:t>
            </a:r>
            <a:r>
              <a:rPr lang="en-GB" sz="1400" dirty="0">
                <a:latin typeface="Arial Nova"/>
                <a:ea typeface="+mn-lt"/>
                <a:cs typeface="+mn-lt"/>
                <a:hlinkClick r:id="rId5"/>
              </a:rPr>
              <a:t>ICD-11 for Mortality and Morbidity Statistics</a:t>
            </a:r>
            <a:r>
              <a:rPr lang="en-GB" sz="1400">
                <a:latin typeface="Arial Nova"/>
                <a:ea typeface="+mn-lt"/>
                <a:cs typeface="+mn-lt"/>
              </a:rPr>
              <a:t> (</a:t>
            </a:r>
            <a:r>
              <a:rPr lang="en-GB" sz="1400">
                <a:latin typeface="Arial Nova"/>
              </a:rPr>
              <a:t>Accessed: 28th February 2026).</a:t>
            </a:r>
            <a:endParaRPr lang="en-GB" sz="1400" dirty="0">
              <a:latin typeface="Arial Nova"/>
            </a:endParaRPr>
          </a:p>
          <a:p>
            <a:pPr marL="0" indent="0">
              <a:buNone/>
            </a:pPr>
            <a:r>
              <a:rPr lang="en-GB" sz="1400" dirty="0">
                <a:latin typeface="Arial Nova"/>
              </a:rPr>
              <a:t>NHS (2023) </a:t>
            </a:r>
            <a:r>
              <a:rPr lang="en-GB" sz="1400" i="1" dirty="0">
                <a:latin typeface="Arial Nova"/>
              </a:rPr>
              <a:t>Treatment – Depression in adults. </a:t>
            </a:r>
            <a:r>
              <a:rPr lang="en-GB" sz="1400" dirty="0">
                <a:latin typeface="Arial Nova"/>
              </a:rPr>
              <a:t>Available at: </a:t>
            </a:r>
            <a:r>
              <a:rPr lang="en-GB" sz="1400" dirty="0">
                <a:latin typeface="Arial Nova"/>
                <a:ea typeface="+mn-lt"/>
                <a:cs typeface="+mn-lt"/>
                <a:hlinkClick r:id="rId6"/>
              </a:rPr>
              <a:t>Treatment - Depression in adults - NHS</a:t>
            </a:r>
            <a:r>
              <a:rPr lang="en-GB" sz="1400" dirty="0">
                <a:latin typeface="Arial Nova"/>
              </a:rPr>
              <a:t> (</a:t>
            </a:r>
            <a:r>
              <a:rPr lang="en-GB" sz="1400">
                <a:latin typeface="Arial Nova"/>
              </a:rPr>
              <a:t>Accessed</a:t>
            </a:r>
            <a:r>
              <a:rPr lang="en-GB" sz="1400" dirty="0">
                <a:latin typeface="Arial Nova"/>
              </a:rPr>
              <a:t>: 27th March 2026)</a:t>
            </a:r>
          </a:p>
          <a:p>
            <a:pPr marL="0" indent="0">
              <a:buNone/>
            </a:pPr>
            <a:r>
              <a:rPr lang="en-GB" sz="1400" dirty="0">
                <a:latin typeface="Arial Nova"/>
              </a:rPr>
              <a:t>Age UK (2025) </a:t>
            </a:r>
            <a:r>
              <a:rPr lang="en-GB" sz="1400" i="1" dirty="0">
                <a:latin typeface="Arial Nova"/>
              </a:rPr>
              <a:t>Depression &amp; anxiety symptoms, causes &amp; treatment</a:t>
            </a:r>
            <a:r>
              <a:rPr lang="en-GB" sz="1400" dirty="0">
                <a:latin typeface="Arial Nova"/>
              </a:rPr>
              <a:t>.  Available at: </a:t>
            </a:r>
            <a:r>
              <a:rPr lang="en-GB" sz="1400" dirty="0">
                <a:latin typeface="Arial Nova"/>
                <a:ea typeface="+mn-lt"/>
                <a:cs typeface="+mn-lt"/>
                <a:hlinkClick r:id="rId7"/>
              </a:rPr>
              <a:t>Depression &amp; anxiety symptoms, causes &amp; treatment | Age UK</a:t>
            </a:r>
            <a:r>
              <a:rPr lang="en-GB" sz="1400" dirty="0">
                <a:latin typeface="Arial Nova"/>
              </a:rPr>
              <a:t> (</a:t>
            </a:r>
            <a:r>
              <a:rPr lang="en-GB" sz="1400">
                <a:latin typeface="Arial Nova"/>
              </a:rPr>
              <a:t>Accessed: 7th March 2026).</a:t>
            </a:r>
            <a:endParaRPr lang="en-GB" sz="1400" dirty="0">
              <a:latin typeface="Arial Nova"/>
            </a:endParaRPr>
          </a:p>
          <a:p>
            <a:pPr marL="0" indent="0">
              <a:buNone/>
            </a:pPr>
            <a:r>
              <a:rPr lang="en-GB" sz="1400" dirty="0">
                <a:latin typeface="Arial Nova"/>
              </a:rPr>
              <a:t>Remes, O., Mendes, J.F. and Templeton, P. (2021) </a:t>
            </a:r>
            <a:r>
              <a:rPr lang="en-GB" sz="1400" i="1" dirty="0">
                <a:latin typeface="Arial Nova"/>
              </a:rPr>
              <a:t>Biological, psychological, and social determinants of depression: a review of recent literature.</a:t>
            </a:r>
            <a:r>
              <a:rPr lang="en-GB" sz="1400" dirty="0">
                <a:latin typeface="Arial Nova"/>
              </a:rPr>
              <a:t> </a:t>
            </a:r>
            <a:r>
              <a:rPr lang="en-GB" sz="1400">
                <a:latin typeface="Arial Nova"/>
              </a:rPr>
              <a:t>Available at: </a:t>
            </a:r>
            <a:r>
              <a:rPr lang="en-GB" sz="1400" dirty="0">
                <a:latin typeface="Arial Nova"/>
                <a:ea typeface="+mn-lt"/>
                <a:cs typeface="+mn-lt"/>
                <a:hlinkClick r:id="rId8"/>
              </a:rPr>
              <a:t>Biological, Psychological, and Social Determinants of Depression: A Review of Recent Literature - PMC</a:t>
            </a:r>
            <a:r>
              <a:rPr lang="en-GB" sz="1400">
                <a:latin typeface="Arial Nova"/>
              </a:rPr>
              <a:t>(Accessed: 11th March 2026).</a:t>
            </a:r>
            <a:endParaRPr lang="en-GB" sz="1200" dirty="0">
              <a:latin typeface="Arial Nova"/>
            </a:endParaRPr>
          </a:p>
          <a:p>
            <a:pPr marL="0" indent="0">
              <a:buNone/>
            </a:pPr>
            <a:endParaRPr lang="en-GB" sz="1400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21945092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Depression: Historical and Contemporary care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722</cp:revision>
  <dcterms:created xsi:type="dcterms:W3CDTF">2026-03-17T06:38:26Z</dcterms:created>
  <dcterms:modified xsi:type="dcterms:W3CDTF">2026-03-22T10:50:45Z</dcterms:modified>
</cp:coreProperties>
</file>