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sldIdLst>
    <p:sldId id="256" r:id="rId2"/>
    <p:sldId id="266" r:id="rId3"/>
    <p:sldId id="257"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6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57" d="100"/>
          <a:sy n="57" d="100"/>
        </p:scale>
        <p:origin x="-450"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388456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2A57D7DE-61AE-4BC6-A87E-9454F8FD646E}"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AAA0FC-AF95-454C-A4E6-937690C7EEE5}" type="slidenum">
              <a:rPr lang="en-US" smtClean="0"/>
              <a:pPr/>
              <a:t>‹#›</a:t>
            </a:fld>
            <a:endParaRPr lang="en-US" dirty="0"/>
          </a:p>
        </p:txBody>
      </p:sp>
    </p:spTree>
    <p:extLst>
      <p:ext uri="{BB962C8B-B14F-4D97-AF65-F5344CB8AC3E}">
        <p14:creationId xmlns:p14="http://schemas.microsoft.com/office/powerpoint/2010/main" xmlns="" val="3077170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628929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440997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201606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541880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437878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698788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255507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135240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072702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xmlns="" val="36876015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6038670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934779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4691041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579412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pPr/>
              <a:t>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1875471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6DFF08F-DC6B-4601-B491-B0F83F6DD2DA}" type="datetimeFigureOut">
              <a:rPr lang="en-US" smtClean="0"/>
              <a:pPr/>
              <a:t>2/8/2018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xmlns="" val="2221341756"/>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800"/>
            <a:ext cx="9751343" cy="2858193"/>
          </a:xfrm>
        </p:spPr>
        <p:txBody>
          <a:bodyPr/>
          <a:lstStyle/>
          <a:p>
            <a:r>
              <a:rPr lang="en-GB" sz="6000" dirty="0" smtClean="0"/>
              <a:t>Origins &amp; Development of “Heritage Management”</a:t>
            </a:r>
            <a:endParaRPr lang="en-GB" sz="6000" dirty="0"/>
          </a:p>
        </p:txBody>
      </p:sp>
      <p:sp>
        <p:nvSpPr>
          <p:cNvPr id="3" name="Subtitle 2"/>
          <p:cNvSpPr>
            <a:spLocks noGrp="1"/>
          </p:cNvSpPr>
          <p:nvPr>
            <p:ph type="subTitle" idx="1"/>
          </p:nvPr>
        </p:nvSpPr>
        <p:spPr>
          <a:xfrm>
            <a:off x="1154955" y="5037512"/>
            <a:ext cx="8825658" cy="601287"/>
          </a:xfrm>
        </p:spPr>
        <p:txBody>
          <a:bodyPr/>
          <a:lstStyle/>
          <a:p>
            <a:r>
              <a:rPr lang="en-GB" dirty="0" smtClean="0"/>
              <a:t>From antiquaries to the men from the ministry</a:t>
            </a:r>
            <a:endParaRPr lang="en-GB" dirty="0" smtClean="0"/>
          </a:p>
        </p:txBody>
      </p:sp>
    </p:spTree>
    <p:extLst>
      <p:ext uri="{BB962C8B-B14F-4D97-AF65-F5344CB8AC3E}">
        <p14:creationId xmlns:p14="http://schemas.microsoft.com/office/powerpoint/2010/main" xmlns="" val="4149654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Origins and Development of </a:t>
            </a:r>
            <a:r>
              <a:rPr lang="en-GB" dirty="0" smtClean="0"/>
              <a:t>Heritage Management in the UK</a:t>
            </a:r>
            <a:endParaRPr lang="en-GB" dirty="0"/>
          </a:p>
        </p:txBody>
      </p:sp>
      <p:sp>
        <p:nvSpPr>
          <p:cNvPr id="3" name="Content Placeholder 2"/>
          <p:cNvSpPr>
            <a:spLocks noGrp="1"/>
          </p:cNvSpPr>
          <p:nvPr>
            <p:ph idx="1"/>
          </p:nvPr>
        </p:nvSpPr>
        <p:spPr>
          <a:xfrm>
            <a:off x="1103312" y="2177935"/>
            <a:ext cx="8946541" cy="4070464"/>
          </a:xfrm>
        </p:spPr>
        <p:txBody>
          <a:bodyPr>
            <a:normAutofit/>
          </a:bodyPr>
          <a:lstStyle/>
          <a:p>
            <a:r>
              <a:rPr lang="en-GB" dirty="0" smtClean="0"/>
              <a:t>Golden age to Enlightenment</a:t>
            </a:r>
          </a:p>
          <a:p>
            <a:r>
              <a:rPr lang="en-GB" dirty="0" smtClean="0"/>
              <a:t>Reaction to Industrialisation </a:t>
            </a:r>
          </a:p>
          <a:p>
            <a:r>
              <a:rPr lang="en-GB" dirty="0" smtClean="0"/>
              <a:t>Public interest and concern</a:t>
            </a:r>
            <a:endParaRPr lang="en-GB" dirty="0" smtClean="0"/>
          </a:p>
          <a:p>
            <a:r>
              <a:rPr lang="en-GB" dirty="0" smtClean="0"/>
              <a:t>Recognition of need for legal protection </a:t>
            </a:r>
          </a:p>
          <a:p>
            <a:r>
              <a:rPr lang="en-GB" dirty="0" smtClean="0"/>
              <a:t>Beginnings of legal system of protection (listing is born!)</a:t>
            </a:r>
          </a:p>
          <a:p>
            <a:r>
              <a:rPr lang="en-GB" dirty="0" smtClean="0"/>
              <a:t>Out of the Fires of War</a:t>
            </a:r>
          </a:p>
          <a:p>
            <a:r>
              <a:rPr lang="en-GB" dirty="0" smtClean="0"/>
              <a:t>New Jerusalem and the post war heritage boom </a:t>
            </a:r>
          </a:p>
          <a:p>
            <a:r>
              <a:rPr lang="en-GB" dirty="0" smtClean="0"/>
              <a:t>Heritage as “an impediment to growth” </a:t>
            </a:r>
          </a:p>
          <a:p>
            <a:r>
              <a:rPr lang="en-GB" dirty="0" smtClean="0"/>
              <a:t>Where we are now </a:t>
            </a:r>
            <a:endParaRPr lang="en-GB" dirty="0" smtClean="0"/>
          </a:p>
          <a:p>
            <a:pPr>
              <a:buNone/>
            </a:pPr>
            <a:endParaRPr lang="en-GB" dirty="0" smtClean="0"/>
          </a:p>
        </p:txBody>
      </p:sp>
    </p:spTree>
    <p:extLst>
      <p:ext uri="{BB962C8B-B14F-4D97-AF65-F5344CB8AC3E}">
        <p14:creationId xmlns:p14="http://schemas.microsoft.com/office/powerpoint/2010/main" xmlns="" val="2226044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the Mists</a:t>
            </a:r>
            <a:endParaRPr lang="en-GB" dirty="0"/>
          </a:p>
        </p:txBody>
      </p:sp>
      <p:sp>
        <p:nvSpPr>
          <p:cNvPr id="3" name="Content Placeholder 2"/>
          <p:cNvSpPr>
            <a:spLocks noGrp="1"/>
          </p:cNvSpPr>
          <p:nvPr>
            <p:ph idx="1"/>
          </p:nvPr>
        </p:nvSpPr>
        <p:spPr>
          <a:xfrm>
            <a:off x="1097280" y="1446415"/>
            <a:ext cx="10058400" cy="4821381"/>
          </a:xfrm>
        </p:spPr>
        <p:txBody>
          <a:bodyPr>
            <a:normAutofit fontScale="92500" lnSpcReduction="20000"/>
          </a:bodyPr>
          <a:lstStyle/>
          <a:p>
            <a:pPr>
              <a:lnSpc>
                <a:spcPct val="120000"/>
              </a:lnSpc>
            </a:pPr>
            <a:r>
              <a:rPr lang="en-GB" sz="2200" dirty="0" smtClean="0"/>
              <a:t>Obsession with a mythical past is nothing new – the Greeks and Romans both held that they were living in a  debased world.   Several roman villas evidence collections of earlier material from pottery to statuary suggesting the urge to gather the remains of the past has a deep history.</a:t>
            </a:r>
          </a:p>
          <a:p>
            <a:pPr>
              <a:lnSpc>
                <a:spcPct val="120000"/>
              </a:lnSpc>
            </a:pPr>
            <a:r>
              <a:rPr lang="en-GB" sz="2200" dirty="0" smtClean="0"/>
              <a:t>The </a:t>
            </a:r>
            <a:r>
              <a:rPr lang="en-GB" sz="2200" dirty="0" smtClean="0"/>
              <a:t>notion of the golden age – always perfect and always out of reach.   Not a new concept – the </a:t>
            </a:r>
            <a:r>
              <a:rPr lang="en-GB" sz="2200" dirty="0" smtClean="0"/>
              <a:t>Mort d 'Arthur </a:t>
            </a:r>
            <a:r>
              <a:rPr lang="en-GB" sz="2200" dirty="0" smtClean="0"/>
              <a:t>harks back to a golden age before the debasement of late mediaeval life. </a:t>
            </a:r>
          </a:p>
          <a:p>
            <a:pPr>
              <a:lnSpc>
                <a:spcPct val="120000"/>
              </a:lnSpc>
            </a:pPr>
            <a:r>
              <a:rPr lang="en-GB" sz="2200" dirty="0" smtClean="0"/>
              <a:t>By the time of the northern enlightenment in the lat 17</a:t>
            </a:r>
            <a:r>
              <a:rPr lang="en-GB" sz="2200" baseline="30000" dirty="0" smtClean="0"/>
              <a:t>th</a:t>
            </a:r>
            <a:r>
              <a:rPr lang="en-GB" sz="2200" dirty="0" smtClean="0"/>
              <a:t> and 18</a:t>
            </a:r>
            <a:r>
              <a:rPr lang="en-GB" sz="2200" baseline="30000" dirty="0" smtClean="0"/>
              <a:t>th</a:t>
            </a:r>
            <a:r>
              <a:rPr lang="en-GB" sz="2200" dirty="0" smtClean="0"/>
              <a:t> century there was already emerging an intellectual tension between those who valued the past for its own sake and those who were more concerned with the future that the past.  </a:t>
            </a:r>
          </a:p>
          <a:p>
            <a:pPr>
              <a:lnSpc>
                <a:spcPct val="120000"/>
              </a:lnSpc>
            </a:pPr>
            <a:r>
              <a:rPr lang="en-GB" sz="2200" dirty="0" smtClean="0"/>
              <a:t>The </a:t>
            </a:r>
            <a:r>
              <a:rPr lang="en-GB" sz="2200" dirty="0" smtClean="0"/>
              <a:t>notion that the remains of the past </a:t>
            </a:r>
            <a:r>
              <a:rPr lang="en-GB" sz="2200" dirty="0" smtClean="0"/>
              <a:t>were worth of preservation  began to coalesce from two strands:</a:t>
            </a:r>
            <a:endParaRPr lang="en-GB" sz="2200" dirty="0" smtClean="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xmlns="" val="3802541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Enlightenment Antiquarianism</a:t>
            </a:r>
            <a:endParaRPr lang="en-GB" dirty="0"/>
          </a:p>
        </p:txBody>
      </p:sp>
      <p:sp>
        <p:nvSpPr>
          <p:cNvPr id="3" name="Content Placeholder 2"/>
          <p:cNvSpPr>
            <a:spLocks noGrp="1"/>
          </p:cNvSpPr>
          <p:nvPr>
            <p:ph idx="1"/>
          </p:nvPr>
        </p:nvSpPr>
        <p:spPr>
          <a:xfrm>
            <a:off x="1103312" y="1812176"/>
            <a:ext cx="8946541" cy="4436224"/>
          </a:xfrm>
        </p:spPr>
        <p:txBody>
          <a:bodyPr/>
          <a:lstStyle/>
          <a:p>
            <a:r>
              <a:rPr lang="en-GB" dirty="0" smtClean="0"/>
              <a:t>Through the enlightenment several authors worked to chronicle, record and map ancient sites across Britain.  Of these William </a:t>
            </a:r>
            <a:r>
              <a:rPr lang="en-GB" dirty="0" err="1" smtClean="0"/>
              <a:t>Stukeley</a:t>
            </a:r>
            <a:r>
              <a:rPr lang="en-GB" dirty="0" smtClean="0"/>
              <a:t> (1687-1765) is the best know with his detailed accounts of </a:t>
            </a:r>
            <a:r>
              <a:rPr lang="en-GB" dirty="0" err="1" smtClean="0"/>
              <a:t>Avebury</a:t>
            </a:r>
            <a:r>
              <a:rPr lang="en-GB" dirty="0" smtClean="0"/>
              <a:t> and Stonehenge – accounts which did much to create the notion of the </a:t>
            </a:r>
            <a:r>
              <a:rPr lang="en-GB" dirty="0" err="1" smtClean="0"/>
              <a:t>woad</a:t>
            </a:r>
            <a:r>
              <a:rPr lang="en-GB" dirty="0" smtClean="0"/>
              <a:t> covered Ancient Britain and Druidical religion.  While we might see these accounts as fanciful they were based on contemporary advances in science and astronomy.  </a:t>
            </a:r>
            <a:endParaRPr lang="en-GB" dirty="0" smtClean="0"/>
          </a:p>
          <a:p>
            <a:r>
              <a:rPr lang="en-GB" dirty="0" smtClean="0"/>
              <a:t>Such accounts also did </a:t>
            </a:r>
            <a:r>
              <a:rPr lang="en-GB" dirty="0" smtClean="0"/>
              <a:t>much to raise awareness of the monuments across Britain and ultimately led to the foundation of numerous local antiquarian societies who worked to record, albeit in an ad hoc way, the sites, monuments and ancient buildings they found around them.</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Industrial Reaction</a:t>
            </a:r>
            <a:endParaRPr lang="en-GB" dirty="0"/>
          </a:p>
        </p:txBody>
      </p:sp>
      <p:sp>
        <p:nvSpPr>
          <p:cNvPr id="3" name="Content Placeholder 2"/>
          <p:cNvSpPr>
            <a:spLocks noGrp="1"/>
          </p:cNvSpPr>
          <p:nvPr>
            <p:ph idx="1"/>
          </p:nvPr>
        </p:nvSpPr>
        <p:spPr>
          <a:xfrm>
            <a:off x="814647" y="1729048"/>
            <a:ext cx="10224655" cy="4804756"/>
          </a:xfrm>
        </p:spPr>
        <p:txBody>
          <a:bodyPr>
            <a:noAutofit/>
          </a:bodyPr>
          <a:lstStyle/>
          <a:p>
            <a:pPr>
              <a:lnSpc>
                <a:spcPct val="120000"/>
              </a:lnSpc>
            </a:pPr>
            <a:r>
              <a:rPr lang="en-GB" dirty="0" smtClean="0"/>
              <a:t>The Industrial revolution triggered massive change in the UK and across the world .  Arguably the transformation of ancient </a:t>
            </a:r>
            <a:r>
              <a:rPr lang="en-GB" dirty="0" smtClean="0"/>
              <a:t>towns and </a:t>
            </a:r>
            <a:r>
              <a:rPr lang="en-GB" dirty="0" smtClean="0"/>
              <a:t>countryside were to result in the creation of the first broad based conservation movements .</a:t>
            </a:r>
          </a:p>
          <a:p>
            <a:pPr>
              <a:lnSpc>
                <a:spcPct val="120000"/>
              </a:lnSpc>
            </a:pPr>
            <a:r>
              <a:rPr lang="en-GB" dirty="0" smtClean="0"/>
              <a:t>One of the many discontents of the industrial  revolution was </a:t>
            </a:r>
            <a:r>
              <a:rPr lang="en-GB" dirty="0" smtClean="0"/>
              <a:t>William Morris who is perhaps the best known of the Pre-Raphaelite movement.  As well as being a writer and designer of everything from buildings to wallpaper he </a:t>
            </a:r>
            <a:r>
              <a:rPr lang="en-GB" dirty="0" smtClean="0"/>
              <a:t>was also the co-founder of the </a:t>
            </a:r>
            <a:r>
              <a:rPr lang="en-GB" dirty="0" smtClean="0"/>
              <a:t>Society for the protection of Ancient Buildings.</a:t>
            </a:r>
          </a:p>
          <a:p>
            <a:pPr>
              <a:lnSpc>
                <a:spcPct val="120000"/>
              </a:lnSpc>
            </a:pPr>
            <a:r>
              <a:rPr lang="en-GB" dirty="0" smtClean="0"/>
              <a:t>SPAB is still active in the heritage debate today</a:t>
            </a:r>
            <a:r>
              <a:rPr lang="en-GB" dirty="0" smtClean="0"/>
              <a:t>.</a:t>
            </a:r>
          </a:p>
          <a:p>
            <a:pPr>
              <a:lnSpc>
                <a:spcPct val="120000"/>
              </a:lnSpc>
            </a:pPr>
            <a:r>
              <a:rPr lang="en-GB" dirty="0" smtClean="0"/>
              <a:t>The manifesto and arguments put forward by SPAB influenced public debate and were influential in the creation of the first heritage protection legislation.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1850’s Onward</a:t>
            </a:r>
            <a:endParaRPr lang="en-GB" dirty="0"/>
          </a:p>
        </p:txBody>
      </p:sp>
      <p:sp>
        <p:nvSpPr>
          <p:cNvPr id="3" name="Content Placeholder 2"/>
          <p:cNvSpPr>
            <a:spLocks noGrp="1"/>
          </p:cNvSpPr>
          <p:nvPr>
            <p:ph idx="1"/>
          </p:nvPr>
        </p:nvSpPr>
        <p:spPr>
          <a:xfrm>
            <a:off x="1103312" y="1562793"/>
            <a:ext cx="8946541" cy="5004261"/>
          </a:xfrm>
        </p:spPr>
        <p:txBody>
          <a:bodyPr>
            <a:normAutofit/>
          </a:bodyPr>
          <a:lstStyle/>
          <a:p>
            <a:pPr>
              <a:lnSpc>
                <a:spcPct val="110000"/>
              </a:lnSpc>
              <a:spcBef>
                <a:spcPts val="1800"/>
              </a:spcBef>
            </a:pPr>
            <a:r>
              <a:rPr lang="en-GB" dirty="0" smtClean="0"/>
              <a:t>1840’s Onward “no place safe from rash assault” Wordsworth leads the charge against modernity by opposing railways in the </a:t>
            </a:r>
            <a:r>
              <a:rPr lang="en-GB" dirty="0" smtClean="0"/>
              <a:t>L</a:t>
            </a:r>
            <a:r>
              <a:rPr lang="en-GB" dirty="0" smtClean="0"/>
              <a:t>ake District.  Other romantic poets and writers record the major changes wrought by industry </a:t>
            </a:r>
          </a:p>
          <a:p>
            <a:pPr>
              <a:lnSpc>
                <a:spcPct val="110000"/>
              </a:lnSpc>
              <a:spcBef>
                <a:spcPts val="1800"/>
              </a:spcBef>
            </a:pPr>
            <a:r>
              <a:rPr lang="en-GB" dirty="0" smtClean="0"/>
              <a:t>1</a:t>
            </a:r>
            <a:r>
              <a:rPr lang="en-GB" dirty="0" smtClean="0"/>
              <a:t>873 </a:t>
            </a:r>
            <a:r>
              <a:rPr lang="en-GB" dirty="0" smtClean="0"/>
              <a:t>- 1879  	Sir John Lubbock MP makes repeated attempts to introduce a National Monuments Protection Bill, defeated as thought to interfere with “the rights of owners</a:t>
            </a:r>
            <a:r>
              <a:rPr lang="en-GB" dirty="0" smtClean="0"/>
              <a:t>”</a:t>
            </a:r>
          </a:p>
          <a:p>
            <a:pPr>
              <a:lnSpc>
                <a:spcPct val="110000"/>
              </a:lnSpc>
              <a:spcBef>
                <a:spcPts val="1800"/>
              </a:spcBef>
            </a:pPr>
            <a:r>
              <a:rPr lang="en-GB" dirty="0" smtClean="0"/>
              <a:t>1882 </a:t>
            </a:r>
            <a:r>
              <a:rPr lang="en-GB" dirty="0" smtClean="0"/>
              <a:t>	Ancient Monuments Protection Act.  Identified a list or Schedule of 68 monuments in England, Scotland, Wales and Northern Ireland thought “worthy of preservation</a:t>
            </a:r>
            <a:r>
              <a:rPr lang="en-GB" dirty="0" smtClean="0"/>
              <a:t>”</a:t>
            </a:r>
          </a:p>
          <a:p>
            <a:pPr>
              <a:lnSpc>
                <a:spcPct val="110000"/>
              </a:lnSpc>
              <a:spcBef>
                <a:spcPts val="1800"/>
              </a:spcBef>
            </a:pPr>
            <a:r>
              <a:rPr lang="en-GB" dirty="0" smtClean="0"/>
              <a:t>1887  </a:t>
            </a:r>
            <a:r>
              <a:rPr lang="en-GB" dirty="0" smtClean="0"/>
              <a:t>	John Ruskin &amp; William Morris form the Society for the Protection of Ancient Buildings (SPAB).</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1895-1905</a:t>
            </a:r>
            <a:endParaRPr lang="en-GB" dirty="0"/>
          </a:p>
        </p:txBody>
      </p:sp>
      <p:sp>
        <p:nvSpPr>
          <p:cNvPr id="3" name="Content Placeholder 2"/>
          <p:cNvSpPr>
            <a:spLocks noGrp="1"/>
          </p:cNvSpPr>
          <p:nvPr>
            <p:ph idx="1"/>
          </p:nvPr>
        </p:nvSpPr>
        <p:spPr>
          <a:xfrm>
            <a:off x="1103312" y="1645920"/>
            <a:ext cx="8946541" cy="4804756"/>
          </a:xfrm>
        </p:spPr>
        <p:txBody>
          <a:bodyPr>
            <a:normAutofit/>
          </a:bodyPr>
          <a:lstStyle/>
          <a:p>
            <a:pPr>
              <a:lnSpc>
                <a:spcPct val="110000"/>
              </a:lnSpc>
              <a:spcAft>
                <a:spcPts val="1800"/>
              </a:spcAft>
            </a:pPr>
            <a:r>
              <a:rPr lang="en-GB" dirty="0" smtClean="0"/>
              <a:t>1895 - 1896	National Trust is founded to protect landscape but purchases its first building a year later.</a:t>
            </a:r>
          </a:p>
          <a:p>
            <a:pPr>
              <a:lnSpc>
                <a:spcPct val="110000"/>
              </a:lnSpc>
              <a:spcAft>
                <a:spcPts val="1800"/>
              </a:spcAft>
            </a:pPr>
            <a:r>
              <a:rPr lang="en-GB" dirty="0" smtClean="0"/>
              <a:t>1900  	Ancient Monuments Protection Act (1900).   Extended the range and type of building sot be protected and gave County Councils the right to take direct action to “preserve and protect”.</a:t>
            </a:r>
          </a:p>
          <a:p>
            <a:pPr>
              <a:lnSpc>
                <a:spcPct val="110000"/>
              </a:lnSpc>
              <a:spcAft>
                <a:spcPts val="1800"/>
              </a:spcAft>
            </a:pPr>
            <a:r>
              <a:rPr lang="en-GB" dirty="0" smtClean="0"/>
              <a:t>1905  	Professor G. Baldwin (Edinburgh) publishes an influential review showing how UK is behind Europe in protecting its past. </a:t>
            </a:r>
            <a:endParaRPr lang="en-GB" dirty="0" smtClean="0"/>
          </a:p>
          <a:p>
            <a:pPr>
              <a:lnSpc>
                <a:spcPct val="110000"/>
              </a:lnSpc>
              <a:spcAft>
                <a:spcPts val="1800"/>
              </a:spcAft>
            </a:pPr>
            <a:r>
              <a:rPr lang="en-GB" dirty="0" smtClean="0"/>
              <a:t>Triggers major national debate about the value of the past – especially in the instruction of working people.</a:t>
            </a:r>
            <a:endParaRPr lang="en-GB" dirty="0" smtClean="0"/>
          </a:p>
          <a:p>
            <a:pPr>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1907-1914</a:t>
            </a:r>
            <a:endParaRPr lang="en-GB" dirty="0"/>
          </a:p>
        </p:txBody>
      </p:sp>
      <p:sp>
        <p:nvSpPr>
          <p:cNvPr id="3" name="Content Placeholder 2"/>
          <p:cNvSpPr>
            <a:spLocks noGrp="1"/>
          </p:cNvSpPr>
          <p:nvPr>
            <p:ph idx="1"/>
          </p:nvPr>
        </p:nvSpPr>
        <p:spPr/>
        <p:txBody>
          <a:bodyPr/>
          <a:lstStyle/>
          <a:p>
            <a:pPr>
              <a:spcBef>
                <a:spcPts val="1800"/>
              </a:spcBef>
            </a:pPr>
            <a:r>
              <a:rPr lang="en-GB" dirty="0" smtClean="0"/>
              <a:t>1907		National Trust Act – introduced right of inalienable ownership and cemented the role of the National Trust in landscape and building conservation.</a:t>
            </a:r>
          </a:p>
          <a:p>
            <a:pPr>
              <a:spcBef>
                <a:spcPts val="1800"/>
              </a:spcBef>
            </a:pPr>
            <a:r>
              <a:rPr lang="en-GB" dirty="0" smtClean="0"/>
              <a:t>1910</a:t>
            </a:r>
            <a:r>
              <a:rPr lang="en-GB" dirty="0" smtClean="0"/>
              <a:t>	Ancient Monuments Act (1910).  Codified additional protection powers.</a:t>
            </a:r>
          </a:p>
          <a:p>
            <a:pPr>
              <a:spcBef>
                <a:spcPts val="1800"/>
              </a:spcBef>
            </a:pPr>
            <a:r>
              <a:rPr lang="en-GB" dirty="0" smtClean="0"/>
              <a:t>1913	Ancient Monuments Act (1913).  Added further categories of site</a:t>
            </a:r>
            <a:r>
              <a:rPr lang="en-GB" dirty="0" smtClean="0"/>
              <a:t>.</a:t>
            </a:r>
            <a:endParaRPr lang="en-GB"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WW1 – Forgetting, Memorials and Reconstruction </a:t>
            </a:r>
            <a:endParaRPr lang="en-GB" dirty="0"/>
          </a:p>
        </p:txBody>
      </p:sp>
      <p:sp>
        <p:nvSpPr>
          <p:cNvPr id="3" name="Content Placeholder 2"/>
          <p:cNvSpPr>
            <a:spLocks noGrp="1"/>
          </p:cNvSpPr>
          <p:nvPr>
            <p:ph idx="1"/>
          </p:nvPr>
        </p:nvSpPr>
        <p:spPr>
          <a:xfrm>
            <a:off x="1103312" y="2410691"/>
            <a:ext cx="8946541" cy="4156364"/>
          </a:xfrm>
        </p:spPr>
        <p:txBody>
          <a:bodyPr>
            <a:normAutofit/>
          </a:bodyPr>
          <a:lstStyle/>
          <a:p>
            <a:pPr>
              <a:lnSpc>
                <a:spcPct val="110000"/>
              </a:lnSpc>
            </a:pPr>
            <a:r>
              <a:rPr lang="en-GB" dirty="0" smtClean="0"/>
              <a:t>1919 onward period of unchecked expansion of towns an cities in the post war boom </a:t>
            </a:r>
          </a:p>
          <a:p>
            <a:pPr>
              <a:lnSpc>
                <a:spcPct val="110000"/>
              </a:lnSpc>
            </a:pPr>
            <a:r>
              <a:rPr lang="en-GB" dirty="0" smtClean="0"/>
              <a:t>1926</a:t>
            </a:r>
            <a:r>
              <a:rPr lang="en-GB" dirty="0" smtClean="0"/>
              <a:t>	Council for the Protection of Rural England founded to lobby for control on unchecked rural development.  Part of process leading to increased planning control. </a:t>
            </a:r>
          </a:p>
          <a:p>
            <a:pPr>
              <a:lnSpc>
                <a:spcPct val="110000"/>
              </a:lnSpc>
            </a:pPr>
            <a:r>
              <a:rPr lang="en-GB" dirty="0" smtClean="0"/>
              <a:t>1931	Ancient Monuments Act (1931).  Minor changes only.  Many large sites not protected.</a:t>
            </a:r>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Origins of Central Planning </a:t>
            </a:r>
            <a:endParaRPr lang="en-GB" dirty="0"/>
          </a:p>
        </p:txBody>
      </p:sp>
      <p:sp>
        <p:nvSpPr>
          <p:cNvPr id="3" name="Content Placeholder 2"/>
          <p:cNvSpPr>
            <a:spLocks noGrp="1"/>
          </p:cNvSpPr>
          <p:nvPr>
            <p:ph idx="1"/>
          </p:nvPr>
        </p:nvSpPr>
        <p:spPr>
          <a:xfrm>
            <a:off x="1103312" y="1546167"/>
            <a:ext cx="8946541" cy="5054138"/>
          </a:xfrm>
        </p:spPr>
        <p:txBody>
          <a:bodyPr>
            <a:normAutofit lnSpcReduction="10000"/>
          </a:bodyPr>
          <a:lstStyle/>
          <a:p>
            <a:pPr>
              <a:lnSpc>
                <a:spcPct val="110000"/>
              </a:lnSpc>
              <a:spcBef>
                <a:spcPts val="1800"/>
              </a:spcBef>
            </a:pPr>
            <a:r>
              <a:rPr lang="en-GB" dirty="0" smtClean="0"/>
              <a:t>1932	Town and Country Planning Act (1932).  Introduces control on development and the term “Buildings of special architectural or historic interest”.  </a:t>
            </a:r>
            <a:endParaRPr lang="en-GB" dirty="0" smtClean="0"/>
          </a:p>
          <a:p>
            <a:pPr>
              <a:lnSpc>
                <a:spcPct val="110000"/>
              </a:lnSpc>
              <a:spcBef>
                <a:spcPts val="1800"/>
              </a:spcBef>
            </a:pPr>
            <a:r>
              <a:rPr lang="en-GB" dirty="0" smtClean="0"/>
              <a:t>Gave </a:t>
            </a:r>
            <a:r>
              <a:rPr lang="en-GB" dirty="0" smtClean="0"/>
              <a:t>local government the powers to make preservation orders for such buildings subject to the approval of the minister.  Formalised compensation provision.  But no effective mechanism existed to identify “historic interest” so this remains problematic.  As was illustrated by a series of high profile cases. </a:t>
            </a:r>
          </a:p>
          <a:p>
            <a:pPr>
              <a:lnSpc>
                <a:spcPct val="110000"/>
              </a:lnSpc>
              <a:spcBef>
                <a:spcPts val="1800"/>
              </a:spcBef>
            </a:pPr>
            <a:r>
              <a:rPr lang="en-GB" dirty="0" smtClean="0"/>
              <a:t>First coordinated opposition </a:t>
            </a:r>
            <a:r>
              <a:rPr lang="en-GB" dirty="0" smtClean="0"/>
              <a:t>for development proposals from a wide range of bodies – in that case unsuccessful but created a model for later campaigns.</a:t>
            </a:r>
          </a:p>
          <a:p>
            <a:pPr>
              <a:lnSpc>
                <a:spcPct val="110000"/>
              </a:lnSpc>
              <a:spcBef>
                <a:spcPts val="1800"/>
              </a:spcBef>
            </a:pPr>
            <a:r>
              <a:rPr lang="en-GB" dirty="0" smtClean="0"/>
              <a:t>1937 	Georgian Group founded following failure to protect key Georgian buildings.</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 of the Fire</a:t>
            </a:r>
            <a:endParaRPr lang="en-GB" dirty="0"/>
          </a:p>
        </p:txBody>
      </p:sp>
      <p:sp>
        <p:nvSpPr>
          <p:cNvPr id="3" name="Content Placeholder 2"/>
          <p:cNvSpPr>
            <a:spLocks noGrp="1"/>
          </p:cNvSpPr>
          <p:nvPr>
            <p:ph idx="1"/>
          </p:nvPr>
        </p:nvSpPr>
        <p:spPr/>
        <p:txBody>
          <a:bodyPr/>
          <a:lstStyle/>
          <a:p>
            <a:pPr>
              <a:lnSpc>
                <a:spcPct val="110000"/>
              </a:lnSpc>
              <a:spcBef>
                <a:spcPts val="1800"/>
              </a:spcBef>
            </a:pPr>
            <a:r>
              <a:rPr lang="en-GB" dirty="0" smtClean="0"/>
              <a:t>1941	</a:t>
            </a:r>
            <a:r>
              <a:rPr lang="en-GB" dirty="0" smtClean="0"/>
              <a:t>  Creation </a:t>
            </a:r>
            <a:r>
              <a:rPr lang="en-GB" dirty="0" smtClean="0"/>
              <a:t>of the National Buildings Record in response to the destruction caused by wartime bombing in historic cities (in particular the sol called </a:t>
            </a:r>
            <a:r>
              <a:rPr lang="en-GB" dirty="0" err="1" smtClean="0"/>
              <a:t>Baedecker</a:t>
            </a:r>
            <a:r>
              <a:rPr lang="en-GB" dirty="0" smtClean="0"/>
              <a:t> Raids) </a:t>
            </a:r>
          </a:p>
          <a:p>
            <a:pPr>
              <a:lnSpc>
                <a:spcPct val="110000"/>
              </a:lnSpc>
              <a:spcBef>
                <a:spcPts val="1800"/>
              </a:spcBef>
            </a:pPr>
            <a:r>
              <a:rPr lang="en-GB" dirty="0" smtClean="0"/>
              <a:t>1944	</a:t>
            </a:r>
            <a:r>
              <a:rPr lang="en-GB" dirty="0" smtClean="0"/>
              <a:t>  Town </a:t>
            </a:r>
            <a:r>
              <a:rPr lang="en-GB" dirty="0" smtClean="0"/>
              <a:t>and Country Planning Act (1944). Mostly concerned with planning for post war reconstruction but within the act the Ministry of Town and Country Planning was charged with preparing lists of buildings of special architectural or historical interest to guide local authorities.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1945 – The New Jerusalem </a:t>
            </a:r>
            <a:endParaRPr lang="en-GB" dirty="0"/>
          </a:p>
        </p:txBody>
      </p:sp>
      <p:sp>
        <p:nvSpPr>
          <p:cNvPr id="3" name="Content Placeholder 2"/>
          <p:cNvSpPr>
            <a:spLocks noGrp="1"/>
          </p:cNvSpPr>
          <p:nvPr>
            <p:ph idx="1"/>
          </p:nvPr>
        </p:nvSpPr>
        <p:spPr>
          <a:xfrm>
            <a:off x="1103312" y="1529542"/>
            <a:ext cx="9520353" cy="5037513"/>
          </a:xfrm>
        </p:spPr>
        <p:txBody>
          <a:bodyPr/>
          <a:lstStyle/>
          <a:p>
            <a:pPr>
              <a:lnSpc>
                <a:spcPct val="110000"/>
              </a:lnSpc>
              <a:spcBef>
                <a:spcPts val="1800"/>
              </a:spcBef>
            </a:pPr>
            <a:r>
              <a:rPr lang="en-GB" dirty="0" smtClean="0"/>
              <a:t>1945	</a:t>
            </a:r>
            <a:r>
              <a:rPr lang="en-GB" dirty="0" smtClean="0"/>
              <a:t> Advisory </a:t>
            </a:r>
            <a:r>
              <a:rPr lang="en-GB" dirty="0" smtClean="0"/>
              <a:t>committee set up (the (Lord) </a:t>
            </a:r>
            <a:r>
              <a:rPr lang="en-GB" dirty="0" err="1" smtClean="0"/>
              <a:t>Maclagan</a:t>
            </a:r>
            <a:r>
              <a:rPr lang="en-GB" dirty="0" smtClean="0"/>
              <a:t> Committee) to provide expertise.  This created the now ubiquitous listing classification:</a:t>
            </a:r>
          </a:p>
          <a:p>
            <a:pPr lvl="1">
              <a:lnSpc>
                <a:spcPct val="110000"/>
              </a:lnSpc>
              <a:spcBef>
                <a:spcPts val="1800"/>
              </a:spcBef>
            </a:pPr>
            <a:r>
              <a:rPr lang="en-GB" sz="2000" dirty="0" smtClean="0"/>
              <a:t>Grade 1 – Buildings of such importance that their destruction should in no case be allowed</a:t>
            </a:r>
          </a:p>
          <a:p>
            <a:pPr lvl="1">
              <a:lnSpc>
                <a:spcPct val="110000"/>
              </a:lnSpc>
              <a:spcBef>
                <a:spcPts val="1800"/>
              </a:spcBef>
            </a:pPr>
            <a:r>
              <a:rPr lang="en-GB" sz="2000" dirty="0" smtClean="0"/>
              <a:t>Grade 2 – Buildings whose preservation is a matter of national interest and where destruction or alteration should not be undertaken without compelling reason.</a:t>
            </a:r>
          </a:p>
          <a:p>
            <a:pPr lvl="1">
              <a:lnSpc>
                <a:spcPct val="110000"/>
              </a:lnSpc>
              <a:spcBef>
                <a:spcPts val="1800"/>
              </a:spcBef>
            </a:pPr>
            <a:r>
              <a:rPr lang="en-GB" sz="2000" dirty="0" smtClean="0"/>
              <a:t>Grade 3 – Buildings not special but of merit and worth trying to keep</a:t>
            </a:r>
          </a:p>
          <a:p>
            <a:pPr>
              <a:lnSpc>
                <a:spcPct val="110000"/>
              </a:lnSpc>
              <a:spcBef>
                <a:spcPts val="1800"/>
              </a:spcBef>
            </a:pPr>
            <a:r>
              <a:rPr lang="en-GB" dirty="0" smtClean="0"/>
              <a:t>	The precision of the language has evolved since but the overall principals have remained.</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43820"/>
          </a:xfrm>
        </p:spPr>
        <p:txBody>
          <a:bodyPr/>
          <a:lstStyle/>
          <a:p>
            <a:r>
              <a:rPr lang="en-GB" dirty="0" smtClean="0"/>
              <a:t>Onward...</a:t>
            </a:r>
            <a:endParaRPr lang="en-GB" dirty="0"/>
          </a:p>
        </p:txBody>
      </p:sp>
      <p:sp>
        <p:nvSpPr>
          <p:cNvPr id="3" name="Content Placeholder 2"/>
          <p:cNvSpPr>
            <a:spLocks noGrp="1"/>
          </p:cNvSpPr>
          <p:nvPr>
            <p:ph idx="1"/>
          </p:nvPr>
        </p:nvSpPr>
        <p:spPr>
          <a:xfrm>
            <a:off x="1103312" y="1363287"/>
            <a:ext cx="8946541" cy="5203769"/>
          </a:xfrm>
        </p:spPr>
        <p:txBody>
          <a:bodyPr>
            <a:normAutofit fontScale="92500" lnSpcReduction="20000"/>
          </a:bodyPr>
          <a:lstStyle/>
          <a:p>
            <a:pPr>
              <a:lnSpc>
                <a:spcPct val="120000"/>
              </a:lnSpc>
              <a:spcBef>
                <a:spcPts val="1200"/>
              </a:spcBef>
            </a:pPr>
            <a:r>
              <a:rPr lang="en-GB" dirty="0" smtClean="0"/>
              <a:t>1946 </a:t>
            </a:r>
            <a:r>
              <a:rPr lang="en-GB" dirty="0" smtClean="0"/>
              <a:t>	First Chief Inspector of Ancient Monuments appointed together with 14 surveyors (investigators). </a:t>
            </a:r>
          </a:p>
          <a:p>
            <a:pPr>
              <a:lnSpc>
                <a:spcPct val="120000"/>
              </a:lnSpc>
              <a:spcBef>
                <a:spcPts val="1200"/>
              </a:spcBef>
            </a:pPr>
            <a:r>
              <a:rPr lang="en-GB" dirty="0" smtClean="0"/>
              <a:t>1947 	Town and Country Planning Act (1947).  Strengthens protection and gives relevant government minster a “duty to act” over heritage.</a:t>
            </a:r>
          </a:p>
          <a:p>
            <a:pPr>
              <a:lnSpc>
                <a:spcPct val="120000"/>
              </a:lnSpc>
              <a:spcBef>
                <a:spcPts val="1200"/>
              </a:spcBef>
            </a:pPr>
            <a:r>
              <a:rPr lang="en-GB" dirty="0" smtClean="0"/>
              <a:t>1948	</a:t>
            </a:r>
            <a:r>
              <a:rPr lang="en-GB" dirty="0" smtClean="0"/>
              <a:t>       </a:t>
            </a:r>
            <a:r>
              <a:rPr lang="en-GB" dirty="0" err="1" smtClean="0"/>
              <a:t>Gowers</a:t>
            </a:r>
            <a:r>
              <a:rPr lang="en-GB" dirty="0" smtClean="0"/>
              <a:t> </a:t>
            </a:r>
            <a:r>
              <a:rPr lang="en-GB" dirty="0" smtClean="0"/>
              <a:t>Committee (Sir Ernest </a:t>
            </a:r>
            <a:r>
              <a:rPr lang="en-GB" dirty="0" err="1" smtClean="0"/>
              <a:t>Gowers</a:t>
            </a:r>
            <a:r>
              <a:rPr lang="en-GB" dirty="0" smtClean="0"/>
              <a:t>) considers the problems of the long term preservation, maintenance and use of houses of outstanding historic or architectural interest.  The committee noted clear issues with the legislative framework and made several recommendations.  Many were included in:</a:t>
            </a:r>
          </a:p>
          <a:p>
            <a:pPr>
              <a:lnSpc>
                <a:spcPct val="120000"/>
              </a:lnSpc>
              <a:spcBef>
                <a:spcPts val="1200"/>
              </a:spcBef>
            </a:pPr>
            <a:r>
              <a:rPr lang="en-GB" dirty="0" smtClean="0"/>
              <a:t>1953  	Historic Buildings and Monuments Act (1953).  Clarified relationship between planning controls and the ancient monuments acts.  Led to the creation of the Historic Buildings Councils for England, Scotland and Wales.  These provide grant aid to distressed buildings.   These survived until the establishment of the national heritage bodies in 1985.</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1950’s to 1971</a:t>
            </a:r>
            <a:endParaRPr lang="en-GB" dirty="0"/>
          </a:p>
        </p:txBody>
      </p:sp>
      <p:sp>
        <p:nvSpPr>
          <p:cNvPr id="3" name="Content Placeholder 2"/>
          <p:cNvSpPr>
            <a:spLocks noGrp="1"/>
          </p:cNvSpPr>
          <p:nvPr>
            <p:ph idx="1"/>
          </p:nvPr>
        </p:nvSpPr>
        <p:spPr>
          <a:xfrm>
            <a:off x="1103312" y="2052918"/>
            <a:ext cx="8946541" cy="4530762"/>
          </a:xfrm>
        </p:spPr>
        <p:txBody>
          <a:bodyPr>
            <a:normAutofit/>
          </a:bodyPr>
          <a:lstStyle/>
          <a:p>
            <a:pPr>
              <a:lnSpc>
                <a:spcPct val="110000"/>
              </a:lnSpc>
              <a:spcBef>
                <a:spcPts val="1800"/>
              </a:spcBef>
            </a:pPr>
            <a:r>
              <a:rPr lang="en-GB" dirty="0" smtClean="0"/>
              <a:t>1950’s 	Major Slum Clearance changes the character of cities, especially in the north.</a:t>
            </a:r>
          </a:p>
          <a:p>
            <a:pPr>
              <a:lnSpc>
                <a:spcPct val="110000"/>
              </a:lnSpc>
              <a:spcBef>
                <a:spcPts val="1800"/>
              </a:spcBef>
            </a:pPr>
            <a:r>
              <a:rPr lang="en-GB" dirty="0" smtClean="0"/>
              <a:t>1957	Civic Trust founded.</a:t>
            </a:r>
          </a:p>
          <a:p>
            <a:pPr>
              <a:lnSpc>
                <a:spcPct val="110000"/>
              </a:lnSpc>
              <a:spcBef>
                <a:spcPts val="1800"/>
              </a:spcBef>
            </a:pPr>
            <a:r>
              <a:rPr lang="en-GB" dirty="0" smtClean="0"/>
              <a:t>1958	Victorian Society Founded</a:t>
            </a:r>
          </a:p>
          <a:p>
            <a:pPr>
              <a:lnSpc>
                <a:spcPct val="110000"/>
              </a:lnSpc>
              <a:spcBef>
                <a:spcPts val="1800"/>
              </a:spcBef>
            </a:pPr>
            <a:r>
              <a:rPr lang="en-GB" dirty="0" smtClean="0"/>
              <a:t>1967	Civic Amenities Act – made “further provision for the protection and improvement of buildings of architectural and historic interest” brings into legislation the concept of “conservation areas” (following similar French Legislation in 1962).</a:t>
            </a:r>
          </a:p>
          <a:p>
            <a:pPr>
              <a:lnSpc>
                <a:spcPct val="110000"/>
              </a:lnSpc>
              <a:spcBef>
                <a:spcPts val="1800"/>
              </a:spcBef>
            </a:pPr>
            <a:r>
              <a:rPr lang="en-GB" dirty="0" smtClean="0"/>
              <a:t>1971	Town and County Planning Act (1971) consolidated previous legislation relating to listed buildings and conservation areas.  </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292955"/>
          </a:xfrm>
        </p:spPr>
        <p:txBody>
          <a:bodyPr/>
          <a:lstStyle/>
          <a:p>
            <a:r>
              <a:rPr lang="en-GB" dirty="0" smtClean="0"/>
              <a:t>The Rise of Professional Heritage Management </a:t>
            </a:r>
            <a:endParaRPr lang="en-GB" dirty="0"/>
          </a:p>
        </p:txBody>
      </p:sp>
      <p:sp>
        <p:nvSpPr>
          <p:cNvPr id="3" name="Content Placeholder 2"/>
          <p:cNvSpPr>
            <a:spLocks noGrp="1"/>
          </p:cNvSpPr>
          <p:nvPr>
            <p:ph idx="1"/>
          </p:nvPr>
        </p:nvSpPr>
        <p:spPr>
          <a:xfrm>
            <a:off x="1103312" y="2061556"/>
            <a:ext cx="8946541" cy="4438997"/>
          </a:xfrm>
        </p:spPr>
        <p:txBody>
          <a:bodyPr>
            <a:normAutofit/>
          </a:bodyPr>
          <a:lstStyle/>
          <a:p>
            <a:pPr>
              <a:lnSpc>
                <a:spcPct val="110000"/>
              </a:lnSpc>
              <a:spcBef>
                <a:spcPts val="1200"/>
              </a:spcBef>
            </a:pPr>
            <a:r>
              <a:rPr lang="en-GB" dirty="0" smtClean="0"/>
              <a:t>1971 - 1972	DoE publishes </a:t>
            </a:r>
            <a:r>
              <a:rPr lang="en-GB" i="1" dirty="0" smtClean="0"/>
              <a:t>New Life for Old Buildings</a:t>
            </a:r>
            <a:r>
              <a:rPr lang="en-GB" dirty="0" smtClean="0"/>
              <a:t> followed by a film (with the Civic Trust) </a:t>
            </a:r>
            <a:r>
              <a:rPr lang="en-GB" i="1" dirty="0" smtClean="0"/>
              <a:t>A Future for the Past</a:t>
            </a:r>
            <a:r>
              <a:rPr lang="en-GB" dirty="0" smtClean="0"/>
              <a:t>.</a:t>
            </a:r>
          </a:p>
          <a:p>
            <a:pPr>
              <a:lnSpc>
                <a:spcPct val="110000"/>
              </a:lnSpc>
              <a:spcBef>
                <a:spcPts val="1200"/>
              </a:spcBef>
            </a:pPr>
            <a:r>
              <a:rPr lang="en-GB" dirty="0" smtClean="0"/>
              <a:t>1976	Development Control Policy Note</a:t>
            </a:r>
          </a:p>
          <a:p>
            <a:pPr>
              <a:lnSpc>
                <a:spcPct val="110000"/>
              </a:lnSpc>
              <a:spcBef>
                <a:spcPts val="1200"/>
              </a:spcBef>
            </a:pPr>
            <a:r>
              <a:rPr lang="en-GB" dirty="0" smtClean="0"/>
              <a:t>1977	DoE Circular 23/77 – Historic Buildings and Conservation Areas – Policy and Procedure.  Forerunners of the Planning Policy Guidance (PPG).</a:t>
            </a:r>
          </a:p>
          <a:p>
            <a:pPr>
              <a:lnSpc>
                <a:spcPct val="110000"/>
              </a:lnSpc>
              <a:spcBef>
                <a:spcPts val="1200"/>
              </a:spcBef>
            </a:pPr>
            <a:r>
              <a:rPr lang="en-GB" dirty="0" smtClean="0"/>
              <a:t>1983	National Heritage Act (1983) sees the establishment of the Historic Buildings and Monuments Commission for England – later called English Heritage.</a:t>
            </a:r>
          </a:p>
          <a:p>
            <a:pPr>
              <a:lnSpc>
                <a:spcPct val="110000"/>
              </a:lnSpc>
              <a:spcBef>
                <a:spcPts val="1200"/>
              </a:spcBef>
            </a:pPr>
            <a:r>
              <a:rPr lang="en-GB" dirty="0" smtClean="0"/>
              <a:t>1987	Charter for the Conservation of Historic Towns and Urban Areas.  International Council on Monuments and Sites (ICOMOS).</a:t>
            </a:r>
          </a:p>
          <a:p>
            <a:pPr>
              <a:lnSpc>
                <a:spcPct val="110000"/>
              </a:lnSpc>
              <a:spcBef>
                <a:spcPts val="1200"/>
              </a:spcBef>
            </a:pP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1990 to 2005</a:t>
            </a:r>
            <a:endParaRPr lang="en-GB" dirty="0"/>
          </a:p>
        </p:txBody>
      </p:sp>
      <p:sp>
        <p:nvSpPr>
          <p:cNvPr id="3" name="Content Placeholder 2"/>
          <p:cNvSpPr>
            <a:spLocks noGrp="1"/>
          </p:cNvSpPr>
          <p:nvPr>
            <p:ph idx="1"/>
          </p:nvPr>
        </p:nvSpPr>
        <p:spPr>
          <a:xfrm>
            <a:off x="1103312" y="1396538"/>
            <a:ext cx="8946541" cy="4851862"/>
          </a:xfrm>
        </p:spPr>
        <p:txBody>
          <a:bodyPr>
            <a:normAutofit fontScale="92500" lnSpcReduction="10000"/>
          </a:bodyPr>
          <a:lstStyle/>
          <a:p>
            <a:pPr>
              <a:lnSpc>
                <a:spcPct val="110000"/>
              </a:lnSpc>
              <a:spcBef>
                <a:spcPts val="1800"/>
              </a:spcBef>
            </a:pPr>
            <a:r>
              <a:rPr lang="en-GB" dirty="0" smtClean="0"/>
              <a:t>1990	The Planning (Listed Buildings and Conservation Areas) Act (1990).  </a:t>
            </a:r>
          </a:p>
          <a:p>
            <a:pPr>
              <a:lnSpc>
                <a:spcPct val="110000"/>
              </a:lnSpc>
              <a:spcBef>
                <a:spcPts val="1800"/>
              </a:spcBef>
            </a:pPr>
            <a:r>
              <a:rPr lang="en-GB" dirty="0" smtClean="0"/>
              <a:t>1994	Planning Policy Guidance Note 15 (PPG15):  Planning for the Historic Environment </a:t>
            </a:r>
          </a:p>
          <a:p>
            <a:pPr>
              <a:lnSpc>
                <a:spcPct val="110000"/>
              </a:lnSpc>
              <a:spcBef>
                <a:spcPts val="1800"/>
              </a:spcBef>
            </a:pPr>
            <a:r>
              <a:rPr lang="en-GB" dirty="0" smtClean="0"/>
              <a:t>1994	Planning Policy Guidance Note 16 (PPG16):  Archaeology and Planning </a:t>
            </a:r>
          </a:p>
          <a:p>
            <a:pPr>
              <a:lnSpc>
                <a:spcPct val="110000"/>
              </a:lnSpc>
              <a:spcBef>
                <a:spcPts val="1800"/>
              </a:spcBef>
            </a:pPr>
            <a:r>
              <a:rPr lang="en-GB" dirty="0" smtClean="0"/>
              <a:t>2004 	Review of Heritage Protection – DCLG</a:t>
            </a:r>
          </a:p>
          <a:p>
            <a:pPr>
              <a:lnSpc>
                <a:spcPct val="110000"/>
              </a:lnSpc>
              <a:spcBef>
                <a:spcPts val="1800"/>
              </a:spcBef>
            </a:pPr>
            <a:r>
              <a:rPr lang="en-GB" dirty="0" smtClean="0"/>
              <a:t>2004	Town and Country Planning (Local Development) (England) Regulations 2004 (2004) </a:t>
            </a:r>
          </a:p>
          <a:p>
            <a:pPr>
              <a:lnSpc>
                <a:spcPct val="110000"/>
              </a:lnSpc>
              <a:spcBef>
                <a:spcPts val="1800"/>
              </a:spcBef>
            </a:pPr>
            <a:r>
              <a:rPr lang="en-GB" dirty="0" smtClean="0"/>
              <a:t>2004	PPG15 and PPG16 reviewed and replaced by single document.</a:t>
            </a:r>
          </a:p>
          <a:p>
            <a:pPr>
              <a:lnSpc>
                <a:spcPct val="110000"/>
              </a:lnSpc>
              <a:spcBef>
                <a:spcPts val="1800"/>
              </a:spcBef>
            </a:pPr>
            <a:r>
              <a:rPr lang="en-GB" dirty="0" smtClean="0"/>
              <a:t>2005	English Heritage takes over the listing system – unified “Register of Historic Sites and Buildings of England” </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we are Now</a:t>
            </a:r>
            <a:endParaRPr lang="en-GB" dirty="0"/>
          </a:p>
        </p:txBody>
      </p:sp>
      <p:sp>
        <p:nvSpPr>
          <p:cNvPr id="3" name="Content Placeholder 2"/>
          <p:cNvSpPr>
            <a:spLocks noGrp="1"/>
          </p:cNvSpPr>
          <p:nvPr>
            <p:ph idx="1"/>
          </p:nvPr>
        </p:nvSpPr>
        <p:spPr/>
        <p:txBody>
          <a:bodyPr/>
          <a:lstStyle/>
          <a:p>
            <a:pPr>
              <a:lnSpc>
                <a:spcPct val="110000"/>
              </a:lnSpc>
              <a:spcBef>
                <a:spcPts val="1800"/>
              </a:spcBef>
            </a:pPr>
            <a:r>
              <a:rPr lang="en-GB" dirty="0" smtClean="0"/>
              <a:t>The present system will be reviewed  in detail in a future lecture.</a:t>
            </a:r>
          </a:p>
          <a:p>
            <a:pPr>
              <a:lnSpc>
                <a:spcPct val="110000"/>
              </a:lnSpc>
              <a:spcBef>
                <a:spcPts val="1800"/>
              </a:spcBef>
            </a:pPr>
            <a:r>
              <a:rPr lang="en-GB" dirty="0" smtClean="0"/>
              <a:t>Note that in Wales in particular the system </a:t>
            </a:r>
            <a:r>
              <a:rPr lang="en-GB" dirty="0" smtClean="0"/>
              <a:t>is once again flux as the changes wrought by the </a:t>
            </a:r>
            <a:r>
              <a:rPr lang="en-GB" dirty="0" smtClean="0"/>
              <a:t>Wellbeing of Future Generations Act (2015) and related acts are </a:t>
            </a:r>
            <a:r>
              <a:rPr lang="en-GB" dirty="0" smtClean="0"/>
              <a:t>still making their way in to case law and practice. </a:t>
            </a:r>
          </a:p>
          <a:p>
            <a:pPr>
              <a:lnSpc>
                <a:spcPct val="110000"/>
              </a:lnSpc>
              <a:spcBef>
                <a:spcPts val="1800"/>
              </a:spcBef>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922554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110</TotalTime>
  <Words>655</Words>
  <Application>Microsoft Office PowerPoint</Application>
  <PresentationFormat>Custom</PresentationFormat>
  <Paragraphs>87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Ion</vt:lpstr>
      <vt:lpstr>Origins &amp; Development of “Heritage Management”</vt:lpstr>
      <vt:lpstr>The Origins and Development of Heritage Management in the UK</vt:lpstr>
      <vt:lpstr>Out of the Mists</vt:lpstr>
      <vt:lpstr>(1) Enlightenment Antiquarianism</vt:lpstr>
      <vt:lpstr>(2) Industrial Reaction</vt:lpstr>
      <vt:lpstr>1850’s Onward</vt:lpstr>
      <vt:lpstr>1895-1905</vt:lpstr>
      <vt:lpstr>1907-1914</vt:lpstr>
      <vt:lpstr>Post WW1 – Forgetting, Memorials and Reconstruction </vt:lpstr>
      <vt:lpstr>Origins of Central Planning </vt:lpstr>
      <vt:lpstr>Out of the Fire</vt:lpstr>
      <vt:lpstr>1945 – The New Jerusalem </vt:lpstr>
      <vt:lpstr>Onward...</vt:lpstr>
      <vt:lpstr>1950’s to 1971</vt:lpstr>
      <vt:lpstr>The Rise of Professional Heritage Management </vt:lpstr>
      <vt:lpstr>1990 to 2005</vt:lpstr>
      <vt:lpstr>Where we are Now</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SS Great Britain</dc:title>
  <dc:creator>Geraint Coles</dc:creator>
  <cp:lastModifiedBy>geraint.coles</cp:lastModifiedBy>
  <cp:revision>15</cp:revision>
  <dcterms:created xsi:type="dcterms:W3CDTF">2013-11-20T07:34:25Z</dcterms:created>
  <dcterms:modified xsi:type="dcterms:W3CDTF">2018-02-08T14:25:32Z</dcterms:modified>
</cp:coreProperties>
</file>