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982" r:id="rId2"/>
    <p:sldMasterId id="2147484006" r:id="rId3"/>
  </p:sldMasterIdLst>
  <p:notesMasterIdLst>
    <p:notesMasterId r:id="rId58"/>
  </p:notesMasterIdLst>
  <p:sldIdLst>
    <p:sldId id="256" r:id="rId4"/>
    <p:sldId id="414" r:id="rId5"/>
    <p:sldId id="342" r:id="rId6"/>
    <p:sldId id="295" r:id="rId7"/>
    <p:sldId id="351" r:id="rId8"/>
    <p:sldId id="372" r:id="rId9"/>
    <p:sldId id="500" r:id="rId10"/>
    <p:sldId id="292" r:id="rId11"/>
    <p:sldId id="293" r:id="rId12"/>
    <p:sldId id="376" r:id="rId13"/>
    <p:sldId id="294" r:id="rId14"/>
    <p:sldId id="296" r:id="rId15"/>
    <p:sldId id="319" r:id="rId16"/>
    <p:sldId id="421" r:id="rId17"/>
    <p:sldId id="438" r:id="rId18"/>
    <p:sldId id="416" r:id="rId19"/>
    <p:sldId id="422" r:id="rId20"/>
    <p:sldId id="313" r:id="rId21"/>
    <p:sldId id="344" r:id="rId22"/>
    <p:sldId id="417" r:id="rId23"/>
    <p:sldId id="424" r:id="rId24"/>
    <p:sldId id="322" r:id="rId25"/>
    <p:sldId id="425" r:id="rId26"/>
    <p:sldId id="429" r:id="rId27"/>
    <p:sldId id="428" r:id="rId28"/>
    <p:sldId id="427" r:id="rId29"/>
    <p:sldId id="426" r:id="rId30"/>
    <p:sldId id="418" r:id="rId31"/>
    <p:sldId id="420" r:id="rId32"/>
    <p:sldId id="423" r:id="rId33"/>
    <p:sldId id="430" r:id="rId34"/>
    <p:sldId id="431" r:id="rId35"/>
    <p:sldId id="401" r:id="rId36"/>
    <p:sldId id="436" r:id="rId37"/>
    <p:sldId id="434" r:id="rId38"/>
    <p:sldId id="435" r:id="rId39"/>
    <p:sldId id="433" r:id="rId40"/>
    <p:sldId id="432" r:id="rId41"/>
    <p:sldId id="449" r:id="rId42"/>
    <p:sldId id="448" r:id="rId43"/>
    <p:sldId id="447" r:id="rId44"/>
    <p:sldId id="446" r:id="rId45"/>
    <p:sldId id="445" r:id="rId46"/>
    <p:sldId id="444" r:id="rId47"/>
    <p:sldId id="443" r:id="rId48"/>
    <p:sldId id="442" r:id="rId49"/>
    <p:sldId id="441" r:id="rId50"/>
    <p:sldId id="440" r:id="rId51"/>
    <p:sldId id="439" r:id="rId52"/>
    <p:sldId id="330" r:id="rId53"/>
    <p:sldId id="318" r:id="rId54"/>
    <p:sldId id="259" r:id="rId55"/>
    <p:sldId id="375" r:id="rId56"/>
    <p:sldId id="32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FE973B-2897-451E-89E2-86354C255DD9}" v="40" dt="2023-01-31T11:44:49.603"/>
    <p1510:client id="{7BFA62F4-F549-16B3-8676-E94BC879755D}" v="520" dt="2023-02-02T15:16:25.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9C34A-0220-4214-8CB4-000386B1785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30EB1CE-CC1F-440A-BE2B-686990B40CDB}">
      <dgm:prSet/>
      <dgm:spPr/>
      <dgm:t>
        <a:bodyPr/>
        <a:lstStyle/>
        <a:p>
          <a:r>
            <a:rPr lang="en-GB"/>
            <a:t>Police – College of Policing</a:t>
          </a:r>
          <a:endParaRPr lang="en-US"/>
        </a:p>
      </dgm:t>
    </dgm:pt>
    <dgm:pt modelId="{86B73958-19E3-4417-80D6-B2920D5A6CD8}" type="parTrans" cxnId="{8A2E6C1A-B082-4FB7-8B04-9DA18B68C18F}">
      <dgm:prSet/>
      <dgm:spPr/>
      <dgm:t>
        <a:bodyPr/>
        <a:lstStyle/>
        <a:p>
          <a:endParaRPr lang="en-US"/>
        </a:p>
      </dgm:t>
    </dgm:pt>
    <dgm:pt modelId="{7729ECD2-C8D8-4E68-BEA8-682444D8E960}" type="sibTrans" cxnId="{8A2E6C1A-B082-4FB7-8B04-9DA18B68C18F}">
      <dgm:prSet/>
      <dgm:spPr/>
      <dgm:t>
        <a:bodyPr/>
        <a:lstStyle/>
        <a:p>
          <a:endParaRPr lang="en-US"/>
        </a:p>
      </dgm:t>
    </dgm:pt>
    <dgm:pt modelId="{0530CCAA-05A4-410E-85C8-AEC5510E9548}">
      <dgm:prSet/>
      <dgm:spPr/>
      <dgm:t>
        <a:bodyPr/>
        <a:lstStyle/>
        <a:p>
          <a:r>
            <a:rPr lang="en-GB"/>
            <a:t>‘</a:t>
          </a:r>
          <a:r>
            <a:rPr lang="en-GB" i="1"/>
            <a:t>A person is vulnerable if, as a result of their situation or circumstances, they are unable to take care or protect themselves, or others, from harm or exploitation.’</a:t>
          </a:r>
          <a:endParaRPr lang="en-US"/>
        </a:p>
      </dgm:t>
    </dgm:pt>
    <dgm:pt modelId="{DE5E50DA-BF8C-49EB-8659-02ADB999D55D}" type="parTrans" cxnId="{90B73336-31C4-41ED-9249-DB64E8EB2104}">
      <dgm:prSet/>
      <dgm:spPr/>
      <dgm:t>
        <a:bodyPr/>
        <a:lstStyle/>
        <a:p>
          <a:endParaRPr lang="en-US"/>
        </a:p>
      </dgm:t>
    </dgm:pt>
    <dgm:pt modelId="{FFC44852-D4B3-4FDF-89CC-7FAF36F9A2D3}" type="sibTrans" cxnId="{90B73336-31C4-41ED-9249-DB64E8EB2104}">
      <dgm:prSet/>
      <dgm:spPr/>
      <dgm:t>
        <a:bodyPr/>
        <a:lstStyle/>
        <a:p>
          <a:endParaRPr lang="en-US"/>
        </a:p>
      </dgm:t>
    </dgm:pt>
    <dgm:pt modelId="{0EDEA67A-9717-4B5E-99EC-E6172A42F637}" type="pres">
      <dgm:prSet presAssocID="{D649C34A-0220-4214-8CB4-000386B17854}" presName="linear" presStyleCnt="0">
        <dgm:presLayoutVars>
          <dgm:animLvl val="lvl"/>
          <dgm:resizeHandles val="exact"/>
        </dgm:presLayoutVars>
      </dgm:prSet>
      <dgm:spPr/>
    </dgm:pt>
    <dgm:pt modelId="{90854CFA-2A48-4B7B-AC19-ABCAFE491CE9}" type="pres">
      <dgm:prSet presAssocID="{C30EB1CE-CC1F-440A-BE2B-686990B40CDB}" presName="parentText" presStyleLbl="node1" presStyleIdx="0" presStyleCnt="2">
        <dgm:presLayoutVars>
          <dgm:chMax val="0"/>
          <dgm:bulletEnabled val="1"/>
        </dgm:presLayoutVars>
      </dgm:prSet>
      <dgm:spPr/>
    </dgm:pt>
    <dgm:pt modelId="{3700F2A6-4892-47E4-95E4-059F5E67B9DC}" type="pres">
      <dgm:prSet presAssocID="{7729ECD2-C8D8-4E68-BEA8-682444D8E960}" presName="spacer" presStyleCnt="0"/>
      <dgm:spPr/>
    </dgm:pt>
    <dgm:pt modelId="{7E550500-FF79-46F1-A382-256080B99EAC}" type="pres">
      <dgm:prSet presAssocID="{0530CCAA-05A4-410E-85C8-AEC5510E9548}" presName="parentText" presStyleLbl="node1" presStyleIdx="1" presStyleCnt="2">
        <dgm:presLayoutVars>
          <dgm:chMax val="0"/>
          <dgm:bulletEnabled val="1"/>
        </dgm:presLayoutVars>
      </dgm:prSet>
      <dgm:spPr/>
    </dgm:pt>
  </dgm:ptLst>
  <dgm:cxnLst>
    <dgm:cxn modelId="{8A2E6C1A-B082-4FB7-8B04-9DA18B68C18F}" srcId="{D649C34A-0220-4214-8CB4-000386B17854}" destId="{C30EB1CE-CC1F-440A-BE2B-686990B40CDB}" srcOrd="0" destOrd="0" parTransId="{86B73958-19E3-4417-80D6-B2920D5A6CD8}" sibTransId="{7729ECD2-C8D8-4E68-BEA8-682444D8E960}"/>
    <dgm:cxn modelId="{90B73336-31C4-41ED-9249-DB64E8EB2104}" srcId="{D649C34A-0220-4214-8CB4-000386B17854}" destId="{0530CCAA-05A4-410E-85C8-AEC5510E9548}" srcOrd="1" destOrd="0" parTransId="{DE5E50DA-BF8C-49EB-8659-02ADB999D55D}" sibTransId="{FFC44852-D4B3-4FDF-89CC-7FAF36F9A2D3}"/>
    <dgm:cxn modelId="{A545AE75-DB77-4BA4-8D97-9C7BCD355D11}" type="presOf" srcId="{C30EB1CE-CC1F-440A-BE2B-686990B40CDB}" destId="{90854CFA-2A48-4B7B-AC19-ABCAFE491CE9}" srcOrd="0" destOrd="0" presId="urn:microsoft.com/office/officeart/2005/8/layout/vList2"/>
    <dgm:cxn modelId="{47EB37A8-BC1D-4EF2-9D23-76A52DA77067}" type="presOf" srcId="{0530CCAA-05A4-410E-85C8-AEC5510E9548}" destId="{7E550500-FF79-46F1-A382-256080B99EAC}" srcOrd="0" destOrd="0" presId="urn:microsoft.com/office/officeart/2005/8/layout/vList2"/>
    <dgm:cxn modelId="{A24719CA-42C9-42AA-AC6A-CCD3CE40622F}" type="presOf" srcId="{D649C34A-0220-4214-8CB4-000386B17854}" destId="{0EDEA67A-9717-4B5E-99EC-E6172A42F637}" srcOrd="0" destOrd="0" presId="urn:microsoft.com/office/officeart/2005/8/layout/vList2"/>
    <dgm:cxn modelId="{1951195A-E07F-41A2-90A3-2047C8A491D8}" type="presParOf" srcId="{0EDEA67A-9717-4B5E-99EC-E6172A42F637}" destId="{90854CFA-2A48-4B7B-AC19-ABCAFE491CE9}" srcOrd="0" destOrd="0" presId="urn:microsoft.com/office/officeart/2005/8/layout/vList2"/>
    <dgm:cxn modelId="{7B2DD1A4-CC6D-4ECD-972B-8858A9FBE79B}" type="presParOf" srcId="{0EDEA67A-9717-4B5E-99EC-E6172A42F637}" destId="{3700F2A6-4892-47E4-95E4-059F5E67B9DC}" srcOrd="1" destOrd="0" presId="urn:microsoft.com/office/officeart/2005/8/layout/vList2"/>
    <dgm:cxn modelId="{FA96874F-F615-46BB-9101-CF17078D1A73}" type="presParOf" srcId="{0EDEA67A-9717-4B5E-99EC-E6172A42F637}" destId="{7E550500-FF79-46F1-A382-256080B99EA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5BC68E-4B2B-41DD-9FA9-583980FDE5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3C92F28-7286-4FC2-A7DC-9841E79AEB45}">
      <dgm:prSet/>
      <dgm:spPr/>
      <dgm:t>
        <a:bodyPr/>
        <a:lstStyle/>
        <a:p>
          <a:r>
            <a:rPr lang="en-GB"/>
            <a:t>Different organisations must work to their principles or constitution </a:t>
          </a:r>
          <a:endParaRPr lang="en-US"/>
        </a:p>
      </dgm:t>
    </dgm:pt>
    <dgm:pt modelId="{0D6C9290-3F95-4E19-A6F7-A0C122A00EE6}" type="parTrans" cxnId="{B7122935-5F20-4535-9B8E-F82CFF3A757A}">
      <dgm:prSet/>
      <dgm:spPr/>
      <dgm:t>
        <a:bodyPr/>
        <a:lstStyle/>
        <a:p>
          <a:endParaRPr lang="en-US"/>
        </a:p>
      </dgm:t>
    </dgm:pt>
    <dgm:pt modelId="{1AE76FBD-8966-404C-9675-7BEAD2D4A2A7}" type="sibTrans" cxnId="{B7122935-5F20-4535-9B8E-F82CFF3A757A}">
      <dgm:prSet/>
      <dgm:spPr/>
      <dgm:t>
        <a:bodyPr/>
        <a:lstStyle/>
        <a:p>
          <a:endParaRPr lang="en-US"/>
        </a:p>
      </dgm:t>
    </dgm:pt>
    <dgm:pt modelId="{252C85D7-06A1-4356-89C4-0318F4FBF2E4}">
      <dgm:prSet/>
      <dgm:spPr/>
      <dgm:t>
        <a:bodyPr/>
        <a:lstStyle/>
        <a:p>
          <a:r>
            <a:rPr lang="en-GB"/>
            <a:t>Police have 9 principles </a:t>
          </a:r>
          <a:endParaRPr lang="en-US"/>
        </a:p>
      </dgm:t>
    </dgm:pt>
    <dgm:pt modelId="{BDF87263-757C-4149-AF0B-81223827DA37}" type="parTrans" cxnId="{9BCDACD9-2F7F-452B-AB80-9A21FC71A074}">
      <dgm:prSet/>
      <dgm:spPr/>
      <dgm:t>
        <a:bodyPr/>
        <a:lstStyle/>
        <a:p>
          <a:endParaRPr lang="en-US"/>
        </a:p>
      </dgm:t>
    </dgm:pt>
    <dgm:pt modelId="{901361D5-833F-46C5-8E3E-15F5E8C04C1B}" type="sibTrans" cxnId="{9BCDACD9-2F7F-452B-AB80-9A21FC71A074}">
      <dgm:prSet/>
      <dgm:spPr/>
      <dgm:t>
        <a:bodyPr/>
        <a:lstStyle/>
        <a:p>
          <a:endParaRPr lang="en-US"/>
        </a:p>
      </dgm:t>
    </dgm:pt>
    <dgm:pt modelId="{54418497-EA29-4CE2-AEBE-F981B32C609A}">
      <dgm:prSet/>
      <dgm:spPr/>
      <dgm:t>
        <a:bodyPr/>
        <a:lstStyle/>
        <a:p>
          <a:r>
            <a:rPr lang="en-GB"/>
            <a:t>NHS have 7 constitutions </a:t>
          </a:r>
          <a:endParaRPr lang="en-US"/>
        </a:p>
      </dgm:t>
    </dgm:pt>
    <dgm:pt modelId="{91E37870-6AB7-44E0-8425-3D9C6ED9099A}" type="parTrans" cxnId="{65846392-1E61-43AD-A808-A0C605D6067C}">
      <dgm:prSet/>
      <dgm:spPr/>
      <dgm:t>
        <a:bodyPr/>
        <a:lstStyle/>
        <a:p>
          <a:endParaRPr lang="en-US"/>
        </a:p>
      </dgm:t>
    </dgm:pt>
    <dgm:pt modelId="{ADA30C98-BED0-4E50-9A22-AB20B48C214C}" type="sibTrans" cxnId="{65846392-1E61-43AD-A808-A0C605D6067C}">
      <dgm:prSet/>
      <dgm:spPr/>
      <dgm:t>
        <a:bodyPr/>
        <a:lstStyle/>
        <a:p>
          <a:endParaRPr lang="en-US"/>
        </a:p>
      </dgm:t>
    </dgm:pt>
    <dgm:pt modelId="{C31B4CE5-88CE-438F-97E3-E86A1713429D}">
      <dgm:prSet/>
      <dgm:spPr/>
      <dgm:t>
        <a:bodyPr/>
        <a:lstStyle/>
        <a:p>
          <a:r>
            <a:rPr lang="en-GB"/>
            <a:t>Set the appropriate course of help / action / demands </a:t>
          </a:r>
          <a:endParaRPr lang="en-US"/>
        </a:p>
      </dgm:t>
    </dgm:pt>
    <dgm:pt modelId="{A9CA80FE-7AB9-42E1-AA9A-5ACF461842F2}" type="parTrans" cxnId="{81F78465-5BF6-4D96-99C6-B306CF8C7116}">
      <dgm:prSet/>
      <dgm:spPr/>
      <dgm:t>
        <a:bodyPr/>
        <a:lstStyle/>
        <a:p>
          <a:endParaRPr lang="en-US"/>
        </a:p>
      </dgm:t>
    </dgm:pt>
    <dgm:pt modelId="{CFF62DCB-285A-427F-A78E-E8998B2C8E39}" type="sibTrans" cxnId="{81F78465-5BF6-4D96-99C6-B306CF8C7116}">
      <dgm:prSet/>
      <dgm:spPr/>
      <dgm:t>
        <a:bodyPr/>
        <a:lstStyle/>
        <a:p>
          <a:endParaRPr lang="en-US"/>
        </a:p>
      </dgm:t>
    </dgm:pt>
    <dgm:pt modelId="{1D9CA939-AF64-43C0-BB77-6165508BFC18}" type="pres">
      <dgm:prSet presAssocID="{175BC68E-4B2B-41DD-9FA9-583980FDE5B3}" presName="vert0" presStyleCnt="0">
        <dgm:presLayoutVars>
          <dgm:dir/>
          <dgm:animOne val="branch"/>
          <dgm:animLvl val="lvl"/>
        </dgm:presLayoutVars>
      </dgm:prSet>
      <dgm:spPr/>
    </dgm:pt>
    <dgm:pt modelId="{70E2486B-7573-4D5C-9C2E-51FBBA6A8B5B}" type="pres">
      <dgm:prSet presAssocID="{53C92F28-7286-4FC2-A7DC-9841E79AEB45}" presName="thickLine" presStyleLbl="alignNode1" presStyleIdx="0" presStyleCnt="4"/>
      <dgm:spPr/>
    </dgm:pt>
    <dgm:pt modelId="{B28FCB5D-2958-4A12-896F-2D5A6FD05473}" type="pres">
      <dgm:prSet presAssocID="{53C92F28-7286-4FC2-A7DC-9841E79AEB45}" presName="horz1" presStyleCnt="0"/>
      <dgm:spPr/>
    </dgm:pt>
    <dgm:pt modelId="{700A9835-42EF-4073-85AD-0A78CFCD0FB3}" type="pres">
      <dgm:prSet presAssocID="{53C92F28-7286-4FC2-A7DC-9841E79AEB45}" presName="tx1" presStyleLbl="revTx" presStyleIdx="0" presStyleCnt="4"/>
      <dgm:spPr/>
    </dgm:pt>
    <dgm:pt modelId="{4DD3116F-CBC2-4729-8E8E-CA3E4729A05B}" type="pres">
      <dgm:prSet presAssocID="{53C92F28-7286-4FC2-A7DC-9841E79AEB45}" presName="vert1" presStyleCnt="0"/>
      <dgm:spPr/>
    </dgm:pt>
    <dgm:pt modelId="{C2C5DE1B-A313-43E5-9C61-4E93A618423E}" type="pres">
      <dgm:prSet presAssocID="{252C85D7-06A1-4356-89C4-0318F4FBF2E4}" presName="thickLine" presStyleLbl="alignNode1" presStyleIdx="1" presStyleCnt="4"/>
      <dgm:spPr/>
    </dgm:pt>
    <dgm:pt modelId="{3EFE151D-76FC-47E5-BF76-63EA0001E125}" type="pres">
      <dgm:prSet presAssocID="{252C85D7-06A1-4356-89C4-0318F4FBF2E4}" presName="horz1" presStyleCnt="0"/>
      <dgm:spPr/>
    </dgm:pt>
    <dgm:pt modelId="{B9943025-99F9-441F-9A33-D0CDE3BD2A66}" type="pres">
      <dgm:prSet presAssocID="{252C85D7-06A1-4356-89C4-0318F4FBF2E4}" presName="tx1" presStyleLbl="revTx" presStyleIdx="1" presStyleCnt="4"/>
      <dgm:spPr/>
    </dgm:pt>
    <dgm:pt modelId="{ACC75F06-C65F-4D47-8D3A-F37736B6BF31}" type="pres">
      <dgm:prSet presAssocID="{252C85D7-06A1-4356-89C4-0318F4FBF2E4}" presName="vert1" presStyleCnt="0"/>
      <dgm:spPr/>
    </dgm:pt>
    <dgm:pt modelId="{BE19E953-F317-425B-9814-72DF4FAA7836}" type="pres">
      <dgm:prSet presAssocID="{54418497-EA29-4CE2-AEBE-F981B32C609A}" presName="thickLine" presStyleLbl="alignNode1" presStyleIdx="2" presStyleCnt="4"/>
      <dgm:spPr/>
    </dgm:pt>
    <dgm:pt modelId="{2087871A-743E-4C93-8A93-7F67DA73CB5D}" type="pres">
      <dgm:prSet presAssocID="{54418497-EA29-4CE2-AEBE-F981B32C609A}" presName="horz1" presStyleCnt="0"/>
      <dgm:spPr/>
    </dgm:pt>
    <dgm:pt modelId="{07E46777-FE2C-490F-818A-0E23BF4D6EA3}" type="pres">
      <dgm:prSet presAssocID="{54418497-EA29-4CE2-AEBE-F981B32C609A}" presName="tx1" presStyleLbl="revTx" presStyleIdx="2" presStyleCnt="4"/>
      <dgm:spPr/>
    </dgm:pt>
    <dgm:pt modelId="{1ECBA983-CDED-4E0F-82F0-D68EB58D8B99}" type="pres">
      <dgm:prSet presAssocID="{54418497-EA29-4CE2-AEBE-F981B32C609A}" presName="vert1" presStyleCnt="0"/>
      <dgm:spPr/>
    </dgm:pt>
    <dgm:pt modelId="{7247BD52-0935-4536-95BA-F59C6B8AE337}" type="pres">
      <dgm:prSet presAssocID="{C31B4CE5-88CE-438F-97E3-E86A1713429D}" presName="thickLine" presStyleLbl="alignNode1" presStyleIdx="3" presStyleCnt="4"/>
      <dgm:spPr/>
    </dgm:pt>
    <dgm:pt modelId="{D7E477A1-B588-4827-8883-AAFEFA924ED4}" type="pres">
      <dgm:prSet presAssocID="{C31B4CE5-88CE-438F-97E3-E86A1713429D}" presName="horz1" presStyleCnt="0"/>
      <dgm:spPr/>
    </dgm:pt>
    <dgm:pt modelId="{CA1AB6AF-5A56-4329-ABC8-B4EB6425AC7A}" type="pres">
      <dgm:prSet presAssocID="{C31B4CE5-88CE-438F-97E3-E86A1713429D}" presName="tx1" presStyleLbl="revTx" presStyleIdx="3" presStyleCnt="4"/>
      <dgm:spPr/>
    </dgm:pt>
    <dgm:pt modelId="{4F19366E-C120-4AB1-B9B3-7F25B7F29335}" type="pres">
      <dgm:prSet presAssocID="{C31B4CE5-88CE-438F-97E3-E86A1713429D}" presName="vert1" presStyleCnt="0"/>
      <dgm:spPr/>
    </dgm:pt>
  </dgm:ptLst>
  <dgm:cxnLst>
    <dgm:cxn modelId="{B7122935-5F20-4535-9B8E-F82CFF3A757A}" srcId="{175BC68E-4B2B-41DD-9FA9-583980FDE5B3}" destId="{53C92F28-7286-4FC2-A7DC-9841E79AEB45}" srcOrd="0" destOrd="0" parTransId="{0D6C9290-3F95-4E19-A6F7-A0C122A00EE6}" sibTransId="{1AE76FBD-8966-404C-9675-7BEAD2D4A2A7}"/>
    <dgm:cxn modelId="{81F78465-5BF6-4D96-99C6-B306CF8C7116}" srcId="{175BC68E-4B2B-41DD-9FA9-583980FDE5B3}" destId="{C31B4CE5-88CE-438F-97E3-E86A1713429D}" srcOrd="3" destOrd="0" parTransId="{A9CA80FE-7AB9-42E1-AA9A-5ACF461842F2}" sibTransId="{CFF62DCB-285A-427F-A78E-E8998B2C8E39}"/>
    <dgm:cxn modelId="{B836034A-3A4B-40E9-9988-31CF366FDD28}" type="presOf" srcId="{54418497-EA29-4CE2-AEBE-F981B32C609A}" destId="{07E46777-FE2C-490F-818A-0E23BF4D6EA3}" srcOrd="0" destOrd="0" presId="urn:microsoft.com/office/officeart/2008/layout/LinedList"/>
    <dgm:cxn modelId="{65846392-1E61-43AD-A808-A0C605D6067C}" srcId="{175BC68E-4B2B-41DD-9FA9-583980FDE5B3}" destId="{54418497-EA29-4CE2-AEBE-F981B32C609A}" srcOrd="2" destOrd="0" parTransId="{91E37870-6AB7-44E0-8425-3D9C6ED9099A}" sibTransId="{ADA30C98-BED0-4E50-9A22-AB20B48C214C}"/>
    <dgm:cxn modelId="{E276BCB7-E6E7-4B22-8420-762B97C248C3}" type="presOf" srcId="{252C85D7-06A1-4356-89C4-0318F4FBF2E4}" destId="{B9943025-99F9-441F-9A33-D0CDE3BD2A66}" srcOrd="0" destOrd="0" presId="urn:microsoft.com/office/officeart/2008/layout/LinedList"/>
    <dgm:cxn modelId="{D2FB88C5-7542-4639-8BA2-BD0F0F2B3509}" type="presOf" srcId="{175BC68E-4B2B-41DD-9FA9-583980FDE5B3}" destId="{1D9CA939-AF64-43C0-BB77-6165508BFC18}" srcOrd="0" destOrd="0" presId="urn:microsoft.com/office/officeart/2008/layout/LinedList"/>
    <dgm:cxn modelId="{4E7C22C8-DB26-4322-87F8-E3887EB9AAD8}" type="presOf" srcId="{53C92F28-7286-4FC2-A7DC-9841E79AEB45}" destId="{700A9835-42EF-4073-85AD-0A78CFCD0FB3}" srcOrd="0" destOrd="0" presId="urn:microsoft.com/office/officeart/2008/layout/LinedList"/>
    <dgm:cxn modelId="{4B8DA8D3-1B03-4DC9-AE40-92DD0EB2169E}" type="presOf" srcId="{C31B4CE5-88CE-438F-97E3-E86A1713429D}" destId="{CA1AB6AF-5A56-4329-ABC8-B4EB6425AC7A}" srcOrd="0" destOrd="0" presId="urn:microsoft.com/office/officeart/2008/layout/LinedList"/>
    <dgm:cxn modelId="{9BCDACD9-2F7F-452B-AB80-9A21FC71A074}" srcId="{175BC68E-4B2B-41DD-9FA9-583980FDE5B3}" destId="{252C85D7-06A1-4356-89C4-0318F4FBF2E4}" srcOrd="1" destOrd="0" parTransId="{BDF87263-757C-4149-AF0B-81223827DA37}" sibTransId="{901361D5-833F-46C5-8E3E-15F5E8C04C1B}"/>
    <dgm:cxn modelId="{AC099FDA-E8BC-414B-A488-16CBB84ABD23}" type="presParOf" srcId="{1D9CA939-AF64-43C0-BB77-6165508BFC18}" destId="{70E2486B-7573-4D5C-9C2E-51FBBA6A8B5B}" srcOrd="0" destOrd="0" presId="urn:microsoft.com/office/officeart/2008/layout/LinedList"/>
    <dgm:cxn modelId="{D33D1362-AD78-4397-BD2C-D59639916A12}" type="presParOf" srcId="{1D9CA939-AF64-43C0-BB77-6165508BFC18}" destId="{B28FCB5D-2958-4A12-896F-2D5A6FD05473}" srcOrd="1" destOrd="0" presId="urn:microsoft.com/office/officeart/2008/layout/LinedList"/>
    <dgm:cxn modelId="{983FE601-06C2-476D-A0CE-2FEFD2B4DF88}" type="presParOf" srcId="{B28FCB5D-2958-4A12-896F-2D5A6FD05473}" destId="{700A9835-42EF-4073-85AD-0A78CFCD0FB3}" srcOrd="0" destOrd="0" presId="urn:microsoft.com/office/officeart/2008/layout/LinedList"/>
    <dgm:cxn modelId="{FE6667A7-7BAB-4145-8508-C66C9C220CD0}" type="presParOf" srcId="{B28FCB5D-2958-4A12-896F-2D5A6FD05473}" destId="{4DD3116F-CBC2-4729-8E8E-CA3E4729A05B}" srcOrd="1" destOrd="0" presId="urn:microsoft.com/office/officeart/2008/layout/LinedList"/>
    <dgm:cxn modelId="{8B6BE3F5-E63A-44B7-ABF6-02B5E90B556A}" type="presParOf" srcId="{1D9CA939-AF64-43C0-BB77-6165508BFC18}" destId="{C2C5DE1B-A313-43E5-9C61-4E93A618423E}" srcOrd="2" destOrd="0" presId="urn:microsoft.com/office/officeart/2008/layout/LinedList"/>
    <dgm:cxn modelId="{002528DA-427B-40BD-BE8C-69C087A53DC0}" type="presParOf" srcId="{1D9CA939-AF64-43C0-BB77-6165508BFC18}" destId="{3EFE151D-76FC-47E5-BF76-63EA0001E125}" srcOrd="3" destOrd="0" presId="urn:microsoft.com/office/officeart/2008/layout/LinedList"/>
    <dgm:cxn modelId="{D194923A-7349-46D7-9B7E-EAA96299F340}" type="presParOf" srcId="{3EFE151D-76FC-47E5-BF76-63EA0001E125}" destId="{B9943025-99F9-441F-9A33-D0CDE3BD2A66}" srcOrd="0" destOrd="0" presId="urn:microsoft.com/office/officeart/2008/layout/LinedList"/>
    <dgm:cxn modelId="{5E9EE247-739F-42F8-8A0E-D6C2C99C867A}" type="presParOf" srcId="{3EFE151D-76FC-47E5-BF76-63EA0001E125}" destId="{ACC75F06-C65F-4D47-8D3A-F37736B6BF31}" srcOrd="1" destOrd="0" presId="urn:microsoft.com/office/officeart/2008/layout/LinedList"/>
    <dgm:cxn modelId="{15D234CA-125A-4C1C-8BEA-1ABE3D8008A1}" type="presParOf" srcId="{1D9CA939-AF64-43C0-BB77-6165508BFC18}" destId="{BE19E953-F317-425B-9814-72DF4FAA7836}" srcOrd="4" destOrd="0" presId="urn:microsoft.com/office/officeart/2008/layout/LinedList"/>
    <dgm:cxn modelId="{D7C14A42-059A-4087-BE0F-DA4EE840BE1D}" type="presParOf" srcId="{1D9CA939-AF64-43C0-BB77-6165508BFC18}" destId="{2087871A-743E-4C93-8A93-7F67DA73CB5D}" srcOrd="5" destOrd="0" presId="urn:microsoft.com/office/officeart/2008/layout/LinedList"/>
    <dgm:cxn modelId="{DD9B2BA0-C8C7-4165-9B2F-95368427F13E}" type="presParOf" srcId="{2087871A-743E-4C93-8A93-7F67DA73CB5D}" destId="{07E46777-FE2C-490F-818A-0E23BF4D6EA3}" srcOrd="0" destOrd="0" presId="urn:microsoft.com/office/officeart/2008/layout/LinedList"/>
    <dgm:cxn modelId="{BB6D2577-7507-4633-AA02-0769DBF7CCD3}" type="presParOf" srcId="{2087871A-743E-4C93-8A93-7F67DA73CB5D}" destId="{1ECBA983-CDED-4E0F-82F0-D68EB58D8B99}" srcOrd="1" destOrd="0" presId="urn:microsoft.com/office/officeart/2008/layout/LinedList"/>
    <dgm:cxn modelId="{93F1DBAC-51C2-4235-9766-A5622051FC0C}" type="presParOf" srcId="{1D9CA939-AF64-43C0-BB77-6165508BFC18}" destId="{7247BD52-0935-4536-95BA-F59C6B8AE337}" srcOrd="6" destOrd="0" presId="urn:microsoft.com/office/officeart/2008/layout/LinedList"/>
    <dgm:cxn modelId="{971BAFAD-4950-404E-9448-DF5C38F8216A}" type="presParOf" srcId="{1D9CA939-AF64-43C0-BB77-6165508BFC18}" destId="{D7E477A1-B588-4827-8883-AAFEFA924ED4}" srcOrd="7" destOrd="0" presId="urn:microsoft.com/office/officeart/2008/layout/LinedList"/>
    <dgm:cxn modelId="{BDACA05A-26C0-4FE9-91B9-AAF3B5B59FEC}" type="presParOf" srcId="{D7E477A1-B588-4827-8883-AAFEFA924ED4}" destId="{CA1AB6AF-5A56-4329-ABC8-B4EB6425AC7A}" srcOrd="0" destOrd="0" presId="urn:microsoft.com/office/officeart/2008/layout/LinedList"/>
    <dgm:cxn modelId="{D60A9AF3-E5EF-4BDF-8F88-2E10770F4E81}" type="presParOf" srcId="{D7E477A1-B588-4827-8883-AAFEFA924ED4}" destId="{4F19366E-C120-4AB1-B9B3-7F25B7F293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274522-E124-4AFD-A464-63F491028C8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805F491-EA3B-4770-8659-0B50D0B972BC}">
      <dgm:prSet custT="1"/>
      <dgm:spPr/>
      <dgm:t>
        <a:bodyPr/>
        <a:lstStyle/>
        <a:p>
          <a:r>
            <a:rPr lang="en-GB" sz="2800" b="0" i="0"/>
            <a:t>Individual level – harms to individuals - physical injury</a:t>
          </a:r>
          <a:endParaRPr lang="en-US" sz="2800"/>
        </a:p>
      </dgm:t>
    </dgm:pt>
    <dgm:pt modelId="{E24C3D74-9C2C-49CC-83E5-9B2C6F0547FA}" type="parTrans" cxnId="{F51546D2-6078-4B8B-A928-AA4A7ADA98B8}">
      <dgm:prSet/>
      <dgm:spPr/>
      <dgm:t>
        <a:bodyPr/>
        <a:lstStyle/>
        <a:p>
          <a:endParaRPr lang="en-US"/>
        </a:p>
      </dgm:t>
    </dgm:pt>
    <dgm:pt modelId="{49B49876-DD21-4ECD-BB6F-BF83AC517897}" type="sibTrans" cxnId="{F51546D2-6078-4B8B-A928-AA4A7ADA98B8}">
      <dgm:prSet/>
      <dgm:spPr/>
      <dgm:t>
        <a:bodyPr/>
        <a:lstStyle/>
        <a:p>
          <a:endParaRPr lang="en-US"/>
        </a:p>
      </dgm:t>
    </dgm:pt>
    <dgm:pt modelId="{1A33DE03-6FAA-4E1A-BA3A-72B4B4D98E40}">
      <dgm:prSet custT="1"/>
      <dgm:spPr/>
      <dgm:t>
        <a:bodyPr/>
        <a:lstStyle/>
        <a:p>
          <a:r>
            <a:rPr lang="en-GB" sz="2800" b="0" i="0">
              <a:latin typeface="Calibri Light" panose="020F0302020204030204"/>
            </a:rPr>
            <a:t>Community </a:t>
          </a:r>
          <a:r>
            <a:rPr lang="en-GB" sz="2800" b="0" i="0"/>
            <a:t>level – harms to communities</a:t>
          </a:r>
          <a:r>
            <a:rPr lang="en-GB" sz="2800" b="0" i="0">
              <a:latin typeface="Calibri Light" panose="020F0302020204030204"/>
            </a:rPr>
            <a:t> </a:t>
          </a:r>
          <a:r>
            <a:rPr lang="en-GB" sz="2800" b="0" i="0"/>
            <a:t> - antisocial behaviour</a:t>
          </a:r>
          <a:endParaRPr lang="en-US" sz="2800"/>
        </a:p>
      </dgm:t>
    </dgm:pt>
    <dgm:pt modelId="{5BA22D7E-E83A-4311-9A4D-E3128B9C08AE}" type="parTrans" cxnId="{9B33EE63-7CA5-419F-BA48-7CC2BBCBDB1B}">
      <dgm:prSet/>
      <dgm:spPr/>
      <dgm:t>
        <a:bodyPr/>
        <a:lstStyle/>
        <a:p>
          <a:endParaRPr lang="en-US"/>
        </a:p>
      </dgm:t>
    </dgm:pt>
    <dgm:pt modelId="{773466D6-4245-4A76-9877-A37AE20E24FA}" type="sibTrans" cxnId="{9B33EE63-7CA5-419F-BA48-7CC2BBCBDB1B}">
      <dgm:prSet/>
      <dgm:spPr/>
      <dgm:t>
        <a:bodyPr/>
        <a:lstStyle/>
        <a:p>
          <a:endParaRPr lang="en-US"/>
        </a:p>
      </dgm:t>
    </dgm:pt>
    <dgm:pt modelId="{5A8FAB1B-36BF-4613-88A5-3316ABEA5FEF}">
      <dgm:prSet custT="1"/>
      <dgm:spPr/>
      <dgm:t>
        <a:bodyPr/>
        <a:lstStyle/>
        <a:p>
          <a:pPr rtl="0"/>
          <a:r>
            <a:rPr lang="en-GB" sz="2400" b="0" i="0">
              <a:latin typeface="Calibri Light" panose="020F0302020204030204"/>
            </a:rPr>
            <a:t>Institutional </a:t>
          </a:r>
          <a:r>
            <a:rPr lang="en-GB" sz="2400" b="0" i="0"/>
            <a:t>level – harms to businesses, the government and third sector organisations - fraud or theft</a:t>
          </a:r>
          <a:r>
            <a:rPr lang="en-GB" sz="2400" b="0" i="0">
              <a:latin typeface="Calibri Light" panose="020F0302020204030204"/>
            </a:rPr>
            <a:t> </a:t>
          </a:r>
          <a:endParaRPr lang="en-US" sz="2400"/>
        </a:p>
      </dgm:t>
    </dgm:pt>
    <dgm:pt modelId="{4681ED08-394C-460F-9325-810630176BE7}" type="parTrans" cxnId="{3A2E85F2-B1C0-4B14-B72C-258F482760B6}">
      <dgm:prSet/>
      <dgm:spPr/>
      <dgm:t>
        <a:bodyPr/>
        <a:lstStyle/>
        <a:p>
          <a:endParaRPr lang="en-US"/>
        </a:p>
      </dgm:t>
    </dgm:pt>
    <dgm:pt modelId="{E63CEFD5-AF50-4656-9537-8D40659C5807}" type="sibTrans" cxnId="{3A2E85F2-B1C0-4B14-B72C-258F482760B6}">
      <dgm:prSet/>
      <dgm:spPr/>
      <dgm:t>
        <a:bodyPr/>
        <a:lstStyle/>
        <a:p>
          <a:endParaRPr lang="en-US"/>
        </a:p>
      </dgm:t>
    </dgm:pt>
    <dgm:pt modelId="{69B5B90B-97EA-4535-AC51-9F84CE7E0DDB}">
      <dgm:prSet/>
      <dgm:spPr/>
      <dgm:t>
        <a:bodyPr/>
        <a:lstStyle/>
        <a:p>
          <a:r>
            <a:rPr lang="en-GB" b="0" i="0">
              <a:latin typeface="Calibri Light" panose="020F0302020204030204"/>
            </a:rPr>
            <a:t>Society</a:t>
          </a:r>
          <a:r>
            <a:rPr lang="en-GB" b="0" i="0"/>
            <a:t> – harms that impacts society - public money to fund victim services</a:t>
          </a:r>
          <a:endParaRPr lang="en-US"/>
        </a:p>
      </dgm:t>
    </dgm:pt>
    <dgm:pt modelId="{A3659911-5264-42AF-BEA6-1D56CD1606D7}" type="parTrans" cxnId="{88389F17-F1D7-49B5-85A7-6C965D34A8C9}">
      <dgm:prSet/>
      <dgm:spPr/>
      <dgm:t>
        <a:bodyPr/>
        <a:lstStyle/>
        <a:p>
          <a:endParaRPr lang="en-US"/>
        </a:p>
      </dgm:t>
    </dgm:pt>
    <dgm:pt modelId="{7533365E-2F10-4709-9287-4451339FAF25}" type="sibTrans" cxnId="{88389F17-F1D7-49B5-85A7-6C965D34A8C9}">
      <dgm:prSet/>
      <dgm:spPr/>
      <dgm:t>
        <a:bodyPr/>
        <a:lstStyle/>
        <a:p>
          <a:endParaRPr lang="en-US"/>
        </a:p>
      </dgm:t>
    </dgm:pt>
    <dgm:pt modelId="{5FB9A0F2-FA9F-4C17-9445-B9D9BF202703}" type="pres">
      <dgm:prSet presAssocID="{1B274522-E124-4AFD-A464-63F491028C8D}" presName="linear" presStyleCnt="0">
        <dgm:presLayoutVars>
          <dgm:animLvl val="lvl"/>
          <dgm:resizeHandles val="exact"/>
        </dgm:presLayoutVars>
      </dgm:prSet>
      <dgm:spPr/>
    </dgm:pt>
    <dgm:pt modelId="{4B9B3766-95CB-4CAA-AE98-1242D27F270D}" type="pres">
      <dgm:prSet presAssocID="{8805F491-EA3B-4770-8659-0B50D0B972BC}" presName="parentText" presStyleLbl="node1" presStyleIdx="0" presStyleCnt="4">
        <dgm:presLayoutVars>
          <dgm:chMax val="0"/>
          <dgm:bulletEnabled val="1"/>
        </dgm:presLayoutVars>
      </dgm:prSet>
      <dgm:spPr/>
    </dgm:pt>
    <dgm:pt modelId="{D0DFDF09-C248-4DA6-A709-420F83D2F6FD}" type="pres">
      <dgm:prSet presAssocID="{49B49876-DD21-4ECD-BB6F-BF83AC517897}" presName="spacer" presStyleCnt="0"/>
      <dgm:spPr/>
    </dgm:pt>
    <dgm:pt modelId="{E4640733-FCA4-49DC-9229-7AA93A0E37E2}" type="pres">
      <dgm:prSet presAssocID="{1A33DE03-6FAA-4E1A-BA3A-72B4B4D98E40}" presName="parentText" presStyleLbl="node1" presStyleIdx="1" presStyleCnt="4">
        <dgm:presLayoutVars>
          <dgm:chMax val="0"/>
          <dgm:bulletEnabled val="1"/>
        </dgm:presLayoutVars>
      </dgm:prSet>
      <dgm:spPr/>
    </dgm:pt>
    <dgm:pt modelId="{04AC8D3E-4E5B-4557-A19D-82CF49375D6C}" type="pres">
      <dgm:prSet presAssocID="{773466D6-4245-4A76-9877-A37AE20E24FA}" presName="spacer" presStyleCnt="0"/>
      <dgm:spPr/>
    </dgm:pt>
    <dgm:pt modelId="{A0DF0270-663E-4790-A68E-74532E94E49F}" type="pres">
      <dgm:prSet presAssocID="{5A8FAB1B-36BF-4613-88A5-3316ABEA5FEF}" presName="parentText" presStyleLbl="node1" presStyleIdx="2" presStyleCnt="4">
        <dgm:presLayoutVars>
          <dgm:chMax val="0"/>
          <dgm:bulletEnabled val="1"/>
        </dgm:presLayoutVars>
      </dgm:prSet>
      <dgm:spPr/>
    </dgm:pt>
    <dgm:pt modelId="{A220D8A6-223F-46E5-A901-BA33DE11F1C1}" type="pres">
      <dgm:prSet presAssocID="{E63CEFD5-AF50-4656-9537-8D40659C5807}" presName="spacer" presStyleCnt="0"/>
      <dgm:spPr/>
    </dgm:pt>
    <dgm:pt modelId="{D1D52AAC-5770-4EB2-BB21-2974C049F095}" type="pres">
      <dgm:prSet presAssocID="{69B5B90B-97EA-4535-AC51-9F84CE7E0DDB}" presName="parentText" presStyleLbl="node1" presStyleIdx="3" presStyleCnt="4">
        <dgm:presLayoutVars>
          <dgm:chMax val="0"/>
          <dgm:bulletEnabled val="1"/>
        </dgm:presLayoutVars>
      </dgm:prSet>
      <dgm:spPr/>
    </dgm:pt>
  </dgm:ptLst>
  <dgm:cxnLst>
    <dgm:cxn modelId="{88389F17-F1D7-49B5-85A7-6C965D34A8C9}" srcId="{1B274522-E124-4AFD-A464-63F491028C8D}" destId="{69B5B90B-97EA-4535-AC51-9F84CE7E0DDB}" srcOrd="3" destOrd="0" parTransId="{A3659911-5264-42AF-BEA6-1D56CD1606D7}" sibTransId="{7533365E-2F10-4709-9287-4451339FAF25}"/>
    <dgm:cxn modelId="{D72C4C33-2FBF-4D85-9AAD-F8C1428B8F9D}" type="presOf" srcId="{69B5B90B-97EA-4535-AC51-9F84CE7E0DDB}" destId="{D1D52AAC-5770-4EB2-BB21-2974C049F095}" srcOrd="0" destOrd="0" presId="urn:microsoft.com/office/officeart/2005/8/layout/vList2"/>
    <dgm:cxn modelId="{9B33EE63-7CA5-419F-BA48-7CC2BBCBDB1B}" srcId="{1B274522-E124-4AFD-A464-63F491028C8D}" destId="{1A33DE03-6FAA-4E1A-BA3A-72B4B4D98E40}" srcOrd="1" destOrd="0" parTransId="{5BA22D7E-E83A-4311-9A4D-E3128B9C08AE}" sibTransId="{773466D6-4245-4A76-9877-A37AE20E24FA}"/>
    <dgm:cxn modelId="{BF6F1F64-9F1B-4B5F-AFCE-A603196FA5C4}" type="presOf" srcId="{1B274522-E124-4AFD-A464-63F491028C8D}" destId="{5FB9A0F2-FA9F-4C17-9445-B9D9BF202703}" srcOrd="0" destOrd="0" presId="urn:microsoft.com/office/officeart/2005/8/layout/vList2"/>
    <dgm:cxn modelId="{02EE4174-4EA6-4BD9-8C75-84A09AEBA4AE}" type="presOf" srcId="{1A33DE03-6FAA-4E1A-BA3A-72B4B4D98E40}" destId="{E4640733-FCA4-49DC-9229-7AA93A0E37E2}" srcOrd="0" destOrd="0" presId="urn:microsoft.com/office/officeart/2005/8/layout/vList2"/>
    <dgm:cxn modelId="{8A7463BD-FB97-4F6A-A74D-428FF3245E6A}" type="presOf" srcId="{8805F491-EA3B-4770-8659-0B50D0B972BC}" destId="{4B9B3766-95CB-4CAA-AE98-1242D27F270D}" srcOrd="0" destOrd="0" presId="urn:microsoft.com/office/officeart/2005/8/layout/vList2"/>
    <dgm:cxn modelId="{F51546D2-6078-4B8B-A928-AA4A7ADA98B8}" srcId="{1B274522-E124-4AFD-A464-63F491028C8D}" destId="{8805F491-EA3B-4770-8659-0B50D0B972BC}" srcOrd="0" destOrd="0" parTransId="{E24C3D74-9C2C-49CC-83E5-9B2C6F0547FA}" sibTransId="{49B49876-DD21-4ECD-BB6F-BF83AC517897}"/>
    <dgm:cxn modelId="{3A2E85F2-B1C0-4B14-B72C-258F482760B6}" srcId="{1B274522-E124-4AFD-A464-63F491028C8D}" destId="{5A8FAB1B-36BF-4613-88A5-3316ABEA5FEF}" srcOrd="2" destOrd="0" parTransId="{4681ED08-394C-460F-9325-810630176BE7}" sibTransId="{E63CEFD5-AF50-4656-9537-8D40659C5807}"/>
    <dgm:cxn modelId="{BB9B9DFF-6CB2-4A63-BEC3-CCC57ED6720C}" type="presOf" srcId="{5A8FAB1B-36BF-4613-88A5-3316ABEA5FEF}" destId="{A0DF0270-663E-4790-A68E-74532E94E49F}" srcOrd="0" destOrd="0" presId="urn:microsoft.com/office/officeart/2005/8/layout/vList2"/>
    <dgm:cxn modelId="{98EBE334-99A7-4331-8EC3-70740BAC1E33}" type="presParOf" srcId="{5FB9A0F2-FA9F-4C17-9445-B9D9BF202703}" destId="{4B9B3766-95CB-4CAA-AE98-1242D27F270D}" srcOrd="0" destOrd="0" presId="urn:microsoft.com/office/officeart/2005/8/layout/vList2"/>
    <dgm:cxn modelId="{F9B56E07-A9E2-4621-805D-6343160BABA3}" type="presParOf" srcId="{5FB9A0F2-FA9F-4C17-9445-B9D9BF202703}" destId="{D0DFDF09-C248-4DA6-A709-420F83D2F6FD}" srcOrd="1" destOrd="0" presId="urn:microsoft.com/office/officeart/2005/8/layout/vList2"/>
    <dgm:cxn modelId="{47421012-6C42-4A75-99F7-0E4AEC2D0025}" type="presParOf" srcId="{5FB9A0F2-FA9F-4C17-9445-B9D9BF202703}" destId="{E4640733-FCA4-49DC-9229-7AA93A0E37E2}" srcOrd="2" destOrd="0" presId="urn:microsoft.com/office/officeart/2005/8/layout/vList2"/>
    <dgm:cxn modelId="{3F834C6B-ABEF-4135-B7FF-9913387F95EC}" type="presParOf" srcId="{5FB9A0F2-FA9F-4C17-9445-B9D9BF202703}" destId="{04AC8D3E-4E5B-4557-A19D-82CF49375D6C}" srcOrd="3" destOrd="0" presId="urn:microsoft.com/office/officeart/2005/8/layout/vList2"/>
    <dgm:cxn modelId="{2501F288-A946-4C98-B5A0-78969160E136}" type="presParOf" srcId="{5FB9A0F2-FA9F-4C17-9445-B9D9BF202703}" destId="{A0DF0270-663E-4790-A68E-74532E94E49F}" srcOrd="4" destOrd="0" presId="urn:microsoft.com/office/officeart/2005/8/layout/vList2"/>
    <dgm:cxn modelId="{EA234928-38C4-44E9-8DD4-D769A72E8DA0}" type="presParOf" srcId="{5FB9A0F2-FA9F-4C17-9445-B9D9BF202703}" destId="{A220D8A6-223F-46E5-A901-BA33DE11F1C1}" srcOrd="5" destOrd="0" presId="urn:microsoft.com/office/officeart/2005/8/layout/vList2"/>
    <dgm:cxn modelId="{02A5D9E2-0721-47FE-9905-50DE7EDE78D9}" type="presParOf" srcId="{5FB9A0F2-FA9F-4C17-9445-B9D9BF202703}" destId="{D1D52AAC-5770-4EB2-BB21-2974C049F0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FB4E4A-FBAB-4664-B80A-CA19C3C373BC}"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D23884A6-63FC-48D2-B243-601182E76273}">
      <dgm:prSet/>
      <dgm:spPr/>
      <dgm:t>
        <a:bodyPr/>
        <a:lstStyle/>
        <a:p>
          <a:r>
            <a:rPr lang="en-GB"/>
            <a:t>#MeToo Campaign – called for women to expose attacks and </a:t>
          </a:r>
          <a:r>
            <a:rPr lang="en-GB" b="0" i="0"/>
            <a:t>against sexual abuse, sexual harassment and rape.</a:t>
          </a:r>
          <a:endParaRPr lang="en-US"/>
        </a:p>
      </dgm:t>
    </dgm:pt>
    <dgm:pt modelId="{08F7153A-1A90-40CF-9224-89AE44020A93}" type="parTrans" cxnId="{0B51F293-A540-4993-B030-7923BA79DD77}">
      <dgm:prSet/>
      <dgm:spPr/>
      <dgm:t>
        <a:bodyPr/>
        <a:lstStyle/>
        <a:p>
          <a:endParaRPr lang="en-US"/>
        </a:p>
      </dgm:t>
    </dgm:pt>
    <dgm:pt modelId="{17FF224F-DB4D-43BA-AE86-88DFE9595228}" type="sibTrans" cxnId="{0B51F293-A540-4993-B030-7923BA79DD77}">
      <dgm:prSet/>
      <dgm:spPr/>
      <dgm:t>
        <a:bodyPr/>
        <a:lstStyle/>
        <a:p>
          <a:endParaRPr lang="en-US"/>
        </a:p>
      </dgm:t>
    </dgm:pt>
    <dgm:pt modelId="{B44DB064-42E2-4DD6-9EDF-E0E0E776B8E8}">
      <dgm:prSet/>
      <dgm:spPr/>
      <dgm:t>
        <a:bodyPr/>
        <a:lstStyle/>
        <a:p>
          <a:r>
            <a:rPr lang="en-GB" b="0" i="0"/>
            <a:t>Started 2006</a:t>
          </a:r>
          <a:endParaRPr lang="en-US"/>
        </a:p>
      </dgm:t>
    </dgm:pt>
    <dgm:pt modelId="{B6831E14-081D-429C-803C-4D57923BDA03}" type="parTrans" cxnId="{2E2E4817-02FC-4507-94FF-290143964058}">
      <dgm:prSet/>
      <dgm:spPr/>
      <dgm:t>
        <a:bodyPr/>
        <a:lstStyle/>
        <a:p>
          <a:endParaRPr lang="en-US"/>
        </a:p>
      </dgm:t>
    </dgm:pt>
    <dgm:pt modelId="{35162186-88C2-44F0-A481-926EA438EC57}" type="sibTrans" cxnId="{2E2E4817-02FC-4507-94FF-290143964058}">
      <dgm:prSet/>
      <dgm:spPr/>
      <dgm:t>
        <a:bodyPr/>
        <a:lstStyle/>
        <a:p>
          <a:endParaRPr lang="en-US"/>
        </a:p>
      </dgm:t>
    </dgm:pt>
    <dgm:pt modelId="{5F6F45B9-C676-485F-91D5-9DAE9F23B8CB}">
      <dgm:prSet/>
      <dgm:spPr/>
      <dgm:t>
        <a:bodyPr/>
        <a:lstStyle/>
        <a:p>
          <a:r>
            <a:rPr lang="en-GB"/>
            <a:t>Women exposed to being attacked</a:t>
          </a:r>
          <a:endParaRPr lang="en-US"/>
        </a:p>
      </dgm:t>
    </dgm:pt>
    <dgm:pt modelId="{6323351F-DF6A-4AA1-86E9-99AA8FBD5FDC}" type="parTrans" cxnId="{1BD49D01-019A-42D3-A5AE-F5040A2FD6BA}">
      <dgm:prSet/>
      <dgm:spPr/>
      <dgm:t>
        <a:bodyPr/>
        <a:lstStyle/>
        <a:p>
          <a:endParaRPr lang="en-US"/>
        </a:p>
      </dgm:t>
    </dgm:pt>
    <dgm:pt modelId="{899E7368-CCA7-4A70-BD20-641504712066}" type="sibTrans" cxnId="{1BD49D01-019A-42D3-A5AE-F5040A2FD6BA}">
      <dgm:prSet/>
      <dgm:spPr/>
      <dgm:t>
        <a:bodyPr/>
        <a:lstStyle/>
        <a:p>
          <a:endParaRPr lang="en-US"/>
        </a:p>
      </dgm:t>
    </dgm:pt>
    <dgm:pt modelId="{675532A7-0CEB-45F2-8832-A84C6D3B4908}">
      <dgm:prSet/>
      <dgm:spPr/>
      <dgm:t>
        <a:bodyPr/>
        <a:lstStyle/>
        <a:p>
          <a:r>
            <a:rPr lang="en-GB"/>
            <a:t>Vulnerable people? Powerful women!</a:t>
          </a:r>
          <a:endParaRPr lang="en-US"/>
        </a:p>
      </dgm:t>
    </dgm:pt>
    <dgm:pt modelId="{F1A62334-DBF4-4693-AD70-5CD3B0813EF8}" type="parTrans" cxnId="{B920833E-27E0-4F52-BEFE-048404F703D3}">
      <dgm:prSet/>
      <dgm:spPr/>
      <dgm:t>
        <a:bodyPr/>
        <a:lstStyle/>
        <a:p>
          <a:endParaRPr lang="en-US"/>
        </a:p>
      </dgm:t>
    </dgm:pt>
    <dgm:pt modelId="{750ACDAB-0808-40B7-91C3-A2AF93A3E1C2}" type="sibTrans" cxnId="{B920833E-27E0-4F52-BEFE-048404F703D3}">
      <dgm:prSet/>
      <dgm:spPr/>
      <dgm:t>
        <a:bodyPr/>
        <a:lstStyle/>
        <a:p>
          <a:endParaRPr lang="en-US"/>
        </a:p>
      </dgm:t>
    </dgm:pt>
    <dgm:pt modelId="{DF780831-B755-427E-B91A-7D1D06A64AD5}">
      <dgm:prSet/>
      <dgm:spPr/>
      <dgm:t>
        <a:bodyPr/>
        <a:lstStyle/>
        <a:p>
          <a:r>
            <a:rPr lang="en-GB"/>
            <a:t>The French #BalanceTonPorc, or ‘expose your pig’, which instead of emphasising victimhood puts the responsibility on perpetrators.  </a:t>
          </a:r>
          <a:endParaRPr lang="en-US"/>
        </a:p>
      </dgm:t>
    </dgm:pt>
    <dgm:pt modelId="{506C4968-FB80-44D4-B4C5-A17B6D6BCDA5}" type="parTrans" cxnId="{72CC1E5D-8C36-47B3-948F-4C435949C8B9}">
      <dgm:prSet/>
      <dgm:spPr/>
      <dgm:t>
        <a:bodyPr/>
        <a:lstStyle/>
        <a:p>
          <a:endParaRPr lang="en-US"/>
        </a:p>
      </dgm:t>
    </dgm:pt>
    <dgm:pt modelId="{E89BE1CF-CD58-4315-A193-88D2D71C1DF2}" type="sibTrans" cxnId="{72CC1E5D-8C36-47B3-948F-4C435949C8B9}">
      <dgm:prSet/>
      <dgm:spPr/>
      <dgm:t>
        <a:bodyPr/>
        <a:lstStyle/>
        <a:p>
          <a:endParaRPr lang="en-US"/>
        </a:p>
      </dgm:t>
    </dgm:pt>
    <dgm:pt modelId="{650E1B73-3749-47A9-9C59-82A6DD73081B}">
      <dgm:prSet/>
      <dgm:spPr/>
      <dgm:t>
        <a:bodyPr/>
        <a:lstStyle/>
        <a:p>
          <a:r>
            <a:rPr lang="en-GB"/>
            <a:t>#IAmNotAfraidToSpeak - Ukrainian</a:t>
          </a:r>
          <a:endParaRPr lang="en-US"/>
        </a:p>
      </dgm:t>
    </dgm:pt>
    <dgm:pt modelId="{7A885468-04E6-435A-9586-13F7D6101039}" type="parTrans" cxnId="{DFDC5DBB-B445-40CC-A4C3-B63848371CB5}">
      <dgm:prSet/>
      <dgm:spPr/>
      <dgm:t>
        <a:bodyPr/>
        <a:lstStyle/>
        <a:p>
          <a:endParaRPr lang="en-US"/>
        </a:p>
      </dgm:t>
    </dgm:pt>
    <dgm:pt modelId="{27FF2488-E041-4587-8FCF-135929001E16}" type="sibTrans" cxnId="{DFDC5DBB-B445-40CC-A4C3-B63848371CB5}">
      <dgm:prSet/>
      <dgm:spPr/>
      <dgm:t>
        <a:bodyPr/>
        <a:lstStyle/>
        <a:p>
          <a:endParaRPr lang="en-US"/>
        </a:p>
      </dgm:t>
    </dgm:pt>
    <dgm:pt modelId="{0AF954BE-0CA6-43AB-98B0-29F74E8CE3AE}" type="pres">
      <dgm:prSet presAssocID="{09FB4E4A-FBAB-4664-B80A-CA19C3C373BC}" presName="vert0" presStyleCnt="0">
        <dgm:presLayoutVars>
          <dgm:dir/>
          <dgm:animOne val="branch"/>
          <dgm:animLvl val="lvl"/>
        </dgm:presLayoutVars>
      </dgm:prSet>
      <dgm:spPr/>
    </dgm:pt>
    <dgm:pt modelId="{9367EE20-6D25-47E9-A554-860499222A6E}" type="pres">
      <dgm:prSet presAssocID="{D23884A6-63FC-48D2-B243-601182E76273}" presName="thickLine" presStyleLbl="alignNode1" presStyleIdx="0" presStyleCnt="6"/>
      <dgm:spPr/>
    </dgm:pt>
    <dgm:pt modelId="{65A9FF62-EDFF-4004-8B4A-E8B104680CDF}" type="pres">
      <dgm:prSet presAssocID="{D23884A6-63FC-48D2-B243-601182E76273}" presName="horz1" presStyleCnt="0"/>
      <dgm:spPr/>
    </dgm:pt>
    <dgm:pt modelId="{01818CCD-F4AB-41C0-A853-6F6E5BB9B424}" type="pres">
      <dgm:prSet presAssocID="{D23884A6-63FC-48D2-B243-601182E76273}" presName="tx1" presStyleLbl="revTx" presStyleIdx="0" presStyleCnt="6"/>
      <dgm:spPr/>
    </dgm:pt>
    <dgm:pt modelId="{1312351A-E0E8-44D5-B61A-7F5728B4A697}" type="pres">
      <dgm:prSet presAssocID="{D23884A6-63FC-48D2-B243-601182E76273}" presName="vert1" presStyleCnt="0"/>
      <dgm:spPr/>
    </dgm:pt>
    <dgm:pt modelId="{23C4B1EB-68F4-4DE8-905D-0CE6B6558AF0}" type="pres">
      <dgm:prSet presAssocID="{B44DB064-42E2-4DD6-9EDF-E0E0E776B8E8}" presName="thickLine" presStyleLbl="alignNode1" presStyleIdx="1" presStyleCnt="6"/>
      <dgm:spPr/>
    </dgm:pt>
    <dgm:pt modelId="{FC2ED8BF-B894-4D92-A770-D7F16F8B1A59}" type="pres">
      <dgm:prSet presAssocID="{B44DB064-42E2-4DD6-9EDF-E0E0E776B8E8}" presName="horz1" presStyleCnt="0"/>
      <dgm:spPr/>
    </dgm:pt>
    <dgm:pt modelId="{D6A519AD-FAE8-4C4D-8150-979969C1B702}" type="pres">
      <dgm:prSet presAssocID="{B44DB064-42E2-4DD6-9EDF-E0E0E776B8E8}" presName="tx1" presStyleLbl="revTx" presStyleIdx="1" presStyleCnt="6"/>
      <dgm:spPr/>
    </dgm:pt>
    <dgm:pt modelId="{C9D5E060-A4BC-4848-A5C3-1B82D079A3DE}" type="pres">
      <dgm:prSet presAssocID="{B44DB064-42E2-4DD6-9EDF-E0E0E776B8E8}" presName="vert1" presStyleCnt="0"/>
      <dgm:spPr/>
    </dgm:pt>
    <dgm:pt modelId="{F3F84CCB-7E2C-49F3-8230-AB064E8877DD}" type="pres">
      <dgm:prSet presAssocID="{5F6F45B9-C676-485F-91D5-9DAE9F23B8CB}" presName="thickLine" presStyleLbl="alignNode1" presStyleIdx="2" presStyleCnt="6"/>
      <dgm:spPr/>
    </dgm:pt>
    <dgm:pt modelId="{801A0810-1D3E-4F91-8E36-EF883E074C78}" type="pres">
      <dgm:prSet presAssocID="{5F6F45B9-C676-485F-91D5-9DAE9F23B8CB}" presName="horz1" presStyleCnt="0"/>
      <dgm:spPr/>
    </dgm:pt>
    <dgm:pt modelId="{C530252D-6C69-48E9-842B-E54F7194B9B8}" type="pres">
      <dgm:prSet presAssocID="{5F6F45B9-C676-485F-91D5-9DAE9F23B8CB}" presName="tx1" presStyleLbl="revTx" presStyleIdx="2" presStyleCnt="6"/>
      <dgm:spPr/>
    </dgm:pt>
    <dgm:pt modelId="{F556AEFB-0458-4D12-97A1-93DAEFCA05B2}" type="pres">
      <dgm:prSet presAssocID="{5F6F45B9-C676-485F-91D5-9DAE9F23B8CB}" presName="vert1" presStyleCnt="0"/>
      <dgm:spPr/>
    </dgm:pt>
    <dgm:pt modelId="{F433BAB8-15C0-4D28-971D-338DABA1BB30}" type="pres">
      <dgm:prSet presAssocID="{675532A7-0CEB-45F2-8832-A84C6D3B4908}" presName="thickLine" presStyleLbl="alignNode1" presStyleIdx="3" presStyleCnt="6"/>
      <dgm:spPr/>
    </dgm:pt>
    <dgm:pt modelId="{0E91D7B6-8DCD-4CCF-9EE5-05BC6FA6871D}" type="pres">
      <dgm:prSet presAssocID="{675532A7-0CEB-45F2-8832-A84C6D3B4908}" presName="horz1" presStyleCnt="0"/>
      <dgm:spPr/>
    </dgm:pt>
    <dgm:pt modelId="{10EA01C8-FCF9-4958-93DB-A0D09DF7D16E}" type="pres">
      <dgm:prSet presAssocID="{675532A7-0CEB-45F2-8832-A84C6D3B4908}" presName="tx1" presStyleLbl="revTx" presStyleIdx="3" presStyleCnt="6"/>
      <dgm:spPr/>
    </dgm:pt>
    <dgm:pt modelId="{591A446C-03BB-4A9C-A7A8-421F833FC1EB}" type="pres">
      <dgm:prSet presAssocID="{675532A7-0CEB-45F2-8832-A84C6D3B4908}" presName="vert1" presStyleCnt="0"/>
      <dgm:spPr/>
    </dgm:pt>
    <dgm:pt modelId="{77B64718-0DB7-4FF5-BAB1-82D41C2172CC}" type="pres">
      <dgm:prSet presAssocID="{DF780831-B755-427E-B91A-7D1D06A64AD5}" presName="thickLine" presStyleLbl="alignNode1" presStyleIdx="4" presStyleCnt="6"/>
      <dgm:spPr/>
    </dgm:pt>
    <dgm:pt modelId="{2E5F1DA5-7336-48D7-9382-FEC8F54BA056}" type="pres">
      <dgm:prSet presAssocID="{DF780831-B755-427E-B91A-7D1D06A64AD5}" presName="horz1" presStyleCnt="0"/>
      <dgm:spPr/>
    </dgm:pt>
    <dgm:pt modelId="{727EC89B-61FE-49A3-8D22-63705B806C4A}" type="pres">
      <dgm:prSet presAssocID="{DF780831-B755-427E-B91A-7D1D06A64AD5}" presName="tx1" presStyleLbl="revTx" presStyleIdx="4" presStyleCnt="6"/>
      <dgm:spPr/>
    </dgm:pt>
    <dgm:pt modelId="{50A0051C-B1BF-4B60-9DD8-A0279DA84BBF}" type="pres">
      <dgm:prSet presAssocID="{DF780831-B755-427E-B91A-7D1D06A64AD5}" presName="vert1" presStyleCnt="0"/>
      <dgm:spPr/>
    </dgm:pt>
    <dgm:pt modelId="{43B256E4-4C24-40A8-85AB-A546D4E223E2}" type="pres">
      <dgm:prSet presAssocID="{650E1B73-3749-47A9-9C59-82A6DD73081B}" presName="thickLine" presStyleLbl="alignNode1" presStyleIdx="5" presStyleCnt="6"/>
      <dgm:spPr/>
    </dgm:pt>
    <dgm:pt modelId="{2A149617-0090-42E2-8884-3128C1B64659}" type="pres">
      <dgm:prSet presAssocID="{650E1B73-3749-47A9-9C59-82A6DD73081B}" presName="horz1" presStyleCnt="0"/>
      <dgm:spPr/>
    </dgm:pt>
    <dgm:pt modelId="{1CDB6F7F-E7D0-477B-83D9-225FBC51AEAC}" type="pres">
      <dgm:prSet presAssocID="{650E1B73-3749-47A9-9C59-82A6DD73081B}" presName="tx1" presStyleLbl="revTx" presStyleIdx="5" presStyleCnt="6"/>
      <dgm:spPr/>
    </dgm:pt>
    <dgm:pt modelId="{C56210E2-7440-412E-B897-3998F86FC312}" type="pres">
      <dgm:prSet presAssocID="{650E1B73-3749-47A9-9C59-82A6DD73081B}" presName="vert1" presStyleCnt="0"/>
      <dgm:spPr/>
    </dgm:pt>
  </dgm:ptLst>
  <dgm:cxnLst>
    <dgm:cxn modelId="{1BD49D01-019A-42D3-A5AE-F5040A2FD6BA}" srcId="{09FB4E4A-FBAB-4664-B80A-CA19C3C373BC}" destId="{5F6F45B9-C676-485F-91D5-9DAE9F23B8CB}" srcOrd="2" destOrd="0" parTransId="{6323351F-DF6A-4AA1-86E9-99AA8FBD5FDC}" sibTransId="{899E7368-CCA7-4A70-BD20-641504712066}"/>
    <dgm:cxn modelId="{2E2E4817-02FC-4507-94FF-290143964058}" srcId="{09FB4E4A-FBAB-4664-B80A-CA19C3C373BC}" destId="{B44DB064-42E2-4DD6-9EDF-E0E0E776B8E8}" srcOrd="1" destOrd="0" parTransId="{B6831E14-081D-429C-803C-4D57923BDA03}" sibTransId="{35162186-88C2-44F0-A481-926EA438EC57}"/>
    <dgm:cxn modelId="{B920833E-27E0-4F52-BEFE-048404F703D3}" srcId="{09FB4E4A-FBAB-4664-B80A-CA19C3C373BC}" destId="{675532A7-0CEB-45F2-8832-A84C6D3B4908}" srcOrd="3" destOrd="0" parTransId="{F1A62334-DBF4-4693-AD70-5CD3B0813EF8}" sibTransId="{750ACDAB-0808-40B7-91C3-A2AF93A3E1C2}"/>
    <dgm:cxn modelId="{72CC1E5D-8C36-47B3-948F-4C435949C8B9}" srcId="{09FB4E4A-FBAB-4664-B80A-CA19C3C373BC}" destId="{DF780831-B755-427E-B91A-7D1D06A64AD5}" srcOrd="4" destOrd="0" parTransId="{506C4968-FB80-44D4-B4C5-A17B6D6BCDA5}" sibTransId="{E89BE1CF-CD58-4315-A193-88D2D71C1DF2}"/>
    <dgm:cxn modelId="{83319849-443E-457A-B985-03FBE7DAA6EF}" type="presOf" srcId="{09FB4E4A-FBAB-4664-B80A-CA19C3C373BC}" destId="{0AF954BE-0CA6-43AB-98B0-29F74E8CE3AE}" srcOrd="0" destOrd="0" presId="urn:microsoft.com/office/officeart/2008/layout/LinedList"/>
    <dgm:cxn modelId="{5BE7727E-55EE-4D30-851C-643C6E60C0D2}" type="presOf" srcId="{DF780831-B755-427E-B91A-7D1D06A64AD5}" destId="{727EC89B-61FE-49A3-8D22-63705B806C4A}" srcOrd="0" destOrd="0" presId="urn:microsoft.com/office/officeart/2008/layout/LinedList"/>
    <dgm:cxn modelId="{0B51F293-A540-4993-B030-7923BA79DD77}" srcId="{09FB4E4A-FBAB-4664-B80A-CA19C3C373BC}" destId="{D23884A6-63FC-48D2-B243-601182E76273}" srcOrd="0" destOrd="0" parTransId="{08F7153A-1A90-40CF-9224-89AE44020A93}" sibTransId="{17FF224F-DB4D-43BA-AE86-88DFE9595228}"/>
    <dgm:cxn modelId="{9CF9E799-320C-4E24-8970-A717BC679AA4}" type="presOf" srcId="{650E1B73-3749-47A9-9C59-82A6DD73081B}" destId="{1CDB6F7F-E7D0-477B-83D9-225FBC51AEAC}" srcOrd="0" destOrd="0" presId="urn:microsoft.com/office/officeart/2008/layout/LinedList"/>
    <dgm:cxn modelId="{F9BF109E-9CEB-4B5A-8B2A-366FE6C3F50D}" type="presOf" srcId="{D23884A6-63FC-48D2-B243-601182E76273}" destId="{01818CCD-F4AB-41C0-A853-6F6E5BB9B424}" srcOrd="0" destOrd="0" presId="urn:microsoft.com/office/officeart/2008/layout/LinedList"/>
    <dgm:cxn modelId="{DFDC5DBB-B445-40CC-A4C3-B63848371CB5}" srcId="{09FB4E4A-FBAB-4664-B80A-CA19C3C373BC}" destId="{650E1B73-3749-47A9-9C59-82A6DD73081B}" srcOrd="5" destOrd="0" parTransId="{7A885468-04E6-435A-9586-13F7D6101039}" sibTransId="{27FF2488-E041-4587-8FCF-135929001E16}"/>
    <dgm:cxn modelId="{9C60C2DA-6E6C-40B2-A808-8B37ECD89EDE}" type="presOf" srcId="{675532A7-0CEB-45F2-8832-A84C6D3B4908}" destId="{10EA01C8-FCF9-4958-93DB-A0D09DF7D16E}" srcOrd="0" destOrd="0" presId="urn:microsoft.com/office/officeart/2008/layout/LinedList"/>
    <dgm:cxn modelId="{938F00DC-060D-4EFA-9253-D130C969E8CD}" type="presOf" srcId="{B44DB064-42E2-4DD6-9EDF-E0E0E776B8E8}" destId="{D6A519AD-FAE8-4C4D-8150-979969C1B702}" srcOrd="0" destOrd="0" presId="urn:microsoft.com/office/officeart/2008/layout/LinedList"/>
    <dgm:cxn modelId="{4E2D85EE-C212-4AB4-A223-62BDA9C40C85}" type="presOf" srcId="{5F6F45B9-C676-485F-91D5-9DAE9F23B8CB}" destId="{C530252D-6C69-48E9-842B-E54F7194B9B8}" srcOrd="0" destOrd="0" presId="urn:microsoft.com/office/officeart/2008/layout/LinedList"/>
    <dgm:cxn modelId="{7CC61E5B-96C5-4461-8507-B468EE85BC2A}" type="presParOf" srcId="{0AF954BE-0CA6-43AB-98B0-29F74E8CE3AE}" destId="{9367EE20-6D25-47E9-A554-860499222A6E}" srcOrd="0" destOrd="0" presId="urn:microsoft.com/office/officeart/2008/layout/LinedList"/>
    <dgm:cxn modelId="{73B52E2B-407F-471A-83DF-BF883E67F77E}" type="presParOf" srcId="{0AF954BE-0CA6-43AB-98B0-29F74E8CE3AE}" destId="{65A9FF62-EDFF-4004-8B4A-E8B104680CDF}" srcOrd="1" destOrd="0" presId="urn:microsoft.com/office/officeart/2008/layout/LinedList"/>
    <dgm:cxn modelId="{2F9F2D09-B202-4AE8-9B78-57F95C5B8C7C}" type="presParOf" srcId="{65A9FF62-EDFF-4004-8B4A-E8B104680CDF}" destId="{01818CCD-F4AB-41C0-A853-6F6E5BB9B424}" srcOrd="0" destOrd="0" presId="urn:microsoft.com/office/officeart/2008/layout/LinedList"/>
    <dgm:cxn modelId="{369147DE-CDEF-4FCC-A940-670826C88FD5}" type="presParOf" srcId="{65A9FF62-EDFF-4004-8B4A-E8B104680CDF}" destId="{1312351A-E0E8-44D5-B61A-7F5728B4A697}" srcOrd="1" destOrd="0" presId="urn:microsoft.com/office/officeart/2008/layout/LinedList"/>
    <dgm:cxn modelId="{40C64090-CFCB-464D-BB6F-5DDB7D586BAE}" type="presParOf" srcId="{0AF954BE-0CA6-43AB-98B0-29F74E8CE3AE}" destId="{23C4B1EB-68F4-4DE8-905D-0CE6B6558AF0}" srcOrd="2" destOrd="0" presId="urn:microsoft.com/office/officeart/2008/layout/LinedList"/>
    <dgm:cxn modelId="{B478E7C4-E167-4251-9ED8-833EA9B12A3B}" type="presParOf" srcId="{0AF954BE-0CA6-43AB-98B0-29F74E8CE3AE}" destId="{FC2ED8BF-B894-4D92-A770-D7F16F8B1A59}" srcOrd="3" destOrd="0" presId="urn:microsoft.com/office/officeart/2008/layout/LinedList"/>
    <dgm:cxn modelId="{00F9D4E8-8595-4EEA-A761-91B05534D908}" type="presParOf" srcId="{FC2ED8BF-B894-4D92-A770-D7F16F8B1A59}" destId="{D6A519AD-FAE8-4C4D-8150-979969C1B702}" srcOrd="0" destOrd="0" presId="urn:microsoft.com/office/officeart/2008/layout/LinedList"/>
    <dgm:cxn modelId="{E287260C-BD06-4A6B-82C5-FA118ACAE2DD}" type="presParOf" srcId="{FC2ED8BF-B894-4D92-A770-D7F16F8B1A59}" destId="{C9D5E060-A4BC-4848-A5C3-1B82D079A3DE}" srcOrd="1" destOrd="0" presId="urn:microsoft.com/office/officeart/2008/layout/LinedList"/>
    <dgm:cxn modelId="{7E2508C9-C675-46E7-9E1F-C01E217615B2}" type="presParOf" srcId="{0AF954BE-0CA6-43AB-98B0-29F74E8CE3AE}" destId="{F3F84CCB-7E2C-49F3-8230-AB064E8877DD}" srcOrd="4" destOrd="0" presId="urn:microsoft.com/office/officeart/2008/layout/LinedList"/>
    <dgm:cxn modelId="{03A2FA38-2C42-4905-A65B-ED7F0064912F}" type="presParOf" srcId="{0AF954BE-0CA6-43AB-98B0-29F74E8CE3AE}" destId="{801A0810-1D3E-4F91-8E36-EF883E074C78}" srcOrd="5" destOrd="0" presId="urn:microsoft.com/office/officeart/2008/layout/LinedList"/>
    <dgm:cxn modelId="{BBE01FB4-6624-4E69-8555-2B86EE924C1F}" type="presParOf" srcId="{801A0810-1D3E-4F91-8E36-EF883E074C78}" destId="{C530252D-6C69-48E9-842B-E54F7194B9B8}" srcOrd="0" destOrd="0" presId="urn:microsoft.com/office/officeart/2008/layout/LinedList"/>
    <dgm:cxn modelId="{5FB4C0BA-D744-4913-B634-5F4EBEB730CC}" type="presParOf" srcId="{801A0810-1D3E-4F91-8E36-EF883E074C78}" destId="{F556AEFB-0458-4D12-97A1-93DAEFCA05B2}" srcOrd="1" destOrd="0" presId="urn:microsoft.com/office/officeart/2008/layout/LinedList"/>
    <dgm:cxn modelId="{D91C7870-6348-4BD6-923E-6B591D12160D}" type="presParOf" srcId="{0AF954BE-0CA6-43AB-98B0-29F74E8CE3AE}" destId="{F433BAB8-15C0-4D28-971D-338DABA1BB30}" srcOrd="6" destOrd="0" presId="urn:microsoft.com/office/officeart/2008/layout/LinedList"/>
    <dgm:cxn modelId="{44138D1F-9533-4887-8FBE-00B8B8234161}" type="presParOf" srcId="{0AF954BE-0CA6-43AB-98B0-29F74E8CE3AE}" destId="{0E91D7B6-8DCD-4CCF-9EE5-05BC6FA6871D}" srcOrd="7" destOrd="0" presId="urn:microsoft.com/office/officeart/2008/layout/LinedList"/>
    <dgm:cxn modelId="{40C4EEE3-BB85-4F36-A5BE-87A2BF7B7A2C}" type="presParOf" srcId="{0E91D7B6-8DCD-4CCF-9EE5-05BC6FA6871D}" destId="{10EA01C8-FCF9-4958-93DB-A0D09DF7D16E}" srcOrd="0" destOrd="0" presId="urn:microsoft.com/office/officeart/2008/layout/LinedList"/>
    <dgm:cxn modelId="{9F6DD978-FE01-4C9E-BC39-AD38E87AF5A8}" type="presParOf" srcId="{0E91D7B6-8DCD-4CCF-9EE5-05BC6FA6871D}" destId="{591A446C-03BB-4A9C-A7A8-421F833FC1EB}" srcOrd="1" destOrd="0" presId="urn:microsoft.com/office/officeart/2008/layout/LinedList"/>
    <dgm:cxn modelId="{4FF4E0D3-908E-4BE0-84D4-2CDE5052DD7E}" type="presParOf" srcId="{0AF954BE-0CA6-43AB-98B0-29F74E8CE3AE}" destId="{77B64718-0DB7-4FF5-BAB1-82D41C2172CC}" srcOrd="8" destOrd="0" presId="urn:microsoft.com/office/officeart/2008/layout/LinedList"/>
    <dgm:cxn modelId="{441C7358-329B-4882-BC3C-D18E4A7BE30E}" type="presParOf" srcId="{0AF954BE-0CA6-43AB-98B0-29F74E8CE3AE}" destId="{2E5F1DA5-7336-48D7-9382-FEC8F54BA056}" srcOrd="9" destOrd="0" presId="urn:microsoft.com/office/officeart/2008/layout/LinedList"/>
    <dgm:cxn modelId="{DA1CF6B4-0E40-416D-8B04-EF15CFAF6865}" type="presParOf" srcId="{2E5F1DA5-7336-48D7-9382-FEC8F54BA056}" destId="{727EC89B-61FE-49A3-8D22-63705B806C4A}" srcOrd="0" destOrd="0" presId="urn:microsoft.com/office/officeart/2008/layout/LinedList"/>
    <dgm:cxn modelId="{F402EC97-E56C-4A13-ACE9-0BC7713A2830}" type="presParOf" srcId="{2E5F1DA5-7336-48D7-9382-FEC8F54BA056}" destId="{50A0051C-B1BF-4B60-9DD8-A0279DA84BBF}" srcOrd="1" destOrd="0" presId="urn:microsoft.com/office/officeart/2008/layout/LinedList"/>
    <dgm:cxn modelId="{C4F8B462-6039-4280-944E-9568D1BA2C1E}" type="presParOf" srcId="{0AF954BE-0CA6-43AB-98B0-29F74E8CE3AE}" destId="{43B256E4-4C24-40A8-85AB-A546D4E223E2}" srcOrd="10" destOrd="0" presId="urn:microsoft.com/office/officeart/2008/layout/LinedList"/>
    <dgm:cxn modelId="{06C40AED-3560-4F59-8BBF-6E6C2A26DF08}" type="presParOf" srcId="{0AF954BE-0CA6-43AB-98B0-29F74E8CE3AE}" destId="{2A149617-0090-42E2-8884-3128C1B64659}" srcOrd="11" destOrd="0" presId="urn:microsoft.com/office/officeart/2008/layout/LinedList"/>
    <dgm:cxn modelId="{C1E9AF0A-88AE-44BB-AC01-AE80F85298FE}" type="presParOf" srcId="{2A149617-0090-42E2-8884-3128C1B64659}" destId="{1CDB6F7F-E7D0-477B-83D9-225FBC51AEAC}" srcOrd="0" destOrd="0" presId="urn:microsoft.com/office/officeart/2008/layout/LinedList"/>
    <dgm:cxn modelId="{CAF95A8E-613B-48F0-B685-374B016056DB}" type="presParOf" srcId="{2A149617-0090-42E2-8884-3128C1B64659}" destId="{C56210E2-7440-412E-B897-3998F86FC3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a:t>Some adults </a:t>
          </a:r>
          <a:endParaRPr lang="en-US"/>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54CFA-2A48-4B7B-AC19-ABCAFE491CE9}">
      <dsp:nvSpPr>
        <dsp:cNvPr id="0" name=""/>
        <dsp:cNvSpPr/>
      </dsp:nvSpPr>
      <dsp:spPr>
        <a:xfrm>
          <a:off x="0" y="25987"/>
          <a:ext cx="6513603" cy="2869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Police – College of Policing</a:t>
          </a:r>
          <a:endParaRPr lang="en-US" sz="3300" kern="1200"/>
        </a:p>
      </dsp:txBody>
      <dsp:txXfrm>
        <a:off x="140063" y="166050"/>
        <a:ext cx="6233477" cy="2589079"/>
      </dsp:txXfrm>
    </dsp:sp>
    <dsp:sp modelId="{7E550500-FF79-46F1-A382-256080B99EAC}">
      <dsp:nvSpPr>
        <dsp:cNvPr id="0" name=""/>
        <dsp:cNvSpPr/>
      </dsp:nvSpPr>
      <dsp:spPr>
        <a:xfrm>
          <a:off x="0" y="2990232"/>
          <a:ext cx="6513603" cy="28692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t>
          </a:r>
          <a:r>
            <a:rPr lang="en-GB" sz="3300" i="1" kern="1200"/>
            <a:t>A person is vulnerable if, as a result of their situation or circumstances, they are unable to take care or protect themselves, or others, from harm or exploitation.’</a:t>
          </a:r>
          <a:endParaRPr lang="en-US" sz="3300" kern="1200"/>
        </a:p>
      </dsp:txBody>
      <dsp:txXfrm>
        <a:off x="140063" y="3130295"/>
        <a:ext cx="6233477" cy="2589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2486B-7573-4D5C-9C2E-51FBBA6A8B5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A9835-42EF-4073-85AD-0A78CFCD0FB3}">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Different organisations must work to their principles or constitution </a:t>
          </a:r>
          <a:endParaRPr lang="en-US" sz="3500" kern="1200"/>
        </a:p>
      </dsp:txBody>
      <dsp:txXfrm>
        <a:off x="0" y="0"/>
        <a:ext cx="6492875" cy="1276350"/>
      </dsp:txXfrm>
    </dsp:sp>
    <dsp:sp modelId="{C2C5DE1B-A313-43E5-9C61-4E93A618423E}">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43025-99F9-441F-9A33-D0CDE3BD2A66}">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Police have 9 principles </a:t>
          </a:r>
          <a:endParaRPr lang="en-US" sz="3500" kern="1200"/>
        </a:p>
      </dsp:txBody>
      <dsp:txXfrm>
        <a:off x="0" y="1276350"/>
        <a:ext cx="6492875" cy="1276350"/>
      </dsp:txXfrm>
    </dsp:sp>
    <dsp:sp modelId="{BE19E953-F317-425B-9814-72DF4FAA7836}">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46777-FE2C-490F-818A-0E23BF4D6EA3}">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NHS have 7 constitutions </a:t>
          </a:r>
          <a:endParaRPr lang="en-US" sz="3500" kern="1200"/>
        </a:p>
      </dsp:txBody>
      <dsp:txXfrm>
        <a:off x="0" y="2552700"/>
        <a:ext cx="6492875" cy="1276350"/>
      </dsp:txXfrm>
    </dsp:sp>
    <dsp:sp modelId="{7247BD52-0935-4536-95BA-F59C6B8AE337}">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AB6AF-5A56-4329-ABC8-B4EB6425AC7A}">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Set the appropriate course of help / action / demands </a:t>
          </a:r>
          <a:endParaRPr lang="en-US" sz="3500" kern="1200"/>
        </a:p>
      </dsp:txBody>
      <dsp:txXfrm>
        <a:off x="0" y="3829050"/>
        <a:ext cx="6492875" cy="1276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B3766-95CB-4CAA-AE98-1242D27F270D}">
      <dsp:nvSpPr>
        <dsp:cNvPr id="0" name=""/>
        <dsp:cNvSpPr/>
      </dsp:nvSpPr>
      <dsp:spPr>
        <a:xfrm>
          <a:off x="0" y="1740"/>
          <a:ext cx="6900512" cy="13226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Individual level – harms to individuals - physical injury</a:t>
          </a:r>
          <a:endParaRPr lang="en-US" sz="2800" kern="1200"/>
        </a:p>
      </dsp:txBody>
      <dsp:txXfrm>
        <a:off x="64568" y="66308"/>
        <a:ext cx="6771376" cy="1193548"/>
      </dsp:txXfrm>
    </dsp:sp>
    <dsp:sp modelId="{E4640733-FCA4-49DC-9229-7AA93A0E37E2}">
      <dsp:nvSpPr>
        <dsp:cNvPr id="0" name=""/>
        <dsp:cNvSpPr/>
      </dsp:nvSpPr>
      <dsp:spPr>
        <a:xfrm>
          <a:off x="0" y="1405065"/>
          <a:ext cx="6900512" cy="1322684"/>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latin typeface="Calibri Light" panose="020F0302020204030204"/>
            </a:rPr>
            <a:t>Community </a:t>
          </a:r>
          <a:r>
            <a:rPr lang="en-GB" sz="2800" b="0" i="0" kern="1200"/>
            <a:t>level – harms to communities</a:t>
          </a:r>
          <a:r>
            <a:rPr lang="en-GB" sz="2800" b="0" i="0" kern="1200">
              <a:latin typeface="Calibri Light" panose="020F0302020204030204"/>
            </a:rPr>
            <a:t> </a:t>
          </a:r>
          <a:r>
            <a:rPr lang="en-GB" sz="2800" b="0" i="0" kern="1200"/>
            <a:t> - antisocial behaviour</a:t>
          </a:r>
          <a:endParaRPr lang="en-US" sz="2800" kern="1200"/>
        </a:p>
      </dsp:txBody>
      <dsp:txXfrm>
        <a:off x="64568" y="1469633"/>
        <a:ext cx="6771376" cy="1193548"/>
      </dsp:txXfrm>
    </dsp:sp>
    <dsp:sp modelId="{A0DF0270-663E-4790-A68E-74532E94E49F}">
      <dsp:nvSpPr>
        <dsp:cNvPr id="0" name=""/>
        <dsp:cNvSpPr/>
      </dsp:nvSpPr>
      <dsp:spPr>
        <a:xfrm>
          <a:off x="0" y="2808390"/>
          <a:ext cx="6900512" cy="1322684"/>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b="0" i="0" kern="1200">
              <a:latin typeface="Calibri Light" panose="020F0302020204030204"/>
            </a:rPr>
            <a:t>Institutional </a:t>
          </a:r>
          <a:r>
            <a:rPr lang="en-GB" sz="2400" b="0" i="0" kern="1200"/>
            <a:t>level – harms to businesses, the government and third sector organisations - fraud or theft</a:t>
          </a:r>
          <a:r>
            <a:rPr lang="en-GB" sz="2400" b="0" i="0" kern="1200">
              <a:latin typeface="Calibri Light" panose="020F0302020204030204"/>
            </a:rPr>
            <a:t> </a:t>
          </a:r>
          <a:endParaRPr lang="en-US" sz="2400" kern="1200"/>
        </a:p>
      </dsp:txBody>
      <dsp:txXfrm>
        <a:off x="64568" y="2872958"/>
        <a:ext cx="6771376" cy="1193548"/>
      </dsp:txXfrm>
    </dsp:sp>
    <dsp:sp modelId="{D1D52AAC-5770-4EB2-BB21-2974C049F095}">
      <dsp:nvSpPr>
        <dsp:cNvPr id="0" name=""/>
        <dsp:cNvSpPr/>
      </dsp:nvSpPr>
      <dsp:spPr>
        <a:xfrm>
          <a:off x="0" y="4211715"/>
          <a:ext cx="6900512" cy="1322684"/>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latin typeface="Calibri Light" panose="020F0302020204030204"/>
            </a:rPr>
            <a:t>Society</a:t>
          </a:r>
          <a:r>
            <a:rPr lang="en-GB" sz="2800" b="0" i="0" kern="1200"/>
            <a:t> – harms that impacts society - public money to fund victim services</a:t>
          </a:r>
          <a:endParaRPr lang="en-US" sz="2800" kern="1200"/>
        </a:p>
      </dsp:txBody>
      <dsp:txXfrm>
        <a:off x="64568" y="4276283"/>
        <a:ext cx="6771376" cy="11935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67EE20-6D25-47E9-A554-860499222A6E}">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818CCD-F4AB-41C0-A853-6F6E5BB9B424}">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#MeToo Campaign – called for women to expose attacks and </a:t>
          </a:r>
          <a:r>
            <a:rPr lang="en-GB" sz="1900" b="0" i="0" kern="1200"/>
            <a:t>against sexual abuse, sexual harassment and rape.</a:t>
          </a:r>
          <a:endParaRPr lang="en-US" sz="1900" kern="1200"/>
        </a:p>
      </dsp:txBody>
      <dsp:txXfrm>
        <a:off x="0" y="2703"/>
        <a:ext cx="6900512" cy="921789"/>
      </dsp:txXfrm>
    </dsp:sp>
    <dsp:sp modelId="{23C4B1EB-68F4-4DE8-905D-0CE6B6558AF0}">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A519AD-FAE8-4C4D-8150-979969C1B702}">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0" i="0" kern="1200"/>
            <a:t>Started 2006</a:t>
          </a:r>
          <a:endParaRPr lang="en-US" sz="1900" kern="1200"/>
        </a:p>
      </dsp:txBody>
      <dsp:txXfrm>
        <a:off x="0" y="924492"/>
        <a:ext cx="6900512" cy="921789"/>
      </dsp:txXfrm>
    </dsp:sp>
    <dsp:sp modelId="{F3F84CCB-7E2C-49F3-8230-AB064E8877DD}">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0252D-6C69-48E9-842B-E54F7194B9B8}">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Women exposed to being attacked</a:t>
          </a:r>
          <a:endParaRPr lang="en-US" sz="1900" kern="1200"/>
        </a:p>
      </dsp:txBody>
      <dsp:txXfrm>
        <a:off x="0" y="1846281"/>
        <a:ext cx="6900512" cy="921789"/>
      </dsp:txXfrm>
    </dsp:sp>
    <dsp:sp modelId="{F433BAB8-15C0-4D28-971D-338DABA1BB30}">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A01C8-FCF9-4958-93DB-A0D09DF7D16E}">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Vulnerable people? Powerful women!</a:t>
          </a:r>
          <a:endParaRPr lang="en-US" sz="1900" kern="1200"/>
        </a:p>
      </dsp:txBody>
      <dsp:txXfrm>
        <a:off x="0" y="2768070"/>
        <a:ext cx="6900512" cy="921789"/>
      </dsp:txXfrm>
    </dsp:sp>
    <dsp:sp modelId="{77B64718-0DB7-4FF5-BAB1-82D41C2172C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7EC89B-61FE-49A3-8D22-63705B806C4A}">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French #BalanceTonPorc, or ‘expose your pig’, which instead of emphasising victimhood puts the responsibility on perpetrators.  </a:t>
          </a:r>
          <a:endParaRPr lang="en-US" sz="1900" kern="1200"/>
        </a:p>
      </dsp:txBody>
      <dsp:txXfrm>
        <a:off x="0" y="3689859"/>
        <a:ext cx="6900512" cy="921789"/>
      </dsp:txXfrm>
    </dsp:sp>
    <dsp:sp modelId="{43B256E4-4C24-40A8-85AB-A546D4E223E2}">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B6F7F-E7D0-477B-83D9-225FBC51AEAC}">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#IAmNotAfraidToSpeak - Ukrainian</a:t>
          </a:r>
          <a:endParaRPr lang="en-US" sz="1900" kern="1200"/>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Some adults </a:t>
          </a:r>
          <a:endParaRPr lang="en-US" sz="6200" kern="120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C1588-CA7B-42A6-B542-1B94108F926D}"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67636-85B6-4AF6-A680-E36E5590A85C}" type="slidenum">
              <a:rPr lang="en-GB" smtClean="0"/>
              <a:t>‹#›</a:t>
            </a:fld>
            <a:endParaRPr lang="en-GB"/>
          </a:p>
        </p:txBody>
      </p:sp>
    </p:spTree>
    <p:extLst>
      <p:ext uri="{BB962C8B-B14F-4D97-AF65-F5344CB8AC3E}">
        <p14:creationId xmlns:p14="http://schemas.microsoft.com/office/powerpoint/2010/main" val="4111874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theimpactofcrimeonvictimsandsociety/march2022"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47.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t>4</a:t>
            </a:fld>
            <a:endParaRPr lang="en-GB"/>
          </a:p>
        </p:txBody>
      </p:sp>
    </p:spTree>
    <p:extLst>
      <p:ext uri="{BB962C8B-B14F-4D97-AF65-F5344CB8AC3E}">
        <p14:creationId xmlns:p14="http://schemas.microsoft.com/office/powerpoint/2010/main" val="2456586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5</a:t>
            </a:fld>
            <a:endParaRPr lang="en-GB"/>
          </a:p>
        </p:txBody>
      </p:sp>
    </p:spTree>
    <p:extLst>
      <p:ext uri="{BB962C8B-B14F-4D97-AF65-F5344CB8AC3E}">
        <p14:creationId xmlns:p14="http://schemas.microsoft.com/office/powerpoint/2010/main" val="684215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t>9</a:t>
            </a:fld>
            <a:endParaRPr lang="en-GB"/>
          </a:p>
        </p:txBody>
      </p:sp>
    </p:spTree>
    <p:extLst>
      <p:ext uri="{BB962C8B-B14F-4D97-AF65-F5344CB8AC3E}">
        <p14:creationId xmlns:p14="http://schemas.microsoft.com/office/powerpoint/2010/main" val="3392183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t>11</a:t>
            </a:fld>
            <a:endParaRPr lang="en-GB"/>
          </a:p>
        </p:txBody>
      </p:sp>
    </p:spTree>
    <p:extLst>
      <p:ext uri="{BB962C8B-B14F-4D97-AF65-F5344CB8AC3E}">
        <p14:creationId xmlns:p14="http://schemas.microsoft.com/office/powerpoint/2010/main" val="2690795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12</a:t>
            </a:fld>
            <a:endParaRPr lang="en-GB"/>
          </a:p>
        </p:txBody>
      </p:sp>
    </p:spTree>
    <p:extLst>
      <p:ext uri="{BB962C8B-B14F-4D97-AF65-F5344CB8AC3E}">
        <p14:creationId xmlns:p14="http://schemas.microsoft.com/office/powerpoint/2010/main" val="3876799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13</a:t>
            </a:fld>
            <a:endParaRPr lang="en-GB"/>
          </a:p>
        </p:txBody>
      </p:sp>
    </p:spTree>
    <p:extLst>
      <p:ext uri="{BB962C8B-B14F-4D97-AF65-F5344CB8AC3E}">
        <p14:creationId xmlns:p14="http://schemas.microsoft.com/office/powerpoint/2010/main" val="1567631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15</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always in politicians speeches</a:t>
            </a:r>
          </a:p>
          <a:p>
            <a:r>
              <a:rPr lang="en-GB"/>
              <a:t>Nick ross Crime Watch UK saying good night!</a:t>
            </a:r>
          </a:p>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18</a:t>
            </a:fld>
            <a:endParaRPr lang="en-GB"/>
          </a:p>
        </p:txBody>
      </p:sp>
    </p:spTree>
    <p:extLst>
      <p:ext uri="{BB962C8B-B14F-4D97-AF65-F5344CB8AC3E}">
        <p14:creationId xmlns:p14="http://schemas.microsoft.com/office/powerpoint/2010/main" val="2944226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a:hlinkClick r:id="rId3"/>
              </a:rPr>
              <a:t>The impact of crime on victims and society - Office for National Statistics (ons.gov.uk)</a:t>
            </a:r>
            <a:endParaRPr lang="en-GB" sz="800"/>
          </a:p>
        </p:txBody>
      </p:sp>
      <p:sp>
        <p:nvSpPr>
          <p:cNvPr id="4" name="Slide Number Placeholder 3"/>
          <p:cNvSpPr>
            <a:spLocks noGrp="1"/>
          </p:cNvSpPr>
          <p:nvPr>
            <p:ph type="sldNum" sz="quarter" idx="5"/>
          </p:nvPr>
        </p:nvSpPr>
        <p:spPr/>
        <p:txBody>
          <a:bodyPr/>
          <a:lstStyle/>
          <a:p>
            <a:fld id="{0B567636-85B6-4AF6-A680-E36E5590A85C}" type="slidenum">
              <a:rPr lang="en-GB" smtClean="0"/>
              <a:t>20</a:t>
            </a:fld>
            <a:endParaRPr lang="en-GB"/>
          </a:p>
        </p:txBody>
      </p:sp>
    </p:spTree>
    <p:extLst>
      <p:ext uri="{BB962C8B-B14F-4D97-AF65-F5344CB8AC3E}">
        <p14:creationId xmlns:p14="http://schemas.microsoft.com/office/powerpoint/2010/main" val="2146831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000000"/>
                </a:solidFill>
                <a:effectLst/>
                <a:latin typeface="Soleil"/>
              </a:rPr>
              <a:t>Reese Witherspoon / America </a:t>
            </a:r>
            <a:r>
              <a:rPr lang="en-GB" b="1" i="0" err="1">
                <a:solidFill>
                  <a:srgbClr val="000000"/>
                </a:solidFill>
                <a:effectLst/>
                <a:latin typeface="Soleil"/>
              </a:rPr>
              <a:t>Ferrera</a:t>
            </a:r>
            <a:r>
              <a:rPr lang="en-GB" b="1" i="0">
                <a:solidFill>
                  <a:srgbClr val="000000"/>
                </a:solidFill>
                <a:effectLst/>
                <a:latin typeface="Soleil"/>
              </a:rPr>
              <a:t> / Jennifer Lawrence / Gwyneth Paltrow / Lady Gaga / Terry Crews - male actor / Uma Thurman </a:t>
            </a:r>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22</a:t>
            </a:fld>
            <a:endParaRPr lang="en-GB"/>
          </a:p>
        </p:txBody>
      </p:sp>
    </p:spTree>
    <p:extLst>
      <p:ext uri="{BB962C8B-B14F-4D97-AF65-F5344CB8AC3E}">
        <p14:creationId xmlns:p14="http://schemas.microsoft.com/office/powerpoint/2010/main" val="3159353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pPr/>
              <a:t>24</a:t>
            </a:fld>
            <a:endParaRPr lang="en-GB"/>
          </a:p>
        </p:txBody>
      </p:sp>
    </p:spTree>
    <p:extLst>
      <p:ext uri="{BB962C8B-B14F-4D97-AF65-F5344CB8AC3E}">
        <p14:creationId xmlns:p14="http://schemas.microsoft.com/office/powerpoint/2010/main" val="398628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https://www.issuesonline.co.uk/articles/a-brief-history-of-child-protection-legislation-in-the-uk-5899</a:t>
            </a:r>
            <a:endParaRPr lang="en-US"/>
          </a:p>
          <a:p>
            <a:endParaRPr lang="en-US">
              <a:cs typeface="Calibri"/>
            </a:endParaRPr>
          </a:p>
          <a:p>
            <a:r>
              <a:rPr lang="en-US">
                <a:hlinkClick r:id="rId4"/>
              </a:rPr>
              <a:t>https://www.legislation.gov.uk/ukpga/Geo5/23-24/12</a:t>
            </a:r>
            <a:endParaRPr lang="en-US">
              <a:cs typeface="Calibri" panose="020F0502020204030204"/>
              <a:hlinkClick r:id="rId4"/>
            </a:endParaRPr>
          </a:p>
          <a:p>
            <a:endParaRPr lang="en-US">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32</a:t>
            </a:fld>
            <a:endParaRPr lang="en-GB"/>
          </a:p>
        </p:txBody>
      </p:sp>
    </p:spTree>
    <p:extLst>
      <p:ext uri="{BB962C8B-B14F-4D97-AF65-F5344CB8AC3E}">
        <p14:creationId xmlns:p14="http://schemas.microsoft.com/office/powerpoint/2010/main" val="827494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33</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36</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hlinkClick r:id="rId3"/>
              </a:rPr>
              <a:t>https://www.ons.gov.uk/peoplepopulationandcommunity/birthsdeathsandmarriages/lifeexpectancies/bulletins/nationallifetablesunitedkingdom/2016to2018</a:t>
            </a:r>
            <a:endParaRPr lang="en-GB"/>
          </a:p>
        </p:txBody>
      </p:sp>
      <p:sp>
        <p:nvSpPr>
          <p:cNvPr id="4" name="Slide Number Placeholder 3"/>
          <p:cNvSpPr>
            <a:spLocks noGrp="1"/>
          </p:cNvSpPr>
          <p:nvPr>
            <p:ph type="sldNum" sz="quarter" idx="5"/>
          </p:nvPr>
        </p:nvSpPr>
        <p:spPr/>
        <p:txBody>
          <a:bodyPr/>
          <a:lstStyle/>
          <a:p>
            <a:fld id="{39589E75-4883-4FF5-8951-A7722E2939F4}" type="slidenum">
              <a:rPr lang="en-GB" smtClean="0"/>
              <a:t>40</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41</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https://www.ageuk.org.uk/latest-press/articles/2020/04/280000-people-aged-60-to-74-experienced-domestic-abuse/</a:t>
            </a:r>
            <a:endParaRPr lang="en-US">
              <a:ea typeface="+mn-ea"/>
              <a:cs typeface="+mn-cs"/>
            </a:endParaRPr>
          </a:p>
          <a:p>
            <a:r>
              <a:rPr lang="en-GB">
                <a:hlinkClick r:id="rId3"/>
              </a:rPr>
              <a:t>https://www.ageuk.org.uk/globalassets/age-cymru/documents/information-guides-and-factsheets/fs78w.pdf</a:t>
            </a:r>
            <a:endParaRPr lang="en-GB">
              <a:ea typeface="Calibri"/>
              <a:cs typeface="Calibri"/>
              <a:hlinkClick r:id="rId3"/>
            </a:endParaRPr>
          </a:p>
          <a:p>
            <a:r>
              <a:rPr lang="en-GB"/>
              <a:t>https://statswales.gov.wales/Catalogue/Health-and-Social-Care/Social-Services/Adult-Services/Adult-Safeguarding/adultssuspectedofbeingatrisk-by-localauthority-measure</a:t>
            </a:r>
            <a:endParaRPr lang="en-GB">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43</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hlinkClick r:id="rId3"/>
              </a:rPr>
              <a:t>https://www.ageuk.org.uk/Documents/EN-GB/For-professionals/Research/Financial_Abuse_Evidence_Review-Nov_2015.pdf?dtrk=true</a:t>
            </a:r>
            <a:endParaRPr lang="en-GB"/>
          </a:p>
        </p:txBody>
      </p:sp>
      <p:sp>
        <p:nvSpPr>
          <p:cNvPr id="4" name="Slide Number Placeholder 3"/>
          <p:cNvSpPr>
            <a:spLocks noGrp="1"/>
          </p:cNvSpPr>
          <p:nvPr>
            <p:ph type="sldNum" sz="quarter" idx="5"/>
          </p:nvPr>
        </p:nvSpPr>
        <p:spPr/>
        <p:txBody>
          <a:bodyPr/>
          <a:lstStyle/>
          <a:p>
            <a:fld id="{39589E75-4883-4FF5-8951-A7722E2939F4}" type="slidenum">
              <a:rPr lang="en-GB" smtClean="0"/>
              <a:t>44</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hlinkClick r:id="rId3"/>
              </a:rPr>
              <a:t>https://www.gov.uk/government/organisations/office-of-the-public-guardian/about</a:t>
            </a:r>
            <a:endParaRPr lang="en-GB"/>
          </a:p>
          <a:p>
            <a:r>
              <a:rPr lang="en-GB">
                <a:hlinkClick r:id="rId4"/>
              </a:rPr>
              <a:t>https://www.legislation.gov.uk/ukpga/2005/9/contents</a:t>
            </a:r>
            <a:endParaRPr lang="en-GB"/>
          </a:p>
          <a:p>
            <a:r>
              <a:rPr lang="en-GB">
                <a:hlinkClick r:id="rId5"/>
              </a:rPr>
              <a:t>https://www.legislation.gov.uk/ukpga/2017/27/enacted</a:t>
            </a:r>
          </a:p>
          <a:p>
            <a:endParaRPr lang="en-GB">
              <a:cs typeface="Calibri" panose="020F0502020204030204"/>
            </a:endParaRPr>
          </a:p>
          <a:p>
            <a:r>
              <a:rPr lang="en-GB"/>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47</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t>38</a:t>
            </a:r>
            <a:r>
              <a:rPr lang="en-GB" sz="1000" baseline="0"/>
              <a:t> years old Frankie was 18 years old.</a:t>
            </a:r>
          </a:p>
          <a:p>
            <a:r>
              <a:rPr lang="en-GB" sz="1000" baseline="0"/>
              <a:t>Brought the pet rabbit to calm Frankie down.</a:t>
            </a:r>
            <a:endParaRPr lang="en-GB" sz="1000"/>
          </a:p>
        </p:txBody>
      </p:sp>
      <p:sp>
        <p:nvSpPr>
          <p:cNvPr id="4" name="Slide Number Placeholder 3"/>
          <p:cNvSpPr>
            <a:spLocks noGrp="1"/>
          </p:cNvSpPr>
          <p:nvPr>
            <p:ph type="sldNum" sz="quarter" idx="10"/>
          </p:nvPr>
        </p:nvSpPr>
        <p:spPr/>
        <p:txBody>
          <a:bodyPr/>
          <a:lstStyle/>
          <a:p>
            <a:fld id="{0B567636-85B6-4AF6-A680-E36E5590A85C}" type="slidenum">
              <a:rPr lang="en-GB" smtClean="0"/>
              <a:t>50</a:t>
            </a:fld>
            <a:endParaRPr lang="en-GB"/>
          </a:p>
        </p:txBody>
      </p:sp>
    </p:spTree>
    <p:extLst>
      <p:ext uri="{BB962C8B-B14F-4D97-AF65-F5344CB8AC3E}">
        <p14:creationId xmlns:p14="http://schemas.microsoft.com/office/powerpoint/2010/main" val="28432152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Unborn babies as seen as victims. Arrested June 2019 for the death of the  unborn baby. </a:t>
            </a:r>
          </a:p>
          <a:p>
            <a:r>
              <a:rPr lang="en-GB"/>
              <a:t>Alabama – no abortions even if there has been rape or incest. </a:t>
            </a:r>
          </a:p>
          <a:p>
            <a:r>
              <a:rPr lang="en-GB"/>
              <a:t>‘Stand you ground’ state so you can use force in protecting yourself. </a:t>
            </a:r>
          </a:p>
          <a:p>
            <a:r>
              <a:rPr lang="en-GB"/>
              <a:t>https://www.theguardian.com/us-news/2019/jun/27/alabama-pregnant-woman-shot-manslaughter-charge-marshae-jones</a:t>
            </a:r>
          </a:p>
          <a:p>
            <a:endParaRPr lang="en-GB"/>
          </a:p>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51</a:t>
            </a:fld>
            <a:endParaRPr lang="en-GB"/>
          </a:p>
        </p:txBody>
      </p:sp>
    </p:spTree>
    <p:extLst>
      <p:ext uri="{BB962C8B-B14F-4D97-AF65-F5344CB8AC3E}">
        <p14:creationId xmlns:p14="http://schemas.microsoft.com/office/powerpoint/2010/main" val="3373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t>05/02/2024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t>05/02/2024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t>05/02/2024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t>05/02/2024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t>05/02/2024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t>05/02/2024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05/02/2024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5.xml"/><Relationship Id="rId5" Type="http://schemas.openxmlformats.org/officeDocument/2006/relationships/image" Target="../media/image14.sv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adt.co.uk/crime-in-my-area" TargetMode="Externa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ons.gov.uk/peoplepopulationandcommunity/crimeandjustice/articles/theimpactofcrimeonvictimsandsociety/march2022" TargetMode="Externa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s://www.youtube.com/watch?v=YWvdmYsJWx8"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lALupHU5A-0" TargetMode="External"/><Relationship Id="rId1" Type="http://schemas.openxmlformats.org/officeDocument/2006/relationships/slideLayout" Target="../slideLayouts/slideLayout13.xml"/><Relationship Id="rId4" Type="http://schemas.openxmlformats.org/officeDocument/2006/relationships/image" Target="../media/image24.sv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books.google.co.uk/books?id=wEQuCAAAQBAJ&amp;printsec=frontcover&amp;dq=vulnerable+victims&amp;hl=en&amp;sa=X&amp;ved=0ahUKEwj2_oW84InjAhUmURUIHfX6Dq44ChDoAQhPMAc" TargetMode="External"/><Relationship Id="rId3" Type="http://schemas.openxmlformats.org/officeDocument/2006/relationships/hyperlink" Target="https://sk.sagepub.com/reference/the-sage-dictionary-of-policing/n45.xml#:~:text=Definition,in%20danger%20of%20criminal%20victimization." TargetMode="External"/><Relationship Id="rId7" Type="http://schemas.openxmlformats.org/officeDocument/2006/relationships/hyperlink" Target="https://www.bbc.co.uk/news/entertainment-arts-41594672" TargetMode="External"/><Relationship Id="rId2" Type="http://schemas.openxmlformats.org/officeDocument/2006/relationships/hyperlink" Target="https://www.academia.edu/7743501/Risk_Victimization_and_Vulnerability" TargetMode="External"/><Relationship Id="rId1" Type="http://schemas.openxmlformats.org/officeDocument/2006/relationships/slideLayout" Target="../slideLayouts/slideLayout2.xml"/><Relationship Id="rId6" Type="http://schemas.openxmlformats.org/officeDocument/2006/relationships/hyperlink" Target="https://supportingjustice.org.uk/vulnerable-victims-we-still-havent-got-it-right/" TargetMode="External"/><Relationship Id="rId5" Type="http://schemas.openxmlformats.org/officeDocument/2006/relationships/hyperlink" Target="http://clok.uclan.ac.uk/13401/1/Graham-Kevan-TOCrimJ%202015.pdf" TargetMode="External"/><Relationship Id="rId10" Type="http://schemas.openxmlformats.org/officeDocument/2006/relationships/hyperlink" Target="https://books.google.co.uk/books?id=jnSXR60MwlYC&amp;pg=PA46&amp;dq=vulnerable+victims&amp;hl=en&amp;sa=X&amp;ved=0ahUKEwjuneTJ34njAhXhRxUIHeYhAq4Q6AEIOjAD#v=onepage&amp;q=vulnerable%20victims&amp;f=false" TargetMode="External"/><Relationship Id="rId4" Type="http://schemas.openxmlformats.org/officeDocument/2006/relationships/hyperlink" Target="http://shiloh-project.group.shef.ac.uk/on-vulnerability-and-victims-does-metoo-perpetuate-rape-culture/" TargetMode="External"/><Relationship Id="rId9" Type="http://schemas.openxmlformats.org/officeDocument/2006/relationships/hyperlink" Target="https://www.msn.com/en-gb/news/world/alabama-woman-indicted-for-manslaughter-after-being-shot-in-the-stomach-suffering-miscarriage/ar-AADv3ea?ocid=spartand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67E2-E1BD-4BEB-A9D2-D38136AC258B}"/>
              </a:ext>
            </a:extLst>
          </p:cNvPr>
          <p:cNvSpPr>
            <a:spLocks noGrp="1"/>
          </p:cNvSpPr>
          <p:nvPr>
            <p:ph type="ctrTitle"/>
          </p:nvPr>
        </p:nvSpPr>
        <p:spPr>
          <a:xfrm>
            <a:off x="6746628" y="1783959"/>
            <a:ext cx="4645250" cy="1775167"/>
          </a:xfrm>
        </p:spPr>
        <p:txBody>
          <a:bodyPr anchor="b">
            <a:normAutofit/>
          </a:bodyPr>
          <a:lstStyle/>
          <a:p>
            <a:pPr algn="l"/>
            <a:r>
              <a:rPr lang="en-GB" dirty="0"/>
              <a:t>Week 2</a:t>
            </a:r>
            <a:endParaRPr lang="en-GB" sz="4000" dirty="0"/>
          </a:p>
        </p:txBody>
      </p:sp>
      <p:sp>
        <p:nvSpPr>
          <p:cNvPr id="3" name="Subtitle 2">
            <a:extLst>
              <a:ext uri="{FF2B5EF4-FFF2-40B4-BE49-F238E27FC236}">
                <a16:creationId xmlns:a16="http://schemas.microsoft.com/office/drawing/2014/main" id="{D252BC84-F14E-4124-AA8C-37DD4C86CE6A}"/>
              </a:ext>
            </a:extLst>
          </p:cNvPr>
          <p:cNvSpPr>
            <a:spLocks noGrp="1"/>
          </p:cNvSpPr>
          <p:nvPr>
            <p:ph type="subTitle" idx="1"/>
          </p:nvPr>
        </p:nvSpPr>
        <p:spPr>
          <a:xfrm>
            <a:off x="6746628" y="4165792"/>
            <a:ext cx="4645250" cy="1775167"/>
          </a:xfrm>
        </p:spPr>
        <p:txBody>
          <a:bodyPr anchor="t">
            <a:normAutofit/>
          </a:bodyPr>
          <a:lstStyle/>
          <a:p>
            <a:pPr algn="l"/>
            <a:r>
              <a:rPr lang="en-GB" sz="2000"/>
              <a:t>Lesson:</a:t>
            </a:r>
          </a:p>
          <a:p>
            <a:pPr algn="l"/>
            <a:r>
              <a:rPr lang="en-GB" sz="2000"/>
              <a:t>Organisations definition of vulnerability</a:t>
            </a:r>
          </a:p>
          <a:p>
            <a:pPr algn="l"/>
            <a:r>
              <a:rPr lang="en-GB" sz="2000"/>
              <a:t>Fear of crime</a:t>
            </a:r>
          </a:p>
          <a:p>
            <a:pPr algn="l"/>
            <a:r>
              <a:rPr lang="en-GB" sz="2000"/>
              <a:t>Vulnerable victims </a:t>
            </a:r>
          </a:p>
        </p:txBody>
      </p:sp>
      <p:pic>
        <p:nvPicPr>
          <p:cNvPr id="5" name="Picture 4" descr="A picture containing cat&#10;&#10;Description automatically generated">
            <a:extLst>
              <a:ext uri="{FF2B5EF4-FFF2-40B4-BE49-F238E27FC236}">
                <a16:creationId xmlns:a16="http://schemas.microsoft.com/office/drawing/2014/main" id="{B5183BD0-D552-40B2-A554-276172AC99AD}"/>
              </a:ext>
            </a:extLst>
          </p:cNvPr>
          <p:cNvPicPr>
            <a:picLocks noChangeAspect="1"/>
          </p:cNvPicPr>
          <p:nvPr/>
        </p:nvPicPr>
        <p:blipFill rotWithShape="1">
          <a:blip r:embed="rId2"/>
          <a:srcRect r="41365"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446815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21491" r="7206"/>
          <a:stretch/>
        </p:blipFill>
        <p:spPr>
          <a:xfrm>
            <a:off x="20" y="-1"/>
            <a:ext cx="3936404" cy="6309360"/>
          </a:xfrm>
          <a:prstGeom prst="rect">
            <a:avLst/>
          </a:prstGeom>
        </p:spPr>
      </p:pic>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521271" y="443668"/>
            <a:ext cx="2871216" cy="1609344"/>
          </a:xfrm>
        </p:spPr>
        <p:txBody>
          <a:bodyPr vert="horz" lIns="91440" tIns="45720" rIns="91440" bIns="45720" rtlCol="0">
            <a:normAutofit/>
          </a:bodyPr>
          <a:lstStyle/>
          <a:p>
            <a:r>
              <a:rPr lang="en-US" sz="2400" kern="1200">
                <a:latin typeface="+mj-lt"/>
                <a:ea typeface="+mj-ea"/>
                <a:cs typeface="+mj-cs"/>
              </a:rPr>
              <a:t>Warnings and Feelings</a:t>
            </a:r>
          </a:p>
        </p:txBody>
      </p:sp>
      <p:sp>
        <p:nvSpPr>
          <p:cNvPr id="10" name="Content Placeholder 9">
            <a:extLst>
              <a:ext uri="{FF2B5EF4-FFF2-40B4-BE49-F238E27FC236}">
                <a16:creationId xmlns:a16="http://schemas.microsoft.com/office/drawing/2014/main" id="{C93807C8-D7BB-3E7B-0DFC-518FB8A53FEF}"/>
              </a:ext>
            </a:extLst>
          </p:cNvPr>
          <p:cNvSpPr>
            <a:spLocks noGrp="1"/>
          </p:cNvSpPr>
          <p:nvPr>
            <p:ph idx="1"/>
          </p:nvPr>
        </p:nvSpPr>
        <p:spPr>
          <a:xfrm>
            <a:off x="7791391" y="443668"/>
            <a:ext cx="3712464" cy="1609344"/>
          </a:xfrm>
        </p:spPr>
        <p:txBody>
          <a:bodyPr anchor="ctr">
            <a:normAutofit/>
          </a:bodyPr>
          <a:lstStyle/>
          <a:p>
            <a:endParaRPr lang="en-US" sz="1700"/>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ChangeAspect="1"/>
          </p:cNvPicPr>
          <p:nvPr/>
        </p:nvPicPr>
        <p:blipFill rotWithShape="1">
          <a:blip r:embed="rId3"/>
          <a:srcRect r="29910" b="-2"/>
          <a:stretch/>
        </p:blipFill>
        <p:spPr>
          <a:xfrm>
            <a:off x="4155702" y="2573434"/>
            <a:ext cx="3922776" cy="3735926"/>
          </a:xfrm>
          <a:prstGeom prst="rect">
            <a:avLst/>
          </a:pr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8073" r="25037"/>
          <a:stretch/>
        </p:blipFill>
        <p:spPr>
          <a:xfrm>
            <a:off x="7784931" y="442748"/>
            <a:ext cx="3901068" cy="3749236"/>
          </a:xfrm>
          <a:prstGeom prst="rect">
            <a:avLst/>
          </a:prstGeom>
        </p:spPr>
      </p:pic>
    </p:spTree>
    <p:extLst>
      <p:ext uri="{BB962C8B-B14F-4D97-AF65-F5344CB8AC3E}">
        <p14:creationId xmlns:p14="http://schemas.microsoft.com/office/powerpoint/2010/main" val="1986946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D19CC-9B52-1045-8A70-5C5A892C874B}"/>
              </a:ext>
            </a:extLst>
          </p:cNvPr>
          <p:cNvSpPr>
            <a:spLocks noGrp="1"/>
          </p:cNvSpPr>
          <p:nvPr>
            <p:ph type="title"/>
          </p:nvPr>
        </p:nvSpPr>
        <p:spPr>
          <a:xfrm>
            <a:off x="643467" y="321734"/>
            <a:ext cx="10905066" cy="1135737"/>
          </a:xfrm>
        </p:spPr>
        <p:txBody>
          <a:bodyPr>
            <a:normAutofit/>
          </a:bodyPr>
          <a:lstStyle/>
          <a:p>
            <a:r>
              <a:rPr lang="en-GB" sz="3600"/>
              <a:t>Recap </a:t>
            </a:r>
          </a:p>
        </p:txBody>
      </p:sp>
      <p:sp>
        <p:nvSpPr>
          <p:cNvPr id="3" name="Content Placeholder 2">
            <a:extLst>
              <a:ext uri="{FF2B5EF4-FFF2-40B4-BE49-F238E27FC236}">
                <a16:creationId xmlns:a16="http://schemas.microsoft.com/office/drawing/2014/main" id="{9718BD49-749B-CE59-0951-FE5ABE2E380C}"/>
              </a:ext>
            </a:extLst>
          </p:cNvPr>
          <p:cNvSpPr>
            <a:spLocks noGrp="1"/>
          </p:cNvSpPr>
          <p:nvPr>
            <p:ph idx="1"/>
          </p:nvPr>
        </p:nvSpPr>
        <p:spPr>
          <a:xfrm>
            <a:off x="643467" y="1782981"/>
            <a:ext cx="10905066" cy="4393982"/>
          </a:xfrm>
        </p:spPr>
        <p:txBody>
          <a:bodyPr>
            <a:normAutofit/>
          </a:bodyPr>
          <a:lstStyle/>
          <a:p>
            <a:r>
              <a:rPr lang="en-GB" sz="3200"/>
              <a:t>Vulnerable / vulnerability</a:t>
            </a:r>
          </a:p>
          <a:p>
            <a:r>
              <a:rPr lang="en-GB" sz="3200"/>
              <a:t>possibility of being attacked or harmed</a:t>
            </a:r>
          </a:p>
          <a:p>
            <a:r>
              <a:rPr lang="en-GB" sz="3200"/>
              <a:t>Vulnerable position due to health, age, disabilities - something that you have no control over</a:t>
            </a:r>
          </a:p>
          <a:p>
            <a:r>
              <a:rPr lang="en-GB" sz="3200"/>
              <a:t>Theorist of victims – some in place today some cause controverse. </a:t>
            </a:r>
          </a:p>
          <a:p>
            <a:r>
              <a:rPr lang="en-GB" sz="3200"/>
              <a:t>‘Ian’ problems in crime, substance abuse – victim of many circumstances, but fault of their own behaviours?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676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3723834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EADF-C8AB-4284-9EFD-D7113168B6B2}"/>
              </a:ext>
            </a:extLst>
          </p:cNvPr>
          <p:cNvSpPr>
            <a:spLocks noGrp="1"/>
          </p:cNvSpPr>
          <p:nvPr>
            <p:ph type="title"/>
          </p:nvPr>
        </p:nvSpPr>
        <p:spPr>
          <a:xfrm>
            <a:off x="803775" y="1106008"/>
            <a:ext cx="10550025" cy="911234"/>
          </a:xfrm>
        </p:spPr>
        <p:txBody>
          <a:bodyPr anchor="b">
            <a:normAutofit/>
          </a:bodyPr>
          <a:lstStyle/>
          <a:p>
            <a:r>
              <a:rPr lang="en-GB" sz="5600"/>
              <a:t>Victimology</a:t>
            </a:r>
          </a:p>
        </p:txBody>
      </p:sp>
      <p:sp>
        <p:nvSpPr>
          <p:cNvPr id="3" name="Content Placeholder 2">
            <a:extLst>
              <a:ext uri="{FF2B5EF4-FFF2-40B4-BE49-F238E27FC236}">
                <a16:creationId xmlns:a16="http://schemas.microsoft.com/office/drawing/2014/main" id="{C7C0E499-2973-4581-A269-A56EEBE8F432}"/>
              </a:ext>
            </a:extLst>
          </p:cNvPr>
          <p:cNvSpPr>
            <a:spLocks noGrp="1"/>
          </p:cNvSpPr>
          <p:nvPr>
            <p:ph idx="1"/>
          </p:nvPr>
        </p:nvSpPr>
        <p:spPr>
          <a:xfrm>
            <a:off x="803775" y="2464461"/>
            <a:ext cx="10550025" cy="3811834"/>
          </a:xfrm>
        </p:spPr>
        <p:txBody>
          <a:bodyPr anchor="t">
            <a:normAutofit/>
          </a:bodyPr>
          <a:lstStyle/>
          <a:p>
            <a:r>
              <a:rPr lang="en-GB" sz="2400">
                <a:solidFill>
                  <a:schemeClr val="tx1">
                    <a:alpha val="80000"/>
                  </a:schemeClr>
                </a:solidFill>
              </a:rPr>
              <a:t>Victimology attempts to understand why some people are more prone than others in becoming victims of crime. </a:t>
            </a:r>
          </a:p>
          <a:p>
            <a:r>
              <a:rPr lang="en-GB" sz="2400">
                <a:solidFill>
                  <a:schemeClr val="tx1">
                    <a:alpha val="80000"/>
                  </a:schemeClr>
                </a:solidFill>
              </a:rPr>
              <a:t>4 theories to explain why:</a:t>
            </a:r>
          </a:p>
          <a:p>
            <a:r>
              <a:rPr lang="en-GB" sz="2400" i="1">
                <a:solidFill>
                  <a:schemeClr val="tx1">
                    <a:alpha val="80000"/>
                  </a:schemeClr>
                </a:solidFill>
              </a:rPr>
              <a:t>Victim Precipitation Theory</a:t>
            </a:r>
          </a:p>
          <a:p>
            <a:r>
              <a:rPr lang="en-GB" sz="2400" i="1">
                <a:solidFill>
                  <a:schemeClr val="tx1">
                    <a:alpha val="80000"/>
                  </a:schemeClr>
                </a:solidFill>
              </a:rPr>
              <a:t>Lifestyle Theory</a:t>
            </a:r>
          </a:p>
          <a:p>
            <a:r>
              <a:rPr lang="en-GB" sz="2400" i="1">
                <a:solidFill>
                  <a:schemeClr val="tx1">
                    <a:alpha val="80000"/>
                  </a:schemeClr>
                </a:solidFill>
              </a:rPr>
              <a:t>Deviant Place Theory</a:t>
            </a:r>
          </a:p>
          <a:p>
            <a:r>
              <a:rPr lang="en-GB" sz="2400" i="1">
                <a:solidFill>
                  <a:schemeClr val="tx1">
                    <a:alpha val="80000"/>
                  </a:schemeClr>
                </a:solidFill>
              </a:rPr>
              <a:t>Routine Activities Theory </a:t>
            </a:r>
            <a:br>
              <a:rPr lang="en-GB" sz="2000" i="1">
                <a:solidFill>
                  <a:schemeClr val="tx1">
                    <a:alpha val="80000"/>
                  </a:schemeClr>
                </a:solidFill>
              </a:rPr>
            </a:br>
            <a:br>
              <a:rPr lang="en-GB" sz="2000" i="1">
                <a:solidFill>
                  <a:schemeClr val="tx1">
                    <a:alpha val="80000"/>
                  </a:schemeClr>
                </a:solidFill>
              </a:rPr>
            </a:br>
            <a:endParaRPr lang="en-GB" sz="2000" i="1">
              <a:solidFill>
                <a:schemeClr val="tx1">
                  <a:alpha val="80000"/>
                </a:schemeClr>
              </a:solidFill>
            </a:endParaRPr>
          </a:p>
          <a:p>
            <a:endParaRPr lang="en-GB" sz="2000">
              <a:solidFill>
                <a:schemeClr val="tx1">
                  <a:alpha val="80000"/>
                </a:schemeClr>
              </a:solidFill>
            </a:endParaRPr>
          </a:p>
        </p:txBody>
      </p:sp>
    </p:spTree>
    <p:extLst>
      <p:ext uri="{BB962C8B-B14F-4D97-AF65-F5344CB8AC3E}">
        <p14:creationId xmlns:p14="http://schemas.microsoft.com/office/powerpoint/2010/main" val="983403402"/>
      </p:ext>
    </p:extLst>
  </p:cSld>
  <p:clrMapOvr>
    <a:masterClrMapping/>
  </p:clrMapOvr>
  <mc:AlternateContent xmlns:mc="http://schemas.openxmlformats.org/markup-compatibility/2006" xmlns:p14="http://schemas.microsoft.com/office/powerpoint/2010/main">
    <mc:Choice Requires="p14">
      <p:transition spd="slow" p14:dur="2000" advTm="26341"/>
    </mc:Choice>
    <mc:Fallback xmlns="">
      <p:transition spd="slow" advTm="2634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838200" y="365125"/>
            <a:ext cx="10515600" cy="563789"/>
          </a:xfrm>
        </p:spPr>
        <p:txBody>
          <a:bodyPr>
            <a:normAutofit fontScale="90000"/>
          </a:bodyPr>
          <a:lstStyle/>
          <a:p>
            <a:br>
              <a:rPr lang="en-GB">
                <a:ea typeface="+mj-lt"/>
                <a:cs typeface="+mj-lt"/>
              </a:rPr>
            </a:br>
            <a:r>
              <a:rPr lang="en-GB">
                <a:ea typeface="+mj-lt"/>
                <a:cs typeface="+mj-lt"/>
              </a:rPr>
              <a:t>Tasks:</a:t>
            </a:r>
            <a:br>
              <a:rPr lang="en-GB">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38200" y="1161143"/>
            <a:ext cx="10515600" cy="5331732"/>
          </a:xfrm>
        </p:spPr>
        <p:txBody>
          <a:bodyPr vert="horz" lIns="91440" tIns="45720" rIns="91440" bIns="45720" rtlCol="0" anchor="t">
            <a:normAutofit/>
          </a:bodyPr>
          <a:lstStyle/>
          <a:p>
            <a:r>
              <a:rPr lang="en-GB" dirty="0">
                <a:cs typeface="Calibri"/>
              </a:rPr>
              <a:t>Read the case study (Ian) on page 2 of the book below </a:t>
            </a:r>
            <a:r>
              <a:rPr lang="en-GB" dirty="0">
                <a:ea typeface="+mn-lt"/>
                <a:cs typeface="+mn-lt"/>
              </a:rPr>
              <a:t>:</a:t>
            </a:r>
          </a:p>
          <a:p>
            <a:r>
              <a:rPr lang="en-GB" dirty="0">
                <a:ea typeface="+mn-lt"/>
                <a:cs typeface="+mn-lt"/>
              </a:rPr>
              <a:t>Spalek, B. (2017) </a:t>
            </a:r>
            <a:r>
              <a:rPr lang="en-GB" i="1" dirty="0">
                <a:ea typeface="+mn-lt"/>
                <a:cs typeface="+mn-lt"/>
              </a:rPr>
              <a:t>Crime Victims : Theory, Policy and Practice</a:t>
            </a:r>
            <a:r>
              <a:rPr lang="en-GB" dirty="0">
                <a:ea typeface="+mn-lt"/>
                <a:cs typeface="+mn-lt"/>
              </a:rPr>
              <a:t>. London: Palgrave</a:t>
            </a:r>
          </a:p>
          <a:p>
            <a:pPr lvl="1"/>
            <a:r>
              <a:rPr lang="en-GB" dirty="0">
                <a:ea typeface="+mn-lt"/>
                <a:cs typeface="+mn-lt"/>
              </a:rPr>
              <a:t>Available online University library.</a:t>
            </a:r>
            <a:endParaRPr lang="en-GB" dirty="0">
              <a:cs typeface="Calibri"/>
            </a:endParaRPr>
          </a:p>
          <a:p>
            <a:r>
              <a:rPr lang="en-GB" dirty="0">
                <a:cs typeface="Calibri"/>
              </a:rPr>
              <a:t>Consider the theories as discussed in lecture and relate to this case. </a:t>
            </a:r>
          </a:p>
          <a:p>
            <a:r>
              <a:rPr lang="en-GB" dirty="0">
                <a:cs typeface="Calibri"/>
              </a:rPr>
              <a:t>Have a think of any UK cases like this case.</a:t>
            </a:r>
          </a:p>
          <a:p>
            <a:pPr marL="0" indent="0">
              <a:buNone/>
            </a:pPr>
            <a:endParaRPr lang="en-GB" dirty="0">
              <a:ea typeface="+mn-lt"/>
              <a:cs typeface="+mn-lt"/>
            </a:endParaRPr>
          </a:p>
        </p:txBody>
      </p:sp>
    </p:spTree>
    <p:extLst>
      <p:ext uri="{BB962C8B-B14F-4D97-AF65-F5344CB8AC3E}">
        <p14:creationId xmlns:p14="http://schemas.microsoft.com/office/powerpoint/2010/main" val="2961603746"/>
      </p:ext>
    </p:extLst>
  </p:cSld>
  <p:clrMapOvr>
    <a:masterClrMapping/>
  </p:clrMapOvr>
  <mc:AlternateContent xmlns:mc="http://schemas.openxmlformats.org/markup-compatibility/2006" xmlns:p14="http://schemas.microsoft.com/office/powerpoint/2010/main">
    <mc:Choice Requires="p14">
      <p:transition spd="slow" p14:dur="2000" advTm="100459"/>
    </mc:Choice>
    <mc:Fallback xmlns="">
      <p:transition spd="slow" advTm="10045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8CFF6A-2B88-42C9-A364-3F003CC5348B}"/>
              </a:ext>
            </a:extLst>
          </p:cNvPr>
          <p:cNvPicPr>
            <a:picLocks noChangeAspect="1"/>
          </p:cNvPicPr>
          <p:nvPr/>
        </p:nvPicPr>
        <p:blipFill>
          <a:blip r:embed="rId2"/>
          <a:stretch>
            <a:fillRect/>
          </a:stretch>
        </p:blipFill>
        <p:spPr>
          <a:xfrm>
            <a:off x="73475" y="666427"/>
            <a:ext cx="12098515" cy="5563892"/>
          </a:xfrm>
          <a:prstGeom prst="rect">
            <a:avLst/>
          </a:prstGeom>
        </p:spPr>
      </p:pic>
    </p:spTree>
    <p:extLst>
      <p:ext uri="{BB962C8B-B14F-4D97-AF65-F5344CB8AC3E}">
        <p14:creationId xmlns:p14="http://schemas.microsoft.com/office/powerpoint/2010/main" val="3198731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Definition of Vulnerability</a:t>
            </a:r>
          </a:p>
        </p:txBody>
      </p:sp>
      <p:graphicFrame>
        <p:nvGraphicFramePr>
          <p:cNvPr id="5" name="Content Placeholder 2">
            <a:extLst>
              <a:ext uri="{FF2B5EF4-FFF2-40B4-BE49-F238E27FC236}">
                <a16:creationId xmlns:a16="http://schemas.microsoft.com/office/drawing/2014/main" id="{67AD4F13-D8A7-47BF-8011-E1E77717ECE8}"/>
              </a:ext>
            </a:extLst>
          </p:cNvPr>
          <p:cNvGraphicFramePr>
            <a:graphicFrameLocks noGrp="1"/>
          </p:cNvGraphicFramePr>
          <p:nvPr>
            <p:ph idx="1"/>
            <p:extLst>
              <p:ext uri="{D42A27DB-BD31-4B8C-83A1-F6EECF244321}">
                <p14:modId xmlns:p14="http://schemas.microsoft.com/office/powerpoint/2010/main" val="141594475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150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a:bodyPr>
          <a:lstStyle/>
          <a:p>
            <a:r>
              <a:rPr lang="en-GB"/>
              <a:t>NSPCC</a:t>
            </a:r>
          </a:p>
        </p:txBody>
      </p:sp>
      <p:sp>
        <p:nvSpPr>
          <p:cNvPr id="3" name="Content Placeholder 2"/>
          <p:cNvSpPr>
            <a:spLocks noGrp="1"/>
          </p:cNvSpPr>
          <p:nvPr>
            <p:ph idx="1"/>
          </p:nvPr>
        </p:nvSpPr>
        <p:spPr>
          <a:xfrm>
            <a:off x="1136429" y="1750741"/>
            <a:ext cx="7193532" cy="3978045"/>
          </a:xfrm>
        </p:spPr>
        <p:txBody>
          <a:bodyPr anchor="ctr">
            <a:normAutofit/>
          </a:bodyPr>
          <a:lstStyle/>
          <a:p>
            <a:pPr marL="0" indent="0" algn="ctr">
              <a:buNone/>
            </a:pPr>
            <a:r>
              <a:rPr lang="en-GB" sz="2400"/>
              <a:t> ‘</a:t>
            </a:r>
            <a:r>
              <a:rPr lang="en-GB" i="1"/>
              <a:t>If a child is considered to be suffering, or likely to suffer, significant harm the local authority will make them the subject of a child protection plan (in England) or add them to a child protection register (in Northern Ireland, Scotland and Wales)</a:t>
            </a:r>
            <a:r>
              <a:rPr lang="en-GB"/>
              <a:t>’</a:t>
            </a:r>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26509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ACAD6-D68D-3DA8-73F5-50DAFB0AF90C}"/>
              </a:ext>
            </a:extLst>
          </p:cNvPr>
          <p:cNvSpPr>
            <a:spLocks noGrp="1"/>
          </p:cNvSpPr>
          <p:nvPr>
            <p:ph type="title"/>
          </p:nvPr>
        </p:nvSpPr>
        <p:spPr/>
        <p:txBody>
          <a:bodyPr/>
          <a:lstStyle/>
          <a:p>
            <a:r>
              <a:rPr lang="en-GB"/>
              <a:t>Definition of Vulnerability       </a:t>
            </a:r>
          </a:p>
        </p:txBody>
      </p:sp>
      <p:sp>
        <p:nvSpPr>
          <p:cNvPr id="3" name="Text Placeholder 2">
            <a:extLst>
              <a:ext uri="{FF2B5EF4-FFF2-40B4-BE49-F238E27FC236}">
                <a16:creationId xmlns:a16="http://schemas.microsoft.com/office/drawing/2014/main" id="{5D774728-7AC0-DB4D-3063-55BCE83EDD29}"/>
              </a:ext>
            </a:extLst>
          </p:cNvPr>
          <p:cNvSpPr>
            <a:spLocks noGrp="1"/>
          </p:cNvSpPr>
          <p:nvPr>
            <p:ph type="body" idx="1"/>
          </p:nvPr>
        </p:nvSpPr>
        <p:spPr/>
        <p:txBody>
          <a:bodyPr/>
          <a:lstStyle/>
          <a:p>
            <a:r>
              <a:rPr lang="en-GB"/>
              <a:t>National Health Service</a:t>
            </a:r>
          </a:p>
        </p:txBody>
      </p:sp>
      <p:sp>
        <p:nvSpPr>
          <p:cNvPr id="4" name="Content Placeholder 3">
            <a:extLst>
              <a:ext uri="{FF2B5EF4-FFF2-40B4-BE49-F238E27FC236}">
                <a16:creationId xmlns:a16="http://schemas.microsoft.com/office/drawing/2014/main" id="{1A72346B-3559-A93B-CA9D-6E616BE47829}"/>
              </a:ext>
            </a:extLst>
          </p:cNvPr>
          <p:cNvSpPr>
            <a:spLocks noGrp="1"/>
          </p:cNvSpPr>
          <p:nvPr>
            <p:ph sz="half" idx="2"/>
          </p:nvPr>
        </p:nvSpPr>
        <p:spPr/>
        <p:txBody>
          <a:bodyPr>
            <a:normAutofit lnSpcReduction="10000"/>
          </a:bodyPr>
          <a:lstStyle/>
          <a:p>
            <a:r>
              <a:rPr lang="en-GB" i="1"/>
              <a:t>vulnerable adult is a patient who is or may be for any reason unable to take care of him or herself, or unable to protect him or herself against significant harm or exploitation.</a:t>
            </a:r>
            <a:endParaRPr lang="en-GB"/>
          </a:p>
          <a:p>
            <a:endParaRPr lang="en-GB"/>
          </a:p>
        </p:txBody>
      </p:sp>
      <p:sp>
        <p:nvSpPr>
          <p:cNvPr id="5" name="Text Placeholder 4">
            <a:extLst>
              <a:ext uri="{FF2B5EF4-FFF2-40B4-BE49-F238E27FC236}">
                <a16:creationId xmlns:a16="http://schemas.microsoft.com/office/drawing/2014/main" id="{00C837E4-FB26-1AA5-0E51-FA42971864A0}"/>
              </a:ext>
            </a:extLst>
          </p:cNvPr>
          <p:cNvSpPr>
            <a:spLocks noGrp="1"/>
          </p:cNvSpPr>
          <p:nvPr>
            <p:ph type="body" sz="quarter" idx="3"/>
          </p:nvPr>
        </p:nvSpPr>
        <p:spPr/>
        <p:txBody>
          <a:bodyPr/>
          <a:lstStyle/>
          <a:p>
            <a:r>
              <a:rPr lang="en-GB"/>
              <a:t>Adult Social Services</a:t>
            </a:r>
          </a:p>
        </p:txBody>
      </p:sp>
      <p:sp>
        <p:nvSpPr>
          <p:cNvPr id="6" name="Content Placeholder 5">
            <a:extLst>
              <a:ext uri="{FF2B5EF4-FFF2-40B4-BE49-F238E27FC236}">
                <a16:creationId xmlns:a16="http://schemas.microsoft.com/office/drawing/2014/main" id="{1F2D4CA6-58DB-55E2-FF4B-8F539F454827}"/>
              </a:ext>
            </a:extLst>
          </p:cNvPr>
          <p:cNvSpPr>
            <a:spLocks noGrp="1"/>
          </p:cNvSpPr>
          <p:nvPr>
            <p:ph sz="quarter" idx="4"/>
          </p:nvPr>
        </p:nvSpPr>
        <p:spPr/>
        <p:txBody>
          <a:bodyPr>
            <a:normAutofit lnSpcReduction="10000"/>
          </a:bodyPr>
          <a:lstStyle/>
          <a:p>
            <a:r>
              <a:rPr lang="en-GB" i="1"/>
              <a:t>A person who is 18 years of age or over, and who is or may be in need of community care services by reason of mental or other disability, age or illness and who is or may be unable to take care of him/herself, or unable to protect him/herself against significant harm or serious exploitation.</a:t>
            </a:r>
          </a:p>
          <a:p>
            <a:endParaRPr lang="en-GB"/>
          </a:p>
        </p:txBody>
      </p:sp>
      <p:pic>
        <p:nvPicPr>
          <p:cNvPr id="7" name="Graphic 6" descr="Medical">
            <a:extLst>
              <a:ext uri="{FF2B5EF4-FFF2-40B4-BE49-F238E27FC236}">
                <a16:creationId xmlns:a16="http://schemas.microsoft.com/office/drawing/2014/main" id="{85CBD423-64D2-49B6-057A-DC301F1AFE4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3711" y="4714437"/>
            <a:ext cx="1142998" cy="1142998"/>
          </a:xfrm>
          <a:prstGeom prst="rect">
            <a:avLst/>
          </a:prstGeom>
        </p:spPr>
      </p:pic>
      <p:pic>
        <p:nvPicPr>
          <p:cNvPr id="8" name="Graphic 7" descr="Brain in head">
            <a:extLst>
              <a:ext uri="{FF2B5EF4-FFF2-40B4-BE49-F238E27FC236}">
                <a16:creationId xmlns:a16="http://schemas.microsoft.com/office/drawing/2014/main" id="{6093F8B3-839F-2283-B6D4-94296DB6797F}"/>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09214" y="1457034"/>
            <a:ext cx="1142998" cy="1142998"/>
          </a:xfrm>
          <a:prstGeom prst="rect">
            <a:avLst/>
          </a:prstGeom>
        </p:spPr>
      </p:pic>
    </p:spTree>
    <p:extLst>
      <p:ext uri="{BB962C8B-B14F-4D97-AF65-F5344CB8AC3E}">
        <p14:creationId xmlns:p14="http://schemas.microsoft.com/office/powerpoint/2010/main" val="19508532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Others</a:t>
            </a:r>
          </a:p>
        </p:txBody>
      </p:sp>
      <p:sp>
        <p:nvSpPr>
          <p:cNvPr id="3" name="Content Placeholder 2"/>
          <p:cNvSpPr>
            <a:spLocks noGrp="1"/>
          </p:cNvSpPr>
          <p:nvPr>
            <p:ph idx="1"/>
          </p:nvPr>
        </p:nvSpPr>
        <p:spPr>
          <a:xfrm>
            <a:off x="4976031" y="963877"/>
            <a:ext cx="6377769" cy="4930246"/>
          </a:xfrm>
        </p:spPr>
        <p:txBody>
          <a:bodyPr anchor="ctr">
            <a:normAutofit/>
          </a:bodyPr>
          <a:lstStyle/>
          <a:p>
            <a:pPr marL="0" indent="0">
              <a:buNone/>
            </a:pPr>
            <a:r>
              <a:rPr lang="en-GB" b="1"/>
              <a:t>Solicitors</a:t>
            </a:r>
            <a:r>
              <a:rPr lang="en-GB"/>
              <a:t> – ‘</a:t>
            </a:r>
            <a:r>
              <a:rPr lang="en-GB" i="1"/>
              <a:t>a vulnerable person is either a minor or someone who, for physical or mental reasons, is unable to look after themselves or their finances.’</a:t>
            </a:r>
          </a:p>
          <a:p>
            <a:pPr marL="0" indent="0">
              <a:buNone/>
            </a:pPr>
            <a:endParaRPr lang="en-GB" i="1"/>
          </a:p>
          <a:p>
            <a:pPr marL="0" indent="0">
              <a:buNone/>
            </a:pPr>
            <a:r>
              <a:rPr lang="en-GB" b="1"/>
              <a:t>Financial</a:t>
            </a:r>
            <a:r>
              <a:rPr lang="en-GB"/>
              <a:t> – ‘</a:t>
            </a:r>
            <a:r>
              <a:rPr lang="en-GB" i="1"/>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3375139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Psychology Services</a:t>
            </a:r>
          </a:p>
        </p:txBody>
      </p:sp>
      <p:sp>
        <p:nvSpPr>
          <p:cNvPr id="3" name="Content Placeholder 2"/>
          <p:cNvSpPr>
            <a:spLocks noGrp="1"/>
          </p:cNvSpPr>
          <p:nvPr>
            <p:ph idx="1"/>
          </p:nvPr>
        </p:nvSpPr>
        <p:spPr/>
        <p:txBody>
          <a:bodyPr vert="horz" lIns="91440" tIns="45720" rIns="91440" bIns="45720" rtlCol="0" anchor="t">
            <a:normAutofit/>
          </a:bodyPr>
          <a:lstStyle/>
          <a:p>
            <a:r>
              <a:rPr lang="en-GB"/>
              <a:t>a vulnerable adult, or an adult at risk, is a person over the age of 18 person who is at risk of harm or who lacks the  </a:t>
            </a:r>
            <a:r>
              <a:rPr lang="en-GB" i="1"/>
              <a:t>most basic human life skills</a:t>
            </a:r>
            <a:r>
              <a:rPr lang="en-GB"/>
              <a:t>. A vulnerable adult is </a:t>
            </a:r>
            <a:r>
              <a:rPr lang="en-GB" b="1"/>
              <a:t>unable, rather than unwilling</a:t>
            </a:r>
            <a:r>
              <a:rPr lang="en-GB"/>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2441472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ECC95-9A0F-4D1F-B493-9FBFBEA0C677}"/>
              </a:ext>
            </a:extLst>
          </p:cNvPr>
          <p:cNvSpPr>
            <a:spLocks noGrp="1"/>
          </p:cNvSpPr>
          <p:nvPr>
            <p:ph type="title"/>
          </p:nvPr>
        </p:nvSpPr>
        <p:spPr>
          <a:xfrm>
            <a:off x="1171074" y="1396686"/>
            <a:ext cx="3240506" cy="4064628"/>
          </a:xfrm>
        </p:spPr>
        <p:txBody>
          <a:bodyPr>
            <a:normAutofit/>
          </a:bodyPr>
          <a:lstStyle/>
          <a:p>
            <a:r>
              <a:rPr lang="en-GB">
                <a:solidFill>
                  <a:srgbClr val="FFFFFF"/>
                </a:solidFill>
              </a:rPr>
              <a:t>Discussion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68E7F9-172C-41BF-9DF0-65491E83C9E1}"/>
              </a:ext>
            </a:extLst>
          </p:cNvPr>
          <p:cNvSpPr>
            <a:spLocks noGrp="1"/>
          </p:cNvSpPr>
          <p:nvPr>
            <p:ph idx="1"/>
          </p:nvPr>
        </p:nvSpPr>
        <p:spPr>
          <a:xfrm>
            <a:off x="5370153" y="1526033"/>
            <a:ext cx="5536397" cy="3935281"/>
          </a:xfrm>
        </p:spPr>
        <p:txBody>
          <a:bodyPr>
            <a:normAutofit/>
          </a:bodyPr>
          <a:lstStyle/>
          <a:p>
            <a:endParaRPr lang="en-GB"/>
          </a:p>
          <a:p>
            <a:r>
              <a:rPr lang="en-GB"/>
              <a:t>Why can’t these organisations work towards one specific definition of vulnerability?</a:t>
            </a:r>
          </a:p>
        </p:txBody>
      </p:sp>
      <p:pic>
        <p:nvPicPr>
          <p:cNvPr id="5" name="Graphic 4" descr="Clipboard Mixed with solid fill">
            <a:extLst>
              <a:ext uri="{FF2B5EF4-FFF2-40B4-BE49-F238E27FC236}">
                <a16:creationId xmlns:a16="http://schemas.microsoft.com/office/drawing/2014/main" id="{9D3B3DCB-76AA-E533-1CBF-69EAD31675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64172" y="3801158"/>
            <a:ext cx="914400" cy="914400"/>
          </a:xfrm>
          <a:prstGeom prst="rect">
            <a:avLst/>
          </a:prstGeom>
        </p:spPr>
      </p:pic>
    </p:spTree>
    <p:extLst>
      <p:ext uri="{BB962C8B-B14F-4D97-AF65-F5344CB8AC3E}">
        <p14:creationId xmlns:p14="http://schemas.microsoft.com/office/powerpoint/2010/main" val="303730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C64AA499-6A9F-0A5A-0EB3-42E3E557697E}"/>
              </a:ext>
            </a:extLst>
          </p:cNvPr>
          <p:cNvSpPr>
            <a:spLocks noGrp="1"/>
          </p:cNvSpPr>
          <p:nvPr>
            <p:ph type="title"/>
          </p:nvPr>
        </p:nvSpPr>
        <p:spPr>
          <a:xfrm>
            <a:off x="535020" y="685800"/>
            <a:ext cx="2780271" cy="5105400"/>
          </a:xfrm>
        </p:spPr>
        <p:txBody>
          <a:bodyPr>
            <a:normAutofit/>
          </a:bodyPr>
          <a:lstStyle/>
          <a:p>
            <a:br>
              <a:rPr lang="en-GB" sz="3700">
                <a:solidFill>
                  <a:srgbClr val="FFFFFF"/>
                </a:solidFill>
                <a:ea typeface="+mj-lt"/>
                <a:cs typeface="+mj-lt"/>
              </a:rPr>
            </a:br>
            <a:r>
              <a:rPr lang="en-GB" sz="3700">
                <a:solidFill>
                  <a:srgbClr val="FFFFFF"/>
                </a:solidFill>
                <a:ea typeface="+mj-lt"/>
                <a:cs typeface="+mj-lt"/>
              </a:rPr>
              <a:t>Organisations definition of vulnerability</a:t>
            </a:r>
          </a:p>
          <a:p>
            <a:endParaRPr lang="en-GB" sz="370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DC7AC77A-B9B2-3A56-D590-3C8C225088A6}"/>
              </a:ext>
            </a:extLst>
          </p:cNvPr>
          <p:cNvGraphicFramePr>
            <a:graphicFrameLocks noGrp="1"/>
          </p:cNvGraphicFramePr>
          <p:nvPr>
            <p:ph idx="1"/>
            <p:extLst>
              <p:ext uri="{D42A27DB-BD31-4B8C-83A1-F6EECF244321}">
                <p14:modId xmlns:p14="http://schemas.microsoft.com/office/powerpoint/2010/main" val="244200421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155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894243"/>
          </a:xfrm>
        </p:spPr>
        <p:txBody>
          <a:bodyPr/>
          <a:lstStyle/>
          <a:p>
            <a:r>
              <a:rPr lang="en-GB" err="1">
                <a:ea typeface="+mj-lt"/>
                <a:cs typeface="+mj-lt"/>
              </a:rPr>
              <a:t>Cabieses</a:t>
            </a:r>
            <a:r>
              <a:rPr lang="en-GB">
                <a:ea typeface="+mj-lt"/>
                <a:cs typeface="+mj-lt"/>
              </a:rPr>
              <a:t> et al (2019)</a:t>
            </a:r>
            <a:endParaRPr lang="en-US"/>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p:txBody>
          <a:bodyPr vert="horz" lIns="91440" tIns="45720" rIns="91440" bIns="45720" rtlCol="0" anchor="t">
            <a:normAutofit/>
          </a:bodyPr>
          <a:lstStyle/>
          <a:p>
            <a:r>
              <a:rPr lang="en-GB" dirty="0">
                <a:ea typeface="+mn-lt"/>
                <a:cs typeface="+mn-lt"/>
              </a:rPr>
              <a:t>Studied wide range of organisations (fields), where vulnerability is a key concept.</a:t>
            </a:r>
            <a:endParaRPr lang="en-US" dirty="0"/>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lgn="ctr">
              <a:buNone/>
            </a:pPr>
            <a:r>
              <a:rPr lang="en-GB" dirty="0">
                <a:ea typeface="+mn-lt"/>
                <a:cs typeface="+mn-lt"/>
              </a:rPr>
              <a:t>Different agencies use different definitions because these are referenced within other pieces of legislation that are relevant to their working context. </a:t>
            </a:r>
            <a:endParaRPr lang="en-GB" dirty="0">
              <a:cs typeface="Calibri" panose="020F0502020204030204"/>
            </a:endParaRPr>
          </a:p>
        </p:txBody>
      </p:sp>
    </p:spTree>
    <p:extLst>
      <p:ext uri="{BB962C8B-B14F-4D97-AF65-F5344CB8AC3E}">
        <p14:creationId xmlns:p14="http://schemas.microsoft.com/office/powerpoint/2010/main" val="3424044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BC281B4-AE23-170D-D2D5-A45F5BAE269C}"/>
              </a:ext>
            </a:extLst>
          </p:cNvPr>
          <p:cNvSpPr>
            <a:spLocks noGrp="1"/>
          </p:cNvSpPr>
          <p:nvPr>
            <p:ph type="title"/>
          </p:nvPr>
        </p:nvSpPr>
        <p:spPr>
          <a:xfrm>
            <a:off x="9230437" y="1581970"/>
            <a:ext cx="2897326" cy="3432163"/>
          </a:xfrm>
        </p:spPr>
        <p:txBody>
          <a:bodyPr vert="horz" lIns="91440" tIns="45720" rIns="91440" bIns="45720" rtlCol="0" anchor="b">
            <a:normAutofit/>
          </a:bodyPr>
          <a:lstStyle/>
          <a:p>
            <a:r>
              <a:rPr lang="en-US" sz="4000"/>
              <a:t>FEAR OF CRIME</a:t>
            </a:r>
            <a:br>
              <a:rPr lang="en-US" sz="4000">
                <a:cs typeface="Calibri Light"/>
              </a:rPr>
            </a:br>
            <a:br>
              <a:rPr lang="en-US" sz="4000"/>
            </a:br>
            <a:endParaRPr lang="en-US" sz="4000">
              <a:cs typeface="Calibri Light"/>
            </a:endParaRPr>
          </a:p>
        </p:txBody>
      </p:sp>
      <p:sp>
        <p:nvSpPr>
          <p:cNvPr id="10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Shape 10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Fear of crime is CONTAGIOUS | Daily Mail Online">
            <a:extLst>
              <a:ext uri="{FF2B5EF4-FFF2-40B4-BE49-F238E27FC236}">
                <a16:creationId xmlns:a16="http://schemas.microsoft.com/office/drawing/2014/main" id="{72609ACD-5BA4-964D-B8EA-CC9DDA54F8E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329"/>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942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89588-B4E3-9DF4-4D85-9356BF6AEEF5}"/>
              </a:ext>
            </a:extLst>
          </p:cNvPr>
          <p:cNvSpPr>
            <a:spLocks noGrp="1"/>
          </p:cNvSpPr>
          <p:nvPr>
            <p:ph type="title"/>
          </p:nvPr>
        </p:nvSpPr>
        <p:spPr>
          <a:xfrm>
            <a:off x="965199" y="851517"/>
            <a:ext cx="5130795" cy="699778"/>
          </a:xfrm>
        </p:spPr>
        <p:txBody>
          <a:bodyPr>
            <a:normAutofit/>
          </a:bodyPr>
          <a:lstStyle/>
          <a:p>
            <a:r>
              <a:rPr lang="en-GB" sz="2800">
                <a:cs typeface="Calibri Light"/>
              </a:rPr>
              <a:t>ACTIVITY </a:t>
            </a:r>
          </a:p>
        </p:txBody>
      </p:sp>
      <p:sp>
        <p:nvSpPr>
          <p:cNvPr id="3" name="Content Placeholder 2">
            <a:extLst>
              <a:ext uri="{FF2B5EF4-FFF2-40B4-BE49-F238E27FC236}">
                <a16:creationId xmlns:a16="http://schemas.microsoft.com/office/drawing/2014/main" id="{BDADE3CD-81A5-48F3-4FA3-C344D7B94E2F}"/>
              </a:ext>
            </a:extLst>
          </p:cNvPr>
          <p:cNvSpPr>
            <a:spLocks noGrp="1"/>
          </p:cNvSpPr>
          <p:nvPr>
            <p:ph idx="1"/>
          </p:nvPr>
        </p:nvSpPr>
        <p:spPr>
          <a:xfrm>
            <a:off x="965200" y="1621984"/>
            <a:ext cx="4925362" cy="4384500"/>
          </a:xfrm>
        </p:spPr>
        <p:txBody>
          <a:bodyPr vert="horz" lIns="91440" tIns="45720" rIns="91440" bIns="45720" rtlCol="0" anchor="t">
            <a:normAutofit/>
          </a:bodyPr>
          <a:lstStyle/>
          <a:p>
            <a:r>
              <a:rPr lang="en-GB" sz="2000">
                <a:ea typeface="+mn-lt"/>
                <a:cs typeface="+mn-lt"/>
              </a:rPr>
              <a:t>The fear of crime refers to the fear of being a victim of crime as opposed to the actual probability of being a victim of crime. </a:t>
            </a:r>
          </a:p>
          <a:p>
            <a:r>
              <a:rPr lang="en-GB" sz="2000">
                <a:ea typeface="+mn-lt"/>
                <a:cs typeface="+mn-lt"/>
              </a:rPr>
              <a:t>Factors influencing the fear of crime include:</a:t>
            </a:r>
          </a:p>
          <a:p>
            <a:r>
              <a:rPr lang="en-GB" sz="2000">
                <a:ea typeface="+mn-lt"/>
                <a:cs typeface="+mn-lt"/>
              </a:rPr>
              <a:t> psychology of risk perception</a:t>
            </a:r>
          </a:p>
          <a:p>
            <a:r>
              <a:rPr lang="en-GB" sz="2000">
                <a:ea typeface="+mn-lt"/>
                <a:cs typeface="+mn-lt"/>
              </a:rPr>
              <a:t> representations of the risk of victimisation – media / communication / neighbourhoods</a:t>
            </a:r>
          </a:p>
          <a:p>
            <a:endParaRPr lang="en-GB" sz="2000">
              <a:ea typeface="+mn-lt"/>
              <a:cs typeface="+mn-lt"/>
            </a:endParaRPr>
          </a:p>
          <a:p>
            <a:r>
              <a:rPr lang="en-GB" sz="2000">
                <a:ea typeface="+mn-lt"/>
                <a:cs typeface="+mn-lt"/>
                <a:hlinkClick r:id="rId2"/>
              </a:rPr>
              <a:t>Crime In My Area - Interactive UK Crime Map | ADT</a:t>
            </a:r>
            <a:endParaRPr lang="en-GB" sz="2000">
              <a:cs typeface="Calibri"/>
            </a:endParaRPr>
          </a:p>
        </p:txBody>
      </p:sp>
      <p:sp>
        <p:nvSpPr>
          <p:cNvPr id="11" name="Freeform: Shape 10">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3" descr="Clipboard Mixed with solid fill">
            <a:extLst>
              <a:ext uri="{FF2B5EF4-FFF2-40B4-BE49-F238E27FC236}">
                <a16:creationId xmlns:a16="http://schemas.microsoft.com/office/drawing/2014/main" id="{3960FF5F-71B6-EA18-B89D-78B2070170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2616327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00A79-7062-4655-BC8C-F09FC2200DB1}"/>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Fear of Crime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2DCE4764-A714-4DAB-A6FF-8AAAC716CA20}"/>
              </a:ext>
            </a:extLst>
          </p:cNvPr>
          <p:cNvSpPr>
            <a:spLocks noGrp="1"/>
          </p:cNvSpPr>
          <p:nvPr>
            <p:ph idx="1"/>
          </p:nvPr>
        </p:nvSpPr>
        <p:spPr>
          <a:xfrm>
            <a:off x="4976031" y="657922"/>
            <a:ext cx="6377769" cy="5542156"/>
          </a:xfrm>
        </p:spPr>
        <p:txBody>
          <a:bodyPr anchor="ctr">
            <a:normAutofit fontScale="92500" lnSpcReduction="10000"/>
          </a:bodyPr>
          <a:lstStyle/>
          <a:p>
            <a:r>
              <a:rPr lang="en-GB"/>
              <a:t>Words made by Tony Blair in election campaign.</a:t>
            </a:r>
          </a:p>
          <a:p>
            <a:r>
              <a:rPr lang="en-GB"/>
              <a:t>"we should be tough on crime and tough on the underlying causes of crime," </a:t>
            </a:r>
          </a:p>
          <a:p>
            <a:r>
              <a:rPr lang="en-GB"/>
              <a:t>1997 speech  - ‘the UK streets would be made safe again for the poor, elderly, women and those from ethic minorities’.</a:t>
            </a:r>
          </a:p>
          <a:p>
            <a:r>
              <a:rPr lang="en-GB"/>
              <a:t>Growing political &amp; public interest in reducing crime &amp; the fear.</a:t>
            </a:r>
          </a:p>
          <a:p>
            <a:r>
              <a:rPr lang="en-GB"/>
              <a:t>1984 Crime Watch UK – ‘sleep safe &amp; don’t have nightmares’</a:t>
            </a:r>
          </a:p>
          <a:p>
            <a:r>
              <a:rPr lang="en-GB"/>
              <a:t>1994 Crime Survey  - new questions on crime &amp; criminal worries </a:t>
            </a:r>
          </a:p>
          <a:p>
            <a:r>
              <a:rPr lang="en-GB"/>
              <a:t>Fear surpassed unemployment &amp; health  </a:t>
            </a:r>
          </a:p>
          <a:p>
            <a:pPr marL="0" indent="0">
              <a:buNone/>
            </a:pPr>
            <a:endParaRPr lang="en-GB"/>
          </a:p>
        </p:txBody>
      </p:sp>
    </p:spTree>
    <p:extLst>
      <p:ext uri="{BB962C8B-B14F-4D97-AF65-F5344CB8AC3E}">
        <p14:creationId xmlns:p14="http://schemas.microsoft.com/office/powerpoint/2010/main" val="2100039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a:t>Fear of Crime</a:t>
            </a:r>
          </a:p>
        </p:txBody>
      </p:sp>
      <p:sp>
        <p:nvSpPr>
          <p:cNvPr id="3" name="Content Placeholder 2"/>
          <p:cNvSpPr>
            <a:spLocks noGrp="1"/>
          </p:cNvSpPr>
          <p:nvPr>
            <p:ph idx="1"/>
          </p:nvPr>
        </p:nvSpPr>
        <p:spPr>
          <a:xfrm>
            <a:off x="838200" y="1296537"/>
            <a:ext cx="10515600" cy="4880426"/>
          </a:xfrm>
        </p:spPr>
        <p:txBody>
          <a:bodyPr>
            <a:normAutofit fontScale="92500" lnSpcReduction="10000"/>
          </a:bodyPr>
          <a:lstStyle/>
          <a:p>
            <a:r>
              <a:rPr lang="en-GB"/>
              <a:t>People’s fear of crime is a reflection of social issues</a:t>
            </a:r>
          </a:p>
          <a:p>
            <a:r>
              <a:rPr lang="en-GB"/>
              <a:t>The fear of crime in its self a problem</a:t>
            </a:r>
          </a:p>
          <a:p>
            <a:r>
              <a:rPr lang="en-GB"/>
              <a:t>People’s fear exceeds their risk of crime</a:t>
            </a:r>
          </a:p>
          <a:p>
            <a:r>
              <a:rPr lang="en-GB"/>
              <a:t>People’s fears are irrational –</a:t>
            </a:r>
          </a:p>
          <a:p>
            <a:pPr lvl="1"/>
            <a:r>
              <a:rPr lang="en-GB"/>
              <a:t>Example  -being assaulted -  young men are less like to worry compared to the elderly</a:t>
            </a:r>
          </a:p>
          <a:p>
            <a:pPr lvl="1"/>
            <a:endParaRPr lang="en-GB"/>
          </a:p>
          <a:p>
            <a:pPr lvl="1"/>
            <a:r>
              <a:rPr lang="en-GB" sz="2600"/>
              <a:t>BBC news 7/10/19 Blackpool young people &amp; knife crime</a:t>
            </a:r>
          </a:p>
          <a:p>
            <a:pPr lvl="2"/>
            <a:r>
              <a:rPr lang="en-GB"/>
              <a:t>‘protection from each other’ </a:t>
            </a:r>
          </a:p>
          <a:p>
            <a:pPr lvl="2"/>
            <a:endParaRPr lang="en-GB"/>
          </a:p>
          <a:p>
            <a:pPr lvl="1"/>
            <a:r>
              <a:rPr lang="en-GB">
                <a:hlinkClick r:id="rId2"/>
              </a:rPr>
              <a:t>https://www.bbc.co.uk/news/uk-49923129</a:t>
            </a:r>
            <a:endParaRPr lang="en-GB"/>
          </a:p>
          <a:p>
            <a:pPr lvl="1"/>
            <a:endParaRPr lang="en-GB"/>
          </a:p>
          <a:p>
            <a:pPr lvl="1">
              <a:buNone/>
            </a:pPr>
            <a:r>
              <a:rPr lang="en-GB"/>
              <a:t>	</a:t>
            </a:r>
          </a:p>
          <a:p>
            <a:pPr lvl="1">
              <a:buNone/>
            </a:pPr>
            <a:endParaRPr lang="en-GB"/>
          </a:p>
          <a:p>
            <a:pPr lvl="1">
              <a:buNone/>
            </a:pP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E14EF-534B-44D2-602F-EA0FB2111B7B}"/>
              </a:ext>
            </a:extLst>
          </p:cNvPr>
          <p:cNvSpPr>
            <a:spLocks noGrp="1"/>
          </p:cNvSpPr>
          <p:nvPr>
            <p:ph type="title"/>
          </p:nvPr>
        </p:nvSpPr>
        <p:spPr>
          <a:xfrm>
            <a:off x="635000" y="640823"/>
            <a:ext cx="3418659" cy="5583148"/>
          </a:xfrm>
        </p:spPr>
        <p:txBody>
          <a:bodyPr anchor="ctr">
            <a:normAutofit/>
          </a:bodyPr>
          <a:lstStyle/>
          <a:p>
            <a:r>
              <a:rPr lang="en-GB" sz="5400"/>
              <a:t>Harm Level</a:t>
            </a:r>
            <a:br>
              <a:rPr lang="en-GB" sz="5400"/>
            </a:br>
            <a:r>
              <a:rPr lang="en-GB" sz="5400">
                <a:cs typeface="Calibri Light"/>
              </a:rPr>
              <a:t>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69868F8-632D-0379-4537-5E970AA2455C}"/>
              </a:ext>
            </a:extLst>
          </p:cNvPr>
          <p:cNvGraphicFramePr>
            <a:graphicFrameLocks noGrp="1"/>
          </p:cNvGraphicFramePr>
          <p:nvPr>
            <p:ph idx="1"/>
            <p:extLst>
              <p:ext uri="{D42A27DB-BD31-4B8C-83A1-F6EECF244321}">
                <p14:modId xmlns:p14="http://schemas.microsoft.com/office/powerpoint/2010/main" val="267074035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0984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a:br>
            <a:r>
              <a:rPr lang="en-GB" sz="3200" b="1"/>
              <a:t>Police in England and Wales pledge to attend every home burglary</a:t>
            </a:r>
            <a:endParaRPr lang="en-US" sz="3200" b="1">
              <a:cs typeface="Calibri Light"/>
            </a:endParaRPr>
          </a:p>
          <a:p>
            <a:endParaRPr lang="en-GB" sz="3200" b="1">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hlinkClick r:id="rId2"/>
              </a:rPr>
              <a:t>https://www.bbc.co.uk/news/uk-63139443</a:t>
            </a:r>
            <a:endParaRPr lang="en-GB">
              <a:ea typeface="+mn-lt"/>
              <a:cs typeface="+mn-lt"/>
            </a:endParaRPr>
          </a:p>
          <a:p>
            <a:endParaRPr lang="en-GB">
              <a:cs typeface="Calibri"/>
            </a:endParaRPr>
          </a:p>
          <a:p>
            <a:r>
              <a:rPr lang="en-GB" b="1">
                <a:ea typeface="+mn-lt"/>
                <a:cs typeface="+mn-lt"/>
              </a:rPr>
              <a:t>Police chiefs in England and Wales have pledged to send an officer to every single burgled home.</a:t>
            </a:r>
          </a:p>
          <a:p>
            <a:r>
              <a:rPr lang="en-GB">
                <a:ea typeface="+mn-lt"/>
                <a:cs typeface="+mn-lt"/>
              </a:rPr>
              <a:t>All 43 forces agreed to the commitment   WHY?</a:t>
            </a:r>
          </a:p>
          <a:p>
            <a:r>
              <a:rPr lang="en-GB">
                <a:ea typeface="+mn-lt"/>
                <a:cs typeface="+mn-lt"/>
              </a:rPr>
              <a:t>giving people "peace of mind"</a:t>
            </a:r>
          </a:p>
          <a:p>
            <a:r>
              <a:rPr lang="en-GB">
                <a:cs typeface="Calibri"/>
              </a:rPr>
              <a:t>Victims of burglary not given the right justice they deserve. </a:t>
            </a:r>
          </a:p>
          <a:p>
            <a:r>
              <a:rPr lang="en-GB">
                <a:ea typeface="+mn-lt"/>
                <a:cs typeface="+mn-lt"/>
              </a:rPr>
              <a:t>April 21/March 22 Home Office showed just 6.3% of robbery offences and 4.1% of thefts in England and Wales resulted in charges.</a:t>
            </a:r>
          </a:p>
          <a:p>
            <a:r>
              <a:rPr lang="en-GB">
                <a:ea typeface="+mn-lt"/>
                <a:cs typeface="+mn-lt"/>
              </a:rPr>
              <a:t>Police attendance at burglaries in London had fallen to 50%.</a:t>
            </a:r>
            <a:endParaRPr lang="en-GB"/>
          </a:p>
        </p:txBody>
      </p:sp>
    </p:spTree>
    <p:extLst>
      <p:ext uri="{BB962C8B-B14F-4D97-AF65-F5344CB8AC3E}">
        <p14:creationId xmlns:p14="http://schemas.microsoft.com/office/powerpoint/2010/main" val="1288786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635000" y="640823"/>
            <a:ext cx="3418659" cy="5583148"/>
          </a:xfrm>
        </p:spPr>
        <p:txBody>
          <a:bodyPr anchor="ctr">
            <a:normAutofit/>
          </a:bodyPr>
          <a:lstStyle/>
          <a:p>
            <a:r>
              <a:rPr lang="en-GB" sz="5400"/>
              <a:t>#MeToo Movement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44E2A3-7C4B-D7A7-C592-A8CBB74AB1BE}"/>
              </a:ext>
            </a:extLst>
          </p:cNvPr>
          <p:cNvGraphicFramePr>
            <a:graphicFrameLocks noGrp="1"/>
          </p:cNvGraphicFramePr>
          <p:nvPr>
            <p:ph idx="1"/>
            <p:extLst>
              <p:ext uri="{D42A27DB-BD31-4B8C-83A1-F6EECF244321}">
                <p14:modId xmlns:p14="http://schemas.microsoft.com/office/powerpoint/2010/main" val="41511015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13445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1137033" y="670559"/>
            <a:ext cx="4683321" cy="2148841"/>
          </a:xfrm>
        </p:spPr>
        <p:txBody>
          <a:bodyPr anchor="t">
            <a:normAutofit/>
          </a:bodyPr>
          <a:lstStyle/>
          <a:p>
            <a:endParaRPr lang="en-GB"/>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2"/>
          <a:srcRect l="433" r="3342"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797004" y="670559"/>
            <a:ext cx="4555782" cy="5445076"/>
          </a:xfrm>
        </p:spPr>
        <p:txBody>
          <a:bodyPr anchor="t">
            <a:normAutofit/>
          </a:bodyPr>
          <a:lstStyle/>
          <a:p>
            <a:r>
              <a:rPr lang="en-US">
                <a:ea typeface="+mn-lt"/>
                <a:cs typeface="+mn-lt"/>
              </a:rPr>
              <a:t> The Sun Newspaper published in 2018 article that alleged he was a "wife beater"</a:t>
            </a:r>
          </a:p>
          <a:p>
            <a:r>
              <a:rPr lang="en-US">
                <a:ea typeface="+mn-lt"/>
                <a:cs typeface="+mn-lt"/>
              </a:rPr>
              <a:t>Depp filed a defamation lawsuit against her after the failed case in High Court of Justice, London. </a:t>
            </a:r>
          </a:p>
          <a:p>
            <a:r>
              <a:rPr lang="en-US">
                <a:ea typeface="+mn-lt"/>
                <a:cs typeface="+mn-lt"/>
              </a:rPr>
              <a:t>USA court found that She was the abuser in the relationship. </a:t>
            </a:r>
          </a:p>
          <a:p>
            <a:endParaRPr lang="en-US">
              <a:cs typeface="Calibri"/>
            </a:endParaRPr>
          </a:p>
        </p:txBody>
      </p:sp>
    </p:spTree>
    <p:extLst>
      <p:ext uri="{BB962C8B-B14F-4D97-AF65-F5344CB8AC3E}">
        <p14:creationId xmlns:p14="http://schemas.microsoft.com/office/powerpoint/2010/main" val="1579266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a:t>Media portray of shocking terrorist acts</a:t>
            </a:r>
          </a:p>
          <a:p>
            <a:r>
              <a:rPr lang="en-GB"/>
              <a:t>A fear of it happening on a regular basis, in public places = a adjustment in our lives</a:t>
            </a:r>
          </a:p>
          <a:p>
            <a:r>
              <a:rPr lang="en-GB"/>
              <a:t>https://www.statista.com/statistics/488048/worry-about-terror-attacks-in-britain-uk/</a:t>
            </a:r>
          </a:p>
          <a:p>
            <a:r>
              <a:rPr lang="en-GB"/>
              <a:t>Independent Newspaper May Bullman reported that UK is more concerned about terror than any other country.</a:t>
            </a:r>
          </a:p>
          <a:p>
            <a:r>
              <a:rPr lang="en-GB">
                <a:hlinkClick r:id="rId3"/>
              </a:rPr>
              <a:t>https://www.independent.co.uk/news/uk/home-news/uk-terror-concerns-higher-other-countries-isis-terrorism-attacks-study-ipsos-mori-britain-a8147691.html</a:t>
            </a:r>
            <a:endParaRPr lang="en-GB"/>
          </a:p>
          <a:p>
            <a:endParaRPr lang="en-GB"/>
          </a:p>
        </p:txBody>
      </p:sp>
    </p:spTree>
    <p:extLst>
      <p:ext uri="{BB962C8B-B14F-4D97-AF65-F5344CB8AC3E}">
        <p14:creationId xmlns:p14="http://schemas.microsoft.com/office/powerpoint/2010/main" val="199678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2339242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365125"/>
            <a:ext cx="10515600" cy="915035"/>
          </a:xfrm>
        </p:spPr>
        <p:txBody>
          <a:bodyPr/>
          <a:lstStyle/>
          <a:p>
            <a:r>
              <a:rPr lang="en-GB"/>
              <a:t>Terror Attacks Fear</a:t>
            </a:r>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838200" y="1280160"/>
            <a:ext cx="10515600" cy="4896803"/>
          </a:xfrm>
        </p:spPr>
        <p:txBody>
          <a:bodyPr/>
          <a:lstStyle/>
          <a:p>
            <a:r>
              <a:rPr lang="en-GB">
                <a:hlinkClick r:id="rId2"/>
              </a:rPr>
              <a:t>https://www.theguardian.com/commentisfree/2015/jan/13/distorted-fears-cost-lives-terrorism-murders</a:t>
            </a:r>
            <a:endParaRPr lang="en-GB"/>
          </a:p>
          <a:p>
            <a:r>
              <a:rPr lang="en-GB"/>
              <a:t>Guardian Newspaper - Polly Toynbee</a:t>
            </a:r>
          </a:p>
          <a:p>
            <a:r>
              <a:rPr lang="en-GB"/>
              <a:t>‘Why our distorted fears cost more lives than terrorism’</a:t>
            </a:r>
          </a:p>
          <a:p>
            <a:endParaRPr lang="en-GB"/>
          </a:p>
        </p:txBody>
      </p:sp>
    </p:spTree>
    <p:extLst>
      <p:ext uri="{BB962C8B-B14F-4D97-AF65-F5344CB8AC3E}">
        <p14:creationId xmlns:p14="http://schemas.microsoft.com/office/powerpoint/2010/main" val="3166141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a:t>Fear of Crime</a:t>
            </a:r>
          </a:p>
        </p:txBody>
      </p:sp>
      <p:sp>
        <p:nvSpPr>
          <p:cNvPr id="3" name="Content Placeholder 2"/>
          <p:cNvSpPr>
            <a:spLocks noGrp="1"/>
          </p:cNvSpPr>
          <p:nvPr>
            <p:ph idx="1"/>
          </p:nvPr>
        </p:nvSpPr>
        <p:spPr/>
        <p:txBody>
          <a:bodyPr/>
          <a:lstStyle/>
          <a:p>
            <a:r>
              <a:rPr lang="en-GB"/>
              <a:t>How vulnerable do you feel?</a:t>
            </a:r>
          </a:p>
          <a:p>
            <a:r>
              <a:rPr lang="en-GB"/>
              <a:t>What if we have never experienced being vulnerable</a:t>
            </a:r>
          </a:p>
          <a:p>
            <a:r>
              <a:rPr lang="en-GB">
                <a:hlinkClick r:id="rId2"/>
              </a:rPr>
              <a:t>www.ons.gov.uk/</a:t>
            </a:r>
            <a:endParaRPr lang="en-GB"/>
          </a:p>
          <a:p>
            <a:r>
              <a:rPr lang="en-GB">
                <a:hlinkClick r:id="rId3"/>
              </a:rPr>
              <a:t>https://www.ons.gov.uk/peoplepopulationandcommunity/crimeandjustice/articles/publicperceptionsofcrimeinenglandandwales/yearendingmarch2016#worry-about-crime</a:t>
            </a:r>
            <a:endParaRPr lang="en-GB"/>
          </a:p>
          <a:p>
            <a:r>
              <a:rPr lang="en-GB"/>
              <a:t>Public perception of crime</a:t>
            </a:r>
          </a:p>
        </p:txBody>
      </p:sp>
    </p:spTree>
    <p:extLst>
      <p:ext uri="{BB962C8B-B14F-4D97-AF65-F5344CB8AC3E}">
        <p14:creationId xmlns:p14="http://schemas.microsoft.com/office/powerpoint/2010/main" val="1872439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CA85C-3B9B-2A1E-F70C-76CD0C799688}"/>
              </a:ext>
            </a:extLst>
          </p:cNvPr>
          <p:cNvSpPr>
            <a:spLocks noGrp="1"/>
          </p:cNvSpPr>
          <p:nvPr>
            <p:ph type="title"/>
          </p:nvPr>
        </p:nvSpPr>
        <p:spPr/>
        <p:txBody>
          <a:bodyPr/>
          <a:lstStyle/>
          <a:p>
            <a:r>
              <a:rPr lang="en-GB"/>
              <a:t>Group work</a:t>
            </a:r>
          </a:p>
        </p:txBody>
      </p:sp>
      <p:sp>
        <p:nvSpPr>
          <p:cNvPr id="3" name="Content Placeholder 2">
            <a:extLst>
              <a:ext uri="{FF2B5EF4-FFF2-40B4-BE49-F238E27FC236}">
                <a16:creationId xmlns:a16="http://schemas.microsoft.com/office/drawing/2014/main" id="{39F291F3-3534-7DA0-0961-A8AEFCA3A15B}"/>
              </a:ext>
            </a:extLst>
          </p:cNvPr>
          <p:cNvSpPr>
            <a:spLocks noGrp="1"/>
          </p:cNvSpPr>
          <p:nvPr>
            <p:ph idx="1"/>
          </p:nvPr>
        </p:nvSpPr>
        <p:spPr/>
        <p:txBody>
          <a:bodyPr/>
          <a:lstStyle/>
          <a:p>
            <a:r>
              <a:rPr lang="en-GB">
                <a:hlinkClick r:id="rId2"/>
              </a:rPr>
              <a:t>The impact of crime on victims and society - Office for National Statistics (ons.gov.uk)</a:t>
            </a:r>
            <a:endParaRPr lang="en-GB"/>
          </a:p>
          <a:p>
            <a:endParaRPr lang="en-GB"/>
          </a:p>
          <a:p>
            <a:r>
              <a:rPr lang="en-GB"/>
              <a:t>Discuss what Office of National Statistics stating about the fear of crime</a:t>
            </a:r>
          </a:p>
          <a:p>
            <a:endParaRPr lang="en-GB"/>
          </a:p>
        </p:txBody>
      </p:sp>
      <p:pic>
        <p:nvPicPr>
          <p:cNvPr id="5" name="Graphic 4" descr="Clipboard Mixed with solid fill">
            <a:extLst>
              <a:ext uri="{FF2B5EF4-FFF2-40B4-BE49-F238E27FC236}">
                <a16:creationId xmlns:a16="http://schemas.microsoft.com/office/drawing/2014/main" id="{A4B268D8-15DA-05A0-957C-A46D54FA1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39050" y="4171950"/>
            <a:ext cx="2171700" cy="2171700"/>
          </a:xfrm>
          <a:prstGeom prst="rect">
            <a:avLst/>
          </a:prstGeom>
        </p:spPr>
      </p:pic>
    </p:spTree>
    <p:extLst>
      <p:ext uri="{BB962C8B-B14F-4D97-AF65-F5344CB8AC3E}">
        <p14:creationId xmlns:p14="http://schemas.microsoft.com/office/powerpoint/2010/main" val="2170608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B7F81-3492-1DDD-B850-C26B08649FBC}"/>
              </a:ext>
            </a:extLst>
          </p:cNvPr>
          <p:cNvSpPr>
            <a:spLocks noGrp="1"/>
          </p:cNvSpPr>
          <p:nvPr>
            <p:ph type="title"/>
          </p:nvPr>
        </p:nvSpPr>
        <p:spPr/>
        <p:txBody>
          <a:bodyPr/>
          <a:lstStyle/>
          <a:p>
            <a:endParaRPr lang="en-GB"/>
          </a:p>
        </p:txBody>
      </p:sp>
      <p:pic>
        <p:nvPicPr>
          <p:cNvPr id="3074" name="Picture 2" descr="Image result for break image">
            <a:extLst>
              <a:ext uri="{FF2B5EF4-FFF2-40B4-BE49-F238E27FC236}">
                <a16:creationId xmlns:a16="http://schemas.microsoft.com/office/drawing/2014/main" id="{DD0C1790-B671-BC5C-4967-C74A209C8E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6105" y="365126"/>
            <a:ext cx="7362783" cy="3862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2617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EA5E07-0D8D-8F46-FA54-035C8175636E}"/>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Vulnerable victims</a:t>
            </a:r>
          </a:p>
        </p:txBody>
      </p:sp>
      <p:pic>
        <p:nvPicPr>
          <p:cNvPr id="4" name="Picture 4" descr="Diagram&#10;&#10;Description automatically generated">
            <a:extLst>
              <a:ext uri="{FF2B5EF4-FFF2-40B4-BE49-F238E27FC236}">
                <a16:creationId xmlns:a16="http://schemas.microsoft.com/office/drawing/2014/main" id="{252B04FA-0BD6-D7D2-31CB-710A31B5DB48}"/>
              </a:ext>
            </a:extLst>
          </p:cNvPr>
          <p:cNvPicPr>
            <a:picLocks noGrp="1" noChangeAspect="1"/>
          </p:cNvPicPr>
          <p:nvPr>
            <p:ph idx="1"/>
          </p:nvPr>
        </p:nvPicPr>
        <p:blipFill>
          <a:blip r:embed="rId2"/>
          <a:stretch>
            <a:fillRect/>
          </a:stretch>
        </p:blipFill>
        <p:spPr>
          <a:xfrm>
            <a:off x="6623620" y="578738"/>
            <a:ext cx="4252911" cy="5670549"/>
          </a:xfrm>
          <a:prstGeom prst="rect">
            <a:avLst/>
          </a:prstGeom>
        </p:spPr>
      </p:pic>
    </p:spTree>
    <p:extLst>
      <p:ext uri="{BB962C8B-B14F-4D97-AF65-F5344CB8AC3E}">
        <p14:creationId xmlns:p14="http://schemas.microsoft.com/office/powerpoint/2010/main" val="369601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RECAP - 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8478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3D5A-D07F-4659-E7CE-8975B19EF371}"/>
              </a:ext>
            </a:extLst>
          </p:cNvPr>
          <p:cNvSpPr>
            <a:spLocks noGrp="1"/>
          </p:cNvSpPr>
          <p:nvPr>
            <p:ph type="title"/>
          </p:nvPr>
        </p:nvSpPr>
        <p:spPr>
          <a:xfrm>
            <a:off x="649224" y="960120"/>
            <a:ext cx="3867912" cy="4169664"/>
          </a:xfrm>
        </p:spPr>
        <p:txBody>
          <a:bodyPr>
            <a:normAutofit/>
          </a:bodyPr>
          <a:lstStyle/>
          <a:p>
            <a:pPr algn="r"/>
            <a:r>
              <a:rPr lang="en-GB"/>
              <a:t>Definition of a Child </a:t>
            </a:r>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3A6029-18AD-79B4-9FC5-2044158CB9B2}"/>
              </a:ext>
            </a:extLst>
          </p:cNvPr>
          <p:cNvSpPr>
            <a:spLocks noGrp="1"/>
          </p:cNvSpPr>
          <p:nvPr>
            <p:ph idx="1"/>
          </p:nvPr>
        </p:nvSpPr>
        <p:spPr>
          <a:xfrm>
            <a:off x="4983480" y="960120"/>
            <a:ext cx="5513832" cy="4169664"/>
          </a:xfrm>
        </p:spPr>
        <p:txBody>
          <a:bodyPr anchor="ctr">
            <a:normAutofit fontScale="92500" lnSpcReduction="20000"/>
          </a:bodyPr>
          <a:lstStyle/>
          <a:p>
            <a:endParaRPr lang="en-GB" sz="3200" dirty="0"/>
          </a:p>
          <a:p>
            <a:r>
              <a:rPr lang="en-GB" sz="3200" dirty="0"/>
              <a:t>A child is defined as any person under the age of 18 years of age …….. Section 105 of the Children's Act 1989</a:t>
            </a:r>
            <a:endParaRPr lang="en-GB" dirty="0"/>
          </a:p>
          <a:p>
            <a:endParaRPr lang="en-GB" sz="3200" dirty="0"/>
          </a:p>
          <a:p>
            <a:r>
              <a:rPr lang="en-GB" sz="1900" b="1" dirty="0">
                <a:ea typeface="+mn-lt"/>
                <a:cs typeface="+mn-lt"/>
              </a:rPr>
              <a:t>Aim</a:t>
            </a:r>
            <a:br>
              <a:rPr lang="en-GB" sz="1900" b="1" dirty="0">
                <a:ea typeface="+mn-lt"/>
                <a:cs typeface="+mn-lt"/>
              </a:rPr>
            </a:br>
            <a:r>
              <a:rPr lang="en-GB" sz="1900" b="1" dirty="0">
                <a:ea typeface="+mn-lt"/>
                <a:cs typeface="+mn-lt"/>
              </a:rPr>
              <a:t>To strengthen protections for children and clarify and simplify the existing patchwork of legislation.</a:t>
            </a:r>
            <a:endParaRPr lang="en-GB" sz="1900" b="1" dirty="0">
              <a:cs typeface="Calibri" panose="020F0502020204030204"/>
            </a:endParaRPr>
          </a:p>
          <a:p>
            <a:r>
              <a:rPr lang="en-GB" sz="1900" b="1" dirty="0">
                <a:cs typeface="Calibri" panose="020F0502020204030204"/>
              </a:rPr>
              <a:t>1889 criminal acts impose against abusing children</a:t>
            </a:r>
          </a:p>
          <a:p>
            <a:pPr lvl="1"/>
            <a:r>
              <a:rPr lang="en-GB" sz="1900" b="1" dirty="0">
                <a:cs typeface="Calibri" panose="020F0502020204030204"/>
              </a:rPr>
              <a:t>1822 First UK </a:t>
            </a:r>
            <a:r>
              <a:rPr lang="en-GB" sz="1900" b="1" dirty="0">
                <a:ea typeface="+mn-lt"/>
                <a:cs typeface="+mn-lt"/>
              </a:rPr>
              <a:t>animal welfare law</a:t>
            </a:r>
            <a:endParaRPr lang="en-US" sz="1900" dirty="0">
              <a:ea typeface="+mn-lt"/>
              <a:cs typeface="+mn-lt"/>
            </a:endParaRPr>
          </a:p>
          <a:p>
            <a:r>
              <a:rPr lang="en-GB" sz="1900" b="1" dirty="0">
                <a:cs typeface="Calibri" panose="020F0502020204030204"/>
              </a:rPr>
              <a:t>1904 NSPCC and abuse of children</a:t>
            </a:r>
            <a:endParaRPr lang="en-GB" sz="1900" dirty="0"/>
          </a:p>
          <a:p>
            <a:endParaRPr lang="en-GB" sz="2400" dirty="0">
              <a:cs typeface="Calibri" panose="020F0502020204030204"/>
            </a:endParaRP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6551216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a:ea typeface="Calibri Light"/>
                <a:cs typeface="Calibri Light"/>
              </a:rPr>
              <a:t>Factors of vulnerability</a:t>
            </a:r>
            <a:endParaRPr lang="en-GB" sz="360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a:ea typeface="+mn-lt"/>
                <a:cs typeface="+mn-lt"/>
              </a:rPr>
              <a:t>Equalities / Discrimination Factors...</a:t>
            </a:r>
            <a:endParaRPr lang="en-GB">
              <a:ea typeface="Calibri"/>
              <a:cs typeface="Calibri"/>
            </a:endParaRPr>
          </a:p>
          <a:p>
            <a:pPr>
              <a:buNone/>
            </a:pPr>
            <a:r>
              <a:rPr lang="en-GB">
                <a:ea typeface="+mn-lt"/>
                <a:cs typeface="+mn-lt"/>
              </a:rPr>
              <a:t>•Gender / transgender</a:t>
            </a:r>
            <a:endParaRPr lang="en-GB"/>
          </a:p>
          <a:p>
            <a:pPr>
              <a:buNone/>
            </a:pPr>
            <a:r>
              <a:rPr lang="en-GB">
                <a:ea typeface="+mn-lt"/>
                <a:cs typeface="+mn-lt"/>
              </a:rPr>
              <a:t>•Sexual orientation</a:t>
            </a:r>
            <a:endParaRPr lang="en-GB"/>
          </a:p>
          <a:p>
            <a:pPr>
              <a:buNone/>
            </a:pPr>
            <a:r>
              <a:rPr lang="en-GB">
                <a:ea typeface="+mn-lt"/>
                <a:cs typeface="+mn-lt"/>
              </a:rPr>
              <a:t>•Ethnic background (including language)</a:t>
            </a:r>
            <a:endParaRPr lang="en-GB">
              <a:ea typeface="Calibri" panose="020F0502020204030204"/>
              <a:cs typeface="Calibri" panose="020F0502020204030204"/>
            </a:endParaRPr>
          </a:p>
          <a:p>
            <a:pPr>
              <a:buNone/>
            </a:pPr>
            <a:r>
              <a:rPr lang="en-GB">
                <a:ea typeface="+mn-lt"/>
                <a:cs typeface="+mn-lt"/>
              </a:rPr>
              <a:t>•Religion / beliefs</a:t>
            </a:r>
          </a:p>
          <a:p>
            <a:pPr>
              <a:buFont typeface="Wingdings" panose="020B0604020202020204" pitchFamily="34" charset="0"/>
              <a:buChar char="§"/>
            </a:pPr>
            <a:r>
              <a:rPr lang="en-GB">
                <a:ea typeface="+mn-lt"/>
                <a:cs typeface="+mn-lt"/>
              </a:rPr>
              <a:t>Age</a:t>
            </a:r>
            <a:endParaRPr lang="en-GB">
              <a:ea typeface="Calibri"/>
              <a:cs typeface="Calibri"/>
            </a:endParaRPr>
          </a:p>
          <a:p>
            <a:pPr>
              <a:buFont typeface="Wingdings" panose="020B0604020202020204" pitchFamily="34" charset="0"/>
              <a:buChar char="§"/>
            </a:pPr>
            <a:r>
              <a:rPr lang="en-GB">
                <a:ea typeface="+mn-lt"/>
                <a:cs typeface="+mn-lt"/>
              </a:rPr>
              <a:t>Health</a:t>
            </a:r>
          </a:p>
          <a:p>
            <a:pPr marL="0" indent="0">
              <a:buNone/>
            </a:pPr>
            <a:r>
              <a:rPr lang="en-GB">
                <a:ea typeface="+mn-lt"/>
                <a:cs typeface="+mn-lt"/>
              </a:rPr>
              <a:t>Equality Act 2010 - legally protects people from discrimination</a:t>
            </a:r>
          </a:p>
          <a:p>
            <a:pPr marL="0" indent="0">
              <a:buNone/>
            </a:pPr>
            <a:endParaRPr lang="en-GB">
              <a:ea typeface="+mn-lt"/>
              <a:cs typeface="+mn-lt"/>
            </a:endParaRPr>
          </a:p>
          <a:p>
            <a:pPr marL="0" indent="0">
              <a:buNone/>
            </a:pPr>
            <a:r>
              <a:rPr lang="en-GB">
                <a:ea typeface="+mn-lt"/>
                <a:cs typeface="+mn-lt"/>
                <a:hlinkClick r:id="rId2"/>
              </a:rPr>
              <a:t>https://www.youtube.com/watch?v=vVQPgE5s3pM</a:t>
            </a:r>
            <a:endParaRPr lang="en-GB">
              <a:ea typeface="+mn-lt"/>
              <a:cs typeface="+mn-lt"/>
            </a:endParaRPr>
          </a:p>
          <a:p>
            <a:pPr marL="0" indent="0">
              <a:buNone/>
            </a:pPr>
            <a:r>
              <a:rPr lang="en-GB">
                <a:ea typeface="Calibri"/>
                <a:cs typeface="Calibri"/>
              </a:rPr>
              <a:t>Threatened by media to expose him</a:t>
            </a:r>
          </a:p>
          <a:p>
            <a:pPr marL="0" indent="0">
              <a:buNone/>
            </a:pPr>
            <a:r>
              <a:rPr lang="en-GB">
                <a:ea typeface="Calibri"/>
                <a:cs typeface="Calibri"/>
              </a:rPr>
              <a:t>Media made out that he was very unwell</a:t>
            </a:r>
          </a:p>
          <a:p>
            <a:pPr marL="0" indent="0">
              <a:buNone/>
            </a:pPr>
            <a:r>
              <a:rPr lang="en-GB">
                <a:ea typeface="Calibri"/>
                <a:cs typeface="Calibri"/>
              </a:rPr>
              <a:t>Competed Iron Man 2 days after the media report</a:t>
            </a:r>
          </a:p>
        </p:txBody>
      </p:sp>
    </p:spTree>
    <p:extLst>
      <p:ext uri="{BB962C8B-B14F-4D97-AF65-F5344CB8AC3E}">
        <p14:creationId xmlns:p14="http://schemas.microsoft.com/office/powerpoint/2010/main" val="22543706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a:cs typeface="Calibri Light"/>
              </a:rPr>
            </a:br>
            <a:r>
              <a:rPr lang="en-GB" sz="3200">
                <a:cs typeface="Calibri Light"/>
              </a:rPr>
              <a:t>Factors of vulnerability</a:t>
            </a:r>
            <a:endParaRPr lang="en-GB" sz="3200">
              <a:ea typeface="+mj-lt"/>
              <a:cs typeface="+mj-lt"/>
            </a:endParaRPr>
          </a:p>
          <a:p>
            <a:endParaRPr lang="en-GB" sz="320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a:ea typeface="+mn-lt"/>
                <a:cs typeface="+mn-lt"/>
              </a:rPr>
              <a:t>Personal Circumstances</a:t>
            </a:r>
            <a:endParaRPr lang="en-GB" sz="2400">
              <a:cs typeface="Calibri" panose="020F0502020204030204"/>
            </a:endParaRPr>
          </a:p>
          <a:p>
            <a:r>
              <a:rPr lang="en-GB" sz="2400">
                <a:ea typeface="+mn-lt"/>
                <a:cs typeface="+mn-lt"/>
              </a:rPr>
              <a:t>Considers themselves vulnerable </a:t>
            </a:r>
            <a:endParaRPr lang="en-GB" sz="2400">
              <a:cs typeface="Calibri"/>
            </a:endParaRPr>
          </a:p>
          <a:p>
            <a:r>
              <a:rPr lang="en-GB" sz="2400">
                <a:ea typeface="+mn-lt"/>
                <a:cs typeface="+mn-lt"/>
              </a:rPr>
              <a:t>Social Isolation</a:t>
            </a:r>
            <a:endParaRPr lang="en-GB" sz="2400">
              <a:cs typeface="Calibri"/>
            </a:endParaRPr>
          </a:p>
          <a:p>
            <a:r>
              <a:rPr lang="en-GB" sz="2400">
                <a:ea typeface="+mn-lt"/>
                <a:cs typeface="+mn-lt"/>
              </a:rPr>
              <a:t>Poor social skills</a:t>
            </a:r>
            <a:endParaRPr lang="en-GB" sz="2400">
              <a:cs typeface="Calibri"/>
            </a:endParaRPr>
          </a:p>
          <a:p>
            <a:r>
              <a:rPr lang="en-GB" sz="2400">
                <a:ea typeface="+mn-lt"/>
                <a:cs typeface="+mn-lt"/>
              </a:rPr>
              <a:t>History of offending</a:t>
            </a:r>
            <a:endParaRPr lang="en-GB" sz="2400">
              <a:cs typeface="Calibri"/>
            </a:endParaRPr>
          </a:p>
          <a:p>
            <a:r>
              <a:rPr lang="en-GB" sz="2400">
                <a:ea typeface="+mn-lt"/>
                <a:cs typeface="+mn-lt"/>
              </a:rPr>
              <a:t>Self-neglect</a:t>
            </a:r>
            <a:endParaRPr lang="en-GB" sz="2400">
              <a:cs typeface="Calibri"/>
            </a:endParaRPr>
          </a:p>
          <a:p>
            <a:r>
              <a:rPr lang="en-GB" sz="2400">
                <a:ea typeface="+mn-lt"/>
                <a:cs typeface="+mn-lt"/>
              </a:rPr>
              <a:t>Overcrowding</a:t>
            </a:r>
            <a:endParaRPr lang="en-GB" sz="2400">
              <a:cs typeface="Calibri"/>
            </a:endParaRPr>
          </a:p>
          <a:p>
            <a:r>
              <a:rPr lang="en-GB" sz="2400">
                <a:ea typeface="+mn-lt"/>
                <a:cs typeface="+mn-lt"/>
              </a:rPr>
              <a:t>Affected by anti-social behaviour</a:t>
            </a:r>
            <a:endParaRPr lang="en-GB" sz="2400">
              <a:cs typeface="Calibri"/>
            </a:endParaRPr>
          </a:p>
          <a:p>
            <a:endParaRPr lang="en-GB" sz="240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7260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a:ea typeface="Calibri Light"/>
                <a:cs typeface="Calibri Light"/>
              </a:rPr>
            </a:br>
            <a:r>
              <a:rPr lang="en-GB" sz="3600">
                <a:ea typeface="Calibri Light"/>
                <a:cs typeface="Calibri Light"/>
              </a:rPr>
              <a:t>Factors of vulnerability</a:t>
            </a:r>
            <a:endParaRPr lang="en-GB" sz="3600">
              <a:ea typeface="+mj-lt"/>
              <a:cs typeface="+mj-lt"/>
            </a:endParaRPr>
          </a:p>
          <a:p>
            <a:endParaRPr lang="en-GB" sz="360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a:ea typeface="Calibri"/>
                <a:cs typeface="Calibri"/>
              </a:rPr>
              <a:t>Economic factors. …</a:t>
            </a:r>
          </a:p>
          <a:p>
            <a:r>
              <a:rPr lang="en-GB">
                <a:ea typeface="+mn-lt"/>
                <a:cs typeface="+mn-lt"/>
              </a:rPr>
              <a:t>Deprivation / financial concerns</a:t>
            </a:r>
          </a:p>
          <a:p>
            <a:r>
              <a:rPr lang="en-GB">
                <a:ea typeface="+mn-lt"/>
                <a:cs typeface="+mn-lt"/>
              </a:rPr>
              <a:t>Unemployment / poor education</a:t>
            </a:r>
            <a:endParaRPr lang="en-GB">
              <a:cs typeface="Calibri"/>
            </a:endParaRPr>
          </a:p>
          <a:p>
            <a:r>
              <a:rPr lang="en-GB">
                <a:ea typeface="+mn-lt"/>
                <a:cs typeface="+mn-lt"/>
              </a:rPr>
              <a:t>Poor housing conditions (including geographical location)</a:t>
            </a:r>
            <a:endParaRPr lang="en-GB">
              <a:cs typeface="Calibri"/>
            </a:endParaRPr>
          </a:p>
          <a:p>
            <a:endParaRPr lang="en-GB">
              <a:ea typeface="+mn-lt"/>
              <a:cs typeface="+mn-lt"/>
            </a:endParaRPr>
          </a:p>
          <a:p>
            <a:endParaRPr lang="en-GB">
              <a:ea typeface="Calibri"/>
              <a:cs typeface="Calibri"/>
            </a:endParaRPr>
          </a:p>
          <a:p>
            <a:r>
              <a:rPr lang="en-GB">
                <a:ea typeface="+mn-lt"/>
                <a:cs typeface="+mn-lt"/>
              </a:rPr>
              <a:t>https://www.youtube.com/watch?v=PJAgPF5FNTQ</a:t>
            </a:r>
            <a:endParaRPr lang="en-GB">
              <a:ea typeface="Calibri"/>
              <a:cs typeface="Calibri"/>
            </a:endParaRPr>
          </a:p>
          <a:p>
            <a:endParaRPr lang="en-GB">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8061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a:ea typeface="+mj-lt"/>
                <a:cs typeface="+mj-lt"/>
              </a:rPr>
            </a:br>
            <a:r>
              <a:rPr lang="en-GB" sz="3600">
                <a:ea typeface="+mj-lt"/>
                <a:cs typeface="+mj-lt"/>
              </a:rPr>
              <a:t>Factors of vulnerability</a:t>
            </a:r>
          </a:p>
          <a:p>
            <a:endParaRPr lang="en-GB" sz="360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a:ea typeface="+mn-lt"/>
                <a:cs typeface="+mn-lt"/>
              </a:rPr>
              <a:t>Some organisations will consider family circumstances:</a:t>
            </a:r>
          </a:p>
          <a:p>
            <a:r>
              <a:rPr lang="en-GB" sz="3200">
                <a:ea typeface="+mn-lt"/>
                <a:cs typeface="+mn-lt"/>
              </a:rPr>
              <a:t>Child protection</a:t>
            </a:r>
            <a:br>
              <a:rPr lang="en-GB" sz="3200">
                <a:ea typeface="+mn-lt"/>
                <a:cs typeface="+mn-lt"/>
              </a:rPr>
            </a:br>
            <a:r>
              <a:rPr lang="en-GB" sz="3200">
                <a:ea typeface="+mn-lt"/>
                <a:cs typeface="+mn-lt"/>
              </a:rPr>
              <a:t> Child in need</a:t>
            </a:r>
            <a:br>
              <a:rPr lang="en-GB" sz="3200">
                <a:ea typeface="+mn-lt"/>
                <a:cs typeface="+mn-lt"/>
              </a:rPr>
            </a:br>
            <a:r>
              <a:rPr lang="en-GB" sz="3200">
                <a:ea typeface="+mn-lt"/>
                <a:cs typeface="+mn-lt"/>
              </a:rPr>
              <a:t> Child in care </a:t>
            </a:r>
            <a:br>
              <a:rPr lang="en-GB" sz="3200">
                <a:ea typeface="+mn-lt"/>
                <a:cs typeface="+mn-lt"/>
              </a:rPr>
            </a:br>
            <a:r>
              <a:rPr lang="en-GB" sz="3200">
                <a:ea typeface="+mn-lt"/>
                <a:cs typeface="+mn-lt"/>
              </a:rPr>
              <a:t>Domestic abuse</a:t>
            </a:r>
            <a:br>
              <a:rPr lang="en-GB" sz="3200">
                <a:ea typeface="+mn-lt"/>
                <a:cs typeface="+mn-lt"/>
              </a:rPr>
            </a:br>
            <a:r>
              <a:rPr lang="en-GB" sz="3200">
                <a:ea typeface="+mn-lt"/>
                <a:cs typeface="+mn-lt"/>
              </a:rPr>
              <a:t> Family members/carers with mental health / drug / alcohol problems</a:t>
            </a:r>
            <a:br>
              <a:rPr lang="en-GB" sz="3200">
                <a:ea typeface="+mn-lt"/>
                <a:cs typeface="+mn-lt"/>
              </a:rPr>
            </a:br>
            <a:r>
              <a:rPr lang="en-GB" sz="3200">
                <a:ea typeface="+mn-lt"/>
                <a:cs typeface="+mn-lt"/>
              </a:rPr>
              <a:t> Family members/carers with a history of offending</a:t>
            </a:r>
            <a:endParaRPr lang="en-GB" sz="3200">
              <a:cs typeface="Calibri"/>
            </a:endParaRPr>
          </a:p>
          <a:p>
            <a:endParaRPr lang="en-GB" sz="32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533565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a:ea typeface="+mn-lt"/>
                <a:cs typeface="+mn-lt"/>
                <a:hlinkClick r:id="rId2"/>
              </a:rPr>
              <a:t>Police &amp; Vulnerability Awareness - YouTube</a:t>
            </a:r>
            <a:endParaRPr lang="en-GB" sz="2400">
              <a:ea typeface="+mn-lt"/>
              <a:cs typeface="+mn-lt"/>
            </a:endParaRPr>
          </a:p>
          <a:p>
            <a:endParaRPr lang="en-GB" sz="2400">
              <a:ea typeface="+mn-lt"/>
              <a:cs typeface="+mn-lt"/>
            </a:endParaRPr>
          </a:p>
          <a:p>
            <a:r>
              <a:rPr lang="en-GB" sz="2400">
                <a:ea typeface="+mn-lt"/>
                <a:cs typeface="+mn-lt"/>
              </a:rPr>
              <a:t>Created by Warwickshire Police and West Mercia police</a:t>
            </a:r>
          </a:p>
          <a:p>
            <a:endParaRPr lang="en-GB" sz="2400">
              <a:ea typeface="+mn-lt"/>
              <a:cs typeface="+mn-lt"/>
            </a:endParaRPr>
          </a:p>
          <a:p>
            <a:r>
              <a:rPr lang="en-GB" sz="2400">
                <a:ea typeface="+mn-lt"/>
                <a:cs typeface="+mn-lt"/>
              </a:rPr>
              <a:t>Who has ever felt vulnerable?</a:t>
            </a:r>
            <a:endParaRPr lang="en-US" sz="2400">
              <a:ea typeface="+mn-lt"/>
              <a:cs typeface="+mn-lt"/>
            </a:endParaRPr>
          </a:p>
          <a:p>
            <a:endParaRPr lang="en-GB" sz="2400">
              <a:ea typeface="+mn-lt"/>
              <a:cs typeface="+mn-lt"/>
            </a:endParaRPr>
          </a:p>
          <a:p>
            <a:endParaRPr lang="en-GB" sz="2400">
              <a:ea typeface="+mn-lt"/>
              <a:cs typeface="+mn-lt"/>
            </a:endParaRPr>
          </a:p>
          <a:p>
            <a:endParaRPr lang="en-GB" sz="2400">
              <a:ea typeface="+mn-lt"/>
              <a:cs typeface="+mn-lt"/>
            </a:endParaRPr>
          </a:p>
          <a:p>
            <a:endParaRPr lang="en-GB" sz="2400">
              <a:ea typeface="+mn-lt"/>
              <a:cs typeface="+mn-lt"/>
            </a:endParaRPr>
          </a:p>
          <a:p>
            <a:endParaRPr lang="en-GB" sz="240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37436089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a:p>
        </p:txBody>
      </p:sp>
    </p:spTree>
    <p:extLst>
      <p:ext uri="{BB962C8B-B14F-4D97-AF65-F5344CB8AC3E}">
        <p14:creationId xmlns:p14="http://schemas.microsoft.com/office/powerpoint/2010/main" val="1643117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20000"/>
          </a:bodyPr>
          <a:lstStyle/>
          <a:p>
            <a:r>
              <a:rPr lang="en-GB"/>
              <a:t>65 years traditionally old age</a:t>
            </a:r>
          </a:p>
          <a:p>
            <a:r>
              <a:rPr lang="en-GB"/>
              <a:t>State pension rising</a:t>
            </a:r>
          </a:p>
          <a:p>
            <a:r>
              <a:rPr lang="en-GB"/>
              <a:t>Equality Act 2010</a:t>
            </a:r>
          </a:p>
          <a:p>
            <a:r>
              <a:rPr lang="en-GB"/>
              <a:t>2018 men aged 65 expected to live another 18.6 yrs. &amp; Women 21 yrs.</a:t>
            </a:r>
          </a:p>
          <a:p>
            <a:r>
              <a:rPr lang="en-GB"/>
              <a:t>2018 - 11.9 million UK residents aged 65+ (18% of the total population).</a:t>
            </a:r>
          </a:p>
          <a:p>
            <a:r>
              <a:rPr lang="en-GB"/>
              <a:t>1950 - 5.3 million people of this age (10.8% of the population).</a:t>
            </a:r>
          </a:p>
          <a:p>
            <a:endParaRPr lang="en-GB"/>
          </a:p>
        </p:txBody>
      </p:sp>
    </p:spTree>
    <p:extLst>
      <p:ext uri="{BB962C8B-B14F-4D97-AF65-F5344CB8AC3E}">
        <p14:creationId xmlns:p14="http://schemas.microsoft.com/office/powerpoint/2010/main" val="41951994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a:normAutofit lnSpcReduction="10000"/>
          </a:bodyPr>
          <a:lstStyle/>
          <a:p>
            <a:pPr marL="0" indent="0">
              <a:buNone/>
            </a:pPr>
            <a:r>
              <a:rPr lang="en-GB" sz="2600"/>
              <a:t>A term representing all types of mistreatment or abusive behaviour towards older adults (Wolf, 2000)</a:t>
            </a:r>
          </a:p>
          <a:p>
            <a:pPr marL="0" indent="0">
              <a:buNone/>
            </a:pPr>
            <a:r>
              <a:rPr lang="en-GB" sz="2600"/>
              <a:t>Abuse - intentional behaviour or / and failure to act</a:t>
            </a:r>
          </a:p>
          <a:p>
            <a:pPr marL="0" indent="0">
              <a:buNone/>
            </a:pPr>
            <a:r>
              <a:rPr lang="en-GB" sz="2600"/>
              <a:t>Self-neglect is the most common form of elder abuse and the most difficult to detect and treat (Levine, 2003)</a:t>
            </a:r>
          </a:p>
          <a:p>
            <a:r>
              <a:rPr lang="en-GB" b="1"/>
              <a:t>single or repeated act or lack of appropriate action, occurring within any relationship where there is an expectation of trust, which causes harm or distress to an older person.</a:t>
            </a:r>
            <a:endParaRPr lang="en-GB"/>
          </a:p>
        </p:txBody>
      </p:sp>
    </p:spTree>
    <p:extLst>
      <p:ext uri="{BB962C8B-B14F-4D97-AF65-F5344CB8AC3E}">
        <p14:creationId xmlns:p14="http://schemas.microsoft.com/office/powerpoint/2010/main" val="4839614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a:t>Emotional/Psychological Abuse</a:t>
            </a:r>
          </a:p>
        </p:txBody>
      </p:sp>
      <p:sp>
        <p:nvSpPr>
          <p:cNvPr id="3" name="Content Placeholder 2"/>
          <p:cNvSpPr>
            <a:spLocks noGrp="1"/>
          </p:cNvSpPr>
          <p:nvPr>
            <p:ph idx="1"/>
          </p:nvPr>
        </p:nvSpPr>
        <p:spPr>
          <a:xfrm>
            <a:off x="816634" y="1147157"/>
            <a:ext cx="10472467" cy="4370077"/>
          </a:xfrm>
        </p:spPr>
        <p:txBody>
          <a:bodyPr>
            <a:normAutofit fontScale="92500" lnSpcReduction="20000"/>
          </a:bodyPr>
          <a:lstStyle/>
          <a:p>
            <a:pPr>
              <a:spcBef>
                <a:spcPts val="1200"/>
              </a:spcBef>
            </a:pPr>
            <a:r>
              <a:rPr lang="en-US"/>
              <a:t>Shouting and bullying</a:t>
            </a:r>
          </a:p>
          <a:p>
            <a:pPr>
              <a:spcBef>
                <a:spcPts val="1200"/>
              </a:spcBef>
            </a:pPr>
            <a:r>
              <a:rPr lang="en-US"/>
              <a:t>Insults or name calling</a:t>
            </a:r>
          </a:p>
          <a:p>
            <a:pPr>
              <a:spcBef>
                <a:spcPts val="1200"/>
              </a:spcBef>
            </a:pPr>
            <a:r>
              <a:rPr lang="en-US"/>
              <a:t>Threats of violence</a:t>
            </a:r>
          </a:p>
          <a:p>
            <a:pPr>
              <a:spcBef>
                <a:spcPts val="1200"/>
              </a:spcBef>
            </a:pPr>
            <a:r>
              <a:rPr lang="en-US"/>
              <a:t>Intimidation or belittling</a:t>
            </a:r>
          </a:p>
          <a:p>
            <a:pPr>
              <a:spcBef>
                <a:spcPts val="1200"/>
              </a:spcBef>
            </a:pPr>
            <a:r>
              <a:rPr lang="en-US"/>
              <a:t>Harassment</a:t>
            </a:r>
          </a:p>
          <a:p>
            <a:pPr>
              <a:spcBef>
                <a:spcPts val="1200"/>
              </a:spcBef>
            </a:pPr>
            <a:r>
              <a:rPr lang="en-US"/>
              <a:t>Ignoring the person or isolating them from their needs</a:t>
            </a:r>
          </a:p>
          <a:p>
            <a:pPr>
              <a:spcBef>
                <a:spcPts val="1200"/>
              </a:spcBef>
            </a:pPr>
            <a:r>
              <a:rPr lang="en-US"/>
              <a:t>Treating an older person like a child</a:t>
            </a:r>
          </a:p>
          <a:p>
            <a:pPr>
              <a:spcBef>
                <a:spcPts val="1200"/>
              </a:spcBef>
            </a:pPr>
            <a:r>
              <a:rPr lang="en-US"/>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42</a:t>
            </a:fld>
            <a:endParaRPr lang="en-CA"/>
          </a:p>
        </p:txBody>
      </p:sp>
    </p:spTree>
    <p:extLst>
      <p:ext uri="{BB962C8B-B14F-4D97-AF65-F5344CB8AC3E}">
        <p14:creationId xmlns:p14="http://schemas.microsoft.com/office/powerpoint/2010/main" val="18554572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730370" y="1113906"/>
            <a:ext cx="10702505" cy="4403328"/>
          </a:xfrm>
        </p:spPr>
        <p:txBody>
          <a:bodyPr vert="horz" lIns="91440" tIns="45720" rIns="91440" bIns="45720" rtlCol="0" anchor="t">
            <a:normAutofit fontScale="92500" lnSpcReduction="10000"/>
          </a:bodyPr>
          <a:lstStyle/>
          <a:p>
            <a:r>
              <a:rPr lang="en-GB">
                <a:ea typeface="+mn-lt"/>
                <a:cs typeface="+mn-lt"/>
              </a:rPr>
              <a:t>280,000 people aged 60 to 74 experienced domestic abuse last year (April 2021/22)</a:t>
            </a:r>
          </a:p>
          <a:p>
            <a:r>
              <a:rPr lang="en-GB"/>
              <a:t>Victims are usually women over 70.</a:t>
            </a:r>
            <a:endParaRPr lang="en-US"/>
          </a:p>
          <a:p>
            <a:r>
              <a:rPr lang="en-GB">
                <a:ea typeface="+mn-lt"/>
                <a:cs typeface="+mn-lt"/>
              </a:rPr>
              <a:t>Number of older people affected by domestic violence rises by 40% in two years</a:t>
            </a:r>
            <a:endParaRPr lang="en-GB"/>
          </a:p>
          <a:p>
            <a:pPr fontAlgn="base"/>
            <a:r>
              <a:rPr lang="en-GB"/>
              <a:t>6.7% had experienced psychological abuse, such as threats, intimidation and mockery</a:t>
            </a:r>
          </a:p>
          <a:p>
            <a:pPr fontAlgn="base"/>
            <a:r>
              <a:rPr lang="en-GB"/>
              <a:t>3.3% had experienced financial abuse, such as misuse of power of attorney, theft and fraud</a:t>
            </a:r>
          </a:p>
          <a:p>
            <a:endParaRPr lang="en-GB"/>
          </a:p>
          <a:p>
            <a:endParaRPr lang="en-GB"/>
          </a:p>
        </p:txBody>
      </p:sp>
    </p:spTree>
    <p:extLst>
      <p:ext uri="{BB962C8B-B14F-4D97-AF65-F5344CB8AC3E}">
        <p14:creationId xmlns:p14="http://schemas.microsoft.com/office/powerpoint/2010/main" val="32473837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a:t>1.2% of the population 65 year old's and older have experienced </a:t>
            </a:r>
            <a:r>
              <a:rPr lang="en-US">
                <a:ea typeface="+mn-lt"/>
                <a:cs typeface="+mn-lt"/>
              </a:rPr>
              <a:t> financial abuse </a:t>
            </a:r>
            <a:endParaRPr lang="en-US"/>
          </a:p>
          <a:p>
            <a:pPr>
              <a:lnSpc>
                <a:spcPct val="150000"/>
              </a:lnSpc>
            </a:pPr>
            <a:r>
              <a:rPr lang="en-US"/>
              <a:t>Two sub-categories:</a:t>
            </a:r>
          </a:p>
          <a:p>
            <a:pPr>
              <a:spcBef>
                <a:spcPts val="1600"/>
              </a:spcBef>
            </a:pPr>
            <a:r>
              <a:rPr lang="en-US"/>
              <a:t>victims were unaware that the financial abuse was occurring</a:t>
            </a:r>
          </a:p>
          <a:p>
            <a:pPr>
              <a:spcBef>
                <a:spcPts val="1600"/>
              </a:spcBef>
            </a:pPr>
            <a:r>
              <a:rPr lang="en-US"/>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44</a:t>
            </a:fld>
            <a:endParaRPr lang="en-CA"/>
          </a:p>
        </p:txBody>
      </p:sp>
    </p:spTree>
    <p:extLst>
      <p:ext uri="{BB962C8B-B14F-4D97-AF65-F5344CB8AC3E}">
        <p14:creationId xmlns:p14="http://schemas.microsoft.com/office/powerpoint/2010/main" val="38268512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Financial Abuse</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pPr marL="0" indent="0">
              <a:buNone/>
            </a:pPr>
            <a:r>
              <a:rPr lang="en-US">
                <a:solidFill>
                  <a:srgbClr val="F7403A"/>
                </a:solidFill>
              </a:rPr>
              <a:t>Examples of </a:t>
            </a:r>
            <a:r>
              <a:rPr lang="en-US" i="1">
                <a:solidFill>
                  <a:srgbClr val="F7403A"/>
                </a:solidFill>
              </a:rPr>
              <a:t>financial abuse</a:t>
            </a:r>
            <a:r>
              <a:rPr lang="en-US">
                <a:solidFill>
                  <a:srgbClr val="F7403A"/>
                </a:solidFill>
              </a:rPr>
              <a:t>:</a:t>
            </a:r>
          </a:p>
          <a:p>
            <a:pPr>
              <a:lnSpc>
                <a:spcPct val="150000"/>
              </a:lnSpc>
              <a:spcBef>
                <a:spcPts val="1600"/>
              </a:spcBef>
            </a:pPr>
            <a:r>
              <a:rPr lang="en-US"/>
              <a:t>Misuse of funds or property</a:t>
            </a:r>
          </a:p>
          <a:p>
            <a:pPr>
              <a:spcBef>
                <a:spcPts val="1600"/>
              </a:spcBef>
            </a:pPr>
            <a:r>
              <a:rPr lang="en-US"/>
              <a:t>Theft of cash, special items or other property </a:t>
            </a:r>
          </a:p>
          <a:p>
            <a:pPr>
              <a:spcBef>
                <a:spcPts val="1600"/>
              </a:spcBef>
            </a:pPr>
            <a:r>
              <a:rPr lang="en-US"/>
              <a:t>Scams</a:t>
            </a:r>
          </a:p>
          <a:p>
            <a:pPr>
              <a:spcBef>
                <a:spcPts val="1600"/>
              </a:spcBef>
            </a:pPr>
            <a:r>
              <a:rPr lang="en-US"/>
              <a:t>Abuse of power of attorney</a:t>
            </a:r>
          </a:p>
          <a:p>
            <a:pPr>
              <a:spcBef>
                <a:spcPts val="1600"/>
              </a:spcBef>
            </a:pPr>
            <a:r>
              <a:rPr lang="en-US"/>
              <a:t>Fraud – </a:t>
            </a:r>
          </a:p>
          <a:p>
            <a:pPr>
              <a:spcBef>
                <a:spcPts val="1600"/>
              </a:spcBef>
            </a:pPr>
            <a:r>
              <a:rPr lang="en-US"/>
              <a:t>Forgery of </a:t>
            </a:r>
            <a:r>
              <a:rPr lang="en-GB"/>
              <a:t>cheques/PIN</a:t>
            </a:r>
            <a:r>
              <a:rPr lang="en-US"/>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45</a:t>
            </a:fld>
            <a:endParaRPr lang="en-CA"/>
          </a:p>
        </p:txBody>
      </p:sp>
    </p:spTree>
    <p:extLst>
      <p:ext uri="{BB962C8B-B14F-4D97-AF65-F5344CB8AC3E}">
        <p14:creationId xmlns:p14="http://schemas.microsoft.com/office/powerpoint/2010/main" val="36904300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39"/>
            <a:ext cx="8229600" cy="623137"/>
          </a:xfrm>
        </p:spPr>
        <p:txBody>
          <a:bodyPr>
            <a:normAutofit/>
          </a:bodyPr>
          <a:lstStyle/>
          <a:p>
            <a:r>
              <a:rPr lang="en-GB" sz="3200">
                <a:solidFill>
                  <a:srgbClr val="FF0000"/>
                </a:solidFill>
              </a:rPr>
              <a:t>Legislation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1180408"/>
            <a:ext cx="9466052" cy="4336826"/>
          </a:xfrm>
        </p:spPr>
        <p:txBody>
          <a:bodyPr>
            <a:normAutofit/>
          </a:bodyPr>
          <a:lstStyle/>
          <a:p>
            <a:r>
              <a:rPr lang="en-GB"/>
              <a:t>No legal financial abuse.</a:t>
            </a:r>
          </a:p>
          <a:p>
            <a:r>
              <a:rPr lang="en-GB"/>
              <a:t>Call for statutory protection due to age/physical/increased impairments</a:t>
            </a:r>
          </a:p>
          <a:p>
            <a:r>
              <a:rPr lang="en-GB"/>
              <a:t>The law considers capacity rather than age</a:t>
            </a:r>
          </a:p>
          <a:p>
            <a:pPr lvl="1"/>
            <a:r>
              <a:rPr lang="en-GB"/>
              <a:t>Mental Capacity Act 2005. </a:t>
            </a:r>
          </a:p>
          <a:p>
            <a:pPr lvl="1"/>
            <a:r>
              <a:rPr lang="en-GB"/>
              <a:t>Guardianship (Missing Persons) Act 2017</a:t>
            </a:r>
          </a:p>
          <a:p>
            <a:pPr lvl="1"/>
            <a:r>
              <a:rPr lang="en-GB"/>
              <a:t>Fraud Act 2006 and Safeguarding Vulnerable Groups Act 2006</a:t>
            </a:r>
          </a:p>
          <a:p>
            <a:pPr lvl="1"/>
            <a:endParaRPr lang="en-GB"/>
          </a:p>
        </p:txBody>
      </p:sp>
    </p:spTree>
    <p:extLst>
      <p:ext uri="{BB962C8B-B14F-4D97-AF65-F5344CB8AC3E}">
        <p14:creationId xmlns:p14="http://schemas.microsoft.com/office/powerpoint/2010/main" val="2654115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a:t>The Office of the Public Guardian </a:t>
            </a:r>
          </a:p>
          <a:p>
            <a:r>
              <a:rPr lang="en-GB"/>
              <a:t>Works towards protecting the dignity and interests of individuals who lack mental capacity</a:t>
            </a:r>
          </a:p>
          <a:p>
            <a:r>
              <a:rPr lang="en-GB"/>
              <a:t>Help in the decisions about individuals health &amp; finance with others.</a:t>
            </a:r>
          </a:p>
          <a:p>
            <a:r>
              <a:rPr lang="en-GB"/>
              <a:t>Proactive planning for an eventuality of losing one’s mental capacity - </a:t>
            </a:r>
            <a:r>
              <a:rPr lang="en-GB">
                <a:ea typeface="+mn-lt"/>
                <a:cs typeface="+mn-lt"/>
              </a:rPr>
              <a:t>framework of the Mental Capacity Act 2005</a:t>
            </a:r>
          </a:p>
          <a:p>
            <a:r>
              <a:rPr lang="en-GB"/>
              <a:t>Registration of an able person who will have ‘Lasting powers of attorney’</a:t>
            </a:r>
          </a:p>
          <a:p>
            <a:endParaRPr lang="en-GB"/>
          </a:p>
          <a:p>
            <a:endParaRPr lang="en-GB"/>
          </a:p>
        </p:txBody>
      </p:sp>
    </p:spTree>
    <p:extLst>
      <p:ext uri="{BB962C8B-B14F-4D97-AF65-F5344CB8AC3E}">
        <p14:creationId xmlns:p14="http://schemas.microsoft.com/office/powerpoint/2010/main" val="231249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What to watch for</a:t>
            </a:r>
          </a:p>
        </p:txBody>
      </p:sp>
      <p:sp>
        <p:nvSpPr>
          <p:cNvPr id="3" name="Content Placeholder 2"/>
          <p:cNvSpPr>
            <a:spLocks noGrp="1"/>
          </p:cNvSpPr>
          <p:nvPr>
            <p:ph idx="1"/>
          </p:nvPr>
        </p:nvSpPr>
        <p:spPr>
          <a:xfrm>
            <a:off x="609600" y="1513937"/>
            <a:ext cx="10972800" cy="4003296"/>
          </a:xfrm>
        </p:spPr>
        <p:txBody>
          <a:bodyPr>
            <a:normAutofit fontScale="70000" lnSpcReduction="20000"/>
          </a:bodyPr>
          <a:lstStyle/>
          <a:p>
            <a:pPr marL="0" indent="0">
              <a:buNone/>
            </a:pPr>
            <a:r>
              <a:rPr lang="en-US">
                <a:solidFill>
                  <a:srgbClr val="F7403A"/>
                </a:solidFill>
              </a:rPr>
              <a:t>Indicators of </a:t>
            </a:r>
            <a:r>
              <a:rPr lang="en-US" i="1">
                <a:solidFill>
                  <a:srgbClr val="F7403A"/>
                </a:solidFill>
              </a:rPr>
              <a:t>financial abuse</a:t>
            </a:r>
            <a:r>
              <a:rPr lang="en-US">
                <a:solidFill>
                  <a:srgbClr val="F7403A"/>
                </a:solidFill>
              </a:rPr>
              <a:t>:</a:t>
            </a:r>
          </a:p>
          <a:p>
            <a:pPr>
              <a:spcBef>
                <a:spcPts val="2000"/>
              </a:spcBef>
            </a:pPr>
            <a:r>
              <a:rPr lang="en-US"/>
              <a:t>Unpaid bills / No money for basics</a:t>
            </a:r>
          </a:p>
          <a:p>
            <a:pPr>
              <a:spcBef>
                <a:spcPts val="1600"/>
              </a:spcBef>
            </a:pPr>
            <a:r>
              <a:rPr lang="en-US"/>
              <a:t>Absence of aids, medications, etc.</a:t>
            </a:r>
          </a:p>
          <a:p>
            <a:pPr>
              <a:spcBef>
                <a:spcPts val="1600"/>
              </a:spcBef>
            </a:pPr>
            <a:r>
              <a:rPr lang="en-US"/>
              <a:t>Sudden appearance of previously uninvolved relatives</a:t>
            </a:r>
          </a:p>
          <a:p>
            <a:pPr>
              <a:spcBef>
                <a:spcPts val="1600"/>
              </a:spcBef>
            </a:pPr>
            <a:r>
              <a:rPr lang="en-US"/>
              <a:t>Forged signature or Power of Attorney granted under unusual circumstances</a:t>
            </a:r>
          </a:p>
          <a:p>
            <a:pPr>
              <a:spcBef>
                <a:spcPts val="1600"/>
              </a:spcBef>
            </a:pPr>
            <a:r>
              <a:rPr lang="en-US"/>
              <a:t>Client complains of not knowing where money/assets have gone</a:t>
            </a:r>
          </a:p>
          <a:p>
            <a:pPr>
              <a:spcBef>
                <a:spcPts val="1600"/>
              </a:spcBef>
            </a:pPr>
            <a:r>
              <a:rPr lang="en-US"/>
              <a:t>Abrupt changes client investing plan, will/accounts</a:t>
            </a:r>
          </a:p>
          <a:p>
            <a:pPr>
              <a:spcBef>
                <a:spcPts val="1600"/>
              </a:spcBef>
            </a:pPr>
            <a:r>
              <a:rPr lang="en-US"/>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48</a:t>
            </a:fld>
            <a:endParaRPr lang="en-CA"/>
          </a:p>
        </p:txBody>
      </p:sp>
    </p:spTree>
    <p:extLst>
      <p:ext uri="{BB962C8B-B14F-4D97-AF65-F5344CB8AC3E}">
        <p14:creationId xmlns:p14="http://schemas.microsoft.com/office/powerpoint/2010/main" val="27622223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a:t>Task next week</a:t>
            </a:r>
            <a:br>
              <a:rPr lang="en-GB" sz="2400"/>
            </a:br>
            <a:r>
              <a:rPr lang="en-GB" sz="240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a:ea typeface="+mn-lt"/>
                <a:cs typeface="+mn-lt"/>
              </a:rPr>
              <a:t>Oldham</a:t>
            </a:r>
          </a:p>
          <a:p>
            <a:r>
              <a:rPr lang="en-GB" sz="2800"/>
              <a:t>Rotherham - </a:t>
            </a:r>
            <a:r>
              <a:rPr lang="en-GB" sz="2800">
                <a:ea typeface="+mn-lt"/>
                <a:cs typeface="+mn-lt"/>
              </a:rPr>
              <a:t>Operation Clover</a:t>
            </a:r>
          </a:p>
          <a:p>
            <a:r>
              <a:rPr lang="en-GB" sz="2800">
                <a:ea typeface="+mn-lt"/>
                <a:cs typeface="+mn-lt"/>
              </a:rPr>
              <a:t>Operation Globe – Wales</a:t>
            </a:r>
          </a:p>
          <a:p>
            <a:r>
              <a:rPr lang="en-GB" sz="2800"/>
              <a:t>Telford Child exploitation</a:t>
            </a:r>
          </a:p>
          <a:p>
            <a:endParaRPr lang="en-GB" sz="280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616747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84742"/>
          </a:xfrm>
        </p:spPr>
        <p:txBody>
          <a:bodyPr>
            <a:normAutofit fontScale="90000"/>
          </a:bodyPr>
          <a:lstStyle/>
          <a:p>
            <a:r>
              <a:rPr lang="en-GB"/>
              <a:t>When it goes wrong</a:t>
            </a:r>
          </a:p>
        </p:txBody>
      </p:sp>
      <p:sp>
        <p:nvSpPr>
          <p:cNvPr id="3" name="Content Placeholder 2"/>
          <p:cNvSpPr>
            <a:spLocks noGrp="1"/>
          </p:cNvSpPr>
          <p:nvPr>
            <p:ph idx="1"/>
          </p:nvPr>
        </p:nvSpPr>
        <p:spPr>
          <a:xfrm>
            <a:off x="838200" y="1049867"/>
            <a:ext cx="10515600" cy="5127095"/>
          </a:xfrm>
        </p:spPr>
        <p:txBody>
          <a:bodyPr/>
          <a:lstStyle/>
          <a:p>
            <a:r>
              <a:rPr lang="en-GB"/>
              <a:t>23</a:t>
            </a:r>
            <a:r>
              <a:rPr lang="en-GB" baseline="30000"/>
              <a:t>rd</a:t>
            </a:r>
            <a:r>
              <a:rPr lang="en-GB"/>
              <a:t> October 2007 Fiona Pilkington killed herself &amp; daughter Frankie. Drove to a secluded lay-by doused the back seat in petrol and set the car ablaze. </a:t>
            </a:r>
          </a:p>
          <a:p>
            <a:r>
              <a:rPr lang="en-GB"/>
              <a:t>Complained to Leicestershire police about the abuse 27 separate occasions between 2004 and 2007.</a:t>
            </a:r>
          </a:p>
          <a:p>
            <a:r>
              <a:rPr lang="en-GB"/>
              <a:t>Petitioning their local MP on two separate occasions. </a:t>
            </a:r>
          </a:p>
          <a:p>
            <a:r>
              <a:rPr lang="en-GB"/>
              <a:t>The last letter had been written in February 2007.</a:t>
            </a:r>
          </a:p>
          <a:p>
            <a:r>
              <a:rPr lang="en-GB" i="1"/>
              <a:t>“I give up I am just not cut out to take this much harassment”</a:t>
            </a:r>
          </a:p>
        </p:txBody>
      </p:sp>
    </p:spTree>
    <p:extLst>
      <p:ext uri="{BB962C8B-B14F-4D97-AF65-F5344CB8AC3E}">
        <p14:creationId xmlns:p14="http://schemas.microsoft.com/office/powerpoint/2010/main" val="6899579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3F83F28-72C7-4FC8-ABD4-45BCE8BB48D2}"/>
              </a:ext>
            </a:extLst>
          </p:cNvPr>
          <p:cNvSpPr>
            <a:spLocks noGrp="1"/>
          </p:cNvSpPr>
          <p:nvPr>
            <p:ph type="title"/>
          </p:nvPr>
        </p:nvSpPr>
        <p:spPr>
          <a:xfrm>
            <a:off x="6094105" y="802956"/>
            <a:ext cx="4977976" cy="1025844"/>
          </a:xfrm>
        </p:spPr>
        <p:txBody>
          <a:bodyPr>
            <a:normAutofit fontScale="90000"/>
          </a:bodyPr>
          <a:lstStyle/>
          <a:p>
            <a:r>
              <a:rPr lang="en-GB" sz="3600">
                <a:solidFill>
                  <a:srgbClr val="000000"/>
                </a:solidFill>
              </a:rPr>
              <a:t>Marshae Jones -  Alabama, USA</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42FEE5B-DA89-44BC-9BB3-CD9DE1CE98F4}"/>
              </a:ext>
            </a:extLst>
          </p:cNvPr>
          <p:cNvPicPr>
            <a:picLocks noChangeAspect="1"/>
          </p:cNvPicPr>
          <p:nvPr/>
        </p:nvPicPr>
        <p:blipFill rotWithShape="1">
          <a:blip r:embed="rId4">
            <a:alphaModFix/>
          </a:blip>
          <a:srcRect l="8436" r="3188" b="2"/>
          <a:stretch/>
        </p:blipFill>
        <p:spPr>
          <a:xfrm>
            <a:off x="367990" y="1561172"/>
            <a:ext cx="3824849" cy="440979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1D89151D-4DC2-41AC-90AF-1A0216442769}"/>
              </a:ext>
            </a:extLst>
          </p:cNvPr>
          <p:cNvSpPr>
            <a:spLocks noGrp="1"/>
          </p:cNvSpPr>
          <p:nvPr>
            <p:ph idx="1"/>
          </p:nvPr>
        </p:nvSpPr>
        <p:spPr>
          <a:xfrm>
            <a:off x="6090574" y="1828800"/>
            <a:ext cx="4977578" cy="4232172"/>
          </a:xfrm>
        </p:spPr>
        <p:txBody>
          <a:bodyPr anchor="ctr">
            <a:normAutofit lnSpcReduction="10000"/>
          </a:bodyPr>
          <a:lstStyle/>
          <a:p>
            <a:r>
              <a:rPr lang="en-GB" sz="2400">
                <a:solidFill>
                  <a:srgbClr val="000000"/>
                </a:solidFill>
              </a:rPr>
              <a:t>was shot in the stomach while pregnant – with the bullets killing the foetus – was charged with manslaughter.</a:t>
            </a:r>
          </a:p>
          <a:p>
            <a:r>
              <a:rPr lang="en-GB" sz="2400">
                <a:solidFill>
                  <a:srgbClr val="000000"/>
                </a:solidFill>
              </a:rPr>
              <a:t>Got into argument, shot 5 times, other woman walked free</a:t>
            </a:r>
          </a:p>
          <a:p>
            <a:r>
              <a:rPr lang="en-GB" sz="2400">
                <a:solidFill>
                  <a:srgbClr val="000000"/>
                </a:solidFill>
              </a:rPr>
              <a:t>Alabama has restrictive abortion laws and recognises  a fetial as a victim</a:t>
            </a:r>
          </a:p>
          <a:p>
            <a:r>
              <a:rPr lang="en-GB" sz="2400">
                <a:solidFill>
                  <a:srgbClr val="000000"/>
                </a:solidFill>
              </a:rPr>
              <a:t>July 2019 all charges dropped </a:t>
            </a:r>
            <a:r>
              <a:rPr lang="en-GB" sz="2400"/>
              <a:t>The American Civil Liberties Union (ACLU)</a:t>
            </a:r>
            <a:endParaRPr lang="en-GB" sz="2400">
              <a:solidFill>
                <a:srgbClr val="000000"/>
              </a:solidFill>
            </a:endParaRPr>
          </a:p>
          <a:p>
            <a:pPr marL="0" indent="0">
              <a:buNone/>
            </a:pPr>
            <a:endParaRPr lang="en-GB" sz="2000">
              <a:solidFill>
                <a:srgbClr val="000000"/>
              </a:solidFill>
            </a:endParaRPr>
          </a:p>
        </p:txBody>
      </p:sp>
    </p:spTree>
    <p:extLst>
      <p:ext uri="{BB962C8B-B14F-4D97-AF65-F5344CB8AC3E}">
        <p14:creationId xmlns:p14="http://schemas.microsoft.com/office/powerpoint/2010/main" val="32310336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err="1">
                <a:ea typeface="+mj-lt"/>
                <a:cs typeface="+mj-lt"/>
              </a:rPr>
              <a:t>Dr.</a:t>
            </a:r>
            <a:r>
              <a:rPr lang="en-GB" sz="5400">
                <a:ea typeface="+mj-lt"/>
                <a:cs typeface="+mj-lt"/>
              </a:rPr>
              <a:t> Balfour Mount</a:t>
            </a: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lnSpcReduction="10000"/>
          </a:bodyPr>
          <a:lstStyle/>
          <a:p>
            <a:r>
              <a:rPr lang="en-GB" sz="3200" b="1"/>
              <a:t>"No human interaction is neutral. It is either healing or wounding."</a:t>
            </a:r>
            <a:endParaRPr lang="en-US" sz="3200">
              <a:cs typeface="Calibri"/>
            </a:endParaRPr>
          </a:p>
          <a:p>
            <a:endParaRPr lang="en-GB" sz="3200" b="1">
              <a:cs typeface="Calibri"/>
            </a:endParaRPr>
          </a:p>
          <a:p>
            <a:br>
              <a:rPr lang="en-GB" sz="2200" b="1"/>
            </a:br>
            <a:r>
              <a:rPr lang="en-GB" sz="2200"/>
              <a:t>Mount known as the father of palliative care in North America.</a:t>
            </a:r>
            <a:endParaRPr lang="en-US" sz="2200">
              <a:cs typeface="Calibri"/>
            </a:endParaRPr>
          </a:p>
          <a:p>
            <a:endParaRPr lang="en-GB" sz="2200"/>
          </a:p>
          <a:p>
            <a:endParaRPr lang="en-GB" sz="2200"/>
          </a:p>
          <a:p>
            <a:endParaRPr lang="en-GB" sz="2200"/>
          </a:p>
        </p:txBody>
      </p:sp>
      <p:pic>
        <p:nvPicPr>
          <p:cNvPr id="4" name="Picture 4" descr="Cactus flower blooming">
            <a:extLst>
              <a:ext uri="{FF2B5EF4-FFF2-40B4-BE49-F238E27FC236}">
                <a16:creationId xmlns:a16="http://schemas.microsoft.com/office/drawing/2014/main" id="{727D6563-011C-8011-AE18-65D733DB3C68}"/>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015581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4E165-A28C-4B72-A29D-FE78D0E7AC7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br>
              <a:rPr lang="en-US" sz="3600" kern="1200">
                <a:solidFill>
                  <a:srgbClr val="FFFFFF"/>
                </a:solidFill>
                <a:latin typeface="+mj-lt"/>
                <a:ea typeface="+mj-ea"/>
                <a:cs typeface="+mj-cs"/>
              </a:rPr>
            </a:br>
            <a:r>
              <a:rPr lang="en-US" sz="3600" b="1" kern="1200">
                <a:solidFill>
                  <a:srgbClr val="FFFFFF"/>
                </a:solidFill>
                <a:latin typeface="+mj-lt"/>
                <a:ea typeface="+mj-ea"/>
                <a:cs typeface="+mj-cs"/>
              </a:rPr>
              <a:t>Questions?</a:t>
            </a:r>
            <a:br>
              <a:rPr lang="en-US" sz="3600" b="1" kern="1200">
                <a:solidFill>
                  <a:srgbClr val="FFFFFF"/>
                </a:solidFill>
                <a:latin typeface="+mj-lt"/>
                <a:ea typeface="+mj-ea"/>
                <a:cs typeface="+mj-cs"/>
              </a:rPr>
            </a:br>
            <a:endParaRPr lang="en-US" sz="3600" b="1"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6420CAD0-6165-41C6-B21D-15D6C7155591}"/>
              </a:ext>
            </a:extLst>
          </p:cNvPr>
          <p:cNvPicPr>
            <a:picLocks noGrp="1" noChangeAspect="1"/>
          </p:cNvPicPr>
          <p:nvPr>
            <p:ph idx="1"/>
          </p:nvPr>
        </p:nvPicPr>
        <p:blipFill rotWithShape="1">
          <a:blip r:embed="rId2"/>
          <a:srcRect l="63101" r="768" b="2"/>
          <a:stretch/>
        </p:blipFill>
        <p:spPr>
          <a:xfrm>
            <a:off x="6518419" y="643466"/>
            <a:ext cx="3298494" cy="5568739"/>
          </a:xfrm>
          <a:prstGeom prst="rect">
            <a:avLst/>
          </a:prstGeom>
        </p:spPr>
      </p:pic>
    </p:spTree>
    <p:extLst>
      <p:ext uri="{BB962C8B-B14F-4D97-AF65-F5344CB8AC3E}">
        <p14:creationId xmlns:p14="http://schemas.microsoft.com/office/powerpoint/2010/main" val="38789905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33D03-F031-490A-96F2-F8E8624F37C3}"/>
              </a:ext>
            </a:extLst>
          </p:cNvPr>
          <p:cNvSpPr>
            <a:spLocks noGrp="1"/>
          </p:cNvSpPr>
          <p:nvPr>
            <p:ph type="title"/>
          </p:nvPr>
        </p:nvSpPr>
        <p:spPr>
          <a:xfrm>
            <a:off x="838200" y="365125"/>
            <a:ext cx="10515600" cy="477299"/>
          </a:xfrm>
        </p:spPr>
        <p:txBody>
          <a:bodyPr>
            <a:normAutofit/>
          </a:bodyPr>
          <a:lstStyle/>
          <a:p>
            <a:r>
              <a:rPr lang="en-GB" sz="1400">
                <a:cs typeface="Calibri Light"/>
              </a:rPr>
              <a:t>Sources</a:t>
            </a:r>
          </a:p>
        </p:txBody>
      </p:sp>
      <p:sp>
        <p:nvSpPr>
          <p:cNvPr id="3" name="Content Placeholder 2">
            <a:extLst>
              <a:ext uri="{FF2B5EF4-FFF2-40B4-BE49-F238E27FC236}">
                <a16:creationId xmlns:a16="http://schemas.microsoft.com/office/drawing/2014/main" id="{6078C29A-3A41-45AA-BA68-ED3648272D9E}"/>
              </a:ext>
            </a:extLst>
          </p:cNvPr>
          <p:cNvSpPr>
            <a:spLocks noGrp="1"/>
          </p:cNvSpPr>
          <p:nvPr>
            <p:ph idx="1"/>
          </p:nvPr>
        </p:nvSpPr>
        <p:spPr>
          <a:xfrm>
            <a:off x="838200" y="1135512"/>
            <a:ext cx="10515600" cy="5041451"/>
          </a:xfrm>
        </p:spPr>
        <p:txBody>
          <a:bodyPr vert="horz" lIns="91440" tIns="45720" rIns="91440" bIns="45720" rtlCol="0" anchor="t">
            <a:normAutofit fontScale="77500" lnSpcReduction="20000"/>
          </a:bodyPr>
          <a:lstStyle/>
          <a:p>
            <a:r>
              <a:rPr lang="en-GB">
                <a:hlinkClick r:id="rId2"/>
              </a:rPr>
              <a:t>https://www.academia.edu/7743501/Risk_Victimization_and_Vulnerability</a:t>
            </a:r>
            <a:endParaRPr lang="en-GB"/>
          </a:p>
          <a:p>
            <a:r>
              <a:rPr lang="en-GB">
                <a:hlinkClick r:id="rId3"/>
              </a:rPr>
              <a:t>SAGE Reference - The SAGE Dictionary of Policing (sagepub.com)</a:t>
            </a:r>
            <a:endParaRPr lang="en-GB"/>
          </a:p>
          <a:p>
            <a:r>
              <a:rPr lang="en-GB">
                <a:hlinkClick r:id="rId4"/>
              </a:rPr>
              <a:t>http://shiloh-project.group.shef.ac.uk/on-vulnerability-and-victims-does-metoo-perpetuate-rape-culture/</a:t>
            </a:r>
            <a:endParaRPr lang="en-GB"/>
          </a:p>
          <a:p>
            <a:endParaRPr lang="en-GB"/>
          </a:p>
          <a:p>
            <a:r>
              <a:rPr lang="en-GB">
                <a:hlinkClick r:id="rId5"/>
              </a:rPr>
              <a:t>http://clok.uclan.ac.uk/13401/1/Graham-Kevan-TOCrimJ%202015.pdf</a:t>
            </a:r>
            <a:endParaRPr lang="en-GB"/>
          </a:p>
          <a:p>
            <a:r>
              <a:rPr lang="en-GB">
                <a:hlinkClick r:id="rId6"/>
              </a:rPr>
              <a:t>https://supportingjustice.org.uk/vulnerable-victims-we-still-havent-got-it-right/</a:t>
            </a:r>
            <a:endParaRPr lang="en-GB"/>
          </a:p>
          <a:p>
            <a:r>
              <a:rPr lang="en-GB">
                <a:hlinkClick r:id="rId7"/>
              </a:rPr>
              <a:t>Harvey Weinstein timeline: How the scandal unfolded - BBC News</a:t>
            </a:r>
          </a:p>
          <a:p>
            <a:r>
              <a:rPr lang="en-GB">
                <a:ea typeface="+mn-lt"/>
                <a:cs typeface="+mn-lt"/>
                <a:hlinkClick r:id="rId8"/>
              </a:rPr>
              <a:t>https://books.google.co.uk/books?id=wEQuCAAAQBAJ&amp;printsec=frontcover&amp;dq=vulnerable+victims&amp;hl=en&amp;sa=X&amp;ved=0ahUKEwj2_oW84InjAhUmURUIHfX6Dq44ChDoAQhPMAc</a:t>
            </a:r>
            <a:endParaRPr lang="en-GB">
              <a:ea typeface="+mn-lt"/>
              <a:cs typeface="+mn-lt"/>
            </a:endParaRPr>
          </a:p>
          <a:p>
            <a:r>
              <a:rPr lang="en-GB">
                <a:ea typeface="+mn-lt"/>
                <a:cs typeface="+mn-lt"/>
                <a:hlinkClick r:id="rId9"/>
              </a:rPr>
              <a:t>https://www.msn.com/en-gb/news/world/alabama-woman-indicted-for-manslaughter-after-being-shot-in-the-stomach-suffering-miscarriage/ar-AADv3ea?ocid=spartandhp</a:t>
            </a:r>
            <a:endParaRPr lang="en-GB">
              <a:ea typeface="+mn-lt"/>
              <a:cs typeface="+mn-lt"/>
            </a:endParaRPr>
          </a:p>
          <a:p>
            <a:r>
              <a:rPr lang="en-GB">
                <a:ea typeface="+mn-lt"/>
                <a:cs typeface="+mn-lt"/>
                <a:hlinkClick r:id="rId10"/>
              </a:rPr>
              <a:t>https://books.google.co.uk/books?id=jnSXR60MwlYC&amp;pg=PA46&amp;dq=vulnerable+victims&amp;hl=en&amp;sa=X&amp;ved=0ahUKEwjuneTJ34njAhXhRxUIHeYhAq4Q6AEIOjAD#v=onepage&amp;q=vulnerable%20victims&amp;f=false</a:t>
            </a:r>
            <a:endParaRPr lang="en-GB">
              <a:ea typeface="+mn-lt"/>
              <a:cs typeface="+mn-lt"/>
            </a:endParaRPr>
          </a:p>
          <a:p>
            <a:endParaRPr lang="en-GB">
              <a:cs typeface="Calibri" panose="020F0502020204030204"/>
            </a:endParaRPr>
          </a:p>
        </p:txBody>
      </p:sp>
    </p:spTree>
    <p:extLst>
      <p:ext uri="{BB962C8B-B14F-4D97-AF65-F5344CB8AC3E}">
        <p14:creationId xmlns:p14="http://schemas.microsoft.com/office/powerpoint/2010/main" val="3495723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3254</Words>
  <Application>Microsoft Office PowerPoint</Application>
  <PresentationFormat>Widescreen</PresentationFormat>
  <Paragraphs>346</Paragraphs>
  <Slides>54</Slides>
  <Notes>21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54</vt:i4>
      </vt:variant>
    </vt:vector>
  </HeadingPairs>
  <TitlesOfParts>
    <vt:vector size="64" baseType="lpstr">
      <vt:lpstr>Myriad Pro</vt:lpstr>
      <vt:lpstr>Soleil</vt:lpstr>
      <vt:lpstr>Arial</vt:lpstr>
      <vt:lpstr>Calibri</vt:lpstr>
      <vt:lpstr>Calibri Light</vt:lpstr>
      <vt:lpstr>Rockwell</vt:lpstr>
      <vt:lpstr>Wingdings</vt:lpstr>
      <vt:lpstr>Office Theme</vt:lpstr>
      <vt:lpstr>Office Theme</vt:lpstr>
      <vt:lpstr>Theme1.thmx first page pp</vt:lpstr>
      <vt:lpstr>Week 2</vt:lpstr>
      <vt:lpstr>Warnings and Feelings</vt:lpstr>
      <vt:lpstr>Recap </vt:lpstr>
      <vt:lpstr>PowerPoint Presentation</vt:lpstr>
      <vt:lpstr>Victimology</vt:lpstr>
      <vt:lpstr> Tasks: </vt:lpstr>
      <vt:lpstr>PowerPoint Presentation</vt:lpstr>
      <vt:lpstr>Definition of Vulnerability</vt:lpstr>
      <vt:lpstr>NSPCC</vt:lpstr>
      <vt:lpstr>Definition of Vulnerability       </vt:lpstr>
      <vt:lpstr>Others</vt:lpstr>
      <vt:lpstr>Psychology Services</vt:lpstr>
      <vt:lpstr>Discussion </vt:lpstr>
      <vt:lpstr> Organisations definition of vulnerability </vt:lpstr>
      <vt:lpstr>Cabieses et al (2019)</vt:lpstr>
      <vt:lpstr>FEAR OF CRIME  </vt:lpstr>
      <vt:lpstr>ACTIVITY </vt:lpstr>
      <vt:lpstr>Fear of Crime</vt:lpstr>
      <vt:lpstr>Fear of Crime</vt:lpstr>
      <vt:lpstr>Harm Level ONS</vt:lpstr>
      <vt:lpstr> Police in England and Wales pledge to attend every home burglary </vt:lpstr>
      <vt:lpstr>#MeToo Movement</vt:lpstr>
      <vt:lpstr>PowerPoint Presentation</vt:lpstr>
      <vt:lpstr>Fear of Terrorist Acts</vt:lpstr>
      <vt:lpstr>PowerPoint Presentation</vt:lpstr>
      <vt:lpstr>Terror Attacks Fear</vt:lpstr>
      <vt:lpstr>Fear of Crime</vt:lpstr>
      <vt:lpstr>Group work</vt:lpstr>
      <vt:lpstr>PowerPoint Presentation</vt:lpstr>
      <vt:lpstr>Vulnerable victims</vt:lpstr>
      <vt:lpstr>RECAP - Who can be classed as vulnerable?</vt:lpstr>
      <vt:lpstr>Definition of a Child </vt:lpstr>
      <vt:lpstr> Factors of vulnerability - Health </vt:lpstr>
      <vt:lpstr>Factors of vulnerability</vt:lpstr>
      <vt:lpstr> Factors of vulnerability </vt:lpstr>
      <vt:lpstr> Factors of vulnerability </vt:lpstr>
      <vt:lpstr> Factors of vulnerability </vt:lpstr>
      <vt:lpstr>Police and vulnerability awareness video</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Task next week Consider one of the most serious child exploitation cases within the UK and discuss what happened, what went wrong</vt:lpstr>
      <vt:lpstr>When it goes wrong</vt:lpstr>
      <vt:lpstr>Marshae Jones -  Alabama, USA</vt:lpstr>
      <vt:lpstr>Dr. Balfour Mount</vt:lpstr>
      <vt:lpstr> Questions? </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Vulnerable people</dc:title>
  <dc:creator>Alison Thomas (1811074)</dc:creator>
  <cp:lastModifiedBy>Jane Davies</cp:lastModifiedBy>
  <cp:revision>3</cp:revision>
  <dcterms:created xsi:type="dcterms:W3CDTF">2019-06-30T11:16:35Z</dcterms:created>
  <dcterms:modified xsi:type="dcterms:W3CDTF">2024-02-05T12:47:07Z</dcterms:modified>
</cp:coreProperties>
</file>