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57" r:id="rId4"/>
    <p:sldId id="258"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ena Hussain (2127234)" userId="4f987a57-9e69-4738-891f-0e2f5bbcc7dd" providerId="ADAL" clId="{2634ADBC-1E1F-D74C-BE2E-9B90A358B052}"/>
    <pc:docChg chg="undo custSel addSld modSld">
      <pc:chgData name="Meena Hussain (2127234)" userId="4f987a57-9e69-4738-891f-0e2f5bbcc7dd" providerId="ADAL" clId="{2634ADBC-1E1F-D74C-BE2E-9B90A358B052}" dt="2023-03-11T20:32:33.113" v="2262" actId="207"/>
      <pc:docMkLst>
        <pc:docMk/>
      </pc:docMkLst>
      <pc:sldChg chg="modSp">
        <pc:chgData name="Meena Hussain (2127234)" userId="4f987a57-9e69-4738-891f-0e2f5bbcc7dd" providerId="ADAL" clId="{2634ADBC-1E1F-D74C-BE2E-9B90A358B052}" dt="2023-03-11T17:59:56.282" v="797" actId="20577"/>
        <pc:sldMkLst>
          <pc:docMk/>
          <pc:sldMk cId="2514782416" sldId="256"/>
        </pc:sldMkLst>
        <pc:spChg chg="mod">
          <ac:chgData name="Meena Hussain (2127234)" userId="4f987a57-9e69-4738-891f-0e2f5bbcc7dd" providerId="ADAL" clId="{2634ADBC-1E1F-D74C-BE2E-9B90A358B052}" dt="2023-03-11T17:59:56.282" v="797" actId="20577"/>
          <ac:spMkLst>
            <pc:docMk/>
            <pc:sldMk cId="2514782416" sldId="256"/>
            <ac:spMk id="2" creationId="{28D46103-0F74-D700-101D-278C2F5766D7}"/>
          </ac:spMkLst>
        </pc:spChg>
      </pc:sldChg>
      <pc:sldChg chg="modSp">
        <pc:chgData name="Meena Hussain (2127234)" userId="4f987a57-9e69-4738-891f-0e2f5bbcc7dd" providerId="ADAL" clId="{2634ADBC-1E1F-D74C-BE2E-9B90A358B052}" dt="2023-03-11T20:18:33.264" v="2259" actId="207"/>
        <pc:sldMkLst>
          <pc:docMk/>
          <pc:sldMk cId="1319083241" sldId="257"/>
        </pc:sldMkLst>
        <pc:spChg chg="mod">
          <ac:chgData name="Meena Hussain (2127234)" userId="4f987a57-9e69-4738-891f-0e2f5bbcc7dd" providerId="ADAL" clId="{2634ADBC-1E1F-D74C-BE2E-9B90A358B052}" dt="2023-03-11T17:40:56.386" v="153" actId="115"/>
          <ac:spMkLst>
            <pc:docMk/>
            <pc:sldMk cId="1319083241" sldId="257"/>
            <ac:spMk id="2" creationId="{52B84EB8-74D9-D123-F1DC-BB9AECA6F0E3}"/>
          </ac:spMkLst>
        </pc:spChg>
        <pc:spChg chg="mod">
          <ac:chgData name="Meena Hussain (2127234)" userId="4f987a57-9e69-4738-891f-0e2f5bbcc7dd" providerId="ADAL" clId="{2634ADBC-1E1F-D74C-BE2E-9B90A358B052}" dt="2023-03-11T20:18:33.264" v="2259" actId="207"/>
          <ac:spMkLst>
            <pc:docMk/>
            <pc:sldMk cId="1319083241" sldId="257"/>
            <ac:spMk id="3" creationId="{452F7242-EC08-5827-9999-8C093C101576}"/>
          </ac:spMkLst>
        </pc:spChg>
      </pc:sldChg>
      <pc:sldChg chg="addSp modSp">
        <pc:chgData name="Meena Hussain (2127234)" userId="4f987a57-9e69-4738-891f-0e2f5bbcc7dd" providerId="ADAL" clId="{2634ADBC-1E1F-D74C-BE2E-9B90A358B052}" dt="2023-03-11T20:17:01.971" v="2253" actId="207"/>
        <pc:sldMkLst>
          <pc:docMk/>
          <pc:sldMk cId="13262286" sldId="258"/>
        </pc:sldMkLst>
        <pc:spChg chg="mod">
          <ac:chgData name="Meena Hussain (2127234)" userId="4f987a57-9e69-4738-891f-0e2f5bbcc7dd" providerId="ADAL" clId="{2634ADBC-1E1F-D74C-BE2E-9B90A358B052}" dt="2023-03-11T17:39:41.325" v="146" actId="115"/>
          <ac:spMkLst>
            <pc:docMk/>
            <pc:sldMk cId="13262286" sldId="258"/>
            <ac:spMk id="2" creationId="{064C2FC3-E8EF-7082-2DA3-A4BA7DFD6E1B}"/>
          </ac:spMkLst>
        </pc:spChg>
        <pc:spChg chg="mod">
          <ac:chgData name="Meena Hussain (2127234)" userId="4f987a57-9e69-4738-891f-0e2f5bbcc7dd" providerId="ADAL" clId="{2634ADBC-1E1F-D74C-BE2E-9B90A358B052}" dt="2023-03-11T20:17:01.971" v="2253" actId="207"/>
          <ac:spMkLst>
            <pc:docMk/>
            <pc:sldMk cId="13262286" sldId="258"/>
            <ac:spMk id="3" creationId="{EDBC9760-C789-04EC-74FC-0B3EB543D2F6}"/>
          </ac:spMkLst>
        </pc:spChg>
        <pc:spChg chg="add mod">
          <ac:chgData name="Meena Hussain (2127234)" userId="4f987a57-9e69-4738-891f-0e2f5bbcc7dd" providerId="ADAL" clId="{2634ADBC-1E1F-D74C-BE2E-9B90A358B052}" dt="2023-03-11T17:39:23.478" v="142" actId="1076"/>
          <ac:spMkLst>
            <pc:docMk/>
            <pc:sldMk cId="13262286" sldId="258"/>
            <ac:spMk id="4" creationId="{B80B5EF4-4F52-486B-1976-C02609D1387F}"/>
          </ac:spMkLst>
        </pc:spChg>
      </pc:sldChg>
      <pc:sldChg chg="modSp">
        <pc:chgData name="Meena Hussain (2127234)" userId="4f987a57-9e69-4738-891f-0e2f5bbcc7dd" providerId="ADAL" clId="{2634ADBC-1E1F-D74C-BE2E-9B90A358B052}" dt="2023-03-11T20:17:17.947" v="2254" actId="207"/>
        <pc:sldMkLst>
          <pc:docMk/>
          <pc:sldMk cId="465706564" sldId="259"/>
        </pc:sldMkLst>
        <pc:spChg chg="mod">
          <ac:chgData name="Meena Hussain (2127234)" userId="4f987a57-9e69-4738-891f-0e2f5bbcc7dd" providerId="ADAL" clId="{2634ADBC-1E1F-D74C-BE2E-9B90A358B052}" dt="2023-03-11T17:59:00.430" v="743" actId="122"/>
          <ac:spMkLst>
            <pc:docMk/>
            <pc:sldMk cId="465706564" sldId="259"/>
            <ac:spMk id="2" creationId="{B0518038-DEE6-0418-3329-1B7779550CBF}"/>
          </ac:spMkLst>
        </pc:spChg>
        <pc:spChg chg="mod">
          <ac:chgData name="Meena Hussain (2127234)" userId="4f987a57-9e69-4738-891f-0e2f5bbcc7dd" providerId="ADAL" clId="{2634ADBC-1E1F-D74C-BE2E-9B90A358B052}" dt="2023-03-11T20:17:17.947" v="2254" actId="207"/>
          <ac:spMkLst>
            <pc:docMk/>
            <pc:sldMk cId="465706564" sldId="259"/>
            <ac:spMk id="3" creationId="{8E0B483E-5831-1E6F-B75F-386BFF75481A}"/>
          </ac:spMkLst>
        </pc:spChg>
      </pc:sldChg>
      <pc:sldChg chg="modSp new">
        <pc:chgData name="Meena Hussain (2127234)" userId="4f987a57-9e69-4738-891f-0e2f5bbcc7dd" providerId="ADAL" clId="{2634ADBC-1E1F-D74C-BE2E-9B90A358B052}" dt="2023-03-11T20:20:35.846" v="2260" actId="20577"/>
        <pc:sldMkLst>
          <pc:docMk/>
          <pc:sldMk cId="3999654075" sldId="260"/>
        </pc:sldMkLst>
        <pc:spChg chg="mod">
          <ac:chgData name="Meena Hussain (2127234)" userId="4f987a57-9e69-4738-891f-0e2f5bbcc7dd" providerId="ADAL" clId="{2634ADBC-1E1F-D74C-BE2E-9B90A358B052}" dt="2023-03-11T17:36:52.356" v="118" actId="115"/>
          <ac:spMkLst>
            <pc:docMk/>
            <pc:sldMk cId="3999654075" sldId="260"/>
            <ac:spMk id="2" creationId="{2AAF4B99-6B3C-1197-45C6-0AF4AA00553D}"/>
          </ac:spMkLst>
        </pc:spChg>
        <pc:spChg chg="mod">
          <ac:chgData name="Meena Hussain (2127234)" userId="4f987a57-9e69-4738-891f-0e2f5bbcc7dd" providerId="ADAL" clId="{2634ADBC-1E1F-D74C-BE2E-9B90A358B052}" dt="2023-03-11T20:20:35.846" v="2260" actId="20577"/>
          <ac:spMkLst>
            <pc:docMk/>
            <pc:sldMk cId="3999654075" sldId="260"/>
            <ac:spMk id="3" creationId="{239E136E-3440-5C32-085C-453586D35125}"/>
          </ac:spMkLst>
        </pc:spChg>
      </pc:sldChg>
      <pc:sldChg chg="delSp modSp new">
        <pc:chgData name="Meena Hussain (2127234)" userId="4f987a57-9e69-4738-891f-0e2f5bbcc7dd" providerId="ADAL" clId="{2634ADBC-1E1F-D74C-BE2E-9B90A358B052}" dt="2023-03-11T20:32:33.113" v="2262" actId="207"/>
        <pc:sldMkLst>
          <pc:docMk/>
          <pc:sldMk cId="2190769744" sldId="261"/>
        </pc:sldMkLst>
        <pc:spChg chg="del">
          <ac:chgData name="Meena Hussain (2127234)" userId="4f987a57-9e69-4738-891f-0e2f5bbcc7dd" providerId="ADAL" clId="{2634ADBC-1E1F-D74C-BE2E-9B90A358B052}" dt="2023-03-11T19:48:41.377" v="1064" actId="21"/>
          <ac:spMkLst>
            <pc:docMk/>
            <pc:sldMk cId="2190769744" sldId="261"/>
            <ac:spMk id="2" creationId="{1CDE9A60-B476-4518-78CD-3BD1C1CBD114}"/>
          </ac:spMkLst>
        </pc:spChg>
        <pc:spChg chg="mod">
          <ac:chgData name="Meena Hussain (2127234)" userId="4f987a57-9e69-4738-891f-0e2f5bbcc7dd" providerId="ADAL" clId="{2634ADBC-1E1F-D74C-BE2E-9B90A358B052}" dt="2023-03-11T20:32:33.113" v="2262" actId="207"/>
          <ac:spMkLst>
            <pc:docMk/>
            <pc:sldMk cId="2190769744" sldId="261"/>
            <ac:spMk id="3" creationId="{F0BC1A26-2E8E-0367-1979-6531DF2A99B1}"/>
          </ac:spMkLst>
        </pc:spChg>
      </pc:sldChg>
      <pc:sldChg chg="modSp new">
        <pc:chgData name="Meena Hussain (2127234)" userId="4f987a57-9e69-4738-891f-0e2f5bbcc7dd" providerId="ADAL" clId="{2634ADBC-1E1F-D74C-BE2E-9B90A358B052}" dt="2023-03-11T17:34:32.130" v="104" actId="207"/>
        <pc:sldMkLst>
          <pc:docMk/>
          <pc:sldMk cId="2959234302" sldId="262"/>
        </pc:sldMkLst>
        <pc:spChg chg="mod">
          <ac:chgData name="Meena Hussain (2127234)" userId="4f987a57-9e69-4738-891f-0e2f5bbcc7dd" providerId="ADAL" clId="{2634ADBC-1E1F-D74C-BE2E-9B90A358B052}" dt="2023-03-11T17:34:32.130" v="104" actId="207"/>
          <ac:spMkLst>
            <pc:docMk/>
            <pc:sldMk cId="2959234302" sldId="262"/>
            <ac:spMk id="2" creationId="{AE6C7021-4810-9EFE-028E-90ED1A6DD7C6}"/>
          </ac:spMkLst>
        </pc:spChg>
        <pc:spChg chg="mod">
          <ac:chgData name="Meena Hussain (2127234)" userId="4f987a57-9e69-4738-891f-0e2f5bbcc7dd" providerId="ADAL" clId="{2634ADBC-1E1F-D74C-BE2E-9B90A358B052}" dt="2023-03-11T17:33:58.612" v="89" actId="1576"/>
          <ac:spMkLst>
            <pc:docMk/>
            <pc:sldMk cId="2959234302" sldId="262"/>
            <ac:spMk id="3" creationId="{D9298A34-DA7D-DEC5-00BA-11F72784FA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3/11/23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ancer.net/node/31036"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ncbi.nlm.nih.gov/pmc/articles/PMC4949805/" TargetMode="External"/><Relationship Id="rId2" Type="http://schemas.openxmlformats.org/officeDocument/2006/relationships/hyperlink" Target="https://www.rcplondon.ac.uk/file/8202/download" TargetMode="External"/><Relationship Id="rId1" Type="http://schemas.openxmlformats.org/officeDocument/2006/relationships/slideLayout" Target="../slideLayouts/slideLayout2.xml"/><Relationship Id="rId5" Type="http://schemas.openxmlformats.org/officeDocument/2006/relationships/hyperlink" Target="https://www.hrhresourcecenter.org/HRH_Info_Teamwork.html" TargetMode="External"/><Relationship Id="rId4" Type="http://schemas.openxmlformats.org/officeDocument/2006/relationships/hyperlink" Target="https://www.england.nhs.uk/improvement-hub/wp-content/uploads/sites/44/2020/06/productive-endoscopy-team-work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6103-0F74-D700-101D-278C2F5766D7}"/>
              </a:ext>
            </a:extLst>
          </p:cNvPr>
          <p:cNvSpPr>
            <a:spLocks noGrp="1"/>
          </p:cNvSpPr>
          <p:nvPr>
            <p:ph type="ctrTitle"/>
          </p:nvPr>
        </p:nvSpPr>
        <p:spPr>
          <a:xfrm>
            <a:off x="1073407" y="0"/>
            <a:ext cx="8219276" cy="6832700"/>
          </a:xfrm>
        </p:spPr>
        <p:txBody>
          <a:bodyPr/>
          <a:lstStyle/>
          <a:p>
            <a:pPr algn="ctr"/>
            <a:r>
              <a:rPr lang="en-GB" sz="31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ea typeface="Times New Roman" panose="020F0502020204030204" pitchFamily="34" charset="0"/>
                <a:cs typeface="Arial" panose="020B0604020202020204" pitchFamily="34" charset="0"/>
              </a:rPr>
              <a:t>Student Name</a:t>
            </a:r>
            <a:br>
              <a:rPr lang="en-GB" sz="31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ea typeface="Times New Roman" panose="020F0502020204030204" pitchFamily="34" charset="0"/>
                <a:cs typeface="Arial" panose="020B0604020202020204" pitchFamily="34" charset="0"/>
              </a:rPr>
            </a:br>
            <a:r>
              <a:rPr lang="en-GB" sz="3100" b="1" dirty="0">
                <a:solidFill>
                  <a:schemeClr val="tx1"/>
                </a:solidFill>
                <a:effectLst/>
                <a:latin typeface="Arial" panose="020B0604020202020204" pitchFamily="34" charset="0"/>
                <a:ea typeface="Times New Roman" panose="020F0502020204030204" pitchFamily="34" charset="0"/>
                <a:cs typeface="Arial" panose="020B0604020202020204" pitchFamily="34" charset="0"/>
              </a:rPr>
              <a:t>Meena Hussain - 2127234</a:t>
            </a:r>
            <a:br>
              <a:rPr lang="en-GB" sz="3100" dirty="0">
                <a:effectLst/>
                <a:latin typeface="Arial" panose="020B0604020202020204" pitchFamily="34" charset="0"/>
                <a:ea typeface="Times New Roman" panose="020F0502020204030204" pitchFamily="34" charset="0"/>
                <a:cs typeface="Arial" panose="020B0604020202020204" pitchFamily="34" charset="0"/>
              </a:rPr>
            </a:br>
            <a:br>
              <a:rPr lang="en-GB" sz="3100" dirty="0">
                <a:effectLst/>
                <a:latin typeface="Arial" panose="020B0604020202020204" pitchFamily="34" charset="0"/>
                <a:ea typeface="Times New Roman" panose="020F0502020204030204" pitchFamily="34" charset="0"/>
                <a:cs typeface="Arial" panose="020B0604020202020204" pitchFamily="34" charset="0"/>
              </a:rPr>
            </a:br>
            <a:r>
              <a:rPr lang="en-GB" sz="31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ea typeface="Times New Roman" panose="020F0502020204030204" pitchFamily="34" charset="0"/>
                <a:cs typeface="Arial" panose="020B0604020202020204" pitchFamily="34" charset="0"/>
              </a:rPr>
              <a:t>Module</a:t>
            </a:r>
            <a:br>
              <a:rPr lang="en-GB" sz="3100" dirty="0">
                <a:effectLst/>
                <a:latin typeface="Arial" panose="020B0604020202020204" pitchFamily="34" charset="0"/>
                <a:ea typeface="Times New Roman" panose="020F0502020204030204" pitchFamily="34" charset="0"/>
                <a:cs typeface="Arial" panose="020B0604020202020204" pitchFamily="34" charset="0"/>
              </a:rPr>
            </a:br>
            <a:r>
              <a:rPr lang="en-GB" sz="3100" b="1" dirty="0">
                <a:solidFill>
                  <a:schemeClr val="tx1"/>
                </a:solidFill>
                <a:latin typeface="Arial" panose="020B0604020202020204" pitchFamily="34" charset="0"/>
                <a:ea typeface="Times New Roman" panose="020F0502020204030204" pitchFamily="34" charset="0"/>
                <a:cs typeface="Arial" panose="020B0604020202020204" pitchFamily="34" charset="0"/>
              </a:rPr>
              <a:t>Professional Development With In Health And Social Care</a:t>
            </a:r>
            <a:br>
              <a:rPr lang="en-GB" sz="3100" dirty="0">
                <a:latin typeface="Arial" panose="020B0604020202020204" pitchFamily="34" charset="0"/>
                <a:ea typeface="Times New Roman" panose="020F0502020204030204" pitchFamily="34" charset="0"/>
                <a:cs typeface="Arial" panose="020B0604020202020204" pitchFamily="34" charset="0"/>
              </a:rPr>
            </a:br>
            <a:br>
              <a:rPr lang="en-GB" sz="3100" dirty="0">
                <a:effectLst/>
                <a:latin typeface="Arial" panose="020B0604020202020204" pitchFamily="34" charset="0"/>
                <a:ea typeface="Times New Roman" panose="020F0502020204030204" pitchFamily="34" charset="0"/>
                <a:cs typeface="Arial" panose="020B0604020202020204" pitchFamily="34" charset="0"/>
              </a:rPr>
            </a:br>
            <a:r>
              <a:rPr lang="en-GB" sz="31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ea typeface="Times New Roman" panose="020F0502020204030204" pitchFamily="34" charset="0"/>
                <a:cs typeface="Arial" panose="020B0604020202020204" pitchFamily="34" charset="0"/>
              </a:rPr>
              <a:t>Module Code</a:t>
            </a:r>
            <a:br>
              <a:rPr lang="en-GB" sz="3100" dirty="0">
                <a:effectLst/>
                <a:latin typeface="Arial" panose="020B0604020202020204" pitchFamily="34" charset="0"/>
                <a:ea typeface="Times New Roman" panose="020F0502020204030204" pitchFamily="34" charset="0"/>
                <a:cs typeface="Arial" panose="020B0604020202020204" pitchFamily="34" charset="0"/>
              </a:rPr>
            </a:br>
            <a:r>
              <a:rPr lang="en-GB" sz="3100" b="1" dirty="0">
                <a:solidFill>
                  <a:schemeClr val="tx1"/>
                </a:solidFill>
                <a:effectLst/>
                <a:latin typeface="Arial" panose="020B0604020202020204" pitchFamily="34" charset="0"/>
                <a:ea typeface="Times New Roman" panose="020F0502020204030204" pitchFamily="34" charset="0"/>
                <a:cs typeface="Arial" panose="020B0604020202020204" pitchFamily="34" charset="0"/>
              </a:rPr>
              <a:t>LCHS4005_BIRM</a:t>
            </a:r>
            <a:br>
              <a:rPr lang="en-GB" sz="3100" dirty="0">
                <a:effectLst/>
                <a:latin typeface="Arial" panose="020B0604020202020204" pitchFamily="34" charset="0"/>
                <a:ea typeface="Times New Roman" panose="020F0502020204030204" pitchFamily="34" charset="0"/>
                <a:cs typeface="Arial" panose="020B0604020202020204" pitchFamily="34" charset="0"/>
              </a:rPr>
            </a:br>
            <a:br>
              <a:rPr lang="en-GB" sz="3100" dirty="0">
                <a:effectLst/>
                <a:latin typeface="Arial" panose="020B0604020202020204" pitchFamily="34" charset="0"/>
                <a:ea typeface="Times New Roman" panose="020F0502020204030204" pitchFamily="34" charset="0"/>
                <a:cs typeface="Arial" panose="020B0604020202020204" pitchFamily="34" charset="0"/>
              </a:rPr>
            </a:br>
            <a:r>
              <a:rPr lang="en-GB" sz="31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ea typeface="Times New Roman" panose="020F0502020204030204" pitchFamily="34" charset="0"/>
                <a:cs typeface="Arial" panose="020B0604020202020204" pitchFamily="34" charset="0"/>
              </a:rPr>
              <a:t>Lecturer Name</a:t>
            </a:r>
            <a:br>
              <a:rPr lang="en-GB" sz="3100" b="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ea typeface="Times New Roman" panose="020F0502020204030204" pitchFamily="34" charset="0"/>
                <a:cs typeface="Arial" panose="020B0604020202020204" pitchFamily="34" charset="0"/>
              </a:rPr>
            </a:br>
            <a:r>
              <a:rPr lang="en-GB" sz="3100" b="1">
                <a:solidFill>
                  <a:schemeClr val="tx1"/>
                </a:solidFill>
                <a:effectLst/>
                <a:latin typeface="Arial" panose="020B0604020202020204" pitchFamily="34" charset="0"/>
                <a:ea typeface="Times New Roman" panose="020F0502020204030204" pitchFamily="34" charset="0"/>
                <a:cs typeface="Arial" panose="020B0604020202020204" pitchFamily="34" charset="0"/>
              </a:rPr>
              <a:t>Emmanuel Asante</a:t>
            </a:r>
            <a:br>
              <a:rPr lang="en-GB" sz="3100" dirty="0">
                <a:effectLst/>
                <a:latin typeface="Arial" panose="020B0604020202020204" pitchFamily="34" charset="0"/>
                <a:ea typeface="Times New Roman" panose="020F0502020204030204" pitchFamily="34" charset="0"/>
                <a:cs typeface="Arial" panose="020B0604020202020204" pitchFamily="34" charset="0"/>
              </a:rPr>
            </a:br>
            <a:endParaRPr lang="en-US" sz="3100" dirty="0"/>
          </a:p>
        </p:txBody>
      </p:sp>
    </p:spTree>
    <p:extLst>
      <p:ext uri="{BB962C8B-B14F-4D97-AF65-F5344CB8AC3E}">
        <p14:creationId xmlns:p14="http://schemas.microsoft.com/office/powerpoint/2010/main" val="2514782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18038-DEE6-0418-3329-1B7779550CBF}"/>
              </a:ext>
            </a:extLst>
          </p:cNvPr>
          <p:cNvSpPr>
            <a:spLocks noGrp="1"/>
          </p:cNvSpPr>
          <p:nvPr>
            <p:ph type="title"/>
          </p:nvPr>
        </p:nvSpPr>
        <p:spPr/>
        <p:txBody>
          <a:bodyPr>
            <a:normAutofit/>
          </a:bodyPr>
          <a:lstStyle/>
          <a:p>
            <a:pPr algn="ctr"/>
            <a:r>
              <a:rPr lang="en-GB" sz="4400" b="1" u="sng" dirty="0">
                <a:ln w="12700">
                  <a:solidFill>
                    <a:schemeClr val="accent1"/>
                  </a:solidFill>
                  <a:prstDash val="solid"/>
                </a:ln>
                <a:solidFill>
                  <a:schemeClr val="accent1">
                    <a:lumMod val="60000"/>
                    <a:lumOff val="40000"/>
                  </a:schemeClr>
                </a:solidFill>
                <a:effectLst>
                  <a:outerShdw dist="38100" dir="2640000" algn="bl" rotWithShape="0">
                    <a:schemeClr val="accent1"/>
                  </a:outerShdw>
                </a:effectLst>
              </a:rPr>
              <a:t>Introduction</a:t>
            </a:r>
            <a:endParaRPr lang="en-US" sz="4400" u="sng"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8E0B483E-5831-1E6F-B75F-386BFF75481A}"/>
              </a:ext>
            </a:extLst>
          </p:cNvPr>
          <p:cNvSpPr>
            <a:spLocks noGrp="1"/>
          </p:cNvSpPr>
          <p:nvPr>
            <p:ph idx="1"/>
          </p:nvPr>
        </p:nvSpPr>
        <p:spPr>
          <a:xfrm>
            <a:off x="677334" y="1788897"/>
            <a:ext cx="5889495" cy="4459503"/>
          </a:xfrm>
        </p:spPr>
        <p:txBody>
          <a:bodyPr>
            <a:noAutofit/>
          </a:bodyPr>
          <a:lstStyle/>
          <a:p>
            <a:pPr marL="0" indent="0">
              <a:buNone/>
            </a:pPr>
            <a:r>
              <a:rPr lang="en-GB" sz="2800" dirty="0">
                <a:solidFill>
                  <a:schemeClr val="tx1"/>
                </a:solidFill>
                <a:latin typeface="Arial" panose="020B0604020202020204" pitchFamily="34" charset="0"/>
                <a:cs typeface="Arial" panose="020B0604020202020204" pitchFamily="34" charset="0"/>
              </a:rPr>
              <a:t>This Presentation will be describing one key skill. The skill chosen is Team work with in the health care sector. This presentation will be stating why it is relevant to communicate with team work in health and social care and it will also be describing a practical example of how you might use this skill in health and social care.</a:t>
            </a:r>
            <a:endParaRPr lang="en-US"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5706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84EB8-74D9-D123-F1DC-BB9AECA6F0E3}"/>
              </a:ext>
            </a:extLst>
          </p:cNvPr>
          <p:cNvSpPr>
            <a:spLocks noGrp="1"/>
          </p:cNvSpPr>
          <p:nvPr>
            <p:ph type="title"/>
          </p:nvPr>
        </p:nvSpPr>
        <p:spPr>
          <a:xfrm>
            <a:off x="677334" y="839789"/>
            <a:ext cx="8596668" cy="1320800"/>
          </a:xfrm>
        </p:spPr>
        <p:txBody>
          <a:bodyPr/>
          <a:lstStyle/>
          <a:p>
            <a:r>
              <a:rPr lang="en-GB" b="1" u="sng" dirty="0">
                <a:solidFill>
                  <a:schemeClr val="accent2">
                    <a:lumMod val="50000"/>
                  </a:schemeClr>
                </a:solidFill>
              </a:rPr>
              <a:t>TeamWork In Health &amp; Social Care</a:t>
            </a:r>
            <a:endParaRPr lang="en-US" b="1" u="sng" dirty="0">
              <a:solidFill>
                <a:schemeClr val="accent2">
                  <a:lumMod val="50000"/>
                </a:schemeClr>
              </a:solidFill>
            </a:endParaRPr>
          </a:p>
        </p:txBody>
      </p:sp>
      <p:sp>
        <p:nvSpPr>
          <p:cNvPr id="3" name="Content Placeholder 2">
            <a:extLst>
              <a:ext uri="{FF2B5EF4-FFF2-40B4-BE49-F238E27FC236}">
                <a16:creationId xmlns:a16="http://schemas.microsoft.com/office/drawing/2014/main" id="{452F7242-EC08-5827-9999-8C093C101576}"/>
              </a:ext>
            </a:extLst>
          </p:cNvPr>
          <p:cNvSpPr>
            <a:spLocks noGrp="1"/>
          </p:cNvSpPr>
          <p:nvPr>
            <p:ph idx="1"/>
          </p:nvPr>
        </p:nvSpPr>
        <p:spPr>
          <a:xfrm>
            <a:off x="677334" y="2160589"/>
            <a:ext cx="6261203" cy="3880773"/>
          </a:xfrm>
        </p:spPr>
        <p:txBody>
          <a:bodyPr>
            <a:normAutofit/>
          </a:bodyPr>
          <a:lstStyle/>
          <a:p>
            <a:r>
              <a:rPr lang="en-US" sz="2000" dirty="0">
                <a:solidFill>
                  <a:schemeClr val="tx1"/>
                </a:solidFill>
                <a:latin typeface="Arial" panose="020B0604020202020204" pitchFamily="34" charset="0"/>
                <a:cs typeface="Arial" panose="020B0604020202020204" pitchFamily="34" charset="0"/>
              </a:rPr>
              <a:t>Communication Skills – Prevent misunderstandings and errors. Almost all medical errors result from miscommunication.</a:t>
            </a:r>
            <a:endParaRPr lang="en-GB"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panose="020B0604020202020204" pitchFamily="34" charset="0"/>
                <a:cs typeface="Arial" panose="020B0604020202020204" pitchFamily="34" charset="0"/>
              </a:rPr>
              <a:t>Mutual Trust – It is important for healthcare leaders to build trust with their employees and patients this will produce positive results.</a:t>
            </a:r>
            <a:endParaRPr lang="en-GB" sz="2000" dirty="0">
              <a:solidFill>
                <a:schemeClr val="tx1"/>
              </a:solidFill>
              <a:latin typeface="Arial" panose="020B0604020202020204" pitchFamily="34" charset="0"/>
              <a:cs typeface="Arial" panose="020B0604020202020204" pitchFamily="34" charset="0"/>
            </a:endParaRPr>
          </a:p>
          <a:p>
            <a:r>
              <a:rPr lang="en-US" sz="2000" dirty="0">
                <a:solidFill>
                  <a:schemeClr val="tx1"/>
                </a:solidFill>
                <a:latin typeface="Arial" panose="020B0604020202020204" pitchFamily="34" charset="0"/>
                <a:cs typeface="Arial" panose="020B0604020202020204" pitchFamily="34" charset="0"/>
              </a:rPr>
              <a:t>Respect – Respect in a workplace makes you feel valued for your achievements, being treated respectfully promotes positive work which makes you want to achieve your best.</a:t>
            </a:r>
          </a:p>
        </p:txBody>
      </p:sp>
    </p:spTree>
    <p:extLst>
      <p:ext uri="{BB962C8B-B14F-4D97-AF65-F5344CB8AC3E}">
        <p14:creationId xmlns:p14="http://schemas.microsoft.com/office/powerpoint/2010/main" val="131908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C2FC3-E8EF-7082-2DA3-A4BA7DFD6E1B}"/>
              </a:ext>
            </a:extLst>
          </p:cNvPr>
          <p:cNvSpPr>
            <a:spLocks noGrp="1"/>
          </p:cNvSpPr>
          <p:nvPr>
            <p:ph type="title"/>
          </p:nvPr>
        </p:nvSpPr>
        <p:spPr/>
        <p:txBody>
          <a:bodyPr/>
          <a:lstStyle/>
          <a:p>
            <a:r>
              <a:rPr lang="en-GB" b="1" u="sng" dirty="0">
                <a:solidFill>
                  <a:schemeClr val="accent2">
                    <a:lumMod val="50000"/>
                  </a:schemeClr>
                </a:solidFill>
              </a:rPr>
              <a:t>What Makes A Good Team In HSC?</a:t>
            </a:r>
            <a:endParaRPr lang="en-US" b="1" u="sng" dirty="0">
              <a:solidFill>
                <a:schemeClr val="accent2">
                  <a:lumMod val="50000"/>
                </a:schemeClr>
              </a:solidFill>
            </a:endParaRPr>
          </a:p>
        </p:txBody>
      </p:sp>
      <p:sp>
        <p:nvSpPr>
          <p:cNvPr id="3" name="Content Placeholder 2">
            <a:extLst>
              <a:ext uri="{FF2B5EF4-FFF2-40B4-BE49-F238E27FC236}">
                <a16:creationId xmlns:a16="http://schemas.microsoft.com/office/drawing/2014/main" id="{EDBC9760-C789-04EC-74FC-0B3EB543D2F6}"/>
              </a:ext>
            </a:extLst>
          </p:cNvPr>
          <p:cNvSpPr>
            <a:spLocks noGrp="1"/>
          </p:cNvSpPr>
          <p:nvPr>
            <p:ph idx="1"/>
          </p:nvPr>
        </p:nvSpPr>
        <p:spPr>
          <a:xfrm>
            <a:off x="460504" y="1488613"/>
            <a:ext cx="3814129" cy="3880773"/>
          </a:xfrm>
        </p:spPr>
        <p:txBody>
          <a:bodyPr/>
          <a:lstStyle/>
          <a:p>
            <a:pPr marL="0" indent="0">
              <a:buNone/>
            </a:pPr>
            <a:r>
              <a:rPr lang="en-US" sz="2000" dirty="0">
                <a:solidFill>
                  <a:schemeClr val="tx1"/>
                </a:solidFill>
                <a:latin typeface="Arial" panose="020B0604020202020204" pitchFamily="34" charset="0"/>
                <a:cs typeface="Arial" panose="020B0604020202020204" pitchFamily="34" charset="0"/>
              </a:rPr>
              <a:t>Effective teamwork can positively affect a patient. Placing the patient in the centre of care will help to develop and form an effective team which will be able to deliver exceptional care to their patients.Team work can also reduce medical errors and it can reduce patients safety.</a:t>
            </a: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US" sz="2000" b="1" dirty="0">
                <a:solidFill>
                  <a:schemeClr val="accent1">
                    <a:lumMod val="75000"/>
                  </a:schemeClr>
                </a:solidFill>
                <a:latin typeface="Arial" panose="020B0604020202020204" pitchFamily="34" charset="0"/>
                <a:cs typeface="Arial" panose="020B0604020202020204" pitchFamily="34" charset="0"/>
              </a:rPr>
              <a:t>(</a:t>
            </a:r>
            <a:r>
              <a:rPr lang="en-US" sz="2000" b="1" dirty="0" err="1">
                <a:solidFill>
                  <a:schemeClr val="accent1">
                    <a:lumMod val="75000"/>
                  </a:schemeClr>
                </a:solidFill>
                <a:latin typeface="Arial" panose="020B0604020202020204" pitchFamily="34" charset="0"/>
                <a:cs typeface="Arial" panose="020B0604020202020204" pitchFamily="34" charset="0"/>
              </a:rPr>
              <a:t>Babiker</a:t>
            </a:r>
            <a:r>
              <a:rPr lang="en-US" sz="2000" b="1" dirty="0">
                <a:solidFill>
                  <a:schemeClr val="accent1">
                    <a:lumMod val="75000"/>
                  </a:schemeClr>
                </a:solidFill>
                <a:latin typeface="Arial" panose="020B0604020202020204" pitchFamily="34" charset="0"/>
                <a:cs typeface="Arial" panose="020B0604020202020204" pitchFamily="34" charset="0"/>
              </a:rPr>
              <a:t>, 2014)</a:t>
            </a:r>
            <a:endParaRPr lang="en-GB" sz="2000" b="1"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US" dirty="0"/>
          </a:p>
        </p:txBody>
      </p:sp>
      <p:sp>
        <p:nvSpPr>
          <p:cNvPr id="4" name="TextBox 3">
            <a:extLst>
              <a:ext uri="{FF2B5EF4-FFF2-40B4-BE49-F238E27FC236}">
                <a16:creationId xmlns:a16="http://schemas.microsoft.com/office/drawing/2014/main" id="{B80B5EF4-4F52-486B-1976-C02609D1387F}"/>
              </a:ext>
            </a:extLst>
          </p:cNvPr>
          <p:cNvSpPr txBox="1"/>
          <p:nvPr/>
        </p:nvSpPr>
        <p:spPr>
          <a:xfrm>
            <a:off x="4975668" y="1295838"/>
            <a:ext cx="4688722" cy="3631763"/>
          </a:xfrm>
          <a:prstGeom prst="rect">
            <a:avLst/>
          </a:prstGeom>
          <a:noFill/>
        </p:spPr>
        <p:txBody>
          <a:bodyPr wrap="square" rtlCol="0">
            <a:spAutoFit/>
          </a:bodyPr>
          <a:lstStyle/>
          <a:p>
            <a:pPr marL="285750" indent="-285750">
              <a:buFont typeface="Arial" panose="020B0604020202020204" pitchFamily="34" charset="0"/>
              <a:buChar char="•"/>
            </a:pPr>
            <a:endParaRPr lang="en-GB" sz="2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300" dirty="0">
                <a:latin typeface="Arial" panose="020B0604020202020204" pitchFamily="34" charset="0"/>
                <a:cs typeface="Arial" panose="020B0604020202020204" pitchFamily="34" charset="0"/>
              </a:rPr>
              <a:t>Mutual Trust</a:t>
            </a:r>
            <a:endParaRPr lang="en-GB" sz="2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300" dirty="0" err="1">
                <a:latin typeface="Arial" panose="020B0604020202020204" pitchFamily="34" charset="0"/>
                <a:cs typeface="Arial" panose="020B0604020202020204" pitchFamily="34" charset="0"/>
              </a:rPr>
              <a:t>Respec</a:t>
            </a:r>
            <a:r>
              <a:rPr lang="en-GB" sz="2300" dirty="0">
                <a:latin typeface="Arial" panose="020B0604020202020204" pitchFamily="34" charset="0"/>
                <a:cs typeface="Arial" panose="020B0604020202020204" pitchFamily="34" charset="0"/>
              </a:rPr>
              <a:t>t</a:t>
            </a: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Clear</a:t>
            </a:r>
            <a:r>
              <a:rPr lang="en-US" sz="2300" dirty="0">
                <a:latin typeface="Arial" panose="020B0604020202020204" pitchFamily="34" charset="0"/>
                <a:cs typeface="Arial" panose="020B0604020202020204" pitchFamily="34" charset="0"/>
              </a:rPr>
              <a:t> Understanding </a:t>
            </a:r>
            <a:endParaRPr lang="en-GB" sz="2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E</a:t>
            </a:r>
            <a:r>
              <a:rPr lang="en-US" sz="2300" dirty="0" err="1">
                <a:latin typeface="Arial" panose="020B0604020202020204" pitchFamily="34" charset="0"/>
                <a:cs typeface="Arial" panose="020B0604020202020204" pitchFamily="34" charset="0"/>
              </a:rPr>
              <a:t>ffective</a:t>
            </a:r>
            <a:r>
              <a:rPr lang="en-GB" sz="2300" dirty="0">
                <a:latin typeface="Arial" panose="020B0604020202020204" pitchFamily="34" charset="0"/>
                <a:cs typeface="Arial" panose="020B0604020202020204" pitchFamily="34" charset="0"/>
              </a:rPr>
              <a:t> C</a:t>
            </a:r>
            <a:r>
              <a:rPr lang="en-US" sz="2300" dirty="0" err="1">
                <a:latin typeface="Arial" panose="020B0604020202020204" pitchFamily="34" charset="0"/>
                <a:cs typeface="Arial" panose="020B0604020202020204" pitchFamily="34" charset="0"/>
              </a:rPr>
              <a:t>ommunication</a:t>
            </a:r>
            <a:endParaRPr lang="en-GB" sz="2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300" dirty="0">
                <a:latin typeface="Arial" panose="020B0604020202020204" pitchFamily="34" charset="0"/>
                <a:cs typeface="Arial" panose="020B0604020202020204" pitchFamily="34" charset="0"/>
              </a:rPr>
              <a:t>Mutual Support </a:t>
            </a:r>
            <a:endParaRPr lang="en-GB" sz="2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300" dirty="0">
                <a:latin typeface="Arial" panose="020B0604020202020204" pitchFamily="34" charset="0"/>
                <a:cs typeface="Arial" panose="020B0604020202020204" pitchFamily="34" charset="0"/>
              </a:rPr>
              <a:t>Leadership</a:t>
            </a:r>
            <a:endParaRPr lang="en-GB" sz="2300"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a:p>
            <a:pPr marL="0" indent="0">
              <a:buNone/>
            </a:pPr>
            <a:r>
              <a:rPr lang="en-US" sz="2300" b="1" dirty="0">
                <a:solidFill>
                  <a:schemeClr val="accent1">
                    <a:lumMod val="75000"/>
                  </a:schemeClr>
                </a:solidFill>
                <a:latin typeface="Arial" panose="020B0604020202020204" pitchFamily="34" charset="0"/>
                <a:cs typeface="Arial" panose="020B0604020202020204" pitchFamily="34" charset="0"/>
              </a:rPr>
              <a:t>(Royal College of Physicians, 2017)</a:t>
            </a:r>
          </a:p>
        </p:txBody>
      </p:sp>
    </p:spTree>
    <p:extLst>
      <p:ext uri="{BB962C8B-B14F-4D97-AF65-F5344CB8AC3E}">
        <p14:creationId xmlns:p14="http://schemas.microsoft.com/office/powerpoint/2010/main" val="13262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F4B99-6B3C-1197-45C6-0AF4AA00553D}"/>
              </a:ext>
            </a:extLst>
          </p:cNvPr>
          <p:cNvSpPr>
            <a:spLocks noGrp="1"/>
          </p:cNvSpPr>
          <p:nvPr>
            <p:ph type="title"/>
          </p:nvPr>
        </p:nvSpPr>
        <p:spPr/>
        <p:txBody>
          <a:bodyPr/>
          <a:lstStyle/>
          <a:p>
            <a:r>
              <a:rPr lang="en-GB" b="1" u="sng" dirty="0">
                <a:solidFill>
                  <a:schemeClr val="accent2">
                    <a:lumMod val="50000"/>
                  </a:schemeClr>
                </a:solidFill>
              </a:rPr>
              <a:t>Importance Of TeamWork</a:t>
            </a:r>
            <a:endParaRPr lang="en-US" b="1" u="sng" dirty="0">
              <a:solidFill>
                <a:schemeClr val="accent2">
                  <a:lumMod val="50000"/>
                </a:schemeClr>
              </a:solidFill>
            </a:endParaRPr>
          </a:p>
        </p:txBody>
      </p:sp>
      <p:sp>
        <p:nvSpPr>
          <p:cNvPr id="3" name="Content Placeholder 2">
            <a:extLst>
              <a:ext uri="{FF2B5EF4-FFF2-40B4-BE49-F238E27FC236}">
                <a16:creationId xmlns:a16="http://schemas.microsoft.com/office/drawing/2014/main" id="{239E136E-3440-5C32-085C-453586D35125}"/>
              </a:ext>
            </a:extLst>
          </p:cNvPr>
          <p:cNvSpPr>
            <a:spLocks noGrp="1"/>
          </p:cNvSpPr>
          <p:nvPr>
            <p:ph idx="1"/>
          </p:nvPr>
        </p:nvSpPr>
        <p:spPr>
          <a:xfrm>
            <a:off x="677334" y="1921107"/>
            <a:ext cx="8596668" cy="4759787"/>
          </a:xfrm>
        </p:spPr>
        <p:txBody>
          <a:bodyPr>
            <a:noAutofit/>
          </a:bodyPr>
          <a:lstStyle/>
          <a:p>
            <a:pPr marL="0" indent="0">
              <a:buNone/>
            </a:pPr>
            <a:r>
              <a:rPr lang="en-US" dirty="0">
                <a:solidFill>
                  <a:schemeClr val="tx1"/>
                </a:solidFill>
                <a:latin typeface="Arial" panose="020B0604020202020204" pitchFamily="34" charset="0"/>
                <a:cs typeface="Arial" panose="020B0604020202020204" pitchFamily="34" charset="0"/>
              </a:rPr>
              <a:t>Team work ensures that everyone in the multidisciplinary team feels they are able to raise concerns or ask questions. This does not only improve patients safety but it also increases staff wellbeing. This creates an environment which creates continuous improvement.</a:t>
            </a:r>
            <a:endParaRPr lang="en-GB" dirty="0">
              <a:solidFill>
                <a:schemeClr val="tx1"/>
              </a:solidFill>
              <a:latin typeface="Arial" panose="020B0604020202020204" pitchFamily="34" charset="0"/>
              <a:cs typeface="Arial" panose="020B0604020202020204" pitchFamily="34" charset="0"/>
            </a:endParaRPr>
          </a:p>
          <a:p>
            <a:pPr marL="0" indent="0">
              <a:buNone/>
            </a:pPr>
            <a:r>
              <a:rPr lang="en-US" b="1" dirty="0">
                <a:solidFill>
                  <a:schemeClr val="accent1">
                    <a:lumMod val="75000"/>
                  </a:schemeClr>
                </a:solidFill>
                <a:latin typeface="Arial" panose="020B0604020202020204" pitchFamily="34" charset="0"/>
                <a:cs typeface="Arial" panose="020B0604020202020204" pitchFamily="34" charset="0"/>
              </a:rPr>
              <a:t>(NHS, 2015)</a:t>
            </a:r>
            <a:endParaRPr lang="en-GB" dirty="0">
              <a:solidFill>
                <a:schemeClr val="tx1"/>
              </a:solidFill>
              <a:latin typeface="Arial" panose="020B0604020202020204" pitchFamily="34" charset="0"/>
              <a:cs typeface="Arial" panose="020B0604020202020204" pitchFamily="34" charset="0"/>
            </a:endParaRPr>
          </a:p>
          <a:p>
            <a:pPr marL="0" indent="0">
              <a:buNone/>
            </a:pPr>
            <a:r>
              <a:rPr lang="en-US" dirty="0">
                <a:solidFill>
                  <a:schemeClr val="tx1"/>
                </a:solidFill>
                <a:latin typeface="Arial" panose="020B0604020202020204" pitchFamily="34" charset="0"/>
                <a:cs typeface="Arial" panose="020B0604020202020204" pitchFamily="34" charset="0"/>
              </a:rPr>
              <a:t>Team work in health care is usually defined as two or more people who interact and work through measurable goals. Teamwork is also important as health workers can make decisions as a team and work towards their goals.Healthcare is a multidisciplinary profession where healthcare professionals, doctors and nurses from different specialists work together where they can share resources and communicate. Health teams are made up of different professionals where each professional is </a:t>
            </a:r>
            <a:r>
              <a:rPr lang="en-US" dirty="0" err="1">
                <a:solidFill>
                  <a:schemeClr val="tx1"/>
                </a:solidFill>
                <a:latin typeface="Arial" panose="020B0604020202020204" pitchFamily="34" charset="0"/>
                <a:cs typeface="Arial" panose="020B0604020202020204" pitchFamily="34" charset="0"/>
              </a:rPr>
              <a:t>specialised</a:t>
            </a:r>
            <a:r>
              <a:rPr lang="en-US" dirty="0">
                <a:solidFill>
                  <a:schemeClr val="tx1"/>
                </a:solidFill>
                <a:latin typeface="Arial" panose="020B0604020202020204" pitchFamily="34" charset="0"/>
                <a:cs typeface="Arial" panose="020B0604020202020204" pitchFamily="34" charset="0"/>
              </a:rPr>
              <a:t> for having responsibilities of different tasks.</a:t>
            </a:r>
            <a:endParaRPr lang="en-GB" dirty="0">
              <a:solidFill>
                <a:schemeClr val="tx1"/>
              </a:solidFill>
              <a:latin typeface="Arial" panose="020B0604020202020204" pitchFamily="34" charset="0"/>
              <a:cs typeface="Arial" panose="020B0604020202020204" pitchFamily="34" charset="0"/>
            </a:endParaRPr>
          </a:p>
          <a:p>
            <a:pPr marL="0" indent="0">
              <a:buNone/>
            </a:pPr>
            <a:r>
              <a:rPr lang="en-US" b="1" dirty="0">
                <a:solidFill>
                  <a:schemeClr val="accent1">
                    <a:lumMod val="75000"/>
                  </a:schemeClr>
                </a:solidFill>
                <a:latin typeface="Arial" panose="020B0604020202020204" pitchFamily="34" charset="0"/>
                <a:cs typeface="Arial" panose="020B0604020202020204" pitchFamily="34" charset="0"/>
              </a:rPr>
              <a:t>(IntraHealth Librarian, 2017)</a:t>
            </a:r>
          </a:p>
        </p:txBody>
      </p:sp>
    </p:spTree>
    <p:extLst>
      <p:ext uri="{BB962C8B-B14F-4D97-AF65-F5344CB8AC3E}">
        <p14:creationId xmlns:p14="http://schemas.microsoft.com/office/powerpoint/2010/main" val="3999654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BC1A26-2E8E-0367-1979-6531DF2A99B1}"/>
              </a:ext>
            </a:extLst>
          </p:cNvPr>
          <p:cNvSpPr>
            <a:spLocks noGrp="1"/>
          </p:cNvSpPr>
          <p:nvPr>
            <p:ph idx="1"/>
          </p:nvPr>
        </p:nvSpPr>
        <p:spPr>
          <a:xfrm>
            <a:off x="270520" y="130098"/>
            <a:ext cx="11650959" cy="6597804"/>
          </a:xfrm>
        </p:spPr>
        <p:txBody>
          <a:bodyPr>
            <a:normAutofit/>
          </a:bodyPr>
          <a:lstStyle/>
          <a:p>
            <a:pPr marL="0" indent="0">
              <a:buNone/>
            </a:pPr>
            <a:r>
              <a:rPr lang="en-GB" dirty="0">
                <a:solidFill>
                  <a:schemeClr val="tx1"/>
                </a:solidFill>
              </a:rPr>
              <a:t>When a patient is diagnosed with cancer and is getting treatment the patient needs</a:t>
            </a:r>
            <a:r>
              <a:rPr lang="en-GB" b="0" i="0" u="none" strike="noStrike" dirty="0">
                <a:solidFill>
                  <a:schemeClr val="tx1"/>
                </a:solidFill>
                <a:effectLst/>
                <a:latin typeface="Arial" panose="020B0604020202020204" pitchFamily="34" charset="0"/>
              </a:rPr>
              <a:t> several different </a:t>
            </a:r>
            <a:r>
              <a:rPr lang="en-GB" b="0" i="0" u="none" strike="noStrike" dirty="0">
                <a:solidFill>
                  <a:srgbClr val="000000"/>
                </a:solidFill>
                <a:effectLst/>
                <a:latin typeface="Arial" panose="020B0604020202020204" pitchFamily="34" charset="0"/>
              </a:rPr>
              <a:t>medical and health professionals to treat the cancer. These professionals involved in a patient's cancer care make up the oncology team. This can also be called your cancer care team, health care team, or multidisciplinary care team.</a:t>
            </a:r>
            <a:endParaRPr lang="en-GB" dirty="0">
              <a:solidFill>
                <a:srgbClr val="000000"/>
              </a:solidFill>
              <a:latin typeface="Arial" panose="020B0604020202020204" pitchFamily="34" charset="0"/>
            </a:endParaRPr>
          </a:p>
          <a:p>
            <a:pPr marL="0" indent="0">
              <a:buNone/>
            </a:pPr>
            <a:r>
              <a:rPr lang="en-GB" b="1" i="0" u="sng" strike="noStrike" dirty="0">
                <a:solidFill>
                  <a:schemeClr val="accent1">
                    <a:lumMod val="75000"/>
                  </a:schemeClr>
                </a:solidFill>
                <a:effectLst/>
                <a:latin typeface="Arial" panose="020B0604020202020204" pitchFamily="34" charset="0"/>
              </a:rPr>
              <a:t>An oncologist </a:t>
            </a:r>
            <a:r>
              <a:rPr lang="en-GB" b="0" i="0" u="none" strike="noStrike" dirty="0">
                <a:solidFill>
                  <a:schemeClr val="tx1"/>
                </a:solidFill>
                <a:effectLst/>
                <a:latin typeface="Arial" panose="020B0604020202020204" pitchFamily="34" charset="0"/>
              </a:rPr>
              <a:t>is</a:t>
            </a:r>
            <a:r>
              <a:rPr lang="en-GB" b="0" i="0" u="none" strike="noStrike" dirty="0">
                <a:solidFill>
                  <a:srgbClr val="000000"/>
                </a:solidFill>
                <a:effectLst/>
                <a:latin typeface="Arial" panose="020B0604020202020204" pitchFamily="34" charset="0"/>
              </a:rPr>
              <a:t> a doctor who </a:t>
            </a:r>
            <a:r>
              <a:rPr lang="en-GB" b="0" i="0" u="none" strike="noStrike" dirty="0" err="1">
                <a:solidFill>
                  <a:srgbClr val="000000"/>
                </a:solidFill>
                <a:effectLst/>
                <a:latin typeface="Arial" panose="020B0604020202020204" pitchFamily="34" charset="0"/>
              </a:rPr>
              <a:t>specializes</a:t>
            </a:r>
            <a:r>
              <a:rPr lang="en-GB" b="0" i="0" u="none" strike="noStrike" dirty="0">
                <a:solidFill>
                  <a:srgbClr val="000000"/>
                </a:solidFill>
                <a:effectLst/>
                <a:latin typeface="Arial" panose="020B0604020202020204" pitchFamily="34" charset="0"/>
              </a:rPr>
              <a:t> in diagnosing and treating cancer</a:t>
            </a:r>
          </a:p>
          <a:p>
            <a:pPr marL="0" indent="0" fontAlgn="base">
              <a:buNone/>
            </a:pPr>
            <a:r>
              <a:rPr lang="en-GB" b="1" i="0" u="sng" strike="noStrike" dirty="0">
                <a:solidFill>
                  <a:schemeClr val="accent1">
                    <a:lumMod val="75000"/>
                  </a:schemeClr>
                </a:solidFill>
                <a:effectLst/>
                <a:latin typeface="Arial" panose="020B0604020202020204" pitchFamily="34" charset="0"/>
                <a:hlinkClick r:id="rId2">
                  <a:extLst>
                    <a:ext uri="{A12FA001-AC4F-418D-AE19-62706E023703}">
                      <ahyp:hlinkClr xmlns:ahyp="http://schemas.microsoft.com/office/drawing/2018/hyperlinkcolor" val="tx"/>
                    </a:ext>
                  </a:extLst>
                </a:hlinkClick>
              </a:rPr>
              <a:t>Oncology nurses</a:t>
            </a:r>
            <a:r>
              <a:rPr lang="en-GB" b="0" i="0" u="none" strike="noStrike" dirty="0">
                <a:solidFill>
                  <a:schemeClr val="accent1">
                    <a:lumMod val="75000"/>
                  </a:schemeClr>
                </a:solidFill>
                <a:effectLst/>
                <a:latin typeface="Arial" panose="020B0604020202020204" pitchFamily="34" charset="0"/>
              </a:rPr>
              <a:t> </a:t>
            </a:r>
            <a:r>
              <a:rPr lang="en-GB" b="0" i="0" u="none" strike="noStrike" dirty="0">
                <a:solidFill>
                  <a:srgbClr val="000000"/>
                </a:solidFill>
                <a:effectLst/>
                <a:latin typeface="Arial" panose="020B0604020202020204" pitchFamily="34" charset="0"/>
              </a:rPr>
              <a:t>are nurses who </a:t>
            </a:r>
            <a:r>
              <a:rPr lang="en-GB" b="0" i="0" u="none" strike="noStrike" dirty="0" err="1">
                <a:solidFill>
                  <a:srgbClr val="000000"/>
                </a:solidFill>
                <a:effectLst/>
                <a:latin typeface="Arial" panose="020B0604020202020204" pitchFamily="34" charset="0"/>
              </a:rPr>
              <a:t>specialize</a:t>
            </a:r>
            <a:r>
              <a:rPr lang="en-GB" b="0" i="0" u="none" strike="noStrike" dirty="0">
                <a:solidFill>
                  <a:srgbClr val="000000"/>
                </a:solidFill>
                <a:effectLst/>
                <a:latin typeface="Arial" panose="020B0604020202020204" pitchFamily="34" charset="0"/>
              </a:rPr>
              <a:t> in cancer care</a:t>
            </a:r>
          </a:p>
          <a:p>
            <a:pPr marL="0" indent="0" fontAlgn="base">
              <a:buNone/>
            </a:pPr>
            <a:r>
              <a:rPr lang="en-GB" b="0" i="0" u="none" strike="noStrike" dirty="0">
                <a:solidFill>
                  <a:srgbClr val="000000"/>
                </a:solidFill>
                <a:effectLst/>
                <a:latin typeface="Arial" panose="020B0604020202020204" pitchFamily="34" charset="0"/>
              </a:rPr>
              <a:t>They have many roles such as giving physical examinations, chemotherapy giving medication.</a:t>
            </a:r>
          </a:p>
          <a:p>
            <a:pPr marL="0" indent="0" fontAlgn="base">
              <a:buNone/>
            </a:pPr>
            <a:r>
              <a:rPr lang="en-GB" b="1" u="sng" dirty="0">
                <a:solidFill>
                  <a:schemeClr val="accent1">
                    <a:lumMod val="75000"/>
                  </a:schemeClr>
                </a:solidFill>
                <a:latin typeface="Arial" panose="020B0604020202020204" pitchFamily="34" charset="0"/>
              </a:rPr>
              <a:t>Oncology Physician Assistants </a:t>
            </a:r>
            <a:r>
              <a:rPr lang="en-GB" dirty="0">
                <a:solidFill>
                  <a:srgbClr val="000000"/>
                </a:solidFill>
                <a:latin typeface="Arial" panose="020B0604020202020204" pitchFamily="34" charset="0"/>
              </a:rPr>
              <a:t>responsibilities include performing procedures, giving physical examination, assisting with surgery and </a:t>
            </a:r>
            <a:r>
              <a:rPr lang="en-GB" dirty="0" err="1">
                <a:solidFill>
                  <a:srgbClr val="000000"/>
                </a:solidFill>
                <a:latin typeface="Arial" panose="020B0604020202020204" pitchFamily="34" charset="0"/>
              </a:rPr>
              <a:t>counseling</a:t>
            </a:r>
            <a:r>
              <a:rPr lang="en-GB" dirty="0">
                <a:solidFill>
                  <a:srgbClr val="000000"/>
                </a:solidFill>
                <a:latin typeface="Arial" panose="020B0604020202020204" pitchFamily="34" charset="0"/>
              </a:rPr>
              <a:t> for patients.</a:t>
            </a:r>
            <a:endParaRPr lang="en-GB" dirty="0"/>
          </a:p>
          <a:p>
            <a:pPr marL="0" indent="0">
              <a:buNone/>
            </a:pPr>
            <a:r>
              <a:rPr lang="en-GB" b="1" u="sng" dirty="0">
                <a:solidFill>
                  <a:schemeClr val="accent1">
                    <a:lumMod val="75000"/>
                  </a:schemeClr>
                </a:solidFill>
              </a:rPr>
              <a:t>Palliative Care Team</a:t>
            </a:r>
            <a:r>
              <a:rPr lang="en-GB" dirty="0"/>
              <a:t> </a:t>
            </a:r>
            <a:r>
              <a:rPr lang="en-GB" dirty="0">
                <a:solidFill>
                  <a:schemeClr val="tx1"/>
                </a:solidFill>
              </a:rPr>
              <a:t>works with oncology team members to treat the side effects and symptoms of cancer and the treatment.</a:t>
            </a:r>
          </a:p>
          <a:p>
            <a:pPr marL="0" indent="0">
              <a:buNone/>
            </a:pPr>
            <a:r>
              <a:rPr lang="en-GB" b="1" u="sng" dirty="0">
                <a:solidFill>
                  <a:schemeClr val="accent1">
                    <a:lumMod val="75000"/>
                  </a:schemeClr>
                </a:solidFill>
              </a:rPr>
              <a:t>Oncology Social Worker</a:t>
            </a:r>
            <a:r>
              <a:rPr lang="en-GB" b="1" u="sng" dirty="0">
                <a:solidFill>
                  <a:schemeClr val="tx1"/>
                </a:solidFill>
              </a:rPr>
              <a:t> </a:t>
            </a:r>
            <a:r>
              <a:rPr lang="en-GB" dirty="0">
                <a:solidFill>
                  <a:schemeClr val="tx1"/>
                </a:solidFill>
              </a:rPr>
              <a:t>helps patients and their families cope with the cancer.</a:t>
            </a:r>
          </a:p>
          <a:p>
            <a:pPr marL="0" indent="0">
              <a:buNone/>
            </a:pPr>
            <a:r>
              <a:rPr lang="en-GB" b="1" u="sng" dirty="0">
                <a:solidFill>
                  <a:schemeClr val="accent1">
                    <a:lumMod val="75000"/>
                  </a:schemeClr>
                </a:solidFill>
              </a:rPr>
              <a:t>Genetics </a:t>
            </a:r>
            <a:r>
              <a:rPr lang="en-GB" b="1" u="sng" dirty="0" err="1">
                <a:solidFill>
                  <a:schemeClr val="accent1">
                    <a:lumMod val="75000"/>
                  </a:schemeClr>
                </a:solidFill>
              </a:rPr>
              <a:t>Counselors</a:t>
            </a:r>
            <a:r>
              <a:rPr lang="en-GB" b="1" dirty="0">
                <a:solidFill>
                  <a:schemeClr val="accent1">
                    <a:lumMod val="75000"/>
                  </a:schemeClr>
                </a:solidFill>
              </a:rPr>
              <a:t> </a:t>
            </a:r>
            <a:r>
              <a:rPr lang="en-GB" dirty="0">
                <a:solidFill>
                  <a:schemeClr val="tx1"/>
                </a:solidFill>
              </a:rPr>
              <a:t>are health professionals who help you understand cancer genetics and if your family may be at risk.</a:t>
            </a:r>
          </a:p>
          <a:p>
            <a:pPr marL="0" indent="0">
              <a:buNone/>
            </a:pPr>
            <a:r>
              <a:rPr lang="en-GB" b="1" u="sng" dirty="0">
                <a:solidFill>
                  <a:schemeClr val="accent1">
                    <a:lumMod val="75000"/>
                  </a:schemeClr>
                </a:solidFill>
              </a:rPr>
              <a:t>Pathologist</a:t>
            </a:r>
            <a:r>
              <a:rPr lang="en-GB" dirty="0">
                <a:solidFill>
                  <a:schemeClr val="tx1"/>
                </a:solidFill>
              </a:rPr>
              <a:t> is a medical doctor who looks in cells, tissues and organs</a:t>
            </a:r>
          </a:p>
          <a:p>
            <a:pPr marL="0" indent="0">
              <a:buNone/>
            </a:pPr>
            <a:r>
              <a:rPr lang="en-GB" b="1" u="sng" dirty="0">
                <a:solidFill>
                  <a:schemeClr val="accent1">
                    <a:lumMod val="75000"/>
                  </a:schemeClr>
                </a:solidFill>
              </a:rPr>
              <a:t>Oncology Clinical Pharmacist </a:t>
            </a:r>
            <a:r>
              <a:rPr lang="en-GB" dirty="0">
                <a:solidFill>
                  <a:schemeClr val="tx1"/>
                </a:solidFill>
              </a:rPr>
              <a:t>who manage prescribed medication and ensure the drugs are safe to cure the cancer.</a:t>
            </a:r>
          </a:p>
          <a:p>
            <a:pPr marL="0" indent="0">
              <a:buNone/>
            </a:pPr>
            <a:r>
              <a:rPr lang="en-GB" dirty="0">
                <a:solidFill>
                  <a:schemeClr val="tx1"/>
                </a:solidFill>
              </a:rPr>
              <a:t>All these health care specialists work as a team to treat cancer to make sure the patient is getting all the help to prevent the cancer from spreading and offering other support for the patient.</a:t>
            </a:r>
            <a:endParaRPr lang="en-US" dirty="0">
              <a:solidFill>
                <a:schemeClr val="tx1"/>
              </a:solidFill>
            </a:endParaRPr>
          </a:p>
        </p:txBody>
      </p:sp>
    </p:spTree>
    <p:extLst>
      <p:ext uri="{BB962C8B-B14F-4D97-AF65-F5344CB8AC3E}">
        <p14:creationId xmlns:p14="http://schemas.microsoft.com/office/powerpoint/2010/main" val="2190769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7021-4810-9EFE-028E-90ED1A6DD7C6}"/>
              </a:ext>
            </a:extLst>
          </p:cNvPr>
          <p:cNvSpPr>
            <a:spLocks noGrp="1"/>
          </p:cNvSpPr>
          <p:nvPr>
            <p:ph type="title"/>
          </p:nvPr>
        </p:nvSpPr>
        <p:spPr/>
        <p:txBody>
          <a:bodyPr/>
          <a:lstStyle/>
          <a:p>
            <a:r>
              <a:rPr lang="en-GB" b="1" u="sng" dirty="0">
                <a:solidFill>
                  <a:schemeClr val="accent1">
                    <a:lumMod val="50000"/>
                  </a:schemeClr>
                </a:solidFill>
              </a:rPr>
              <a:t>References</a:t>
            </a:r>
            <a:endParaRPr lang="en-US" b="1" u="sng" dirty="0">
              <a:solidFill>
                <a:schemeClr val="accent1">
                  <a:lumMod val="50000"/>
                </a:schemeClr>
              </a:solidFill>
            </a:endParaRPr>
          </a:p>
        </p:txBody>
      </p:sp>
      <p:sp>
        <p:nvSpPr>
          <p:cNvPr id="3" name="Content Placeholder 2">
            <a:extLst>
              <a:ext uri="{FF2B5EF4-FFF2-40B4-BE49-F238E27FC236}">
                <a16:creationId xmlns:a16="http://schemas.microsoft.com/office/drawing/2014/main" id="{D9298A34-DA7D-DEC5-00BA-11F72784FA42}"/>
              </a:ext>
            </a:extLst>
          </p:cNvPr>
          <p:cNvSpPr>
            <a:spLocks noGrp="1"/>
          </p:cNvSpPr>
          <p:nvPr>
            <p:ph idx="1"/>
          </p:nvPr>
        </p:nvSpPr>
        <p:spPr/>
        <p:txBody>
          <a:bodyPr>
            <a:normAutofit fontScale="85000" lnSpcReduction="10000"/>
          </a:bodyPr>
          <a:lstStyle/>
          <a:p>
            <a:pPr marL="0" indent="0">
              <a:buNone/>
            </a:pPr>
            <a:r>
              <a:rPr lang="en-US" dirty="0"/>
              <a:t>Royal College of Physicians (2017). Improving teams in healthcareHealth Education England NHS Improvement Available at: </a:t>
            </a:r>
            <a:r>
              <a:rPr lang="en-US" dirty="0">
                <a:hlinkClick r:id="rId2"/>
              </a:rPr>
              <a:t>https://</a:t>
            </a:r>
            <a:r>
              <a:rPr lang="en-US" dirty="0" err="1">
                <a:hlinkClick r:id="rId2"/>
              </a:rPr>
              <a:t>www.rcplondon.ac.uk</a:t>
            </a:r>
            <a:r>
              <a:rPr lang="en-US" dirty="0">
                <a:hlinkClick r:id="rId2"/>
              </a:rPr>
              <a:t>/file/8202/download</a:t>
            </a:r>
            <a:endParaRPr lang="en-GB" dirty="0"/>
          </a:p>
          <a:p>
            <a:pPr marL="0" indent="0">
              <a:buNone/>
            </a:pPr>
            <a:endParaRPr lang="en-GB" dirty="0"/>
          </a:p>
          <a:p>
            <a:pPr marL="0" indent="0">
              <a:buNone/>
            </a:pPr>
            <a:r>
              <a:rPr lang="en-US" dirty="0" err="1"/>
              <a:t>Babiker</a:t>
            </a:r>
            <a:r>
              <a:rPr lang="en-US" dirty="0"/>
              <a:t>, A. (2014) Healthcare professional development: Working as a team to improve patient care. Sudanese Journal of </a:t>
            </a:r>
            <a:r>
              <a:rPr lang="en-US" dirty="0" err="1"/>
              <a:t>Paediatrics</a:t>
            </a:r>
            <a:r>
              <a:rPr lang="en-US" dirty="0"/>
              <a:t> Available at: </a:t>
            </a:r>
            <a:r>
              <a:rPr lang="en-US" dirty="0">
                <a:hlinkClick r:id="rId3"/>
              </a:rPr>
              <a:t>https://</a:t>
            </a:r>
            <a:r>
              <a:rPr lang="en-US" dirty="0" err="1">
                <a:hlinkClick r:id="rId3"/>
              </a:rPr>
              <a:t>www.ncbi.nlm.nih.gov</a:t>
            </a:r>
            <a:r>
              <a:rPr lang="en-US" dirty="0">
                <a:hlinkClick r:id="rId3"/>
              </a:rPr>
              <a:t>/</a:t>
            </a:r>
            <a:r>
              <a:rPr lang="en-US" dirty="0" err="1">
                <a:hlinkClick r:id="rId3"/>
              </a:rPr>
              <a:t>pmc</a:t>
            </a:r>
            <a:r>
              <a:rPr lang="en-US" dirty="0">
                <a:hlinkClick r:id="rId3"/>
              </a:rPr>
              <a:t>/articles/PMC4949805/</a:t>
            </a:r>
            <a:endParaRPr lang="en-GB" dirty="0"/>
          </a:p>
          <a:p>
            <a:pPr marL="0" indent="0">
              <a:buNone/>
            </a:pPr>
            <a:endParaRPr lang="en-GB" dirty="0"/>
          </a:p>
          <a:p>
            <a:pPr marL="0" indent="0">
              <a:buNone/>
            </a:pPr>
            <a:r>
              <a:rPr lang="en-US" dirty="0"/>
              <a:t>NHS (2015). Improving Quality NHS. Available at: </a:t>
            </a:r>
            <a:r>
              <a:rPr lang="en-US" dirty="0">
                <a:hlinkClick r:id="rId4"/>
              </a:rPr>
              <a:t>https://</a:t>
            </a:r>
            <a:r>
              <a:rPr lang="en-US" dirty="0" err="1">
                <a:hlinkClick r:id="rId4"/>
              </a:rPr>
              <a:t>www.england.nhs.uk</a:t>
            </a:r>
            <a:r>
              <a:rPr lang="en-US" dirty="0">
                <a:hlinkClick r:id="rId4"/>
              </a:rPr>
              <a:t>/improvement-hub/</a:t>
            </a:r>
            <a:r>
              <a:rPr lang="en-US" dirty="0" err="1">
                <a:hlinkClick r:id="rId4"/>
              </a:rPr>
              <a:t>wp-content</a:t>
            </a:r>
            <a:r>
              <a:rPr lang="en-US" dirty="0">
                <a:hlinkClick r:id="rId4"/>
              </a:rPr>
              <a:t>/uploads/sites/44/2020/06/productive-endoscopy-team-working.pdf</a:t>
            </a:r>
            <a:endParaRPr lang="en-GB" dirty="0"/>
          </a:p>
          <a:p>
            <a:pPr marL="0" indent="0">
              <a:buNone/>
            </a:pPr>
            <a:endParaRPr lang="en-GB" dirty="0"/>
          </a:p>
          <a:p>
            <a:pPr marL="0" indent="0">
              <a:buNone/>
            </a:pPr>
            <a:r>
              <a:rPr lang="en-US" dirty="0"/>
              <a:t>IntraHealth Librarian (2017) Why is Teamwork in Healthcare important? </a:t>
            </a:r>
            <a:r>
              <a:rPr lang="en-US" dirty="0" err="1"/>
              <a:t>Hrhresourcecenter.org</a:t>
            </a:r>
            <a:r>
              <a:rPr lang="en-US" dirty="0"/>
              <a:t>. Available at: </a:t>
            </a:r>
            <a:r>
              <a:rPr lang="en-US" dirty="0">
                <a:hlinkClick r:id="rId5"/>
              </a:rPr>
              <a:t>https://www.hrhresourcecenter.org/HRH_Info_Teamwork.html</a:t>
            </a:r>
            <a:endParaRPr lang="en-GB" dirty="0"/>
          </a:p>
          <a:p>
            <a:pPr marL="0" indent="0">
              <a:buNone/>
            </a:pPr>
            <a:endParaRPr lang="en-US" dirty="0"/>
          </a:p>
        </p:txBody>
      </p:sp>
    </p:spTree>
    <p:extLst>
      <p:ext uri="{BB962C8B-B14F-4D97-AF65-F5344CB8AC3E}">
        <p14:creationId xmlns:p14="http://schemas.microsoft.com/office/powerpoint/2010/main" val="29592343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Student Name Meena Hussain - 2127234  Module Professional Development With In Health And Social Care  Module Code LCHS4005_BIRM  Lecturer Name Emmanuel Asante </vt:lpstr>
      <vt:lpstr>Introduction</vt:lpstr>
      <vt:lpstr>TeamWork In Health &amp; Social Care</vt:lpstr>
      <vt:lpstr>What Makes A Good Team In HSC?</vt:lpstr>
      <vt:lpstr>Importance Of TeamWork</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Meena Hussain - 2127234  Module Professional Development With In Health And Social Care  Module Code LCHS4005_BIRM  Lecturer Name Joanne Davies </dc:title>
  <dc:creator>Meena Hussain (2127234)</dc:creator>
  <cp:lastModifiedBy>Meena Hussain (2127234)</cp:lastModifiedBy>
  <cp:revision>9</cp:revision>
  <dcterms:created xsi:type="dcterms:W3CDTF">2023-03-11T17:11:52Z</dcterms:created>
  <dcterms:modified xsi:type="dcterms:W3CDTF">2023-03-11T20:32:36Z</dcterms:modified>
</cp:coreProperties>
</file>