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4"/>
  </p:notesMasterIdLst>
  <p:sldIdLst>
    <p:sldId id="275" r:id="rId3"/>
    <p:sldId id="287" r:id="rId4"/>
    <p:sldId id="279" r:id="rId5"/>
    <p:sldId id="269" r:id="rId6"/>
    <p:sldId id="270" r:id="rId7"/>
    <p:sldId id="281" r:id="rId8"/>
    <p:sldId id="282" r:id="rId9"/>
    <p:sldId id="271" r:id="rId10"/>
    <p:sldId id="266" r:id="rId11"/>
    <p:sldId id="267" r:id="rId12"/>
    <p:sldId id="283" r:id="rId13"/>
    <p:sldId id="272" r:id="rId14"/>
    <p:sldId id="280" r:id="rId15"/>
    <p:sldId id="273" r:id="rId16"/>
    <p:sldId id="274" r:id="rId17"/>
    <p:sldId id="276" r:id="rId18"/>
    <p:sldId id="284" r:id="rId19"/>
    <p:sldId id="285" r:id="rId20"/>
    <p:sldId id="286" r:id="rId21"/>
    <p:sldId id="257" r:id="rId22"/>
    <p:sldId id="258" r:id="rId23"/>
    <p:sldId id="260" r:id="rId24"/>
    <p:sldId id="259" r:id="rId25"/>
    <p:sldId id="262" r:id="rId26"/>
    <p:sldId id="261" r:id="rId27"/>
    <p:sldId id="263" r:id="rId28"/>
    <p:sldId id="264" r:id="rId29"/>
    <p:sldId id="265" r:id="rId30"/>
    <p:sldId id="277" r:id="rId31"/>
    <p:sldId id="278" r:id="rId32"/>
    <p:sldId id="268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2185FF-EDD6-4DD4-AD88-936409D2092F}" type="datetimeFigureOut">
              <a:rPr lang="en-US" smtClean="0"/>
              <a:t>4/1/2022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98EB3-A44F-4927-9122-BBDA9CB446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919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B98EB3-A44F-4927-9122-BBDA9CB446D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125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0693B-B9D3-44E6-9976-61579D5C65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F2C4B-3BFB-42AF-B410-45FC69B93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A43F5-3962-4284-904C-EB029CC68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0F702-2E40-428B-8131-1B969DC86802}" type="datetime1">
              <a:rPr lang="en-GB" smtClean="0"/>
              <a:t>01/04/2022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EDFF8-D086-473E-B6E6-0B5FC3651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6FA61-E1D9-44C7-8CBC-1808DB020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71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AC737-554C-496B-95BE-38D2E3E32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2C21F-8C23-462C-9B5E-22F7978FC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256C1-6B49-42CA-8620-2AC001B12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BD60B-5B18-4A04-8418-5E589963830E}" type="datetime1">
              <a:rPr lang="en-GB" smtClean="0"/>
              <a:t>01/04/2022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4C354-C4A5-4B39-861A-195B5EB7F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2BC80-1FFA-4732-A6BF-FB06E6137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049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094B6-3F02-426B-8C67-967BB8085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73ACFD-182C-4352-A504-CD041A380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1E96-FA5F-409B-B4F8-8423F858A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A08A3-4AE7-4962-959E-BBBB340C29C8}" type="datetime1">
              <a:rPr lang="en-GB" smtClean="0"/>
              <a:t>01/04/2022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BE7A8-AC2B-47B0-816E-AD3D1B60C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C997A-5E0D-40DB-B2C4-9905802DE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2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E5ACD-F57D-4FC7-AD2C-1A9FD3BF9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4B243-1753-4C6A-8E38-4259B1A0B7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2D3246-62D4-46FB-9796-9C81892A2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DA2B5-BF17-4C5A-9B1D-6CE0A14EA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68344-35F8-44E1-9F89-774020A9E88F}" type="datetime1">
              <a:rPr lang="en-GB" smtClean="0"/>
              <a:t>01/04/2022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93319-80DE-4A95-B3D5-A1C5147EE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15421-C82D-4BB0-B778-E5DDA2326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135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3147-0609-486F-BBB5-69B5A0C9C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279A6-D882-4B43-B0CD-AA9A9CD5A7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8D678E-C1A7-4330-800B-856F136EE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0D3ED0-353D-4227-9757-DF44B62C2E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3FF8E4-55CD-4246-A68C-ABE2A60AC8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BD7A5-3E77-409B-BEB4-5A894B441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C4B58-664B-442F-B9FF-6A3C44EF9694}" type="datetime1">
              <a:rPr lang="en-GB" smtClean="0"/>
              <a:t>01/04/2022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1C262A-B6BA-4664-8099-FF54712DB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853B6B-3215-44BD-8E89-E4A95A02D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51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5D11-D603-4F04-8C0D-648873FA0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5D592D-B94A-4C97-9650-FFCBF49B5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D3FF5-B04E-4422-8B2D-EE4269301641}" type="datetime1">
              <a:rPr lang="en-GB" smtClean="0"/>
              <a:t>01/04/2022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C26C6-D005-47F1-94F3-336C2F240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DB8C97-54C7-4F91-9305-F1149CD8B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44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E2874D-9AC5-41CB-BF91-4D30630D0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08E90-AF5B-4E0D-9467-CFAB628D2D1E}" type="datetime1">
              <a:rPr lang="en-GB" smtClean="0"/>
              <a:t>01/04/2022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F6E18-FD79-4C9C-B606-7C619AAB4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7BAD2-B3FD-4D37-9919-DAF7A6DE1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910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8645-92F9-4C19-9649-308A3883F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C10E7-C72F-4AED-9ADF-EB3F8642F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7B754-A1F0-497B-9092-0E7F6883F0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B68C0-3411-4F15-84F7-965C2281E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6ED6-D0F5-4C92-9AEE-8B38830F1F8E}" type="datetime1">
              <a:rPr lang="en-GB" smtClean="0"/>
              <a:t>01/04/2022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79562-C136-4A7B-BC56-B3578BADB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A68DB4-BB3C-4BA2-9264-C43E9F4BB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464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DC7EB-A46D-4F82-8124-9C01766A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7D50AB-820A-45D4-B177-E030D3ACDF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648E83-0388-4B93-8A65-89E7B84EBC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59364-1A99-4B5F-9143-5DEB607BD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2977E-70D9-49DE-A553-E0987D456DCF}" type="datetime1">
              <a:rPr lang="en-GB" smtClean="0"/>
              <a:t>01/04/2022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EE5AB-1877-44E8-995B-7CC1806E1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6C8B6D-1DF7-46AD-AE33-F8D2CDC0C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44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717CD-9295-4E19-A35B-EA3A84401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62EDCA-6C79-4E3C-B4F7-07F4CC26CB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FF097-A693-4344-9B00-E319BE90D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7B243-11E3-4907-92A6-5EEB17221C04}" type="datetime1">
              <a:rPr lang="en-GB" smtClean="0"/>
              <a:t>01/04/2022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9FE5-C21A-47A9-BE04-222DA0AB1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89B20-47FE-4436-9146-070DED603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201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81F62B-0D48-4AA5-A8F2-C494CA95A2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58353E-62DD-4817-8CDE-D408172E7C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C2AA5-36E9-4F0D-870B-7B5357A30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C5F7-FE01-4BC4-BBCF-4C682DBFA226}" type="datetime1">
              <a:rPr lang="en-GB" smtClean="0"/>
              <a:t>01/04/2022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B1C56-B74B-4EDA-9D87-18FAC7543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3F59B-112B-45EA-95EC-7E161888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0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93C3065-08ED-4E89-8508-5C38C2B741D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363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12D13-984C-4AB6-886C-B61F6D451B7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541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7AB-4DE6-4F68-AC36-98B1516BB35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675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DBFA5-453C-4A81-B52B-DB38A12219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56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1B2D6-87DB-49E9-A7D0-09D0EC5285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063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46CEA-CF40-44C3-B5A2-5206E1A418C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0216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FA317-B167-4E8D-B640-A5AFABB347C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3563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3D0BF-A3B9-46BC-B7F0-1FBC38C362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3134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87FC6-9CA9-4278-AA52-A09A6DDE5DF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9095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18E61-766B-40CC-8018-828F8A7FAB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67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5FAB-33DB-4D59-ACB5-895B971EED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9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D24652-F42F-44F2-AD03-B0770CB68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855B2-D43F-4B2C-91E4-A7F1ABD49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45421-CB86-4CE6-9B0B-E04F346F58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06232A-1FAB-4195-B460-521C1F888DD0}" type="datetime1">
              <a:rPr lang="en-GB" smtClean="0"/>
              <a:t>01/04/2022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7E171-5740-4CA0-9136-00B18CF0FB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DED3-50BB-4A8F-A9AD-2262AD8C43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22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F898B-74AB-4CFE-8921-89BA3EDE8F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01/04/2022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056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Bre3B5FJ88?feature=oembed" TargetMode="Externa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3lNhvKK-UU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forbes.com/video/5743998219001/#4b03a8ad4da8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technology/2018/feb/01/amazon-earnings-exceed-expectations-while-apple-alphabet-google-falter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www.bezosfamilyfoundation.org/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forbes.com/malaysia-billionaires/#1c30cfd17bdd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orbes.com/sites/maddieberg/2018/03/24/amid-tariff-talk-and-trade-war-fears-warren-buffett-net-worth-falls-6-2-billion-in-one-week/#370338aa2a12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ww.gatesfoundation.org/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fortune.com/2011/01/28/how-to-crack-asian-business-cultu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0675" y="4173648"/>
            <a:ext cx="5805325" cy="1709263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The Cultural Dimension of Strategic Management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5809671" y="1925249"/>
            <a:ext cx="5422663" cy="2592288"/>
          </a:xfrm>
        </p:spPr>
        <p:txBody>
          <a:bodyPr>
            <a:normAutofit fontScale="32500" lnSpcReduction="20000"/>
          </a:bodyPr>
          <a:lstStyle/>
          <a:p>
            <a:endParaRPr lang="en-GB" sz="9300" b="1" dirty="0">
              <a:solidFill>
                <a:schemeClr val="bg1"/>
              </a:solidFill>
            </a:endParaRP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650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2B2F0D-CC19-44FE-BFEC-2D75654B5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86424E-8630-4692-BC6B-0D9E7D00C3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904689" cy="47993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7BB9412-BF15-4823-8EC4-1218F3F65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4975" y="1922166"/>
            <a:ext cx="6453439" cy="47993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E3759AF-9809-4F22-9571-E52EAF056C1D}"/>
              </a:ext>
            </a:extLst>
          </p:cNvPr>
          <p:cNvSpPr txBox="1"/>
          <p:nvPr/>
        </p:nvSpPr>
        <p:spPr>
          <a:xfrm>
            <a:off x="168197" y="5037117"/>
            <a:ext cx="5178582" cy="144655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What is the purpose of business?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CB53CC-3471-4488-9DFF-EA6EE8D49D65}"/>
              </a:ext>
            </a:extLst>
          </p:cNvPr>
          <p:cNvSpPr txBox="1"/>
          <p:nvPr/>
        </p:nvSpPr>
        <p:spPr>
          <a:xfrm>
            <a:off x="5789349" y="53142"/>
            <a:ext cx="5904689" cy="181588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Is it to use whatever means necessary – power, corruption, fraud and manipulation of the state to create huge wealth?</a:t>
            </a:r>
          </a:p>
        </p:txBody>
      </p:sp>
    </p:spTree>
    <p:extLst>
      <p:ext uri="{BB962C8B-B14F-4D97-AF65-F5344CB8AC3E}">
        <p14:creationId xmlns:p14="http://schemas.microsoft.com/office/powerpoint/2010/main" val="135812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5240" y="274638"/>
            <a:ext cx="4407159" cy="1143000"/>
          </a:xfrm>
        </p:spPr>
        <p:txBody>
          <a:bodyPr>
            <a:normAutofit/>
          </a:bodyPr>
          <a:lstStyle/>
          <a:p>
            <a:r>
              <a:rPr lang="en-GB" sz="6000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3739" y="1637753"/>
            <a:ext cx="4325062" cy="3326294"/>
          </a:xfrm>
        </p:spPr>
        <p:txBody>
          <a:bodyPr/>
          <a:lstStyle/>
          <a:p>
            <a:r>
              <a:rPr lang="en-GB" dirty="0"/>
              <a:t>Culture</a:t>
            </a:r>
          </a:p>
          <a:p>
            <a:r>
              <a:rPr lang="en-GB" dirty="0"/>
              <a:t>International difference</a:t>
            </a:r>
          </a:p>
          <a:p>
            <a:r>
              <a:rPr lang="en-GB" dirty="0"/>
              <a:t>Communication and shared values in business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0FCD35-61FC-4659-93C3-7A1F71B40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09" y="1249597"/>
            <a:ext cx="3564999" cy="35649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81DB27-CE91-4288-966D-8F0BB9651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974" y="846138"/>
            <a:ext cx="2723266" cy="411790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5938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43F45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What is ‘culture’?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DEF6D2-8CAB-4EAF-95AA-51EF84CB14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21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7046" y="653144"/>
            <a:ext cx="3890864" cy="5739138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Culture is the characteristics and knowledge of a particular group of people.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Language, religion, cuisine, social habits, music and arts.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ideas, customs, and social behaviour of a particular people or society.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Normalities.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05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 sz="105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74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Cultural Differences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1FF62A-11FC-4D34-881D-5F26AD9BC4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72" r="-3" b="14265"/>
          <a:stretch/>
        </p:blipFill>
        <p:spPr>
          <a:xfrm>
            <a:off x="320040" y="462785"/>
            <a:ext cx="5455917" cy="36875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1EC45E3-6569-44C1-B62E-DA6757AD36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10088"/>
          <a:stretch/>
        </p:blipFill>
        <p:spPr>
          <a:xfrm>
            <a:off x="6416043" y="466941"/>
            <a:ext cx="5455917" cy="367921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522430"/>
            <a:ext cx="2743200" cy="347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609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36F9873-642F-4EB5-9636-7DE2F9F95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F8B8011-BF73-4693-BD76-BCF02A842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7329488-C25D-4C7C-814F-CEBFD5E7C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8D62A5-CA80-455B-8BF4-09BA31DC3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320F636-F7FE-493A-AF45-D9E22016E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CFAE76A-3CE9-4AC3-9975-186C6B3EE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D2D7409-1AC7-4A0F-B79D-1664128FB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630936"/>
            <a:ext cx="5330275" cy="1951075"/>
          </a:xfrm>
          <a:noFill/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Michael Witt (MW)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5990" y="153908"/>
            <a:ext cx="6531785" cy="6491335"/>
          </a:xfrm>
          <a:noFill/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Companies and Corporate Social Responsibility (CSR)</a:t>
            </a:r>
          </a:p>
          <a:p>
            <a:r>
              <a:rPr lang="en-GB" sz="2400" dirty="0">
                <a:solidFill>
                  <a:schemeClr val="bg1"/>
                </a:solidFill>
              </a:rPr>
              <a:t>Explicit – up to the company without social expectation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Implicit – CSR is expected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USA, Germany, Korea, Japan, China (Hong Kong)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Germany business is seen as a contribution to society, without customers in the picture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Japan business are expected to treat employees well, and contribute to society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Japan: “Why does society permit our company to exist?”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USA: rights, freedom, happiness and wealth</a:t>
            </a:r>
          </a:p>
          <a:p>
            <a:r>
              <a:rPr lang="en-GB" sz="2400" dirty="0">
                <a:solidFill>
                  <a:schemeClr val="bg1"/>
                </a:solidFill>
              </a:rPr>
              <a:t>90% of Koreans think large corporations are immoral</a:t>
            </a:r>
          </a:p>
          <a:p>
            <a:r>
              <a:rPr lang="en-GB" sz="2400" dirty="0">
                <a:solidFill>
                  <a:schemeClr val="bg1"/>
                </a:solidFill>
              </a:rPr>
              <a:t>Social media and transparency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nline Media 4" title="INSEAD Professor Michael Witt on CSR challenges in different countries and regions">
            <a:hlinkClick r:id="" action="ppaction://media"/>
            <a:extLst>
              <a:ext uri="{FF2B5EF4-FFF2-40B4-BE49-F238E27FC236}">
                <a16:creationId xmlns:a16="http://schemas.microsoft.com/office/drawing/2014/main" id="{B23DF128-6F09-4646-A28E-2A7588EE334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6318" y="2047670"/>
            <a:ext cx="5071029" cy="2865131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3" y="2900856"/>
            <a:ext cx="304800" cy="429768"/>
            <a:chOff x="215328" y="-46937"/>
            <a:chExt cx="304800" cy="2773841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460E596-EEF5-47E6-8C57-26954ADDE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082" y="4212759"/>
            <a:ext cx="5079500" cy="58414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C2280539-4FAF-4578-9DAF-E79F2FEC302C}" type="slidenum">
              <a:rPr lang="en-GB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6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3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C71C5D-C41E-4BDF-8424-089C0C9BA7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868003"/>
            <a:ext cx="6579910" cy="301030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rgbClr val="5950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Cultural Differences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9319" y="917724"/>
            <a:ext cx="3595937" cy="5063197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Differences can be stark</a:t>
            </a:r>
          </a:p>
          <a:p>
            <a:r>
              <a:rPr lang="en-GB" sz="2400" dirty="0">
                <a:solidFill>
                  <a:srgbClr val="FFFFFF"/>
                </a:solidFill>
              </a:rPr>
              <a:t>Everyone is playing ball, but sometimes we are playing different ball games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Culture is how we make sense of the world, how we make sense of situations and interpret facts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Culture has a huge impact on how decisions are made, and businesses are run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05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 sz="105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80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968" y="2228850"/>
            <a:ext cx="3767328" cy="3824478"/>
          </a:xfrm>
        </p:spPr>
        <p:txBody>
          <a:bodyPr anchor="t">
            <a:normAutofit/>
          </a:bodyPr>
          <a:lstStyle/>
          <a:p>
            <a:r>
              <a:rPr lang="en-GB" sz="5400" dirty="0"/>
              <a:t>Why do companies exist?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3163" y="1231641"/>
            <a:ext cx="6419405" cy="482168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USA - “create shareholder value”</a:t>
            </a:r>
          </a:p>
          <a:p>
            <a:pPr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Stark difference with China and Japan:</a:t>
            </a:r>
          </a:p>
          <a:p>
            <a:endParaRPr lang="en-GB" sz="240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DAE397D-2F47-480F-95CA-D5EDB2433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D66E0D2-4D47-45F5-9F6C-04DF950C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C36CD79E-81FA-41B2-9A38-E0E26BCB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58CF2E87-8DCB-4A21-A926-1879E39DE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E8EBCED8-09A7-4078-908F-87C5C9094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881B8E24-1A3B-4288-834C-5C75EE61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E6C6947-62CC-47B5-8006-0DBB11057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A3EA873-FF38-49B1-AA18-6CAA8278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2B74FB34-BB05-4313-9474-A4F9B27A5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3673863D-063E-49A6-9856-52014BB4D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59E7384A-6379-482C-8070-680EA33AF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C6A49E1B-06B5-467F-97A5-EE77945A7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C67D60A3-4CE7-453B-97D1-08DD83271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1333C1DC-BC77-4584-B472-AE19C4A09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30CC34F2-2D02-4DC8-8951-5E29E0866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C77A3E1B-1C72-4437-A8A1-FC659C9E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4EE3E561-115A-4994-832B-FB79E4498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D389D14E-E715-4844-8E58-ED5A66AB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4208B28A-82FB-48D4-9087-806354C8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1330334B-C28B-49CB-8643-6EF946230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F221AA9B-1DD9-4FC4-947F-90C0582F7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9214B596-B3CC-43CB-A72A-2ADABBE5B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64F9BF67-14D7-4F9D-A8E4-4BB8DE35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5225" y="1331697"/>
            <a:ext cx="193249" cy="166594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E30C9F-EE23-450A-A9DE-4112B520D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382" y="2934124"/>
            <a:ext cx="6153912" cy="245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927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1EA77B-DAF3-4776-815D-114ABC454ECC}"/>
              </a:ext>
            </a:extLst>
          </p:cNvPr>
          <p:cNvSpPr txBox="1"/>
          <p:nvPr/>
        </p:nvSpPr>
        <p:spPr>
          <a:xfrm>
            <a:off x="4527804" y="632823"/>
            <a:ext cx="6752682" cy="878044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Blame yourself for failures in development. Self-examine. Do not blame colonialism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F12E16-54F8-43D0-8713-69297A404EB8}"/>
              </a:ext>
            </a:extLst>
          </p:cNvPr>
          <p:cNvSpPr txBox="1"/>
          <p:nvPr/>
        </p:nvSpPr>
        <p:spPr>
          <a:xfrm>
            <a:off x="4527804" y="1767912"/>
            <a:ext cx="6752682" cy="122555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subsidise products or make the farmer favour the city-dweller. If there are food riots – resign from office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1D5F44-FE9F-4175-A700-7A022034BEC2}"/>
              </a:ext>
            </a:extLst>
          </p:cNvPr>
          <p:cNvSpPr txBox="1"/>
          <p:nvPr/>
        </p:nvSpPr>
        <p:spPr>
          <a:xfrm>
            <a:off x="4527804" y="3079468"/>
            <a:ext cx="6752682" cy="106362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Abandon state control of free markets. Have faith in your own population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3236B0-3CD0-4D98-BBBF-152D9D69749A}"/>
              </a:ext>
            </a:extLst>
          </p:cNvPr>
          <p:cNvSpPr txBox="1"/>
          <p:nvPr/>
        </p:nvSpPr>
        <p:spPr>
          <a:xfrm>
            <a:off x="4518882" y="4229099"/>
            <a:ext cx="6752682" cy="970626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Acknowledge that corruption is the single most important cause for failures in 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BA72E-BAD5-4955-AE23-47A14D4F918B}"/>
              </a:ext>
            </a:extLst>
          </p:cNvPr>
          <p:cNvSpPr txBox="1"/>
          <p:nvPr/>
        </p:nvSpPr>
        <p:spPr>
          <a:xfrm>
            <a:off x="4518882" y="5371737"/>
            <a:ext cx="6749352" cy="106362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Borrow no more. Be self sufficient. Do not accept aide which boosts developed countries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14288-91E6-4049-9CC0-5FD39053D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Kishore Mahbubani’s 10 Commandments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2280539-4FAF-4578-9DAF-E79F2FEC302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240603-C017-466A-8EDF-61E5F4753670}"/>
              </a:ext>
            </a:extLst>
          </p:cNvPr>
          <p:cNvSpPr txBox="1"/>
          <p:nvPr/>
        </p:nvSpPr>
        <p:spPr>
          <a:xfrm>
            <a:off x="717422" y="6020554"/>
            <a:ext cx="2759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1990</a:t>
            </a:r>
          </a:p>
        </p:txBody>
      </p:sp>
    </p:spTree>
    <p:extLst>
      <p:ext uri="{BB962C8B-B14F-4D97-AF65-F5344CB8AC3E}">
        <p14:creationId xmlns:p14="http://schemas.microsoft.com/office/powerpoint/2010/main" val="345223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D73FC1-51E1-4BD5-A830-A2383FC16E19}"/>
              </a:ext>
            </a:extLst>
          </p:cNvPr>
          <p:cNvSpPr txBox="1"/>
          <p:nvPr/>
        </p:nvSpPr>
        <p:spPr>
          <a:xfrm>
            <a:off x="4694365" y="900919"/>
            <a:ext cx="6780213" cy="6731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reinvent the wheel – follow the well travelled path to develop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19930A-B44D-412D-A5FC-3FBFD08B8A73}"/>
              </a:ext>
            </a:extLst>
          </p:cNvPr>
          <p:cNvSpPr txBox="1"/>
          <p:nvPr/>
        </p:nvSpPr>
        <p:spPr>
          <a:xfrm>
            <a:off x="4694364" y="1957299"/>
            <a:ext cx="6780213" cy="728663"/>
          </a:xfrm>
          <a:prstGeom prst="rect">
            <a:avLst/>
          </a:prstGeom>
          <a:noFill/>
        </p:spPr>
        <p:txBody>
          <a:bodyPr wrap="square" rtlCol="0" anchor="t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Steer away from Marx and towards capitalism. The Germans made their choice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4ED354-DFF7-4416-9BBC-9BD1BF268E23}"/>
              </a:ext>
            </a:extLst>
          </p:cNvPr>
          <p:cNvSpPr txBox="1"/>
          <p:nvPr/>
        </p:nvSpPr>
        <p:spPr>
          <a:xfrm>
            <a:off x="4694365" y="2858647"/>
            <a:ext cx="6780213" cy="117951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humble and do not lecture the developing world on their sins! We listened politely decades ago – we will not today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BCB79F-69A8-4457-8606-CAFCE930F6FB}"/>
              </a:ext>
            </a:extLst>
          </p:cNvPr>
          <p:cNvSpPr txBox="1"/>
          <p:nvPr/>
        </p:nvSpPr>
        <p:spPr>
          <a:xfrm>
            <a:off x="4694365" y="4106422"/>
            <a:ext cx="6780213" cy="522288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Throw out theories of development. Avoid talking shops.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498AA9-9B95-4576-BA85-395CBFEFF8CE}"/>
              </a:ext>
            </a:extLst>
          </p:cNvPr>
          <p:cNvSpPr txBox="1"/>
          <p:nvPr/>
        </p:nvSpPr>
        <p:spPr>
          <a:xfrm>
            <a:off x="4694364" y="5004152"/>
            <a:ext cx="6780213" cy="112395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abandon hope. What Europe achieved yesterday the developing world will achieve tomorrow. It can be done!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14288-91E6-4049-9CC0-5FD39053D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Kishore Mahbubani’s 10 Commandments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2280539-4FAF-4578-9DAF-E79F2FEC302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40617E-4931-4A66-8387-E82F16754CED}"/>
              </a:ext>
            </a:extLst>
          </p:cNvPr>
          <p:cNvSpPr txBox="1"/>
          <p:nvPr/>
        </p:nvSpPr>
        <p:spPr>
          <a:xfrm>
            <a:off x="717422" y="6020554"/>
            <a:ext cx="2759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1990</a:t>
            </a:r>
          </a:p>
        </p:txBody>
      </p:sp>
    </p:spTree>
    <p:extLst>
      <p:ext uri="{BB962C8B-B14F-4D97-AF65-F5344CB8AC3E}">
        <p14:creationId xmlns:p14="http://schemas.microsoft.com/office/powerpoint/2010/main" val="117675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9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E9361D0E-0B35-42DA-8779-9780B96F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EECC08E-F4F5-429A-B70B-B378AC0B0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514"/>
            <a:ext cx="4767943" cy="6843486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994A8-8ED2-412E-81A1-A9B7621B6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707" y="871442"/>
            <a:ext cx="3612317" cy="5115115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bg1">
                    <a:alpha val="60000"/>
                  </a:schemeClr>
                </a:solidFill>
              </a:rPr>
              <a:t>Professor Kishore Mahbubani</a:t>
            </a:r>
          </a:p>
        </p:txBody>
      </p:sp>
      <p:pic>
        <p:nvPicPr>
          <p:cNvPr id="5" name="Online Media 4" title="Prof. Kishore Mahbubani: a wiser approach for the West to take Asian 21st century is multilateralism">
            <a:hlinkClick r:id="" action="ppaction://media"/>
            <a:extLst>
              <a:ext uri="{FF2B5EF4-FFF2-40B4-BE49-F238E27FC236}">
                <a16:creationId xmlns:a16="http://schemas.microsoft.com/office/drawing/2014/main" id="{0739D591-4B46-439D-9579-977763EF8A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68640" y="871442"/>
            <a:ext cx="5230507" cy="2955237"/>
          </a:xfrm>
          <a:prstGeom prst="rect">
            <a:avLst/>
          </a:prstGeom>
        </p:spPr>
      </p:pic>
      <p:sp>
        <p:nvSpPr>
          <p:cNvPr id="52" name="Content Placeholder 8">
            <a:extLst>
              <a:ext uri="{FF2B5EF4-FFF2-40B4-BE49-F238E27FC236}">
                <a16:creationId xmlns:a16="http://schemas.microsoft.com/office/drawing/2014/main" id="{F192C94E-55EE-7EA7-B759-7968DE189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845" y="4021494"/>
            <a:ext cx="6979298" cy="2593909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Asian should thank the West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transformational legacy of the first industrial revolution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Japan’s role has been fundamentally important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West should celebrate 21</a:t>
            </a:r>
            <a:r>
              <a:rPr lang="en-US" sz="2000" baseline="30000" dirty="0">
                <a:solidFill>
                  <a:schemeClr val="bg1"/>
                </a:solidFill>
              </a:rPr>
              <a:t>st</a:t>
            </a:r>
            <a:r>
              <a:rPr lang="en-US" sz="2000" dirty="0">
                <a:solidFill>
                  <a:schemeClr val="bg1"/>
                </a:solidFill>
              </a:rPr>
              <a:t> century Asian success</a:t>
            </a:r>
          </a:p>
          <a:p>
            <a:r>
              <a:rPr lang="en-US" sz="2000" dirty="0">
                <a:solidFill>
                  <a:schemeClr val="bg1"/>
                </a:solidFill>
              </a:rPr>
              <a:t>Unacceptable hostility</a:t>
            </a:r>
          </a:p>
          <a:p>
            <a:r>
              <a:rPr lang="en-US" sz="2000" dirty="0">
                <a:solidFill>
                  <a:schemeClr val="bg1"/>
                </a:solidFill>
              </a:rPr>
              <a:t>Western thinkers must evolve!</a:t>
            </a:r>
          </a:p>
          <a:p>
            <a:r>
              <a:rPr lang="en-US" sz="2000" dirty="0">
                <a:solidFill>
                  <a:schemeClr val="bg1"/>
                </a:solidFill>
              </a:rPr>
              <a:t>Global population – 12% in the West, 88% not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094-99F7-4F89-84D5-5C769B699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900">
                <a:solidFill>
                  <a:schemeClr val="bg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GB" sz="900">
              <a:solidFill>
                <a:schemeClr val="bg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18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85356" y="481015"/>
            <a:ext cx="4757027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China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Private firms in China exist to provide shareholder value — like their U.S. counterparts — but only for people at the very top.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Family wealth creation is key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Squeeze the workers as much as possible to create wealth for those at the top = strong hierarchy</a:t>
            </a:r>
          </a:p>
        </p:txBody>
      </p:sp>
      <p:sp>
        <p:nvSpPr>
          <p:cNvPr id="5" name="Rectangle 4"/>
          <p:cNvSpPr/>
          <p:nvPr/>
        </p:nvSpPr>
        <p:spPr>
          <a:xfrm>
            <a:off x="6387800" y="517382"/>
            <a:ext cx="509818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Japan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Japanese firms commonly assume a more family-like focus and strive first and foremost to take care of their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Many Japanese firms entering a merger insist on retaining their entire workforce as a condition of sale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Companies think of themselves as serving society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85356" y="6192319"/>
            <a:ext cx="3331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2015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83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6168" y="660379"/>
            <a:ext cx="491410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China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State-owned enterprises are tools of the state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Clear links between business growth, communist party progression and China’s growth on the global stage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Competition is not a level playing field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State supports business in many ways </a:t>
            </a:r>
          </a:p>
        </p:txBody>
      </p:sp>
      <p:sp>
        <p:nvSpPr>
          <p:cNvPr id="5" name="Rectangle 4"/>
          <p:cNvSpPr/>
          <p:nvPr/>
        </p:nvSpPr>
        <p:spPr>
          <a:xfrm>
            <a:off x="5563583" y="458956"/>
            <a:ext cx="6389447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Japan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‘The first thing we need to wonder about is why does society permit our company to exist?’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Weak shareholder rights in favour of employee 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Decisions are made to support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concept of a job for life persists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Some firms have existed for centuries. Managers are passing the baton 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Permanence is important – not a quick profit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54090" y="6169580"/>
            <a:ext cx="3331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2015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7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South Korea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9214" y="1865746"/>
            <a:ext cx="6442860" cy="2577712"/>
          </a:xfrm>
        </p:spPr>
        <p:txBody>
          <a:bodyPr>
            <a:normAutofit fontScale="92500" lnSpcReduction="20000"/>
          </a:bodyPr>
          <a:lstStyle/>
          <a:p>
            <a:r>
              <a:rPr lang="en-GB" sz="3300" dirty="0"/>
              <a:t>Resembles Europe more than China or Japan</a:t>
            </a:r>
          </a:p>
          <a:p>
            <a:r>
              <a:rPr lang="en-GB" sz="3300" dirty="0"/>
              <a:t>Profit is of central importance</a:t>
            </a:r>
          </a:p>
          <a:p>
            <a:r>
              <a:rPr lang="en-GB" sz="3300" dirty="0"/>
              <a:t>Focus on three major stakeholders</a:t>
            </a:r>
          </a:p>
          <a:p>
            <a:r>
              <a:rPr lang="en-GB" sz="3300" dirty="0"/>
              <a:t> </a:t>
            </a:r>
          </a:p>
          <a:p>
            <a:pPr marL="457200" lvl="1" indent="0">
              <a:buNone/>
            </a:pPr>
            <a:r>
              <a:rPr lang="en-GB" dirty="0"/>
              <a:t>— </a:t>
            </a:r>
            <a:r>
              <a:rPr lang="en-GB" sz="3000" dirty="0"/>
              <a:t>Employees, Shareholders, and Society</a:t>
            </a:r>
          </a:p>
        </p:txBody>
      </p:sp>
      <p:sp>
        <p:nvSpPr>
          <p:cNvPr id="4" name="Rectangle 3"/>
          <p:cNvSpPr/>
          <p:nvPr/>
        </p:nvSpPr>
        <p:spPr>
          <a:xfrm>
            <a:off x="789213" y="5099504"/>
            <a:ext cx="10613573" cy="1077218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 algn="ctr"/>
            <a:r>
              <a:rPr lang="en-GB" sz="3200" dirty="0"/>
              <a:t>Samsung’s former motto:</a:t>
            </a:r>
          </a:p>
          <a:p>
            <a:pPr lvl="1" algn="ctr"/>
            <a:r>
              <a:rPr lang="en-GB" sz="3200" dirty="0"/>
              <a:t>“We do business for the sake of nation building.”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C287B0-337E-4F6C-A0F8-2186A229D7A3}"/>
              </a:ext>
            </a:extLst>
          </p:cNvPr>
          <p:cNvSpPr txBox="1"/>
          <p:nvPr/>
        </p:nvSpPr>
        <p:spPr>
          <a:xfrm>
            <a:off x="8017163" y="2000440"/>
            <a:ext cx="3588715" cy="230832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If a foreign firm isn’t able to strike a balance and please all three stakeholders, then doing business in South Korea can be extremely difficult.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051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61999" y="791481"/>
            <a:ext cx="5214257" cy="57290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Asian values</a:t>
            </a:r>
          </a:p>
          <a:p>
            <a:r>
              <a:rPr lang="en-GB" sz="3600" dirty="0"/>
              <a:t>Attachment to the family as an institution</a:t>
            </a:r>
          </a:p>
          <a:p>
            <a:r>
              <a:rPr lang="en-GB" sz="3600" dirty="0"/>
              <a:t>Deference to societal interests</a:t>
            </a:r>
          </a:p>
          <a:p>
            <a:r>
              <a:rPr lang="en-GB" sz="3600" dirty="0"/>
              <a:t> Thrift</a:t>
            </a:r>
          </a:p>
          <a:p>
            <a:r>
              <a:rPr lang="en-GB" sz="3600" dirty="0"/>
              <a:t>Conservatism in social mores</a:t>
            </a:r>
          </a:p>
          <a:p>
            <a:r>
              <a:rPr lang="en-GB" sz="3600" dirty="0"/>
              <a:t> Respect for authority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791481"/>
            <a:ext cx="4942114" cy="53854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Western values</a:t>
            </a:r>
          </a:p>
          <a:p>
            <a:r>
              <a:rPr lang="en-GB" sz="3600" dirty="0"/>
              <a:t>Emphasis on individual achievement</a:t>
            </a:r>
          </a:p>
          <a:p>
            <a:r>
              <a:rPr lang="en-GB" sz="3600" dirty="0"/>
              <a:t>Political and economic freedom</a:t>
            </a:r>
          </a:p>
          <a:p>
            <a:r>
              <a:rPr lang="en-GB" sz="3600" dirty="0"/>
              <a:t>Respect for the rule of law as well as for key national institutions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22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Old wrinkled hands with some coins">
            <a:extLst>
              <a:ext uri="{FF2B5EF4-FFF2-40B4-BE49-F238E27FC236}">
                <a16:creationId xmlns:a16="http://schemas.microsoft.com/office/drawing/2014/main" id="{9037142F-FEAA-8FAE-DD51-C029B594E2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729" y="2122714"/>
            <a:ext cx="4155825" cy="3037735"/>
          </a:xfrm>
        </p:spPr>
        <p:txBody>
          <a:bodyPr anchor="t">
            <a:normAutofit/>
          </a:bodyPr>
          <a:lstStyle/>
          <a:p>
            <a:r>
              <a:rPr lang="en-GB" sz="6000" b="1" dirty="0">
                <a:solidFill>
                  <a:srgbClr val="FFFFFF"/>
                </a:solidFill>
              </a:rPr>
              <a:t>Shared international interests?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6928" y="639147"/>
            <a:ext cx="6607343" cy="5832606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Do we all have a shared interest in making money?</a:t>
            </a:r>
          </a:p>
          <a:p>
            <a:r>
              <a:rPr lang="en-GB" dirty="0">
                <a:solidFill>
                  <a:srgbClr val="FFFFFF"/>
                </a:solidFill>
              </a:rPr>
              <a:t>Is greed, at the end of the day, actually good?</a:t>
            </a:r>
          </a:p>
          <a:p>
            <a:r>
              <a:rPr lang="en-GB" dirty="0">
                <a:solidFill>
                  <a:srgbClr val="FFFFFF"/>
                </a:solidFill>
              </a:rPr>
              <a:t>Does it matter if the rich get richer?</a:t>
            </a:r>
          </a:p>
          <a:p>
            <a:r>
              <a:rPr lang="en-GB" dirty="0">
                <a:solidFill>
                  <a:srgbClr val="FFFFFF"/>
                </a:solidFill>
              </a:rPr>
              <a:t>If I have money, can I do whatever I like with my wealth?</a:t>
            </a:r>
          </a:p>
          <a:p>
            <a:r>
              <a:rPr lang="en-GB" dirty="0">
                <a:solidFill>
                  <a:srgbClr val="FFFFFF"/>
                </a:solidFill>
              </a:rPr>
              <a:t>If you are poor, can I step over you in the street?</a:t>
            </a:r>
          </a:p>
          <a:p>
            <a:r>
              <a:rPr lang="en-GB" dirty="0">
                <a:solidFill>
                  <a:srgbClr val="FFFFFF"/>
                </a:solidFill>
              </a:rPr>
              <a:t>Some people feel that the decades to come will demand a new approach to global business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91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3F6B7-14C4-4994-926F-DB585BF7B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B3566-8B5C-4DEC-BA2C-EFA4F6CC4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FF9FC-3FBD-498E-948C-9EAA2E23D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626726-6608-435C-BF1F-19FDEDCF4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9464"/>
            <a:ext cx="12192000" cy="63790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8993E8-2C8E-4A0D-AC57-043090567A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9258" y="2992266"/>
            <a:ext cx="6298304" cy="3500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36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DE267-A5FC-45C6-A855-96527624B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Should the purpose of business be to serve communities?</a:t>
            </a:r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BDCD63-5555-450B-BDCE-25CC245A5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3822" y="1384988"/>
            <a:ext cx="6553545" cy="409596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9E9235-0822-4C3B-ABD6-5E453A2BD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6317" y="6423025"/>
            <a:ext cx="7715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04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DBD41-2338-42D2-B1E0-360B51FC4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F7B79-3215-4C6A-8528-CF8A70864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6D4F6-BB59-412E-873F-CFAE576B4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1376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3898E8-828C-4EE5-A821-91A30BA5B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874" y="1021702"/>
            <a:ext cx="10934234" cy="4823927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1586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3861CCA2-DE3C-4142-B218-775187656B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28"/>
            <a:ext cx="12192000" cy="68501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9F1AFE-2347-45BD-9CF0-45E50ACF8713}"/>
              </a:ext>
            </a:extLst>
          </p:cNvPr>
          <p:cNvSpPr txBox="1"/>
          <p:nvPr/>
        </p:nvSpPr>
        <p:spPr>
          <a:xfrm>
            <a:off x="4618654" y="3429000"/>
            <a:ext cx="63074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Jeff Bezos</a:t>
            </a:r>
          </a:p>
          <a:p>
            <a:r>
              <a:rPr lang="en-GB" sz="6600" dirty="0"/>
              <a:t>Estimated wealth</a:t>
            </a:r>
          </a:p>
          <a:p>
            <a:r>
              <a:rPr lang="en-GB" sz="6600" dirty="0"/>
              <a:t>$112 billion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1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1E8037-C5C0-43E7-A8FA-62D16338E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9029" y="245907"/>
            <a:ext cx="6966857" cy="628759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669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A4132F-DEC6-4332-A00C-A11AD4519B6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949695-068A-4072-9357-B11BFC309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632" y="3429000"/>
            <a:ext cx="5971165" cy="3022786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965EAE-E41A-435F-B993-07E824B6C9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52F8994-E6D4-4311-9548-C3607BC4364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8484F-85A9-4F46-AAB9-9FB6FBBE9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US" dirty="0" err="1"/>
              <a:t>Rushe</a:t>
            </a:r>
            <a:r>
              <a:rPr lang="en-US" dirty="0"/>
              <a:t> and </a:t>
            </a:r>
            <a:r>
              <a:rPr lang="en-US" dirty="0" err="1"/>
              <a:t>Helmore</a:t>
            </a:r>
            <a:r>
              <a:rPr lang="en-US" dirty="0"/>
              <a:t> (2018)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526BE-3C76-4F03-96DB-F3A9B01D7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40" y="1985870"/>
            <a:ext cx="4212031" cy="35658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… </a:t>
            </a:r>
            <a:r>
              <a:rPr lang="en-US" dirty="0"/>
              <a:t>Jeff Bezos adds billions to his fortune as Amazon reports profit surge, The Guardian 1</a:t>
            </a:r>
            <a:r>
              <a:rPr lang="en-US" baseline="30000" dirty="0"/>
              <a:t>st</a:t>
            </a:r>
            <a:r>
              <a:rPr lang="en-US" dirty="0"/>
              <a:t> February 2018, </a:t>
            </a:r>
            <a:r>
              <a:rPr lang="en-GB" dirty="0"/>
              <a:t>available at </a:t>
            </a:r>
            <a:r>
              <a:rPr lang="en-GB" sz="2000" dirty="0">
                <a:hlinkClick r:id="rId3"/>
              </a:rPr>
              <a:t>https://www.theguardian.com/technology/2018/feb/01/amazon-earnings-exceed-expectations-while-apple-alphabet-google-falter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5AC00E-EB81-4E7D-8DBC-51CCFD1AED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8900" y="203108"/>
            <a:ext cx="3943892" cy="302278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985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375E42F-A414-472B-849B-567E77FBC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2945" y="0"/>
            <a:ext cx="7086109" cy="68580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124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8A382F6-AFAA-4C27-84A7-68E3BB8ED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527" y="0"/>
            <a:ext cx="9568945" cy="68580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00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05F2FCFB-6802-4589-949F-DADA1018D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34"/>
            <a:ext cx="12192000" cy="568233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262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D2FE13-9A46-4F43-B247-97804D389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948" y="529538"/>
            <a:ext cx="10069527" cy="549026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758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A75C6A7-5004-4905-A27A-596D41DAE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402917"/>
            <a:ext cx="11525250" cy="10096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5FE1896-DF8B-4777-8D41-51E3F6FD5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1850624"/>
            <a:ext cx="4735127" cy="315675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FEA2565-0664-4E24-9FC5-8822A5F5B8AA}"/>
              </a:ext>
            </a:extLst>
          </p:cNvPr>
          <p:cNvSpPr/>
          <p:nvPr/>
        </p:nvSpPr>
        <p:spPr>
          <a:xfrm>
            <a:off x="5302928" y="1412567"/>
            <a:ext cx="688907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Warren Buffett, who campaigned for Hillary Clinton in 2016, has never been a fan of President Trump. </a:t>
            </a:r>
          </a:p>
          <a:p>
            <a:endParaRPr lang="en-US" sz="2400" dirty="0"/>
          </a:p>
          <a:p>
            <a:r>
              <a:rPr lang="en-US" sz="2400" dirty="0"/>
              <a:t>The third-richest person in America has criticized the 260th </a:t>
            </a:r>
            <a:r>
              <a:rPr lang="en-US" sz="2400" dirty="0" err="1"/>
              <a:t>richest’s</a:t>
            </a:r>
            <a:r>
              <a:rPr lang="en-US" sz="2400" dirty="0"/>
              <a:t> withholding of his tax returns, trickle-down economic policy and tax plan. Now Buffett may have a new reason to be unhappy with the President: Trump’s proposed tariffs on Chinese imports have caused a market drop. </a:t>
            </a:r>
          </a:p>
          <a:p>
            <a:endParaRPr lang="en-US" sz="2400" dirty="0"/>
          </a:p>
          <a:p>
            <a:r>
              <a:rPr lang="en-US" sz="2400" dirty="0"/>
              <a:t>One result? Buffett’s net worth has tumbled $6.2 billion this week, to $82.6 billion, according to Forbes’ real-time rankings of the world’s billionaires.</a:t>
            </a: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CFD558-5F5D-4C69-ACB6-8E82E0A1E094}"/>
              </a:ext>
            </a:extLst>
          </p:cNvPr>
          <p:cNvSpPr/>
          <p:nvPr/>
        </p:nvSpPr>
        <p:spPr>
          <a:xfrm>
            <a:off x="333375" y="5901085"/>
            <a:ext cx="389239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https://www.forbes.com/sites/maddieberg/2018/03/24/amid-tariff-talk-and-trade-war-fears-warren-buffett-net-worth-falls-6-2-billion-in-one-week/#370338aa2a12</a:t>
            </a:r>
            <a:r>
              <a:rPr lang="en-GB" sz="1000" dirty="0"/>
              <a:t>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91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0513" y="-47625"/>
            <a:ext cx="12773025" cy="695325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761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25" y="1262062"/>
            <a:ext cx="9505950" cy="433387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320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Mahbubani, K. (1990) </a:t>
            </a:r>
            <a:r>
              <a:rPr lang="en-US" i="1" dirty="0"/>
              <a:t>The 10 Commandments for Developing Countries in the Nineties.</a:t>
            </a:r>
            <a:r>
              <a:rPr lang="en-US" dirty="0"/>
              <a:t> Environment Guardian 21</a:t>
            </a:r>
            <a:r>
              <a:rPr lang="en-US" baseline="30000" dirty="0"/>
              <a:t>st</a:t>
            </a:r>
            <a:r>
              <a:rPr lang="en-US" dirty="0"/>
              <a:t>  September 1990</a:t>
            </a:r>
            <a:endParaRPr lang="en-GB" dirty="0"/>
          </a:p>
          <a:p>
            <a:r>
              <a:rPr lang="en-GB" dirty="0"/>
              <a:t>Mahbubani, K. (2015) </a:t>
            </a:r>
            <a:r>
              <a:rPr lang="en-GB" i="1" dirty="0"/>
              <a:t>Can Asians Think (</a:t>
            </a:r>
            <a:r>
              <a:rPr lang="en-GB" dirty="0"/>
              <a:t>4th edition). Singapore: Marshall Cavendish</a:t>
            </a:r>
          </a:p>
          <a:p>
            <a:r>
              <a:rPr lang="en-GB" dirty="0"/>
              <a:t>Ryder, K. (2011) </a:t>
            </a:r>
            <a:r>
              <a:rPr lang="en-GB" i="1" dirty="0"/>
              <a:t>How to crack Asian business culture</a:t>
            </a:r>
            <a:r>
              <a:rPr lang="en-GB" dirty="0"/>
              <a:t>, available at,  </a:t>
            </a:r>
            <a:r>
              <a:rPr lang="en-GB" u="sng" dirty="0">
                <a:hlinkClick r:id="rId2"/>
              </a:rPr>
              <a:t>http://fortune.com/2011/01/28/how-to-crack-asian-business-culture/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35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1191</Words>
  <Application>Microsoft Office PowerPoint</Application>
  <PresentationFormat>Widescreen</PresentationFormat>
  <Paragraphs>156</Paragraphs>
  <Slides>31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Myriad Pro</vt:lpstr>
      <vt:lpstr>Arial</vt:lpstr>
      <vt:lpstr>Calibri</vt:lpstr>
      <vt:lpstr>Calibri Light</vt:lpstr>
      <vt:lpstr>Office Theme</vt:lpstr>
      <vt:lpstr>20140311PresentationUWTSDTemplate</vt:lpstr>
      <vt:lpstr>The Cultural Dimension of Strategic Management</vt:lpstr>
      <vt:lpstr>PowerPoint Presentation</vt:lpstr>
      <vt:lpstr>Content</vt:lpstr>
      <vt:lpstr>What is ‘culture’?</vt:lpstr>
      <vt:lpstr>Cultural Differences</vt:lpstr>
      <vt:lpstr>Michael Witt (MW)</vt:lpstr>
      <vt:lpstr>Cultural Differences</vt:lpstr>
      <vt:lpstr>Why do companies exist?</vt:lpstr>
      <vt:lpstr>Kishore Mahbubani’s 10 Commandments</vt:lpstr>
      <vt:lpstr>Kishore Mahbubani’s 10 Commandments</vt:lpstr>
      <vt:lpstr>Professor Kishore Mahbubani</vt:lpstr>
      <vt:lpstr>PowerPoint Presentation</vt:lpstr>
      <vt:lpstr>PowerPoint Presentation</vt:lpstr>
      <vt:lpstr>South Korea</vt:lpstr>
      <vt:lpstr>PowerPoint Presentation</vt:lpstr>
      <vt:lpstr>Shared international interests?</vt:lpstr>
      <vt:lpstr>PowerPoint Presentation</vt:lpstr>
      <vt:lpstr> Should the purpose of business be to serve communities? </vt:lpstr>
      <vt:lpstr>PowerPoint Presentation</vt:lpstr>
      <vt:lpstr>PowerPoint Presentation</vt:lpstr>
      <vt:lpstr>PowerPoint Presentation</vt:lpstr>
      <vt:lpstr>PowerPoint Presentation</vt:lpstr>
      <vt:lpstr>Rushe and Helmore (2018)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22</cp:revision>
  <dcterms:created xsi:type="dcterms:W3CDTF">2018-03-30T08:37:32Z</dcterms:created>
  <dcterms:modified xsi:type="dcterms:W3CDTF">2022-04-01T11:11:39Z</dcterms:modified>
</cp:coreProperties>
</file>