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49"/>
  </p:notesMasterIdLst>
  <p:sldIdLst>
    <p:sldId id="256" r:id="rId7"/>
    <p:sldId id="259" r:id="rId8"/>
    <p:sldId id="260" r:id="rId9"/>
    <p:sldId id="338" r:id="rId10"/>
    <p:sldId id="261" r:id="rId11"/>
    <p:sldId id="264" r:id="rId12"/>
    <p:sldId id="265" r:id="rId13"/>
    <p:sldId id="266" r:id="rId14"/>
    <p:sldId id="268" r:id="rId15"/>
    <p:sldId id="291" r:id="rId16"/>
    <p:sldId id="270" r:id="rId17"/>
    <p:sldId id="273" r:id="rId18"/>
    <p:sldId id="339" r:id="rId19"/>
    <p:sldId id="340" r:id="rId20"/>
    <p:sldId id="341" r:id="rId21"/>
    <p:sldId id="290" r:id="rId22"/>
    <p:sldId id="275" r:id="rId23"/>
    <p:sldId id="336" r:id="rId24"/>
    <p:sldId id="278" r:id="rId25"/>
    <p:sldId id="337" r:id="rId26"/>
    <p:sldId id="274" r:id="rId27"/>
    <p:sldId id="280" r:id="rId28"/>
    <p:sldId id="281" r:id="rId29"/>
    <p:sldId id="282" r:id="rId30"/>
    <p:sldId id="326" r:id="rId31"/>
    <p:sldId id="324" r:id="rId32"/>
    <p:sldId id="285" r:id="rId33"/>
    <p:sldId id="286" r:id="rId34"/>
    <p:sldId id="327" r:id="rId35"/>
    <p:sldId id="287" r:id="rId36"/>
    <p:sldId id="288" r:id="rId37"/>
    <p:sldId id="328" r:id="rId38"/>
    <p:sldId id="284" r:id="rId39"/>
    <p:sldId id="325" r:id="rId40"/>
    <p:sldId id="292" r:id="rId41"/>
    <p:sldId id="330" r:id="rId42"/>
    <p:sldId id="331" r:id="rId43"/>
    <p:sldId id="332" r:id="rId44"/>
    <p:sldId id="289" r:id="rId45"/>
    <p:sldId id="279" r:id="rId46"/>
    <p:sldId id="323" r:id="rId47"/>
    <p:sldId id="32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1CEA34-55B9-4F49-A3A4-A420EA74D90B}" v="39" dt="2024-10-11T09:56:58.2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75661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hyperlink" Target="https://moodle.uwtsd.ac.uk/mod/page/view.php?id=475604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4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There are 2 parts to Harvard referencing: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Referencing your work using football as an analogy</a:t>
            </a:r>
          </a:p>
        </p:txBody>
      </p:sp>
      <p:pic>
        <p:nvPicPr>
          <p:cNvPr id="7" name="Picture Placeholder 6" descr="Football on corner arc of football field">
            <a:extLst>
              <a:ext uri="{FF2B5EF4-FFF2-40B4-BE49-F238E27FC236}">
                <a16:creationId xmlns:a16="http://schemas.microsoft.com/office/drawing/2014/main" id="{C3848EE7-4000-AC1C-4082-F8C8D004D3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038023" cy="4493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31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Picking the best players for your team is crucial to winning a game. </a:t>
            </a:r>
          </a:p>
          <a:p>
            <a:pPr marL="0" indent="0">
              <a:buNone/>
            </a:pPr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Finding the best sources for your assignment, is crucial when writing academic assignments.</a:t>
            </a:r>
          </a:p>
        </p:txBody>
      </p:sp>
      <p:pic>
        <p:nvPicPr>
          <p:cNvPr id="8" name="Picture 7" descr="Men shaking hands at soccer game">
            <a:extLst>
              <a:ext uri="{FF2B5EF4-FFF2-40B4-BE49-F238E27FC236}">
                <a16:creationId xmlns:a16="http://schemas.microsoft.com/office/drawing/2014/main" id="{EE13BDF0-14D1-A94F-DB06-A91D3B7D54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901" y="1280646"/>
            <a:ext cx="7598099" cy="50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1703624"/>
            <a:ext cx="3986461" cy="374992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Just as you would discuss and create a game plan in football; ideas, information, and quotes are gathered from your sources. </a:t>
            </a:r>
          </a:p>
        </p:txBody>
      </p:sp>
      <p:pic>
        <p:nvPicPr>
          <p:cNvPr id="8" name="Picture 7" descr="Person holding a soccer ball">
            <a:extLst>
              <a:ext uri="{FF2B5EF4-FFF2-40B4-BE49-F238E27FC236}">
                <a16:creationId xmlns:a16="http://schemas.microsoft.com/office/drawing/2014/main" id="{F8237173-5AF1-7F87-1312-7054999F8A3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097" y="1270300"/>
            <a:ext cx="7641903" cy="509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9700" y="1572824"/>
            <a:ext cx="3971307" cy="45656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citations are a bit like quick passes in a game. </a:t>
            </a:r>
          </a:p>
          <a:p>
            <a:pPr marL="0" indent="0">
              <a:buNone/>
            </a:pPr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They provide brief information about the source at the point is being referred to.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In-text citation</a:t>
            </a:r>
          </a:p>
        </p:txBody>
      </p:sp>
      <p:pic>
        <p:nvPicPr>
          <p:cNvPr id="8" name="Picture 7" descr="A group of men playing football&#10;&#10;Description automatically generated">
            <a:extLst>
              <a:ext uri="{FF2B5EF4-FFF2-40B4-BE49-F238E27FC236}">
                <a16:creationId xmlns:a16="http://schemas.microsoft.com/office/drawing/2014/main" id="{E9E1D87F-FB69-3391-B875-5FE84E6284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88426" y="1277909"/>
            <a:ext cx="7603574" cy="506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167651" cy="45656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 the end of the game, you will often see a list of all key plays and  players.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Similarly, a reference list at the end of your work provides your reader with the full details to find and verify your sources.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Reference List</a:t>
            </a:r>
          </a:p>
        </p:txBody>
      </p:sp>
      <p:pic>
        <p:nvPicPr>
          <p:cNvPr id="5" name="Picture 4" descr="Football goal in the net">
            <a:extLst>
              <a:ext uri="{FF2B5EF4-FFF2-40B4-BE49-F238E27FC236}">
                <a16:creationId xmlns:a16="http://schemas.microsoft.com/office/drawing/2014/main" id="{14C75CDF-7FF0-235C-C421-6B3FA5C7DC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06" b="1"/>
          <a:stretch/>
        </p:blipFill>
        <p:spPr>
          <a:xfrm>
            <a:off x="6373423" y="1266782"/>
            <a:ext cx="5818577" cy="50707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Used to let you reader know when you have used the ideas or words of another. </a:t>
            </a:r>
            <a:endParaRPr lang="en-US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Paraphrasing 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citation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 dirty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 dirty="0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 dirty="0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 dirty="0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 dirty="0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dirty="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 dirty="0">
                <a:latin typeface="Calibri"/>
                <a:ea typeface="+mn-lt"/>
                <a:cs typeface="Calibri"/>
              </a:rPr>
              <a:t> from multiple sources. </a:t>
            </a:r>
            <a:r>
              <a:rPr lang="en-US" sz="2800" b="1" dirty="0">
                <a:latin typeface="Calibri"/>
                <a:ea typeface="+mn-lt"/>
                <a:cs typeface="Calibri"/>
              </a:rPr>
              <a:t>Example: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Narrative citation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 dirty="0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 dirty="0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e</a:t>
            </a:r>
            <a:r>
              <a:rPr lang="en-GB" sz="2800" b="1" i="0" dirty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 dirty="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 dirty="0">
                <a:latin typeface="Calibri"/>
                <a:ea typeface="Calibri"/>
                <a:cs typeface="Calibri"/>
              </a:rPr>
              <a:t>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Example: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65406" y="5144520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ea typeface="Calibri"/>
                <a:cs typeface="Calibri"/>
              </a:rPr>
              <a:t>NOTE:</a:t>
            </a:r>
            <a:endParaRPr lang="en-US" b="1" dirty="0"/>
          </a:p>
          <a:p>
            <a:r>
              <a:rPr lang="en-US" sz="2000" dirty="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ea typeface="Calibri"/>
                <a:cs typeface="Calibri"/>
              </a:rPr>
              <a:t>et.al.</a:t>
            </a:r>
            <a:r>
              <a:rPr lang="en-US" sz="2000" dirty="0">
                <a:ea typeface="Calibri"/>
                <a:cs typeface="Calibri"/>
              </a:rPr>
              <a:t> in the </a:t>
            </a:r>
            <a:r>
              <a:rPr lang="en-US" sz="2000" b="1" dirty="0">
                <a:ea typeface="Calibri"/>
                <a:cs typeface="Calibri"/>
              </a:rPr>
              <a:t>in-text citation</a:t>
            </a:r>
            <a:r>
              <a:rPr lang="en-US" sz="2000" dirty="0">
                <a:ea typeface="Calibri"/>
                <a:cs typeface="Calibri"/>
              </a:rPr>
              <a:t> </a:t>
            </a:r>
            <a:r>
              <a:rPr lang="en-US" sz="2000" b="1" dirty="0">
                <a:ea typeface="Calibri"/>
                <a:cs typeface="Calibri"/>
              </a:rPr>
              <a:t>only.</a:t>
            </a:r>
            <a:r>
              <a:rPr lang="en-US" sz="2000" dirty="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 dirty="0">
              <a:ea typeface="Calibri"/>
              <a:cs typeface="Calibri"/>
            </a:endParaRPr>
          </a:p>
          <a:p>
            <a:r>
              <a:rPr lang="en-US" sz="2000" b="1" dirty="0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 dirty="0">
                <a:ea typeface="Calibri"/>
                <a:cs typeface="Calibri"/>
              </a:rPr>
              <a:t> (Rogers, </a:t>
            </a:r>
            <a:r>
              <a:rPr lang="en-US" sz="2000" i="1" dirty="0">
                <a:ea typeface="Calibri"/>
                <a:cs typeface="Calibri"/>
              </a:rPr>
              <a:t>et.al., 2023).</a:t>
            </a:r>
          </a:p>
          <a:p>
            <a:endParaRPr lang="en-US" sz="2000" i="1" dirty="0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 dirty="0"/>
              <a:t>International Journal of Cultural Studies, </a:t>
            </a:r>
            <a:r>
              <a:rPr lang="en-GB" sz="1200" dirty="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Article Link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311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r>
              <a:rPr lang="en-GB" sz="2400" dirty="0"/>
              <a:t>Check out articles 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</a:t>
            </a:r>
            <a:r>
              <a:rPr lang="en-GB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dirty="0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 dirty="0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 dirty="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latin typeface="Calibri"/>
                <a:ea typeface="Calibri"/>
                <a:cs typeface="Calibri"/>
              </a:rPr>
              <a:t>Chapter in an edited 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 dirty="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1</TotalTime>
  <Words>2060</Words>
  <Application>Microsoft Office PowerPoint</Application>
  <PresentationFormat>Widescreen</PresentationFormat>
  <Paragraphs>259</Paragraphs>
  <Slides>42</Slides>
  <Notes>10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office theme</vt:lpstr>
      <vt:lpstr>UWTSD’s Intro to Harvard Referencing </vt:lpstr>
      <vt:lpstr>Background</vt:lpstr>
      <vt:lpstr>Harvard Referencing</vt:lpstr>
      <vt:lpstr>PowerPoint Presentation</vt:lpstr>
      <vt:lpstr>PowerPoint Presentation</vt:lpstr>
      <vt:lpstr>Finding Sources</vt:lpstr>
      <vt:lpstr>Information</vt:lpstr>
      <vt:lpstr>In-text citation</vt:lpstr>
      <vt:lpstr>Reference List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Quoting</vt:lpstr>
      <vt:lpstr>Example:</vt:lpstr>
      <vt:lpstr>Examples: Direct (short) quote</vt:lpstr>
      <vt:lpstr>PowerPoint Presentation</vt:lpstr>
      <vt:lpstr>PowerPoint Presentation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Andrew Thomas</cp:lastModifiedBy>
  <cp:revision>503</cp:revision>
  <dcterms:created xsi:type="dcterms:W3CDTF">2019-08-13T10:59:48Z</dcterms:created>
  <dcterms:modified xsi:type="dcterms:W3CDTF">2024-10-24T12:04:40Z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