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45"/>
  </p:notesMasterIdLst>
  <p:handoutMasterIdLst>
    <p:handoutMasterId r:id="rId46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target</a:t>
            </a:r>
            <a:r>
              <a:rPr lang="en-GB" baseline="0" dirty="0"/>
              <a:t> is to develop absolute strength, on days where velocity is above 0.5ms, load needs to be increased.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04D2C-2844-0841-A841-5892E27DFD8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17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06/11/2017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Velocity Based Strength Training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Geraint Forster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Based on Jovanovic and Flanagan (2014)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Shortcomings of Traditional %RM based strength training programmes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A6FA3BC-C238-6D4A-AB89-63B0E6DFBA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Performing 1RM test can cause injury (particularly in novice groups)</a:t>
            </a:r>
          </a:p>
          <a:p>
            <a:r>
              <a:rPr lang="en-GB" dirty="0"/>
              <a:t>1RM testing is time consuming (particularly for large groups e.g. teams)</a:t>
            </a:r>
          </a:p>
          <a:p>
            <a:r>
              <a:rPr lang="en-GB" dirty="0"/>
              <a:t>1RM can change quickly with training so can be inaccurate very quickly. </a:t>
            </a:r>
          </a:p>
          <a:p>
            <a:r>
              <a:rPr lang="en-GB" dirty="0"/>
              <a:t>Daily fluctuations in strength (fatigue, sleep, stress, nutrition, etc)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1RM only measures at one point on the load/velocity continuum, so other tests must be performed (e.g. power/velocity)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95EF653-1041-9746-B491-D8B77535E815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Shortcomings of Traditional %RM based strength training programmes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7B677-5E0F-8141-A885-A7D4004F7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D232A-296F-AA43-A277-C49294A5A3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Load – the weight lifted, expressed as % of 1RM e.g. athlete with 1RM of 110kg lifts 100kg, load is 90%</a:t>
            </a:r>
          </a:p>
          <a:p>
            <a:r>
              <a:rPr lang="en-GB" dirty="0"/>
              <a:t>Effort – intent to perform lift with maximum possible acceleration and speed.</a:t>
            </a:r>
          </a:p>
          <a:p>
            <a:r>
              <a:rPr lang="en-GB" dirty="0"/>
              <a:t>Exertion – proximity to failure – aka ‘reps left in the tank’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514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E94CA-BC18-C446-B895-9B2EC4709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1667F-65FE-5047-AF57-0C21250A6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Linear Position Transducers allow the measurement of velocity and acceleration of bar during lifting exercises.</a:t>
            </a:r>
          </a:p>
          <a:p>
            <a:r>
              <a:rPr lang="en-GB" dirty="0"/>
              <a:t>Examples: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312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65D61-ACAB-9F49-8AAB-26A22B9E0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Gym aware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91E303E-9D4D-4241-A768-C9E047462A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265382"/>
            <a:ext cx="3909786" cy="3916363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DEF4680F-6B61-4748-B9E2-E21088E1AD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3246" y="3024909"/>
            <a:ext cx="3176531" cy="2357581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66052CEE-DAC9-1B46-A19A-ECAB094768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4232" y="1452996"/>
            <a:ext cx="2185322" cy="1536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958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A2F9C-C4F4-0D42-AA88-198EC4F11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Tendo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0310BDA-09AC-E74C-B8A9-3FAFCFE4FB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527" y="1207655"/>
            <a:ext cx="6314200" cy="444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532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1E584-3EE7-CE40-A4D0-264DF8FAB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Push band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33D7675-2CAF-F346-A3B3-2267262C19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7638"/>
            <a:ext cx="4192354" cy="3629891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D8AE9909-A00D-A04E-AC2A-B56161C88B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4243" y="1348221"/>
            <a:ext cx="2343150" cy="3699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267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07D5D-3DD9-324F-AA48-3C7C84FA2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measure?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AC42D-3B62-BC4C-A161-CD4C5A77D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 concentric velocity rather than peak velocity should be used to better represent the ability of the athlete to move load through the entire concentric phase (</a:t>
            </a:r>
            <a:r>
              <a:rPr lang="en-GB" dirty="0" err="1"/>
              <a:t>Jidovsteff</a:t>
            </a:r>
            <a:r>
              <a:rPr lang="en-GB" dirty="0"/>
              <a:t> et al, 2011)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681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F59EB-439B-C148-B708-4B6F1B9D9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53A22-0478-7D48-B1FC-78071D8509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Monitor velocity specific training.</a:t>
            </a:r>
          </a:p>
          <a:p>
            <a:r>
              <a:rPr lang="en-GB" dirty="0"/>
              <a:t>Real-time feedback yields higher consistency between session, greater adaptation and larger training effects.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2253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2D489-4AC6-6B45-B0F5-DC20288A4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measures/profiles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9D76D-F4E0-C841-B501-3FB6660E71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Developing a Load/Velocity Profile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Minimal Velocity Threshold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Exertion/Velocity Profile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7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CA1AE-262F-8145-9347-0BA8D18FC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Developing a load/velocity profile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10466-493D-D84C-83C4-3BDCC71B1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velocity of concentric muscle action decreases linearly with increasing force output and increasing load.</a:t>
            </a:r>
          </a:p>
          <a:p>
            <a:r>
              <a:rPr lang="en-GB" dirty="0"/>
              <a:t>Measurements of velocity are taken at 4-6 increasing intensities of load ranging from 30%-85% of 1RM</a:t>
            </a:r>
          </a:p>
          <a:p>
            <a:r>
              <a:rPr lang="en-GB" dirty="0"/>
              <a:t>Athletes must express maximal effort on every repetition.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0744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47163-4BF7-FD44-9D16-866BC3A33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42464ED-471B-C74B-AD0E-AA80EAAF04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4638"/>
            <a:ext cx="8189012" cy="4973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1010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27F4D-E933-984D-B2C9-85D3F28DC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A0681A4-28EE-F746-B835-2F11A4EDED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165" y="646546"/>
            <a:ext cx="8591669" cy="431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4031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A799F-05AC-7F4C-83DD-373B3BE34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0908" y="274638"/>
            <a:ext cx="3375891" cy="2738726"/>
          </a:xfrm>
        </p:spPr>
        <p:txBody>
          <a:bodyPr/>
          <a:lstStyle/>
          <a:p>
            <a:r>
              <a:rPr lang="en-GB" dirty="0"/>
              <a:t>Raw data from previous graph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BABFDB6-8DCB-E94E-A0A2-82249BC5FB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819" y="130029"/>
            <a:ext cx="4709816" cy="5363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2263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55276-CC87-604C-A590-2F1CD8069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Minimal Velocity Threshold (MVT)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66FBE-E260-D848-9297-8FEF1D2743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‘The mean concentric velocity produced on the last successful repetition of a set to failure preformed with maximal lifting effort’ </a:t>
            </a:r>
          </a:p>
          <a:p>
            <a:pPr lvl="3"/>
            <a:r>
              <a:rPr lang="en-GB" dirty="0"/>
              <a:t>Jovanovic &amp; Flanagan (2014, p61)</a:t>
            </a:r>
          </a:p>
          <a:p>
            <a:r>
              <a:rPr lang="en-GB" dirty="0"/>
              <a:t>MVT is exercise specific</a:t>
            </a:r>
          </a:p>
          <a:p>
            <a:pPr lvl="1"/>
            <a:r>
              <a:rPr lang="en-GB" dirty="0"/>
              <a:t>Bench press 	0.15 m/s</a:t>
            </a:r>
          </a:p>
          <a:p>
            <a:pPr lvl="1"/>
            <a:r>
              <a:rPr lang="en-GB" dirty="0"/>
              <a:t>Squat		0.30 m/s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4056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0A920-998E-1740-B760-6826D06D1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load/velocity profiles for squat and bench press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2E605F4-3CF6-A64C-A97B-C7325958FB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7638"/>
            <a:ext cx="8146260" cy="4104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0213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34F8D-3FB1-7D4B-B2E5-D51B0F422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MVT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0AAB8-1296-B345-A554-168ECDAC70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significant difference in velocity between 1RM attempt and last rep to failure at sub-maximal loads.</a:t>
            </a:r>
          </a:p>
          <a:p>
            <a:r>
              <a:rPr lang="en-GB" dirty="0"/>
              <a:t>Test can therefore be done at any repetition number, to fit in with training phase.</a:t>
            </a:r>
          </a:p>
          <a:p>
            <a:r>
              <a:rPr lang="en-GB" dirty="0"/>
              <a:t>MVT of an exercise remains stable even when maximal strength increases.</a:t>
            </a:r>
          </a:p>
        </p:txBody>
      </p:sp>
    </p:spTree>
    <p:extLst>
      <p:ext uri="{BB962C8B-B14F-4D97-AF65-F5344CB8AC3E}">
        <p14:creationId xmlns:p14="http://schemas.microsoft.com/office/powerpoint/2010/main" val="10654347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CBC63-2A69-C948-864E-06409415F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C32EA2C-C363-494C-A415-42C17E7FCC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4" y="470911"/>
            <a:ext cx="8237665" cy="4701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6042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411AF-8716-1243-85B0-21AE82CEE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Exertion/velocity profile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1919F-269D-1C48-A912-3EEBDC4FC8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‘Regardless of the load being used (% of 1RM), velocities at the same exertion level (rep left in the tank) are very similar’</a:t>
            </a:r>
          </a:p>
          <a:p>
            <a:pPr lvl="3"/>
            <a:r>
              <a:rPr lang="en-GB" dirty="0"/>
              <a:t>Jovanovic &amp; Flanagan (2014, p. 64)</a:t>
            </a:r>
          </a:p>
          <a:p>
            <a:r>
              <a:rPr lang="en-GB" dirty="0"/>
              <a:t>Proximity of failure can be estimated by measuring velocity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6765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36640-4210-4C42-867A-31C74B2F4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4D9B7DA-0C2F-5345-ADDD-CF027DE7E5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4638"/>
            <a:ext cx="8605873" cy="5082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1193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CF4D4-1238-4E46-93D7-C9949C4F3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Re-organised data based on ‘reps left in the tank’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1C2D6E4-EF1A-1D43-86CE-DAC9BA4F8F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62275"/>
            <a:ext cx="8229600" cy="2984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6192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A3CDC-F377-2E49-B417-EF7B3E128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0B66B75-A739-B84B-BC28-D438FDA426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712" y="180109"/>
            <a:ext cx="8484015" cy="5142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3408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86C01-679C-1B46-B425-696DE9944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Applications of VBT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E2F2E-B552-AA41-9DC5-2B55FCD12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Using load/velocity profile to compare over time or between individuals.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Estimating 1RM from </a:t>
            </a:r>
            <a:r>
              <a:rPr lang="en-GB" dirty="0" err="1"/>
              <a:t>submaximal</a:t>
            </a:r>
            <a:r>
              <a:rPr lang="en-GB" dirty="0"/>
              <a:t> loads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Estimating daily readiness or daily 1RM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Monitoring fatigue and exertion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Using velocity to prescribe exercise load.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32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87ADA-964C-2240-85C8-8154DAC4F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976727"/>
          </a:xfrm>
        </p:spPr>
        <p:txBody>
          <a:bodyPr>
            <a:normAutofit fontScale="90000"/>
          </a:bodyPr>
          <a:lstStyle/>
          <a:p>
            <a:r>
              <a:rPr lang="en-GB" dirty="0"/>
              <a:t>1. Using load/velocity profile to compare over time or between individuals.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69A04-0508-BD44-80E8-F5F8C690D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018" y="2251364"/>
            <a:ext cx="8229600" cy="3542960"/>
          </a:xfrm>
        </p:spPr>
        <p:txBody>
          <a:bodyPr/>
          <a:lstStyle/>
          <a:p>
            <a:r>
              <a:rPr lang="en-GB" dirty="0"/>
              <a:t>Track changes over time across a spectrum of velocity demands</a:t>
            </a:r>
          </a:p>
          <a:p>
            <a:r>
              <a:rPr lang="en-GB" dirty="0"/>
              <a:t>Very useful if training for velocity specific adaptations rather than only strength.</a:t>
            </a:r>
          </a:p>
          <a:p>
            <a:r>
              <a:rPr lang="en-GB" dirty="0"/>
              <a:t>Compare between individuals across velocity spectrum rather than just 1RM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6036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D968C-A00A-5644-AF15-FD7C581D1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63252-34D6-A748-AC5F-A1E2CAF7C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high level rugby union players, playing in same position.</a:t>
            </a:r>
          </a:p>
          <a:p>
            <a:r>
              <a:rPr lang="en-GB" dirty="0"/>
              <a:t>Both have Bench Press 1RM of 125kg</a:t>
            </a:r>
          </a:p>
          <a:p>
            <a:r>
              <a:rPr lang="en-GB" dirty="0"/>
              <a:t>Different velocity profiles at </a:t>
            </a:r>
            <a:r>
              <a:rPr lang="en-GB" dirty="0" err="1"/>
              <a:t>submaximal</a:t>
            </a:r>
            <a:r>
              <a:rPr lang="en-GB" dirty="0"/>
              <a:t> loads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4026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604A0-89FB-3247-9910-1CC1A057A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00F95B4-990C-FB44-9522-1B187305CA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216" y="274638"/>
            <a:ext cx="8599784" cy="4632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6707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04006-5BBA-0940-8354-E01FC3CE1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Estimating 1RM from </a:t>
            </a:r>
            <a:r>
              <a:rPr lang="en-GB" dirty="0" err="1"/>
              <a:t>submaximal</a:t>
            </a:r>
            <a:r>
              <a:rPr lang="en-GB" dirty="0"/>
              <a:t> loads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84349-8EAA-CE47-8068-AA26B995B8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load/velocity profile and MVT are known, then 1RM can be estimated based on </a:t>
            </a:r>
            <a:r>
              <a:rPr lang="en-GB" dirty="0" err="1"/>
              <a:t>submaximal</a:t>
            </a:r>
            <a:r>
              <a:rPr lang="en-GB" dirty="0"/>
              <a:t> lifts.</a:t>
            </a:r>
          </a:p>
          <a:p>
            <a:r>
              <a:rPr lang="en-GB" dirty="0"/>
              <a:t>This can be achieved through using a regression equation, or some devices such as Push Band have this protocol inbuilt.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1785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33B6-32A8-8A43-AB43-09BD72D36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Trainwithpush.com</a:t>
            </a:r>
            <a:r>
              <a:rPr lang="en-GB" dirty="0"/>
              <a:t> (2017)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12A0836-19B6-3A49-B2E3-963ED11B69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001" y="1417638"/>
            <a:ext cx="6866984" cy="4208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0171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F186D-FCE7-724C-A982-A344B9DD3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3. Estimating daily readiness or daily 1RM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3ADF9-FCFF-BF49-89FE-F384828A8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3-4 warm-up sets, a 1RM estimation can be generated.</a:t>
            </a:r>
          </a:p>
          <a:p>
            <a:r>
              <a:rPr lang="en-GB" dirty="0"/>
              <a:t>1RM can vary daily due to variety of factors (fatigue, sleep, nutrition, diet, etc)</a:t>
            </a:r>
          </a:p>
          <a:p>
            <a:r>
              <a:rPr lang="en-GB" dirty="0"/>
              <a:t>Example of predicted 1RM squat after 4 warm up sets for squat over a training block.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25333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2DA08-3C6E-0D4D-935D-C677D69A7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0668FCA-943E-3B4E-86B1-07CDD977AC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01" y="423333"/>
            <a:ext cx="8572199" cy="4831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3719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213AD-498E-934A-BFA6-61937D84B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4815A-FEA6-124F-B19D-E6D45FCD4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Daily loads can be prescribed based on daily variability in strength</a:t>
            </a:r>
          </a:p>
          <a:p>
            <a:r>
              <a:rPr lang="en-GB" dirty="0"/>
              <a:t>Can be used to periodise training to allow optimal loading and peaking strategies.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3967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311DD-9468-B244-A369-92AC9F197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Monitoring fatigue and exertion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E4AC4-3341-6147-A454-A9C743175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Velocity naturally slows during a set of repetitions as fatigue develops.</a:t>
            </a:r>
          </a:p>
          <a:p>
            <a:r>
              <a:rPr lang="en-GB" dirty="0"/>
              <a:t>Metabolic by-products increase as velocity decreases.</a:t>
            </a:r>
          </a:p>
          <a:p>
            <a:r>
              <a:rPr lang="en-GB" dirty="0"/>
              <a:t>With a velocity loss of 35% in Bench Press and 30% in squat, metabolic by-products increase steadily, which results in longer recovery times.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274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218B-9463-1F42-B9AB-8826E85B7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62C6B-8233-7647-92D5-2AE4FFCB8C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a coach/trainer wishes to limit fatigue, they could </a:t>
            </a:r>
            <a:r>
              <a:rPr lang="en-GB" dirty="0" err="1"/>
              <a:t>prescrive</a:t>
            </a:r>
            <a:r>
              <a:rPr lang="en-GB" dirty="0"/>
              <a:t> ‘velocity stops’ for each set (these are estimated from velocity/load profile).</a:t>
            </a:r>
          </a:p>
          <a:p>
            <a:r>
              <a:rPr lang="en-GB" dirty="0"/>
              <a:t>E.g. velocity stop of 0.45 m/s in squat would result in stopping 2 reps from failure.</a:t>
            </a:r>
          </a:p>
          <a:p>
            <a:r>
              <a:rPr lang="en-GB" dirty="0"/>
              <a:t>When peaking/tapering this can maintain strength whilst limiting fatigue.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4243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73141-AE33-6047-B9B6-89DC49E90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Padulo</a:t>
            </a:r>
            <a:r>
              <a:rPr lang="en-GB" dirty="0"/>
              <a:t> et al (2012)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F7C39-8F82-B74E-AC2B-FAD8F5E6D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Experienced strength trainers Bench Pressed @85% 1RM</a:t>
            </a:r>
          </a:p>
          <a:p>
            <a:r>
              <a:rPr lang="en-GB" dirty="0"/>
              <a:t>Performed reps until a 20% velocity drop</a:t>
            </a:r>
          </a:p>
          <a:p>
            <a:r>
              <a:rPr lang="en-GB" dirty="0"/>
              <a:t>Continued until couldn’t do 1 rep without 80% drop from initial velocity</a:t>
            </a:r>
          </a:p>
          <a:p>
            <a:r>
              <a:rPr lang="en-GB" dirty="0"/>
              <a:t>Significantly increased 1RM compared to baseline and compared to control group who performed traditional reps to failure.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805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FA202-1FE2-9845-BD66-76F9C7733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5. Using velocity to prescribe exercise load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17480-F4F3-214A-B223-D10FF5894A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Example:</a:t>
            </a:r>
          </a:p>
          <a:p>
            <a:pPr lvl="1"/>
            <a:r>
              <a:rPr lang="en-GB" dirty="0"/>
              <a:t>Rather than 100kg x 5 reps x 5 sets</a:t>
            </a:r>
          </a:p>
          <a:p>
            <a:pPr lvl="1"/>
            <a:r>
              <a:rPr lang="en-GB" dirty="0"/>
              <a:t>Sets at 0.4 m/s initial velocity until rep velocity falls below 0.36 m/s</a:t>
            </a:r>
          </a:p>
          <a:p>
            <a:r>
              <a:rPr lang="en-GB" dirty="0"/>
              <a:t>Sensitive to day-to-day readiness and fluctuations in 1RM</a:t>
            </a:r>
          </a:p>
          <a:p>
            <a:r>
              <a:rPr lang="en-GB" dirty="0"/>
              <a:t>Sensitive to increases in 1RM with training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9456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1D24B-E92A-884D-99B9-5B8D065F3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0A31E-EED6-3240-89AE-86172181D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65565"/>
            <a:ext cx="8229600" cy="391703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Real-time feedback has been shown to motivate athletes to apply maximal effort.</a:t>
            </a:r>
          </a:p>
          <a:p>
            <a:r>
              <a:rPr lang="en-GB" dirty="0"/>
              <a:t>Velocity bands can be used to target adaptations.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5921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velocity to target training focus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964" t="13683" b="17686"/>
          <a:stretch/>
        </p:blipFill>
        <p:spPr>
          <a:xfrm>
            <a:off x="963470" y="1764056"/>
            <a:ext cx="6087557" cy="3163976"/>
          </a:xfrm>
        </p:spPr>
      </p:pic>
      <p:sp>
        <p:nvSpPr>
          <p:cNvPr id="5" name="TextBox 4"/>
          <p:cNvSpPr txBox="1"/>
          <p:nvPr/>
        </p:nvSpPr>
        <p:spPr>
          <a:xfrm>
            <a:off x="6844352" y="4054694"/>
            <a:ext cx="238125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(Mann, 2016)</a:t>
            </a:r>
          </a:p>
        </p:txBody>
      </p:sp>
    </p:spTree>
    <p:extLst>
      <p:ext uri="{BB962C8B-B14F-4D97-AF65-F5344CB8AC3E}">
        <p14:creationId xmlns:p14="http://schemas.microsoft.com/office/powerpoint/2010/main" val="13989465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Velocity Zones v %1RM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008" y="1715966"/>
            <a:ext cx="8859983" cy="2794302"/>
          </a:xfrm>
        </p:spPr>
      </p:pic>
    </p:spTree>
    <p:extLst>
      <p:ext uri="{BB962C8B-B14F-4D97-AF65-F5344CB8AC3E}">
        <p14:creationId xmlns:p14="http://schemas.microsoft.com/office/powerpoint/2010/main" val="183505832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2D489-4AC6-6B45-B0F5-DC20288A4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measures/profiles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9D76D-F4E0-C841-B501-3FB6660E71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Developing a Load/Velocity Profile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Minimal Velocity Threshold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Exertion/Velocity Profile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26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86C01-679C-1B46-B425-696DE9944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Applications of VBT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E2F2E-B552-AA41-9DC5-2B55FCD12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Using load/velocity profile to compare over time or between individuals.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Estimating 1RM from </a:t>
            </a:r>
            <a:r>
              <a:rPr lang="en-GB" dirty="0" err="1"/>
              <a:t>submaximal</a:t>
            </a:r>
            <a:r>
              <a:rPr lang="en-GB" dirty="0"/>
              <a:t> loads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Estimating daily readiness or daily 1RM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Monitoring fatigue and exertion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Using velocity to prescribe exercise load.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52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48</TotalTime>
  <Words>17</Words>
  <Application>Microsoft Office PowerPoint</Application>
  <PresentationFormat>On-screen Show (4:3)</PresentationFormat>
  <Paragraphs>4</Paragraphs>
  <Slides>41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20140311PresentationUWTSDTemplate</vt:lpstr>
      <vt:lpstr>Velocity Based Strength Training Geraint Forster Based on Jovanovic and Flanagan (2014)</vt:lpstr>
      <vt:lpstr>Shortcomings of Traditional %RM based strength training programmes</vt:lpstr>
      <vt:lpstr>Shortcomings of Traditional %RM based strength training programmes</vt:lpstr>
      <vt:lpstr>Key Terms</vt:lpstr>
      <vt:lpstr>Technology</vt:lpstr>
      <vt:lpstr>Gym aware</vt:lpstr>
      <vt:lpstr>Tendo</vt:lpstr>
      <vt:lpstr>Push band</vt:lpstr>
      <vt:lpstr>What to measure?</vt:lpstr>
      <vt:lpstr>Why?</vt:lpstr>
      <vt:lpstr>Key measures/profiles</vt:lpstr>
      <vt:lpstr>1. Developing a load/velocity profile</vt:lpstr>
      <vt:lpstr>PowerPoint Presentation</vt:lpstr>
      <vt:lpstr>PowerPoint Presentation</vt:lpstr>
      <vt:lpstr>Raw data from previous graph</vt:lpstr>
      <vt:lpstr>2. Minimal Velocity Threshold (MVT)</vt:lpstr>
      <vt:lpstr>Different load/velocity profiles for squat and bench press</vt:lpstr>
      <vt:lpstr>MVT</vt:lpstr>
      <vt:lpstr>PowerPoint Presentation</vt:lpstr>
      <vt:lpstr>3. Exertion/velocity profile</vt:lpstr>
      <vt:lpstr>PowerPoint Presentation</vt:lpstr>
      <vt:lpstr>Re-organised data based on ‘reps left in the tank’</vt:lpstr>
      <vt:lpstr>PowerPoint Presentation</vt:lpstr>
      <vt:lpstr>Practical Applications of VBT</vt:lpstr>
      <vt:lpstr>1. Using load/velocity profile to compare over time or between individuals. </vt:lpstr>
      <vt:lpstr>Example</vt:lpstr>
      <vt:lpstr>PowerPoint Presentation</vt:lpstr>
      <vt:lpstr>2. Estimating 1RM from submaximal loads</vt:lpstr>
      <vt:lpstr>Trainwithpush.com (2017)</vt:lpstr>
      <vt:lpstr>3. Estimating daily readiness or daily 1RM</vt:lpstr>
      <vt:lpstr>PowerPoint Presentation</vt:lpstr>
      <vt:lpstr>Applications</vt:lpstr>
      <vt:lpstr>4. Monitoring fatigue and exertion</vt:lpstr>
      <vt:lpstr>PowerPoint Presentation</vt:lpstr>
      <vt:lpstr>Padulo et al (2012)</vt:lpstr>
      <vt:lpstr>5. Using velocity to prescribe exercise load</vt:lpstr>
      <vt:lpstr>PowerPoint Presentation</vt:lpstr>
      <vt:lpstr>Using velocity to target training focus</vt:lpstr>
      <vt:lpstr>Velocity Zones v %1RM</vt:lpstr>
      <vt:lpstr>Key measures/profiles</vt:lpstr>
      <vt:lpstr>Practical Applications of VBT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Forster</cp:lastModifiedBy>
  <cp:revision>7</cp:revision>
  <dcterms:created xsi:type="dcterms:W3CDTF">2015-04-14T15:21:28Z</dcterms:created>
  <dcterms:modified xsi:type="dcterms:W3CDTF">2017-11-06T16:04:51Z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