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Lst>
  <p:sldSz cx="15113000" cy="21374100"/>
  <p:notesSz cx="6858000" cy="9144000"/>
  <p:embeddedFontLst>
    <p:embeddedFont>
      <p:font typeface="Times New Roman Bold" charset="1" panose="02020803070505020304"/>
      <p:regular r:id="rId7"/>
    </p:embeddedFont>
    <p:embeddedFont>
      <p:font typeface="Times New Roman" charset="1" panose="02020603050405020304"/>
      <p:regular r:id="rId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fonts/font7.fntdata" Type="http://schemas.openxmlformats.org/officeDocument/2006/relationships/font"/><Relationship Id="rId8" Target="fonts/font8.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https://doi.org/10.3389/fdgth.2022.803301" TargetMode="External" Type="http://schemas.openxmlformats.org/officeDocument/2006/relationships/hyperlink"/><Relationship Id="rId11" Target="https://www.gov.uk/government/publications/smoking-and-tobacco-applying-all-our-health/smoking-and-tobacco-applying-all-our-health" TargetMode="External" Type="http://schemas.openxmlformats.org/officeDocument/2006/relationships/hyperlink"/><Relationship Id="rId12" Target="https://doi.org/10.18332/tid/203937" TargetMode="External" Type="http://schemas.openxmlformats.org/officeDocument/2006/relationships/hyperlink"/><Relationship Id="rId13" Target="https://www.nhs.uk/better-health/quit-smoking/" TargetMode="External" Type="http://schemas.openxmlformats.org/officeDocument/2006/relationships/hyperlink"/><Relationship Id="rId14" Target="https://www.nhs.uk/better-health/quit-smoking/ready-to-quit-smoking/find-the-best-stop-smoking-products-for-you" TargetMode="External" Type="http://schemas.openxmlformats.org/officeDocument/2006/relationships/hyperlink"/><Relationship Id="rId15" Target="https://www.who.int/docs/default-source/documents/gs4dhdaa2a9f352b0445bafbc79ca799dce4d.pdf?utm_source=chatgpt.com" TargetMode="External" Type="http://schemas.openxmlformats.org/officeDocument/2006/relationships/hyperlink"/><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svg" Type="http://schemas.openxmlformats.org/officeDocument/2006/relationships/image"/><Relationship Id="rId7" Target="https://doi.org/10.1155/2024/5660620" TargetMode="External" Type="http://schemas.openxmlformats.org/officeDocument/2006/relationships/hyperlink"/><Relationship Id="rId8" Target="https://doi.org/10.3390/ijerph19148309" TargetMode="External" Type="http://schemas.openxmlformats.org/officeDocument/2006/relationships/hyperlink"/><Relationship Id="rId9" Target="https://nowpatient.com/health-news/uk-smoking-report" TargetMode="External" Type="http://schemas.openxmlformats.org/officeDocument/2006/relationships/hyperlink"/></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625622" y="368420"/>
            <a:ext cx="16470422" cy="2938764"/>
            <a:chOff x="0" y="0"/>
            <a:chExt cx="2951314" cy="526593"/>
          </a:xfrm>
        </p:grpSpPr>
        <p:sp>
          <p:nvSpPr>
            <p:cNvPr name="Freeform 3" id="3"/>
            <p:cNvSpPr/>
            <p:nvPr/>
          </p:nvSpPr>
          <p:spPr>
            <a:xfrm flipH="false" flipV="false" rot="0">
              <a:off x="0" y="0"/>
              <a:ext cx="2951314" cy="526593"/>
            </a:xfrm>
            <a:custGeom>
              <a:avLst/>
              <a:gdLst/>
              <a:ahLst/>
              <a:cxnLst/>
              <a:rect r="r" b="b" t="t" l="l"/>
              <a:pathLst>
                <a:path h="526593" w="2951314">
                  <a:moveTo>
                    <a:pt x="0" y="0"/>
                  </a:moveTo>
                  <a:lnTo>
                    <a:pt x="2951314" y="0"/>
                  </a:lnTo>
                  <a:lnTo>
                    <a:pt x="2951314" y="526593"/>
                  </a:lnTo>
                  <a:lnTo>
                    <a:pt x="0" y="526593"/>
                  </a:lnTo>
                  <a:close/>
                </a:path>
              </a:pathLst>
            </a:custGeom>
            <a:solidFill>
              <a:srgbClr val="D46260"/>
            </a:solidFill>
          </p:spPr>
        </p:sp>
        <p:sp>
          <p:nvSpPr>
            <p:cNvPr name="TextBox 4" id="4"/>
            <p:cNvSpPr txBox="true"/>
            <p:nvPr/>
          </p:nvSpPr>
          <p:spPr>
            <a:xfrm>
              <a:off x="0" y="-47625"/>
              <a:ext cx="2951314" cy="574218"/>
            </a:xfrm>
            <a:prstGeom prst="rect">
              <a:avLst/>
            </a:prstGeom>
          </p:spPr>
          <p:txBody>
            <a:bodyPr anchor="ctr" rtlCol="false" tIns="23333" lIns="23333" bIns="23333" rIns="23333"/>
            <a:lstStyle/>
            <a:p>
              <a:pPr algn="ctr">
                <a:lnSpc>
                  <a:spcPts val="3986"/>
                </a:lnSpc>
                <a:spcBef>
                  <a:spcPct val="0"/>
                </a:spcBef>
              </a:pPr>
            </a:p>
          </p:txBody>
        </p:sp>
      </p:grpSp>
      <p:grpSp>
        <p:nvGrpSpPr>
          <p:cNvPr name="Group 5" id="5"/>
          <p:cNvGrpSpPr/>
          <p:nvPr/>
        </p:nvGrpSpPr>
        <p:grpSpPr>
          <a:xfrm rot="0">
            <a:off x="448569" y="3542223"/>
            <a:ext cx="14258525" cy="558542"/>
            <a:chOff x="0" y="0"/>
            <a:chExt cx="2554967" cy="100084"/>
          </a:xfrm>
        </p:grpSpPr>
        <p:sp>
          <p:nvSpPr>
            <p:cNvPr name="Freeform 6" id="6"/>
            <p:cNvSpPr/>
            <p:nvPr/>
          </p:nvSpPr>
          <p:spPr>
            <a:xfrm flipH="false" flipV="false" rot="0">
              <a:off x="0" y="0"/>
              <a:ext cx="2554967" cy="100084"/>
            </a:xfrm>
            <a:custGeom>
              <a:avLst/>
              <a:gdLst/>
              <a:ahLst/>
              <a:cxnLst/>
              <a:rect r="r" b="b" t="t" l="l"/>
              <a:pathLst>
                <a:path h="100084" w="2554967">
                  <a:moveTo>
                    <a:pt x="24977" y="0"/>
                  </a:moveTo>
                  <a:lnTo>
                    <a:pt x="2529990" y="0"/>
                  </a:lnTo>
                  <a:cubicBezTo>
                    <a:pt x="2536614" y="0"/>
                    <a:pt x="2542967" y="2631"/>
                    <a:pt x="2547651" y="7315"/>
                  </a:cubicBezTo>
                  <a:cubicBezTo>
                    <a:pt x="2552335" y="11999"/>
                    <a:pt x="2554967" y="18352"/>
                    <a:pt x="2554967" y="24977"/>
                  </a:cubicBezTo>
                  <a:lnTo>
                    <a:pt x="2554967" y="75108"/>
                  </a:lnTo>
                  <a:cubicBezTo>
                    <a:pt x="2554967" y="81732"/>
                    <a:pt x="2552335" y="88085"/>
                    <a:pt x="2547651" y="92769"/>
                  </a:cubicBezTo>
                  <a:cubicBezTo>
                    <a:pt x="2542967" y="97453"/>
                    <a:pt x="2536614" y="100084"/>
                    <a:pt x="2529990" y="100084"/>
                  </a:cubicBezTo>
                  <a:lnTo>
                    <a:pt x="24977" y="100084"/>
                  </a:lnTo>
                  <a:cubicBezTo>
                    <a:pt x="18352" y="100084"/>
                    <a:pt x="11999" y="97453"/>
                    <a:pt x="7315" y="92769"/>
                  </a:cubicBezTo>
                  <a:cubicBezTo>
                    <a:pt x="2631" y="88085"/>
                    <a:pt x="0" y="81732"/>
                    <a:pt x="0" y="75108"/>
                  </a:cubicBezTo>
                  <a:lnTo>
                    <a:pt x="0" y="24977"/>
                  </a:lnTo>
                  <a:cubicBezTo>
                    <a:pt x="0" y="18352"/>
                    <a:pt x="2631" y="11999"/>
                    <a:pt x="7315" y="7315"/>
                  </a:cubicBezTo>
                  <a:cubicBezTo>
                    <a:pt x="11999" y="2631"/>
                    <a:pt x="18352" y="0"/>
                    <a:pt x="24977" y="0"/>
                  </a:cubicBezTo>
                  <a:close/>
                </a:path>
              </a:pathLst>
            </a:custGeom>
            <a:solidFill>
              <a:srgbClr val="D46260"/>
            </a:solidFill>
          </p:spPr>
        </p:sp>
        <p:sp>
          <p:nvSpPr>
            <p:cNvPr name="TextBox 7" id="7"/>
            <p:cNvSpPr txBox="true"/>
            <p:nvPr/>
          </p:nvSpPr>
          <p:spPr>
            <a:xfrm>
              <a:off x="0" y="-47625"/>
              <a:ext cx="2554967" cy="147709"/>
            </a:xfrm>
            <a:prstGeom prst="rect">
              <a:avLst/>
            </a:prstGeom>
          </p:spPr>
          <p:txBody>
            <a:bodyPr anchor="ctr" rtlCol="false" tIns="23333" lIns="23333" bIns="23333" rIns="23333"/>
            <a:lstStyle/>
            <a:p>
              <a:pPr algn="ctr">
                <a:lnSpc>
                  <a:spcPts val="3986"/>
                </a:lnSpc>
                <a:spcBef>
                  <a:spcPct val="0"/>
                </a:spcBef>
              </a:pPr>
            </a:p>
          </p:txBody>
        </p:sp>
      </p:grpSp>
      <p:grpSp>
        <p:nvGrpSpPr>
          <p:cNvPr name="Group 8" id="8"/>
          <p:cNvGrpSpPr/>
          <p:nvPr/>
        </p:nvGrpSpPr>
        <p:grpSpPr>
          <a:xfrm rot="0">
            <a:off x="193844" y="3417376"/>
            <a:ext cx="878898" cy="878898"/>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104775" cap="sq">
              <a:solidFill>
                <a:srgbClr val="D46260"/>
              </a:solidFill>
              <a:prstDash val="solid"/>
              <a:miter/>
            </a:ln>
          </p:spPr>
        </p:sp>
        <p:sp>
          <p:nvSpPr>
            <p:cNvPr name="TextBox 10" id="10"/>
            <p:cNvSpPr txBox="true"/>
            <p:nvPr/>
          </p:nvSpPr>
          <p:spPr>
            <a:xfrm>
              <a:off x="76200" y="28575"/>
              <a:ext cx="660400" cy="708025"/>
            </a:xfrm>
            <a:prstGeom prst="rect">
              <a:avLst/>
            </a:prstGeom>
          </p:spPr>
          <p:txBody>
            <a:bodyPr anchor="ctr" rtlCol="false" tIns="23333" lIns="23333" bIns="23333" rIns="23333"/>
            <a:lstStyle/>
            <a:p>
              <a:pPr algn="ctr">
                <a:lnSpc>
                  <a:spcPts val="3986"/>
                </a:lnSpc>
              </a:pPr>
            </a:p>
          </p:txBody>
        </p:sp>
      </p:grpSp>
      <p:grpSp>
        <p:nvGrpSpPr>
          <p:cNvPr name="Group 11" id="11"/>
          <p:cNvGrpSpPr/>
          <p:nvPr/>
        </p:nvGrpSpPr>
        <p:grpSpPr>
          <a:xfrm rot="0">
            <a:off x="352340" y="18675919"/>
            <a:ext cx="14560459" cy="2353790"/>
            <a:chOff x="0" y="0"/>
            <a:chExt cx="3638547" cy="588194"/>
          </a:xfrm>
        </p:grpSpPr>
        <p:sp>
          <p:nvSpPr>
            <p:cNvPr name="Freeform 12" id="12"/>
            <p:cNvSpPr/>
            <p:nvPr/>
          </p:nvSpPr>
          <p:spPr>
            <a:xfrm flipH="false" flipV="false" rot="0">
              <a:off x="0" y="0"/>
              <a:ext cx="3638547" cy="588194"/>
            </a:xfrm>
            <a:custGeom>
              <a:avLst/>
              <a:gdLst/>
              <a:ahLst/>
              <a:cxnLst/>
              <a:rect r="r" b="b" t="t" l="l"/>
              <a:pathLst>
                <a:path h="588194" w="3638547">
                  <a:moveTo>
                    <a:pt x="10102" y="0"/>
                  </a:moveTo>
                  <a:lnTo>
                    <a:pt x="3628444" y="0"/>
                  </a:lnTo>
                  <a:cubicBezTo>
                    <a:pt x="3634024" y="0"/>
                    <a:pt x="3638547" y="4523"/>
                    <a:pt x="3638547" y="10102"/>
                  </a:cubicBezTo>
                  <a:lnTo>
                    <a:pt x="3638547" y="578092"/>
                  </a:lnTo>
                  <a:cubicBezTo>
                    <a:pt x="3638547" y="580771"/>
                    <a:pt x="3637482" y="583341"/>
                    <a:pt x="3635587" y="585235"/>
                  </a:cubicBezTo>
                  <a:cubicBezTo>
                    <a:pt x="3633693" y="587130"/>
                    <a:pt x="3631123" y="588194"/>
                    <a:pt x="3628444" y="588194"/>
                  </a:cubicBezTo>
                  <a:lnTo>
                    <a:pt x="10102" y="588194"/>
                  </a:lnTo>
                  <a:cubicBezTo>
                    <a:pt x="7423" y="588194"/>
                    <a:pt x="4854" y="587130"/>
                    <a:pt x="2959" y="585235"/>
                  </a:cubicBezTo>
                  <a:cubicBezTo>
                    <a:pt x="1064" y="583341"/>
                    <a:pt x="0" y="580771"/>
                    <a:pt x="0" y="578092"/>
                  </a:cubicBezTo>
                  <a:lnTo>
                    <a:pt x="0" y="10102"/>
                  </a:lnTo>
                  <a:cubicBezTo>
                    <a:pt x="0" y="7423"/>
                    <a:pt x="1064" y="4854"/>
                    <a:pt x="2959" y="2959"/>
                  </a:cubicBezTo>
                  <a:cubicBezTo>
                    <a:pt x="4854" y="1064"/>
                    <a:pt x="7423" y="0"/>
                    <a:pt x="10102" y="0"/>
                  </a:cubicBezTo>
                  <a:close/>
                </a:path>
              </a:pathLst>
            </a:custGeom>
            <a:solidFill>
              <a:srgbClr val="FFC3C3"/>
            </a:solidFill>
          </p:spPr>
        </p:sp>
        <p:sp>
          <p:nvSpPr>
            <p:cNvPr name="TextBox 13" id="13"/>
            <p:cNvSpPr txBox="true"/>
            <p:nvPr/>
          </p:nvSpPr>
          <p:spPr>
            <a:xfrm>
              <a:off x="0" y="-47625"/>
              <a:ext cx="3638547" cy="635819"/>
            </a:xfrm>
            <a:prstGeom prst="rect">
              <a:avLst/>
            </a:prstGeom>
          </p:spPr>
          <p:txBody>
            <a:bodyPr anchor="ctr" rtlCol="false" tIns="23333" lIns="23333" bIns="23333" rIns="23333"/>
            <a:lstStyle/>
            <a:p>
              <a:pPr algn="ctr">
                <a:lnSpc>
                  <a:spcPts val="3986"/>
                </a:lnSpc>
                <a:spcBef>
                  <a:spcPct val="0"/>
                </a:spcBef>
              </a:pPr>
            </a:p>
          </p:txBody>
        </p:sp>
      </p:grpSp>
      <p:sp>
        <p:nvSpPr>
          <p:cNvPr name="AutoShape 14" id="14"/>
          <p:cNvSpPr/>
          <p:nvPr/>
        </p:nvSpPr>
        <p:spPr>
          <a:xfrm flipV="true">
            <a:off x="848530" y="1408534"/>
            <a:ext cx="13744801" cy="0"/>
          </a:xfrm>
          <a:prstGeom prst="line">
            <a:avLst/>
          </a:prstGeom>
          <a:ln cap="flat" w="38100">
            <a:solidFill>
              <a:srgbClr val="FFFFFF"/>
            </a:solidFill>
            <a:prstDash val="solid"/>
            <a:headEnd type="diamond" len="lg" w="lg"/>
            <a:tailEnd type="diamond" len="lg" w="lg"/>
          </a:ln>
        </p:spPr>
      </p:sp>
      <p:sp>
        <p:nvSpPr>
          <p:cNvPr name="Freeform 15" id="15"/>
          <p:cNvSpPr/>
          <p:nvPr/>
        </p:nvSpPr>
        <p:spPr>
          <a:xfrm flipH="false" flipV="false" rot="0">
            <a:off x="11056084" y="4189810"/>
            <a:ext cx="3633013" cy="2521412"/>
          </a:xfrm>
          <a:custGeom>
            <a:avLst/>
            <a:gdLst/>
            <a:ahLst/>
            <a:cxnLst/>
            <a:rect r="r" b="b" t="t" l="l"/>
            <a:pathLst>
              <a:path h="2521412" w="3633013">
                <a:moveTo>
                  <a:pt x="0" y="0"/>
                </a:moveTo>
                <a:lnTo>
                  <a:pt x="3633013" y="0"/>
                </a:lnTo>
                <a:lnTo>
                  <a:pt x="3633013" y="2521412"/>
                </a:lnTo>
                <a:lnTo>
                  <a:pt x="0" y="2521412"/>
                </a:lnTo>
                <a:lnTo>
                  <a:pt x="0" y="0"/>
                </a:lnTo>
                <a:close/>
              </a:path>
            </a:pathLst>
          </a:custGeom>
          <a:blipFill>
            <a:blip r:embed="rId2"/>
            <a:stretch>
              <a:fillRect l="0" t="-9156" r="0" b="0"/>
            </a:stretch>
          </a:blipFill>
        </p:spPr>
      </p:sp>
      <p:sp>
        <p:nvSpPr>
          <p:cNvPr name="Freeform 16" id="16"/>
          <p:cNvSpPr/>
          <p:nvPr/>
        </p:nvSpPr>
        <p:spPr>
          <a:xfrm flipH="false" flipV="false" rot="0">
            <a:off x="8445796" y="4338890"/>
            <a:ext cx="2387878" cy="2293620"/>
          </a:xfrm>
          <a:custGeom>
            <a:avLst/>
            <a:gdLst/>
            <a:ahLst/>
            <a:cxnLst/>
            <a:rect r="r" b="b" t="t" l="l"/>
            <a:pathLst>
              <a:path h="2293620" w="2387878">
                <a:moveTo>
                  <a:pt x="0" y="0"/>
                </a:moveTo>
                <a:lnTo>
                  <a:pt x="2387878" y="0"/>
                </a:lnTo>
                <a:lnTo>
                  <a:pt x="2387878" y="2293620"/>
                </a:lnTo>
                <a:lnTo>
                  <a:pt x="0" y="2293620"/>
                </a:lnTo>
                <a:lnTo>
                  <a:pt x="0" y="0"/>
                </a:lnTo>
                <a:close/>
              </a:path>
            </a:pathLst>
          </a:custGeom>
          <a:blipFill>
            <a:blip r:embed="rId3"/>
            <a:stretch>
              <a:fillRect l="0" t="0" r="0" b="0"/>
            </a:stretch>
          </a:blipFill>
        </p:spPr>
      </p:sp>
      <p:grpSp>
        <p:nvGrpSpPr>
          <p:cNvPr name="Group 17" id="17"/>
          <p:cNvGrpSpPr/>
          <p:nvPr/>
        </p:nvGrpSpPr>
        <p:grpSpPr>
          <a:xfrm rot="0">
            <a:off x="820769" y="8567714"/>
            <a:ext cx="7405952" cy="558542"/>
            <a:chOff x="0" y="0"/>
            <a:chExt cx="1327063" cy="100084"/>
          </a:xfrm>
        </p:grpSpPr>
        <p:sp>
          <p:nvSpPr>
            <p:cNvPr name="Freeform 18" id="18"/>
            <p:cNvSpPr/>
            <p:nvPr/>
          </p:nvSpPr>
          <p:spPr>
            <a:xfrm flipH="false" flipV="false" rot="0">
              <a:off x="0" y="0"/>
              <a:ext cx="1327063" cy="100084"/>
            </a:xfrm>
            <a:custGeom>
              <a:avLst/>
              <a:gdLst/>
              <a:ahLst/>
              <a:cxnLst/>
              <a:rect r="r" b="b" t="t" l="l"/>
              <a:pathLst>
                <a:path h="100084" w="1327063">
                  <a:moveTo>
                    <a:pt x="48087" y="0"/>
                  </a:moveTo>
                  <a:lnTo>
                    <a:pt x="1278976" y="0"/>
                  </a:lnTo>
                  <a:cubicBezTo>
                    <a:pt x="1305534" y="0"/>
                    <a:pt x="1327063" y="21529"/>
                    <a:pt x="1327063" y="48087"/>
                  </a:cubicBezTo>
                  <a:lnTo>
                    <a:pt x="1327063" y="51998"/>
                  </a:lnTo>
                  <a:cubicBezTo>
                    <a:pt x="1327063" y="64751"/>
                    <a:pt x="1321997" y="76982"/>
                    <a:pt x="1312979" y="86000"/>
                  </a:cubicBezTo>
                  <a:cubicBezTo>
                    <a:pt x="1303961" y="95018"/>
                    <a:pt x="1291730" y="100084"/>
                    <a:pt x="1278976" y="100084"/>
                  </a:cubicBezTo>
                  <a:lnTo>
                    <a:pt x="48087" y="100084"/>
                  </a:lnTo>
                  <a:cubicBezTo>
                    <a:pt x="35333" y="100084"/>
                    <a:pt x="23102" y="95018"/>
                    <a:pt x="14084" y="86000"/>
                  </a:cubicBezTo>
                  <a:cubicBezTo>
                    <a:pt x="5066" y="76982"/>
                    <a:pt x="0" y="64751"/>
                    <a:pt x="0" y="51998"/>
                  </a:cubicBezTo>
                  <a:lnTo>
                    <a:pt x="0" y="48087"/>
                  </a:lnTo>
                  <a:cubicBezTo>
                    <a:pt x="0" y="35333"/>
                    <a:pt x="5066" y="23102"/>
                    <a:pt x="14084" y="14084"/>
                  </a:cubicBezTo>
                  <a:cubicBezTo>
                    <a:pt x="23102" y="5066"/>
                    <a:pt x="35333" y="0"/>
                    <a:pt x="48087" y="0"/>
                  </a:cubicBezTo>
                  <a:close/>
                </a:path>
              </a:pathLst>
            </a:custGeom>
            <a:solidFill>
              <a:srgbClr val="D46260"/>
            </a:solidFill>
          </p:spPr>
        </p:sp>
        <p:sp>
          <p:nvSpPr>
            <p:cNvPr name="TextBox 19" id="19"/>
            <p:cNvSpPr txBox="true"/>
            <p:nvPr/>
          </p:nvSpPr>
          <p:spPr>
            <a:xfrm>
              <a:off x="0" y="-47625"/>
              <a:ext cx="1327063" cy="147709"/>
            </a:xfrm>
            <a:prstGeom prst="rect">
              <a:avLst/>
            </a:prstGeom>
          </p:spPr>
          <p:txBody>
            <a:bodyPr anchor="ctr" rtlCol="false" tIns="23333" lIns="23333" bIns="23333" rIns="23333"/>
            <a:lstStyle/>
            <a:p>
              <a:pPr algn="ctr">
                <a:lnSpc>
                  <a:spcPts val="3986"/>
                </a:lnSpc>
                <a:spcBef>
                  <a:spcPct val="0"/>
                </a:spcBef>
              </a:pPr>
            </a:p>
          </p:txBody>
        </p:sp>
      </p:grpSp>
      <p:grpSp>
        <p:nvGrpSpPr>
          <p:cNvPr name="Group 20" id="20"/>
          <p:cNvGrpSpPr/>
          <p:nvPr/>
        </p:nvGrpSpPr>
        <p:grpSpPr>
          <a:xfrm rot="0">
            <a:off x="566043" y="8442867"/>
            <a:ext cx="878898" cy="878898"/>
            <a:chOff x="0" y="0"/>
            <a:chExt cx="812800" cy="812800"/>
          </a:xfrm>
        </p:grpSpPr>
        <p:sp>
          <p:nvSpPr>
            <p:cNvPr name="Freeform 21" id="2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104775" cap="sq">
              <a:solidFill>
                <a:srgbClr val="D46260"/>
              </a:solidFill>
              <a:prstDash val="solid"/>
              <a:miter/>
            </a:ln>
          </p:spPr>
        </p:sp>
        <p:sp>
          <p:nvSpPr>
            <p:cNvPr name="TextBox 22" id="22"/>
            <p:cNvSpPr txBox="true"/>
            <p:nvPr/>
          </p:nvSpPr>
          <p:spPr>
            <a:xfrm>
              <a:off x="76200" y="28575"/>
              <a:ext cx="660400" cy="708025"/>
            </a:xfrm>
            <a:prstGeom prst="rect">
              <a:avLst/>
            </a:prstGeom>
          </p:spPr>
          <p:txBody>
            <a:bodyPr anchor="ctr" rtlCol="false" tIns="23333" lIns="23333" bIns="23333" rIns="23333"/>
            <a:lstStyle/>
            <a:p>
              <a:pPr algn="ctr">
                <a:lnSpc>
                  <a:spcPts val="3986"/>
                </a:lnSpc>
              </a:pPr>
            </a:p>
          </p:txBody>
        </p:sp>
      </p:grpSp>
      <p:sp>
        <p:nvSpPr>
          <p:cNvPr name="Freeform 23" id="23"/>
          <p:cNvSpPr/>
          <p:nvPr/>
        </p:nvSpPr>
        <p:spPr>
          <a:xfrm flipH="false" flipV="false" rot="0">
            <a:off x="11188370" y="15041880"/>
            <a:ext cx="3549391" cy="3518288"/>
          </a:xfrm>
          <a:custGeom>
            <a:avLst/>
            <a:gdLst/>
            <a:ahLst/>
            <a:cxnLst/>
            <a:rect r="r" b="b" t="t" l="l"/>
            <a:pathLst>
              <a:path h="3518288" w="3549391">
                <a:moveTo>
                  <a:pt x="0" y="0"/>
                </a:moveTo>
                <a:lnTo>
                  <a:pt x="3549391" y="0"/>
                </a:lnTo>
                <a:lnTo>
                  <a:pt x="3549391" y="3518289"/>
                </a:lnTo>
                <a:lnTo>
                  <a:pt x="0" y="3518289"/>
                </a:lnTo>
                <a:lnTo>
                  <a:pt x="0" y="0"/>
                </a:lnTo>
                <a:close/>
              </a:path>
            </a:pathLst>
          </a:custGeom>
          <a:blipFill>
            <a:blip r:embed="rId4"/>
            <a:stretch>
              <a:fillRect l="-2807" t="-3087" r="-2698" b="-2717"/>
            </a:stretch>
          </a:blipFill>
        </p:spPr>
      </p:sp>
      <p:grpSp>
        <p:nvGrpSpPr>
          <p:cNvPr name="Group 24" id="24"/>
          <p:cNvGrpSpPr/>
          <p:nvPr/>
        </p:nvGrpSpPr>
        <p:grpSpPr>
          <a:xfrm rot="0">
            <a:off x="8712375" y="8567714"/>
            <a:ext cx="5992562" cy="558542"/>
            <a:chOff x="0" y="0"/>
            <a:chExt cx="1073799" cy="100084"/>
          </a:xfrm>
        </p:grpSpPr>
        <p:sp>
          <p:nvSpPr>
            <p:cNvPr name="Freeform 25" id="25"/>
            <p:cNvSpPr/>
            <p:nvPr/>
          </p:nvSpPr>
          <p:spPr>
            <a:xfrm flipH="false" flipV="false" rot="0">
              <a:off x="0" y="0"/>
              <a:ext cx="1073799" cy="100084"/>
            </a:xfrm>
            <a:custGeom>
              <a:avLst/>
              <a:gdLst/>
              <a:ahLst/>
              <a:cxnLst/>
              <a:rect r="r" b="b" t="t" l="l"/>
              <a:pathLst>
                <a:path h="100084" w="1073799">
                  <a:moveTo>
                    <a:pt x="50042" y="0"/>
                  </a:moveTo>
                  <a:lnTo>
                    <a:pt x="1023757" y="0"/>
                  </a:lnTo>
                  <a:cubicBezTo>
                    <a:pt x="1051395" y="0"/>
                    <a:pt x="1073799" y="22405"/>
                    <a:pt x="1073799" y="50042"/>
                  </a:cubicBezTo>
                  <a:lnTo>
                    <a:pt x="1073799" y="50042"/>
                  </a:lnTo>
                  <a:cubicBezTo>
                    <a:pt x="1073799" y="77680"/>
                    <a:pt x="1051395" y="100084"/>
                    <a:pt x="1023757" y="100084"/>
                  </a:cubicBezTo>
                  <a:lnTo>
                    <a:pt x="50042" y="100084"/>
                  </a:lnTo>
                  <a:cubicBezTo>
                    <a:pt x="22405" y="100084"/>
                    <a:pt x="0" y="77680"/>
                    <a:pt x="0" y="50042"/>
                  </a:cubicBezTo>
                  <a:lnTo>
                    <a:pt x="0" y="50042"/>
                  </a:lnTo>
                  <a:cubicBezTo>
                    <a:pt x="0" y="22405"/>
                    <a:pt x="22405" y="0"/>
                    <a:pt x="50042" y="0"/>
                  </a:cubicBezTo>
                  <a:close/>
                </a:path>
              </a:pathLst>
            </a:custGeom>
            <a:solidFill>
              <a:srgbClr val="D46260"/>
            </a:solidFill>
          </p:spPr>
        </p:sp>
        <p:sp>
          <p:nvSpPr>
            <p:cNvPr name="TextBox 26" id="26"/>
            <p:cNvSpPr txBox="true"/>
            <p:nvPr/>
          </p:nvSpPr>
          <p:spPr>
            <a:xfrm>
              <a:off x="0" y="-47625"/>
              <a:ext cx="1073799" cy="147709"/>
            </a:xfrm>
            <a:prstGeom prst="rect">
              <a:avLst/>
            </a:prstGeom>
          </p:spPr>
          <p:txBody>
            <a:bodyPr anchor="ctr" rtlCol="false" tIns="23333" lIns="23333" bIns="23333" rIns="23333"/>
            <a:lstStyle/>
            <a:p>
              <a:pPr algn="ctr">
                <a:lnSpc>
                  <a:spcPts val="3986"/>
                </a:lnSpc>
                <a:spcBef>
                  <a:spcPct val="0"/>
                </a:spcBef>
              </a:pPr>
            </a:p>
          </p:txBody>
        </p:sp>
      </p:grpSp>
      <p:grpSp>
        <p:nvGrpSpPr>
          <p:cNvPr name="Group 27" id="27"/>
          <p:cNvGrpSpPr/>
          <p:nvPr/>
        </p:nvGrpSpPr>
        <p:grpSpPr>
          <a:xfrm rot="0">
            <a:off x="8401759" y="8442867"/>
            <a:ext cx="815668" cy="878898"/>
            <a:chOff x="0" y="0"/>
            <a:chExt cx="754325" cy="812800"/>
          </a:xfrm>
        </p:grpSpPr>
        <p:sp>
          <p:nvSpPr>
            <p:cNvPr name="Freeform 28" id="28"/>
            <p:cNvSpPr/>
            <p:nvPr/>
          </p:nvSpPr>
          <p:spPr>
            <a:xfrm flipH="false" flipV="false" rot="0">
              <a:off x="0" y="0"/>
              <a:ext cx="754325" cy="812800"/>
            </a:xfrm>
            <a:custGeom>
              <a:avLst/>
              <a:gdLst/>
              <a:ahLst/>
              <a:cxnLst/>
              <a:rect r="r" b="b" t="t" l="l"/>
              <a:pathLst>
                <a:path h="812800" w="754325">
                  <a:moveTo>
                    <a:pt x="377163" y="0"/>
                  </a:moveTo>
                  <a:cubicBezTo>
                    <a:pt x="168861" y="0"/>
                    <a:pt x="0" y="181951"/>
                    <a:pt x="0" y="406400"/>
                  </a:cubicBezTo>
                  <a:cubicBezTo>
                    <a:pt x="0" y="630849"/>
                    <a:pt x="168861" y="812800"/>
                    <a:pt x="377163" y="812800"/>
                  </a:cubicBezTo>
                  <a:cubicBezTo>
                    <a:pt x="585464" y="812800"/>
                    <a:pt x="754325" y="630849"/>
                    <a:pt x="754325" y="406400"/>
                  </a:cubicBezTo>
                  <a:cubicBezTo>
                    <a:pt x="754325" y="181951"/>
                    <a:pt x="585464" y="0"/>
                    <a:pt x="377163" y="0"/>
                  </a:cubicBezTo>
                  <a:close/>
                </a:path>
              </a:pathLst>
            </a:custGeom>
            <a:solidFill>
              <a:srgbClr val="FFFFFF"/>
            </a:solidFill>
            <a:ln w="104775" cap="sq">
              <a:solidFill>
                <a:srgbClr val="D46260"/>
              </a:solidFill>
              <a:prstDash val="solid"/>
              <a:miter/>
            </a:ln>
          </p:spPr>
        </p:sp>
        <p:sp>
          <p:nvSpPr>
            <p:cNvPr name="TextBox 29" id="29"/>
            <p:cNvSpPr txBox="true"/>
            <p:nvPr/>
          </p:nvSpPr>
          <p:spPr>
            <a:xfrm>
              <a:off x="70718" y="28575"/>
              <a:ext cx="612889" cy="708025"/>
            </a:xfrm>
            <a:prstGeom prst="rect">
              <a:avLst/>
            </a:prstGeom>
          </p:spPr>
          <p:txBody>
            <a:bodyPr anchor="ctr" rtlCol="false" tIns="23333" lIns="23333" bIns="23333" rIns="23333"/>
            <a:lstStyle/>
            <a:p>
              <a:pPr algn="ctr">
                <a:lnSpc>
                  <a:spcPts val="3986"/>
                </a:lnSpc>
              </a:pPr>
            </a:p>
          </p:txBody>
        </p:sp>
      </p:grpSp>
      <p:grpSp>
        <p:nvGrpSpPr>
          <p:cNvPr name="Group 30" id="30"/>
          <p:cNvGrpSpPr/>
          <p:nvPr/>
        </p:nvGrpSpPr>
        <p:grpSpPr>
          <a:xfrm rot="0">
            <a:off x="820769" y="12457673"/>
            <a:ext cx="7405952" cy="558542"/>
            <a:chOff x="0" y="0"/>
            <a:chExt cx="1327063" cy="100084"/>
          </a:xfrm>
        </p:grpSpPr>
        <p:sp>
          <p:nvSpPr>
            <p:cNvPr name="Freeform 31" id="31"/>
            <p:cNvSpPr/>
            <p:nvPr/>
          </p:nvSpPr>
          <p:spPr>
            <a:xfrm flipH="false" flipV="false" rot="0">
              <a:off x="0" y="0"/>
              <a:ext cx="1327063" cy="100084"/>
            </a:xfrm>
            <a:custGeom>
              <a:avLst/>
              <a:gdLst/>
              <a:ahLst/>
              <a:cxnLst/>
              <a:rect r="r" b="b" t="t" l="l"/>
              <a:pathLst>
                <a:path h="100084" w="1327063">
                  <a:moveTo>
                    <a:pt x="48087" y="0"/>
                  </a:moveTo>
                  <a:lnTo>
                    <a:pt x="1278976" y="0"/>
                  </a:lnTo>
                  <a:cubicBezTo>
                    <a:pt x="1305534" y="0"/>
                    <a:pt x="1327063" y="21529"/>
                    <a:pt x="1327063" y="48087"/>
                  </a:cubicBezTo>
                  <a:lnTo>
                    <a:pt x="1327063" y="51998"/>
                  </a:lnTo>
                  <a:cubicBezTo>
                    <a:pt x="1327063" y="64751"/>
                    <a:pt x="1321997" y="76982"/>
                    <a:pt x="1312979" y="86000"/>
                  </a:cubicBezTo>
                  <a:cubicBezTo>
                    <a:pt x="1303961" y="95018"/>
                    <a:pt x="1291730" y="100084"/>
                    <a:pt x="1278976" y="100084"/>
                  </a:cubicBezTo>
                  <a:lnTo>
                    <a:pt x="48087" y="100084"/>
                  </a:lnTo>
                  <a:cubicBezTo>
                    <a:pt x="35333" y="100084"/>
                    <a:pt x="23102" y="95018"/>
                    <a:pt x="14084" y="86000"/>
                  </a:cubicBezTo>
                  <a:cubicBezTo>
                    <a:pt x="5066" y="76982"/>
                    <a:pt x="0" y="64751"/>
                    <a:pt x="0" y="51998"/>
                  </a:cubicBezTo>
                  <a:lnTo>
                    <a:pt x="0" y="48087"/>
                  </a:lnTo>
                  <a:cubicBezTo>
                    <a:pt x="0" y="35333"/>
                    <a:pt x="5066" y="23102"/>
                    <a:pt x="14084" y="14084"/>
                  </a:cubicBezTo>
                  <a:cubicBezTo>
                    <a:pt x="23102" y="5066"/>
                    <a:pt x="35333" y="0"/>
                    <a:pt x="48087" y="0"/>
                  </a:cubicBezTo>
                  <a:close/>
                </a:path>
              </a:pathLst>
            </a:custGeom>
            <a:solidFill>
              <a:srgbClr val="D46260"/>
            </a:solidFill>
          </p:spPr>
        </p:sp>
        <p:sp>
          <p:nvSpPr>
            <p:cNvPr name="TextBox 32" id="32"/>
            <p:cNvSpPr txBox="true"/>
            <p:nvPr/>
          </p:nvSpPr>
          <p:spPr>
            <a:xfrm>
              <a:off x="0" y="-47625"/>
              <a:ext cx="1327063" cy="147709"/>
            </a:xfrm>
            <a:prstGeom prst="rect">
              <a:avLst/>
            </a:prstGeom>
          </p:spPr>
          <p:txBody>
            <a:bodyPr anchor="ctr" rtlCol="false" tIns="23333" lIns="23333" bIns="23333" rIns="23333"/>
            <a:lstStyle/>
            <a:p>
              <a:pPr algn="ctr">
                <a:lnSpc>
                  <a:spcPts val="3986"/>
                </a:lnSpc>
                <a:spcBef>
                  <a:spcPct val="0"/>
                </a:spcBef>
              </a:pPr>
            </a:p>
          </p:txBody>
        </p:sp>
      </p:grpSp>
      <p:grpSp>
        <p:nvGrpSpPr>
          <p:cNvPr name="Group 33" id="33"/>
          <p:cNvGrpSpPr/>
          <p:nvPr/>
        </p:nvGrpSpPr>
        <p:grpSpPr>
          <a:xfrm rot="0">
            <a:off x="566043" y="12332826"/>
            <a:ext cx="878898" cy="878898"/>
            <a:chOff x="0" y="0"/>
            <a:chExt cx="812800" cy="812800"/>
          </a:xfrm>
        </p:grpSpPr>
        <p:sp>
          <p:nvSpPr>
            <p:cNvPr name="Freeform 34" id="3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104775" cap="sq">
              <a:solidFill>
                <a:srgbClr val="D46260"/>
              </a:solidFill>
              <a:prstDash val="solid"/>
              <a:miter/>
            </a:ln>
          </p:spPr>
        </p:sp>
        <p:sp>
          <p:nvSpPr>
            <p:cNvPr name="TextBox 35" id="35"/>
            <p:cNvSpPr txBox="true"/>
            <p:nvPr/>
          </p:nvSpPr>
          <p:spPr>
            <a:xfrm>
              <a:off x="76200" y="28575"/>
              <a:ext cx="660400" cy="708025"/>
            </a:xfrm>
            <a:prstGeom prst="rect">
              <a:avLst/>
            </a:prstGeom>
          </p:spPr>
          <p:txBody>
            <a:bodyPr anchor="ctr" rtlCol="false" tIns="23333" lIns="23333" bIns="23333" rIns="23333"/>
            <a:lstStyle/>
            <a:p>
              <a:pPr algn="ctr">
                <a:lnSpc>
                  <a:spcPts val="3986"/>
                </a:lnSpc>
              </a:pPr>
            </a:p>
          </p:txBody>
        </p:sp>
      </p:grpSp>
      <p:grpSp>
        <p:nvGrpSpPr>
          <p:cNvPr name="Group 36" id="36"/>
          <p:cNvGrpSpPr/>
          <p:nvPr/>
        </p:nvGrpSpPr>
        <p:grpSpPr>
          <a:xfrm rot="0">
            <a:off x="820769" y="15785657"/>
            <a:ext cx="7405952" cy="558542"/>
            <a:chOff x="0" y="0"/>
            <a:chExt cx="1327063" cy="100084"/>
          </a:xfrm>
        </p:grpSpPr>
        <p:sp>
          <p:nvSpPr>
            <p:cNvPr name="Freeform 37" id="37"/>
            <p:cNvSpPr/>
            <p:nvPr/>
          </p:nvSpPr>
          <p:spPr>
            <a:xfrm flipH="false" flipV="false" rot="0">
              <a:off x="0" y="0"/>
              <a:ext cx="1327063" cy="100084"/>
            </a:xfrm>
            <a:custGeom>
              <a:avLst/>
              <a:gdLst/>
              <a:ahLst/>
              <a:cxnLst/>
              <a:rect r="r" b="b" t="t" l="l"/>
              <a:pathLst>
                <a:path h="100084" w="1327063">
                  <a:moveTo>
                    <a:pt x="48087" y="0"/>
                  </a:moveTo>
                  <a:lnTo>
                    <a:pt x="1278976" y="0"/>
                  </a:lnTo>
                  <a:cubicBezTo>
                    <a:pt x="1305534" y="0"/>
                    <a:pt x="1327063" y="21529"/>
                    <a:pt x="1327063" y="48087"/>
                  </a:cubicBezTo>
                  <a:lnTo>
                    <a:pt x="1327063" y="51998"/>
                  </a:lnTo>
                  <a:cubicBezTo>
                    <a:pt x="1327063" y="64751"/>
                    <a:pt x="1321997" y="76982"/>
                    <a:pt x="1312979" y="86000"/>
                  </a:cubicBezTo>
                  <a:cubicBezTo>
                    <a:pt x="1303961" y="95018"/>
                    <a:pt x="1291730" y="100084"/>
                    <a:pt x="1278976" y="100084"/>
                  </a:cubicBezTo>
                  <a:lnTo>
                    <a:pt x="48087" y="100084"/>
                  </a:lnTo>
                  <a:cubicBezTo>
                    <a:pt x="35333" y="100084"/>
                    <a:pt x="23102" y="95018"/>
                    <a:pt x="14084" y="86000"/>
                  </a:cubicBezTo>
                  <a:cubicBezTo>
                    <a:pt x="5066" y="76982"/>
                    <a:pt x="0" y="64751"/>
                    <a:pt x="0" y="51998"/>
                  </a:cubicBezTo>
                  <a:lnTo>
                    <a:pt x="0" y="48087"/>
                  </a:lnTo>
                  <a:cubicBezTo>
                    <a:pt x="0" y="35333"/>
                    <a:pt x="5066" y="23102"/>
                    <a:pt x="14084" y="14084"/>
                  </a:cubicBezTo>
                  <a:cubicBezTo>
                    <a:pt x="23102" y="5066"/>
                    <a:pt x="35333" y="0"/>
                    <a:pt x="48087" y="0"/>
                  </a:cubicBezTo>
                  <a:close/>
                </a:path>
              </a:pathLst>
            </a:custGeom>
            <a:solidFill>
              <a:srgbClr val="D46260"/>
            </a:solidFill>
          </p:spPr>
        </p:sp>
        <p:sp>
          <p:nvSpPr>
            <p:cNvPr name="TextBox 38" id="38"/>
            <p:cNvSpPr txBox="true"/>
            <p:nvPr/>
          </p:nvSpPr>
          <p:spPr>
            <a:xfrm>
              <a:off x="0" y="-47625"/>
              <a:ext cx="1327063" cy="147709"/>
            </a:xfrm>
            <a:prstGeom prst="rect">
              <a:avLst/>
            </a:prstGeom>
          </p:spPr>
          <p:txBody>
            <a:bodyPr anchor="ctr" rtlCol="false" tIns="23333" lIns="23333" bIns="23333" rIns="23333"/>
            <a:lstStyle/>
            <a:p>
              <a:pPr algn="ctr">
                <a:lnSpc>
                  <a:spcPts val="3986"/>
                </a:lnSpc>
                <a:spcBef>
                  <a:spcPct val="0"/>
                </a:spcBef>
              </a:pPr>
            </a:p>
          </p:txBody>
        </p:sp>
      </p:grpSp>
      <p:grpSp>
        <p:nvGrpSpPr>
          <p:cNvPr name="Group 39" id="39"/>
          <p:cNvGrpSpPr/>
          <p:nvPr/>
        </p:nvGrpSpPr>
        <p:grpSpPr>
          <a:xfrm rot="0">
            <a:off x="566043" y="15660810"/>
            <a:ext cx="878898" cy="878898"/>
            <a:chOff x="0" y="0"/>
            <a:chExt cx="812800" cy="812800"/>
          </a:xfrm>
        </p:grpSpPr>
        <p:sp>
          <p:nvSpPr>
            <p:cNvPr name="Freeform 40" id="4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104775" cap="sq">
              <a:solidFill>
                <a:srgbClr val="D46260"/>
              </a:solidFill>
              <a:prstDash val="solid"/>
              <a:miter/>
            </a:ln>
          </p:spPr>
        </p:sp>
        <p:sp>
          <p:nvSpPr>
            <p:cNvPr name="TextBox 41" id="41"/>
            <p:cNvSpPr txBox="true"/>
            <p:nvPr/>
          </p:nvSpPr>
          <p:spPr>
            <a:xfrm>
              <a:off x="76200" y="28575"/>
              <a:ext cx="660400" cy="708025"/>
            </a:xfrm>
            <a:prstGeom prst="rect">
              <a:avLst/>
            </a:prstGeom>
          </p:spPr>
          <p:txBody>
            <a:bodyPr anchor="ctr" rtlCol="false" tIns="23333" lIns="23333" bIns="23333" rIns="23333"/>
            <a:lstStyle/>
            <a:p>
              <a:pPr algn="ctr">
                <a:lnSpc>
                  <a:spcPts val="3986"/>
                </a:lnSpc>
              </a:pPr>
            </a:p>
          </p:txBody>
        </p:sp>
      </p:grpSp>
      <p:sp>
        <p:nvSpPr>
          <p:cNvPr name="Freeform 42" id="42"/>
          <p:cNvSpPr/>
          <p:nvPr/>
        </p:nvSpPr>
        <p:spPr>
          <a:xfrm flipH="false" flipV="false" rot="0">
            <a:off x="8675188" y="15575280"/>
            <a:ext cx="2475995" cy="2401715"/>
          </a:xfrm>
          <a:custGeom>
            <a:avLst/>
            <a:gdLst/>
            <a:ahLst/>
            <a:cxnLst/>
            <a:rect r="r" b="b" t="t" l="l"/>
            <a:pathLst>
              <a:path h="2401715" w="2475995">
                <a:moveTo>
                  <a:pt x="0" y="0"/>
                </a:moveTo>
                <a:lnTo>
                  <a:pt x="2475996" y="0"/>
                </a:lnTo>
                <a:lnTo>
                  <a:pt x="2475996" y="2401716"/>
                </a:lnTo>
                <a:lnTo>
                  <a:pt x="0" y="2401716"/>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43" id="43"/>
          <p:cNvSpPr txBox="true"/>
          <p:nvPr/>
        </p:nvSpPr>
        <p:spPr>
          <a:xfrm rot="0">
            <a:off x="950770" y="500484"/>
            <a:ext cx="13417473" cy="698500"/>
          </a:xfrm>
          <a:prstGeom prst="rect">
            <a:avLst/>
          </a:prstGeom>
        </p:spPr>
        <p:txBody>
          <a:bodyPr anchor="t" rtlCol="false" tIns="0" lIns="0" bIns="0" rIns="0">
            <a:spAutoFit/>
          </a:bodyPr>
          <a:lstStyle/>
          <a:p>
            <a:pPr algn="ctr">
              <a:lnSpc>
                <a:spcPts val="5599"/>
              </a:lnSpc>
            </a:pPr>
            <a:r>
              <a:rPr lang="en-US" b="true" sz="3999">
                <a:solidFill>
                  <a:srgbClr val="FFFFFF"/>
                </a:solidFill>
                <a:latin typeface="Times New Roman Bold"/>
                <a:ea typeface="Times New Roman Bold"/>
                <a:cs typeface="Times New Roman Bold"/>
                <a:sym typeface="Times New Roman Bold"/>
              </a:rPr>
              <a:t>QuitConnect England: A Digital Path to Quitting in England</a:t>
            </a:r>
          </a:p>
        </p:txBody>
      </p:sp>
      <p:sp>
        <p:nvSpPr>
          <p:cNvPr name="TextBox 44" id="44"/>
          <p:cNvSpPr txBox="true"/>
          <p:nvPr/>
        </p:nvSpPr>
        <p:spPr>
          <a:xfrm rot="0">
            <a:off x="5577355" y="3533204"/>
            <a:ext cx="4401845" cy="500380"/>
          </a:xfrm>
          <a:prstGeom prst="rect">
            <a:avLst/>
          </a:prstGeom>
        </p:spPr>
        <p:txBody>
          <a:bodyPr anchor="t" rtlCol="false" tIns="0" lIns="0" bIns="0" rIns="0">
            <a:spAutoFit/>
          </a:bodyPr>
          <a:lstStyle/>
          <a:p>
            <a:pPr algn="ctr">
              <a:lnSpc>
                <a:spcPts val="3919"/>
              </a:lnSpc>
            </a:pPr>
            <a:r>
              <a:rPr lang="en-US" b="true" sz="2799">
                <a:solidFill>
                  <a:srgbClr val="FFFFFF"/>
                </a:solidFill>
                <a:latin typeface="Times New Roman Bold"/>
                <a:ea typeface="Times New Roman Bold"/>
                <a:cs typeface="Times New Roman Bold"/>
                <a:sym typeface="Times New Roman Bold"/>
              </a:rPr>
              <a:t>Background</a:t>
            </a:r>
          </a:p>
        </p:txBody>
      </p:sp>
      <p:sp>
        <p:nvSpPr>
          <p:cNvPr name="TextBox 45" id="45"/>
          <p:cNvSpPr txBox="true"/>
          <p:nvPr/>
        </p:nvSpPr>
        <p:spPr>
          <a:xfrm rot="0">
            <a:off x="717557" y="4224590"/>
            <a:ext cx="7509164" cy="2407920"/>
          </a:xfrm>
          <a:prstGeom prst="rect">
            <a:avLst/>
          </a:prstGeom>
        </p:spPr>
        <p:txBody>
          <a:bodyPr anchor="t" rtlCol="false" tIns="0" lIns="0" bIns="0" rIns="0">
            <a:spAutoFit/>
          </a:bodyPr>
          <a:lstStyle/>
          <a:p>
            <a:pPr algn="l">
              <a:lnSpc>
                <a:spcPts val="2700"/>
              </a:lnSpc>
            </a:pPr>
            <a:r>
              <a:rPr lang="en-US" sz="1800">
                <a:solidFill>
                  <a:srgbClr val="000000"/>
                </a:solidFill>
                <a:latin typeface="Times New Roman"/>
                <a:ea typeface="Times New Roman"/>
                <a:cs typeface="Times New Roman"/>
                <a:sym typeface="Times New Roman"/>
              </a:rPr>
              <a:t>Smoking is a significant preventable </a:t>
            </a:r>
            <a:r>
              <a:rPr lang="en-US" sz="1800">
                <a:solidFill>
                  <a:srgbClr val="000000"/>
                </a:solidFill>
                <a:latin typeface="Times New Roman"/>
                <a:ea typeface="Times New Roman"/>
                <a:cs typeface="Times New Roman"/>
                <a:sym typeface="Times New Roman"/>
              </a:rPr>
              <a:t>public-health issue in England. In 2023, 11.6% of adults or over six million people, smoked, while smoking caused about 74,600 deaths in 2019 and 408,700 hospital admissions in 2022–2023 (Gov.uk, 2025). The disadvantaged communities are where harm is concentrated and thus, easy intervention is necessary. The highest death rate due to smoking is recorded in the city of Glasgow, with 509 per 100,000 population, then in Dundee City, 448 and Kingston upon Hull, 420 (Cheung, 2025). </a:t>
            </a:r>
          </a:p>
        </p:txBody>
      </p:sp>
      <p:sp>
        <p:nvSpPr>
          <p:cNvPr name="TextBox 46" id="46"/>
          <p:cNvSpPr txBox="true"/>
          <p:nvPr/>
        </p:nvSpPr>
        <p:spPr>
          <a:xfrm rot="0">
            <a:off x="352340" y="1703809"/>
            <a:ext cx="5928761" cy="1308100"/>
          </a:xfrm>
          <a:prstGeom prst="rect">
            <a:avLst/>
          </a:prstGeom>
        </p:spPr>
        <p:txBody>
          <a:bodyPr anchor="t" rtlCol="false" tIns="0" lIns="0" bIns="0" rIns="0">
            <a:spAutoFit/>
          </a:bodyPr>
          <a:lstStyle/>
          <a:p>
            <a:pPr algn="l">
              <a:lnSpc>
                <a:spcPts val="3499"/>
              </a:lnSpc>
            </a:pPr>
            <a:r>
              <a:rPr lang="en-US" sz="2499">
                <a:solidFill>
                  <a:srgbClr val="FFFFFF"/>
                </a:solidFill>
                <a:latin typeface="Times New Roman"/>
                <a:ea typeface="Times New Roman"/>
                <a:cs typeface="Times New Roman"/>
                <a:sym typeface="Times New Roman"/>
              </a:rPr>
              <a:t>Student Name: Rikinpuri Swami</a:t>
            </a:r>
          </a:p>
          <a:p>
            <a:pPr algn="l">
              <a:lnSpc>
                <a:spcPts val="3499"/>
              </a:lnSpc>
            </a:pPr>
            <a:r>
              <a:rPr lang="en-US" sz="2499">
                <a:solidFill>
                  <a:srgbClr val="FFFFFF"/>
                </a:solidFill>
                <a:latin typeface="Times New Roman"/>
                <a:ea typeface="Times New Roman"/>
                <a:cs typeface="Times New Roman"/>
                <a:sym typeface="Times New Roman"/>
              </a:rPr>
              <a:t>Student Number: </a:t>
            </a:r>
          </a:p>
          <a:p>
            <a:pPr algn="l">
              <a:lnSpc>
                <a:spcPts val="3499"/>
              </a:lnSpc>
            </a:pPr>
            <a:r>
              <a:rPr lang="en-US" sz="2499">
                <a:solidFill>
                  <a:srgbClr val="FFFFFF"/>
                </a:solidFill>
                <a:latin typeface="Times New Roman"/>
                <a:ea typeface="Times New Roman"/>
                <a:cs typeface="Times New Roman"/>
                <a:sym typeface="Times New Roman"/>
              </a:rPr>
              <a:t>Module Code: LCHS7009</a:t>
            </a:r>
          </a:p>
        </p:txBody>
      </p:sp>
      <p:sp>
        <p:nvSpPr>
          <p:cNvPr name="TextBox 47" id="47"/>
          <p:cNvSpPr txBox="true"/>
          <p:nvPr/>
        </p:nvSpPr>
        <p:spPr>
          <a:xfrm rot="-5400000">
            <a:off x="-414313" y="19656100"/>
            <a:ext cx="2298366" cy="431800"/>
          </a:xfrm>
          <a:prstGeom prst="rect">
            <a:avLst/>
          </a:prstGeom>
        </p:spPr>
        <p:txBody>
          <a:bodyPr anchor="t" rtlCol="false" tIns="0" lIns="0" bIns="0" rIns="0">
            <a:spAutoFit/>
          </a:bodyPr>
          <a:lstStyle/>
          <a:p>
            <a:pPr algn="ctr">
              <a:lnSpc>
                <a:spcPts val="3499"/>
              </a:lnSpc>
            </a:pPr>
            <a:r>
              <a:rPr lang="en-US" sz="2499" b="true">
                <a:solidFill>
                  <a:srgbClr val="000000"/>
                </a:solidFill>
                <a:latin typeface="Times New Roman Bold"/>
                <a:ea typeface="Times New Roman Bold"/>
                <a:cs typeface="Times New Roman Bold"/>
                <a:sym typeface="Times New Roman Bold"/>
              </a:rPr>
              <a:t>References</a:t>
            </a:r>
          </a:p>
        </p:txBody>
      </p:sp>
      <p:sp>
        <p:nvSpPr>
          <p:cNvPr name="TextBox 48" id="48"/>
          <p:cNvSpPr txBox="true"/>
          <p:nvPr/>
        </p:nvSpPr>
        <p:spPr>
          <a:xfrm rot="0">
            <a:off x="6669737" y="1703809"/>
            <a:ext cx="8243062" cy="1308100"/>
          </a:xfrm>
          <a:prstGeom prst="rect">
            <a:avLst/>
          </a:prstGeom>
        </p:spPr>
        <p:txBody>
          <a:bodyPr anchor="t" rtlCol="false" tIns="0" lIns="0" bIns="0" rIns="0">
            <a:spAutoFit/>
          </a:bodyPr>
          <a:lstStyle/>
          <a:p>
            <a:pPr algn="l">
              <a:lnSpc>
                <a:spcPts val="3499"/>
              </a:lnSpc>
            </a:pPr>
            <a:r>
              <a:rPr lang="en-US" sz="2499">
                <a:solidFill>
                  <a:srgbClr val="FFFFFF"/>
                </a:solidFill>
                <a:latin typeface="Times New Roman"/>
                <a:ea typeface="Times New Roman"/>
                <a:cs typeface="Times New Roman"/>
                <a:sym typeface="Times New Roman"/>
              </a:rPr>
              <a:t>Mo</a:t>
            </a:r>
            <a:r>
              <a:rPr lang="en-US" sz="2499">
                <a:solidFill>
                  <a:srgbClr val="FFFFFF"/>
                </a:solidFill>
                <a:latin typeface="Times New Roman"/>
                <a:ea typeface="Times New Roman"/>
                <a:cs typeface="Times New Roman"/>
                <a:sym typeface="Times New Roman"/>
              </a:rPr>
              <a:t>dule Title: Population Health and Digital Health Promotion</a:t>
            </a:r>
          </a:p>
          <a:p>
            <a:pPr algn="l">
              <a:lnSpc>
                <a:spcPts val="3499"/>
              </a:lnSpc>
            </a:pPr>
            <a:r>
              <a:rPr lang="en-US" sz="2499">
                <a:solidFill>
                  <a:srgbClr val="FFFFFF"/>
                </a:solidFill>
                <a:latin typeface="Times New Roman"/>
                <a:ea typeface="Times New Roman"/>
                <a:cs typeface="Times New Roman"/>
                <a:sym typeface="Times New Roman"/>
              </a:rPr>
              <a:t>Lecturer’s name: Diola Bijlhout` and Dr Ping Wu</a:t>
            </a:r>
          </a:p>
          <a:p>
            <a:pPr algn="l">
              <a:lnSpc>
                <a:spcPts val="3499"/>
              </a:lnSpc>
            </a:pPr>
            <a:r>
              <a:rPr lang="en-US" sz="2499">
                <a:solidFill>
                  <a:srgbClr val="FFFFFF"/>
                </a:solidFill>
                <a:latin typeface="Times New Roman"/>
                <a:ea typeface="Times New Roman"/>
                <a:cs typeface="Times New Roman"/>
                <a:sym typeface="Times New Roman"/>
              </a:rPr>
              <a:t>Assignment Title: Component 2 Poster</a:t>
            </a:r>
          </a:p>
        </p:txBody>
      </p:sp>
      <p:sp>
        <p:nvSpPr>
          <p:cNvPr name="TextBox 49" id="49"/>
          <p:cNvSpPr txBox="true"/>
          <p:nvPr/>
        </p:nvSpPr>
        <p:spPr>
          <a:xfrm rot="0">
            <a:off x="717557" y="6873147"/>
            <a:ext cx="13971541" cy="1379220"/>
          </a:xfrm>
          <a:prstGeom prst="rect">
            <a:avLst/>
          </a:prstGeom>
        </p:spPr>
        <p:txBody>
          <a:bodyPr anchor="t" rtlCol="false" tIns="0" lIns="0" bIns="0" rIns="0">
            <a:spAutoFit/>
          </a:bodyPr>
          <a:lstStyle/>
          <a:p>
            <a:pPr algn="l">
              <a:lnSpc>
                <a:spcPts val="2700"/>
              </a:lnSpc>
            </a:pPr>
            <a:r>
              <a:rPr lang="en-US" sz="1800">
                <a:solidFill>
                  <a:srgbClr val="000000"/>
                </a:solidFill>
                <a:latin typeface="Times New Roman"/>
                <a:ea typeface="Times New Roman"/>
                <a:cs typeface="Times New Roman"/>
                <a:sym typeface="Times New Roman"/>
              </a:rPr>
              <a:t>Existing non-digital interventions include </a:t>
            </a:r>
            <a:r>
              <a:rPr lang="en-US" sz="1800">
                <a:solidFill>
                  <a:srgbClr val="000000"/>
                </a:solidFill>
                <a:latin typeface="Times New Roman"/>
                <a:ea typeface="Times New Roman"/>
                <a:cs typeface="Times New Roman"/>
                <a:sym typeface="Times New Roman"/>
              </a:rPr>
              <a:t>local stop-smoking services, behavioural counselling, nicotine-replacement therapy, and prescription drugs, whereas digital interventions include the NHS Quit Smoking app and online personal quit plans (NHS, 2026a; NHS, 2026b). QuitConnect England is a hybrid digital program that consists of personalised quit planning, app and SMS support, moderated peer groups, appointments with an advisor, medication referrals, and optional carbon monoxide monitoring to facilitate long-term quitting.</a:t>
            </a:r>
          </a:p>
        </p:txBody>
      </p:sp>
      <p:sp>
        <p:nvSpPr>
          <p:cNvPr name="TextBox 50" id="50"/>
          <p:cNvSpPr txBox="true"/>
          <p:nvPr/>
        </p:nvSpPr>
        <p:spPr>
          <a:xfrm rot="0">
            <a:off x="1444941" y="8558695"/>
            <a:ext cx="6486220" cy="500380"/>
          </a:xfrm>
          <a:prstGeom prst="rect">
            <a:avLst/>
          </a:prstGeom>
        </p:spPr>
        <p:txBody>
          <a:bodyPr anchor="t" rtlCol="false" tIns="0" lIns="0" bIns="0" rIns="0">
            <a:spAutoFit/>
          </a:bodyPr>
          <a:lstStyle/>
          <a:p>
            <a:pPr algn="ctr">
              <a:lnSpc>
                <a:spcPts val="3919"/>
              </a:lnSpc>
            </a:pPr>
            <a:r>
              <a:rPr lang="en-US" b="true" sz="2799">
                <a:solidFill>
                  <a:srgbClr val="FFFFFF"/>
                </a:solidFill>
                <a:latin typeface="Times New Roman Bold"/>
                <a:ea typeface="Times New Roman Bold"/>
                <a:cs typeface="Times New Roman Bold"/>
                <a:sym typeface="Times New Roman Bold"/>
              </a:rPr>
              <a:t>Health promotion values and principles</a:t>
            </a:r>
          </a:p>
        </p:txBody>
      </p:sp>
      <p:sp>
        <p:nvSpPr>
          <p:cNvPr name="TextBox 51" id="51"/>
          <p:cNvSpPr txBox="true"/>
          <p:nvPr/>
        </p:nvSpPr>
        <p:spPr>
          <a:xfrm rot="0">
            <a:off x="717557" y="9204960"/>
            <a:ext cx="7584173" cy="3093720"/>
          </a:xfrm>
          <a:prstGeom prst="rect">
            <a:avLst/>
          </a:prstGeom>
        </p:spPr>
        <p:txBody>
          <a:bodyPr anchor="t" rtlCol="false" tIns="0" lIns="0" bIns="0" rIns="0">
            <a:spAutoFit/>
          </a:bodyPr>
          <a:lstStyle/>
          <a:p>
            <a:pPr algn="l">
              <a:lnSpc>
                <a:spcPts val="2700"/>
              </a:lnSpc>
            </a:pPr>
            <a:r>
              <a:rPr lang="en-US" sz="1800">
                <a:solidFill>
                  <a:srgbClr val="000000"/>
                </a:solidFill>
                <a:latin typeface="Times New Roman"/>
                <a:ea typeface="Times New Roman"/>
                <a:cs typeface="Times New Roman"/>
                <a:sym typeface="Times New Roman"/>
              </a:rPr>
              <a:t>The health promotion values are based on the power of people, </a:t>
            </a:r>
            <a:r>
              <a:rPr lang="en-US" sz="1800">
                <a:solidFill>
                  <a:srgbClr val="000000"/>
                </a:solidFill>
                <a:latin typeface="Times New Roman"/>
                <a:ea typeface="Times New Roman"/>
                <a:cs typeface="Times New Roman"/>
                <a:sym typeface="Times New Roman"/>
              </a:rPr>
              <a:t>participation, equity, inclusion, autonomy and person-centred decision-making, which allow individuals to have control over their health (WHO, 2021). QuitConnect also adheres to these principles by providing personalised quit plans, self-monitoring, informed medicine options as well as user-controlled reminders. Peer group participation and advisor contact (moderated) promote shared support and participation, whereas multilingual content, low-data access, SMS and telephone access enhance inclusivity. Digital equity is also encouraged by co-designing with disadvantaged smokers and privacy controls (Busse et al., 2022).</a:t>
            </a:r>
          </a:p>
        </p:txBody>
      </p:sp>
      <p:sp>
        <p:nvSpPr>
          <p:cNvPr name="TextBox 52" id="52"/>
          <p:cNvSpPr txBox="true"/>
          <p:nvPr/>
        </p:nvSpPr>
        <p:spPr>
          <a:xfrm rot="0">
            <a:off x="9217427" y="8558695"/>
            <a:ext cx="5248356" cy="500380"/>
          </a:xfrm>
          <a:prstGeom prst="rect">
            <a:avLst/>
          </a:prstGeom>
        </p:spPr>
        <p:txBody>
          <a:bodyPr anchor="t" rtlCol="false" tIns="0" lIns="0" bIns="0" rIns="0">
            <a:spAutoFit/>
          </a:bodyPr>
          <a:lstStyle/>
          <a:p>
            <a:pPr algn="ctr">
              <a:lnSpc>
                <a:spcPts val="3919"/>
              </a:lnSpc>
            </a:pPr>
            <a:r>
              <a:rPr lang="en-US" sz="2799" b="true">
                <a:solidFill>
                  <a:srgbClr val="FFFFFF"/>
                </a:solidFill>
                <a:latin typeface="Times New Roman Bold"/>
                <a:ea typeface="Times New Roman Bold"/>
                <a:cs typeface="Times New Roman Bold"/>
                <a:sym typeface="Times New Roman Bold"/>
              </a:rPr>
              <a:t>B</a:t>
            </a:r>
            <a:r>
              <a:rPr lang="en-US" b="true" sz="2799">
                <a:solidFill>
                  <a:srgbClr val="FFFFFF"/>
                </a:solidFill>
                <a:latin typeface="Times New Roman Bold"/>
                <a:ea typeface="Times New Roman Bold"/>
                <a:cs typeface="Times New Roman Bold"/>
                <a:sym typeface="Times New Roman Bold"/>
              </a:rPr>
              <a:t>ehavioural change theory</a:t>
            </a:r>
          </a:p>
        </p:txBody>
      </p:sp>
      <p:sp>
        <p:nvSpPr>
          <p:cNvPr name="TextBox 53" id="53"/>
          <p:cNvSpPr txBox="true"/>
          <p:nvPr/>
        </p:nvSpPr>
        <p:spPr>
          <a:xfrm rot="0">
            <a:off x="8226721" y="9204960"/>
            <a:ext cx="6511040" cy="5836920"/>
          </a:xfrm>
          <a:prstGeom prst="rect">
            <a:avLst/>
          </a:prstGeom>
        </p:spPr>
        <p:txBody>
          <a:bodyPr anchor="t" rtlCol="false" tIns="0" lIns="0" bIns="0" rIns="0">
            <a:spAutoFit/>
          </a:bodyPr>
          <a:lstStyle/>
          <a:p>
            <a:pPr algn="l" marL="388620" indent="-194310" lvl="1">
              <a:lnSpc>
                <a:spcPts val="2700"/>
              </a:lnSpc>
              <a:buFont typeface="Arial"/>
              <a:buChar char="•"/>
            </a:pPr>
            <a:r>
              <a:rPr lang="en-US" sz="1800">
                <a:solidFill>
                  <a:srgbClr val="000000"/>
                </a:solidFill>
                <a:latin typeface="Times New Roman"/>
                <a:ea typeface="Times New Roman"/>
                <a:cs typeface="Times New Roman"/>
                <a:sym typeface="Times New Roman"/>
              </a:rPr>
              <a:t>The Social Cognitive Theory des</a:t>
            </a:r>
            <a:r>
              <a:rPr lang="en-US" sz="1800">
                <a:solidFill>
                  <a:srgbClr val="000000"/>
                </a:solidFill>
                <a:latin typeface="Times New Roman"/>
                <a:ea typeface="Times New Roman"/>
                <a:cs typeface="Times New Roman"/>
                <a:sym typeface="Times New Roman"/>
              </a:rPr>
              <a:t>cribes behaviour as a mutual interaction of individual beliefs, behaviour and social environment. It has self-efficacy, self-regulation, observational learning, goals, reinforcement and social support as its major constructs (Akbari et al., 2024). </a:t>
            </a:r>
          </a:p>
          <a:p>
            <a:pPr algn="l" marL="388620" indent="-194310" lvl="1">
              <a:lnSpc>
                <a:spcPts val="2700"/>
              </a:lnSpc>
              <a:buFont typeface="Arial"/>
              <a:buChar char="•"/>
            </a:pPr>
            <a:r>
              <a:rPr lang="en-US" sz="1800">
                <a:solidFill>
                  <a:srgbClr val="000000"/>
                </a:solidFill>
                <a:latin typeface="Times New Roman"/>
                <a:ea typeface="Times New Roman"/>
                <a:cs typeface="Times New Roman"/>
                <a:sym typeface="Times New Roman"/>
              </a:rPr>
              <a:t>QuitConnect uses these constructs by using individualised quit targets, craving diaries, tracking progress and coping activities, allowing smokers to track behaviour and build confidence. Abstinence is reinforced by badges, savings feedback and milestone rewards, and role modelling and strategies are offered by moderated peer groups. Environmental support and opportunities to quit are enhanced by adviser contact and medication referrals. Smoking-cessation applications can enhance self-efficacy and motivation, and gamified interventions can enhance engagement and abstinence (Coughlin et al., 2022; Ho et al., 2025). In such a way, the theory connects the digital features and the sustained quitting behaviour.</a:t>
            </a:r>
          </a:p>
        </p:txBody>
      </p:sp>
      <p:sp>
        <p:nvSpPr>
          <p:cNvPr name="TextBox 54" id="54"/>
          <p:cNvSpPr txBox="true"/>
          <p:nvPr/>
        </p:nvSpPr>
        <p:spPr>
          <a:xfrm rot="0">
            <a:off x="1444941" y="12448654"/>
            <a:ext cx="6486220" cy="500380"/>
          </a:xfrm>
          <a:prstGeom prst="rect">
            <a:avLst/>
          </a:prstGeom>
        </p:spPr>
        <p:txBody>
          <a:bodyPr anchor="t" rtlCol="false" tIns="0" lIns="0" bIns="0" rIns="0">
            <a:spAutoFit/>
          </a:bodyPr>
          <a:lstStyle/>
          <a:p>
            <a:pPr algn="ctr">
              <a:lnSpc>
                <a:spcPts val="3919"/>
              </a:lnSpc>
            </a:pPr>
            <a:r>
              <a:rPr lang="en-US" sz="2799" b="true">
                <a:solidFill>
                  <a:srgbClr val="FFFFFF"/>
                </a:solidFill>
                <a:latin typeface="Times New Roman Bold"/>
                <a:ea typeface="Times New Roman Bold"/>
                <a:cs typeface="Times New Roman Bold"/>
                <a:sym typeface="Times New Roman Bold"/>
              </a:rPr>
              <a:t>Ex</a:t>
            </a:r>
            <a:r>
              <a:rPr lang="en-US" b="true" sz="2799">
                <a:solidFill>
                  <a:srgbClr val="FFFFFF"/>
                </a:solidFill>
                <a:latin typeface="Times New Roman Bold"/>
                <a:ea typeface="Times New Roman Bold"/>
                <a:cs typeface="Times New Roman Bold"/>
                <a:sym typeface="Times New Roman Bold"/>
              </a:rPr>
              <a:t>pected outcome</a:t>
            </a:r>
          </a:p>
        </p:txBody>
      </p:sp>
      <p:sp>
        <p:nvSpPr>
          <p:cNvPr name="TextBox 55" id="55"/>
          <p:cNvSpPr txBox="true"/>
          <p:nvPr/>
        </p:nvSpPr>
        <p:spPr>
          <a:xfrm rot="0">
            <a:off x="642547" y="13195740"/>
            <a:ext cx="7584173" cy="2407920"/>
          </a:xfrm>
          <a:prstGeom prst="rect">
            <a:avLst/>
          </a:prstGeom>
        </p:spPr>
        <p:txBody>
          <a:bodyPr anchor="t" rtlCol="false" tIns="0" lIns="0" bIns="0" rIns="0">
            <a:spAutoFit/>
          </a:bodyPr>
          <a:lstStyle/>
          <a:p>
            <a:pPr algn="l">
              <a:lnSpc>
                <a:spcPts val="2700"/>
              </a:lnSpc>
            </a:pPr>
            <a:r>
              <a:rPr lang="en-US" sz="1800">
                <a:solidFill>
                  <a:srgbClr val="000000"/>
                </a:solidFill>
                <a:latin typeface="Times New Roman"/>
                <a:ea typeface="Times New Roman"/>
                <a:cs typeface="Times New Roman"/>
                <a:sym typeface="Times New Roman"/>
              </a:rPr>
              <a:t>With the help of the Social Cognitive Theory, QuitConnect will empower self-eff</a:t>
            </a:r>
            <a:r>
              <a:rPr lang="en-US" sz="1800">
                <a:solidFill>
                  <a:srgbClr val="000000"/>
                </a:solidFill>
                <a:latin typeface="Times New Roman"/>
                <a:ea typeface="Times New Roman"/>
                <a:cs typeface="Times New Roman"/>
                <a:sym typeface="Times New Roman"/>
              </a:rPr>
              <a:t>icacy, self-regulation and social support, engagement with quit plans, adviser services and medication. The mechanisms have the potential to enhance quit attempts, relapse management and sustained abstinence. Nevertheless, the results can be undermined by digital exclusion, a decrease in app usage, notification fatigue, privacy issues and false self-reported progress, and thus effectiveness needs to be measured before adoption.</a:t>
            </a:r>
          </a:p>
        </p:txBody>
      </p:sp>
      <p:sp>
        <p:nvSpPr>
          <p:cNvPr name="TextBox 56" id="56"/>
          <p:cNvSpPr txBox="true"/>
          <p:nvPr/>
        </p:nvSpPr>
        <p:spPr>
          <a:xfrm rot="0">
            <a:off x="1444941" y="15776638"/>
            <a:ext cx="6486220" cy="500380"/>
          </a:xfrm>
          <a:prstGeom prst="rect">
            <a:avLst/>
          </a:prstGeom>
        </p:spPr>
        <p:txBody>
          <a:bodyPr anchor="t" rtlCol="false" tIns="0" lIns="0" bIns="0" rIns="0">
            <a:spAutoFit/>
          </a:bodyPr>
          <a:lstStyle/>
          <a:p>
            <a:pPr algn="ctr">
              <a:lnSpc>
                <a:spcPts val="3919"/>
              </a:lnSpc>
            </a:pPr>
            <a:r>
              <a:rPr lang="en-US" sz="2799" b="true">
                <a:solidFill>
                  <a:srgbClr val="FFFFFF"/>
                </a:solidFill>
                <a:latin typeface="Times New Roman Bold"/>
                <a:ea typeface="Times New Roman Bold"/>
                <a:cs typeface="Times New Roman Bold"/>
                <a:sym typeface="Times New Roman Bold"/>
              </a:rPr>
              <a:t>C</a:t>
            </a:r>
            <a:r>
              <a:rPr lang="en-US" b="true" sz="2799">
                <a:solidFill>
                  <a:srgbClr val="FFFFFF"/>
                </a:solidFill>
                <a:latin typeface="Times New Roman Bold"/>
                <a:ea typeface="Times New Roman Bold"/>
                <a:cs typeface="Times New Roman Bold"/>
                <a:sym typeface="Times New Roman Bold"/>
              </a:rPr>
              <a:t>onclusion</a:t>
            </a:r>
          </a:p>
        </p:txBody>
      </p:sp>
      <p:sp>
        <p:nvSpPr>
          <p:cNvPr name="TextBox 57" id="57"/>
          <p:cNvSpPr txBox="true"/>
          <p:nvPr/>
        </p:nvSpPr>
        <p:spPr>
          <a:xfrm rot="0">
            <a:off x="738100" y="16448974"/>
            <a:ext cx="7899902" cy="2065020"/>
          </a:xfrm>
          <a:prstGeom prst="rect">
            <a:avLst/>
          </a:prstGeom>
        </p:spPr>
        <p:txBody>
          <a:bodyPr anchor="t" rtlCol="false" tIns="0" lIns="0" bIns="0" rIns="0">
            <a:spAutoFit/>
          </a:bodyPr>
          <a:lstStyle/>
          <a:p>
            <a:pPr algn="l">
              <a:lnSpc>
                <a:spcPts val="2700"/>
              </a:lnSpc>
            </a:pPr>
            <a:r>
              <a:rPr lang="en-US" sz="1800">
                <a:solidFill>
                  <a:srgbClr val="000000"/>
                </a:solidFill>
                <a:latin typeface="Times New Roman"/>
                <a:ea typeface="Times New Roman"/>
                <a:cs typeface="Times New Roman"/>
                <a:sym typeface="Times New Roman"/>
              </a:rPr>
              <a:t>QuitConnect might inform policies which combine accessible digital help with the NHS stop-smoking help, safegu</a:t>
            </a:r>
            <a:r>
              <a:rPr lang="en-US" sz="1800">
                <a:solidFill>
                  <a:srgbClr val="000000"/>
                </a:solidFill>
                <a:latin typeface="Times New Roman"/>
                <a:ea typeface="Times New Roman"/>
                <a:cs typeface="Times New Roman"/>
                <a:sym typeface="Times New Roman"/>
              </a:rPr>
              <a:t>ard user information and maintain telephone and SMS options. Advisers should be trained to provide blended cessation services and assist smokers to become digitally and health literate. Before implementation is done across NHS services in England, future studies need to determine long-term abstinence, engagement, cost-effectiveness, accessibility, and outcomes of disadvantaged groups.</a:t>
            </a:r>
          </a:p>
        </p:txBody>
      </p:sp>
      <p:sp>
        <p:nvSpPr>
          <p:cNvPr name="TextBox 58" id="58"/>
          <p:cNvSpPr txBox="true"/>
          <p:nvPr/>
        </p:nvSpPr>
        <p:spPr>
          <a:xfrm rot="0">
            <a:off x="1024078" y="18836394"/>
            <a:ext cx="13665020" cy="2061209"/>
          </a:xfrm>
          <a:prstGeom prst="rect">
            <a:avLst/>
          </a:prstGeom>
        </p:spPr>
        <p:txBody>
          <a:bodyPr anchor="t" rtlCol="false" tIns="0" lIns="0" bIns="0" rIns="0">
            <a:spAutoFit/>
          </a:bodyPr>
          <a:lstStyle/>
          <a:p>
            <a:pPr algn="l" marL="194315" indent="-97157" lvl="1">
              <a:lnSpc>
                <a:spcPts val="1350"/>
              </a:lnSpc>
              <a:buFont typeface="Arial"/>
              <a:buChar char="•"/>
            </a:pPr>
            <a:r>
              <a:rPr lang="en-US" sz="900">
                <a:solidFill>
                  <a:srgbClr val="000000"/>
                </a:solidFill>
                <a:latin typeface="Times New Roman"/>
                <a:ea typeface="Times New Roman"/>
                <a:cs typeface="Times New Roman"/>
                <a:sym typeface="Times New Roman"/>
              </a:rPr>
              <a:t>Akbari, M., Mokarami, H., Cousins, R., Taghanaki, C.R., Kaveh, M.H. and Jahangiri, M. (2024) ‘Development and validation of a resilience skills questionnaire for health sector professionals based on social cognitive theory’, BioMed Research International, 2024(1), p. 5660620. </a:t>
            </a:r>
            <a:r>
              <a:rPr lang="en-US" sz="900" u="sng">
                <a:solidFill>
                  <a:srgbClr val="000000"/>
                </a:solidFill>
                <a:latin typeface="Times New Roman"/>
                <a:ea typeface="Times New Roman"/>
                <a:cs typeface="Times New Roman"/>
                <a:sym typeface="Times New Roman"/>
                <a:hlinkClick r:id="rId7" tooltip="https://doi.org/10.1155/2024/5660620"/>
              </a:rPr>
              <a:t>https://doi.org/10.1155/2024/5660620</a:t>
            </a:r>
          </a:p>
          <a:p>
            <a:pPr algn="l" marL="194315" indent="-97157" lvl="1">
              <a:lnSpc>
                <a:spcPts val="1350"/>
              </a:lnSpc>
              <a:buFont typeface="Arial"/>
              <a:buChar char="•"/>
            </a:pPr>
            <a:r>
              <a:rPr lang="en-US" sz="900">
                <a:solidFill>
                  <a:srgbClr val="000000"/>
                </a:solidFill>
                <a:latin typeface="Times New Roman"/>
                <a:ea typeface="Times New Roman"/>
                <a:cs typeface="Times New Roman"/>
                <a:sym typeface="Times New Roman"/>
              </a:rPr>
              <a:t>Busse, T.S., Nitsche, J., Kernebeck, S., Jux, C., Weitz, J., Ehlers, J.P. and Bork, U. (2022) ‘Approaches to improvement of digital health literacy (eHL) in the context of person-centered care’, International Journal of Environmental Research and Public Health, 19(14), p. 8309. </a:t>
            </a:r>
            <a:r>
              <a:rPr lang="en-US" sz="900" u="sng">
                <a:solidFill>
                  <a:srgbClr val="000000"/>
                </a:solidFill>
                <a:latin typeface="Times New Roman"/>
                <a:ea typeface="Times New Roman"/>
                <a:cs typeface="Times New Roman"/>
                <a:sym typeface="Times New Roman"/>
                <a:hlinkClick r:id="rId8" tooltip="https://doi.org/10.3390/ijerph19148309"/>
              </a:rPr>
              <a:t>https://doi.org/10.3390/ijerph19148309</a:t>
            </a:r>
          </a:p>
          <a:p>
            <a:pPr algn="l" marL="194315" indent="-97157" lvl="1">
              <a:lnSpc>
                <a:spcPts val="1350"/>
              </a:lnSpc>
              <a:buFont typeface="Arial"/>
              <a:buChar char="•"/>
            </a:pPr>
            <a:r>
              <a:rPr lang="en-US" sz="900">
                <a:solidFill>
                  <a:srgbClr val="000000"/>
                </a:solidFill>
                <a:latin typeface="Times New Roman"/>
                <a:ea typeface="Times New Roman"/>
                <a:cs typeface="Times New Roman"/>
                <a:sym typeface="Times New Roman"/>
              </a:rPr>
              <a:t>Cheung, D. (2025) UK smoking report. Available at: </a:t>
            </a:r>
            <a:r>
              <a:rPr lang="en-US" sz="900" u="sng">
                <a:solidFill>
                  <a:srgbClr val="000000"/>
                </a:solidFill>
                <a:latin typeface="Times New Roman"/>
                <a:ea typeface="Times New Roman"/>
                <a:cs typeface="Times New Roman"/>
                <a:sym typeface="Times New Roman"/>
                <a:hlinkClick r:id="rId9" tooltip="https://nowpatient.com/health-news/uk-smoking-report"/>
              </a:rPr>
              <a:t>https://nowpatient.com/health-news/uk-smoking-report</a:t>
            </a:r>
          </a:p>
          <a:p>
            <a:pPr algn="l" marL="194315" indent="-97157" lvl="1">
              <a:lnSpc>
                <a:spcPts val="1350"/>
              </a:lnSpc>
              <a:buFont typeface="Arial"/>
              <a:buChar char="•"/>
            </a:pPr>
            <a:r>
              <a:rPr lang="en-US" sz="900">
                <a:solidFill>
                  <a:srgbClr val="000000"/>
                </a:solidFill>
                <a:latin typeface="Times New Roman"/>
                <a:ea typeface="Times New Roman"/>
                <a:cs typeface="Times New Roman"/>
                <a:sym typeface="Times New Roman"/>
              </a:rPr>
              <a:t>Coughlin, L.N., Bonar, E.E., Walton, M.A., Fernandez, A.C., Duguid, I. and Nahum-Shani, I. (2022) ‘New directions for motivational incentive interventions for smoking cessation’, Frontiers in Digital Health, 4, p. 803301. </a:t>
            </a:r>
            <a:r>
              <a:rPr lang="en-US" sz="900" u="sng">
                <a:solidFill>
                  <a:srgbClr val="000000"/>
                </a:solidFill>
                <a:latin typeface="Times New Roman"/>
                <a:ea typeface="Times New Roman"/>
                <a:cs typeface="Times New Roman"/>
                <a:sym typeface="Times New Roman"/>
                <a:hlinkClick r:id="rId10" tooltip="https://doi.org/10.3389/fdgth.2022.803301"/>
              </a:rPr>
              <a:t>https://doi.org/10.3389/fdgth.2022.803301</a:t>
            </a:r>
          </a:p>
          <a:p>
            <a:pPr algn="l" marL="194315" indent="-97157" lvl="1">
              <a:lnSpc>
                <a:spcPts val="1350"/>
              </a:lnSpc>
              <a:buFont typeface="Arial"/>
              <a:buChar char="•"/>
            </a:pPr>
            <a:r>
              <a:rPr lang="en-US" sz="900">
                <a:solidFill>
                  <a:srgbClr val="000000"/>
                </a:solidFill>
                <a:latin typeface="Times New Roman"/>
                <a:ea typeface="Times New Roman"/>
                <a:cs typeface="Times New Roman"/>
                <a:sym typeface="Times New Roman"/>
              </a:rPr>
              <a:t>Gov.uk (2025) Smoking and tobacco: applying All Our Health. Available at: </a:t>
            </a:r>
            <a:r>
              <a:rPr lang="en-US" sz="900" u="sng">
                <a:solidFill>
                  <a:srgbClr val="000000"/>
                </a:solidFill>
                <a:latin typeface="Times New Roman"/>
                <a:ea typeface="Times New Roman"/>
                <a:cs typeface="Times New Roman"/>
                <a:sym typeface="Times New Roman"/>
                <a:hlinkClick r:id="rId11" tooltip="https://www.gov.uk/government/publications/smoking-and-tobacco-applying-all-our-health/smoking-and-tobacco-applying-all-our-health"/>
              </a:rPr>
              <a:t>https://www.gov.uk/government/publications/smoking-and-tobacco-applying-all-our-health/smoking-and-tobacco-applying-all-our-health</a:t>
            </a:r>
          </a:p>
          <a:p>
            <a:pPr algn="l" marL="194315" indent="-97157" lvl="1">
              <a:lnSpc>
                <a:spcPts val="1350"/>
              </a:lnSpc>
              <a:buFont typeface="Arial"/>
              <a:buChar char="•"/>
            </a:pPr>
            <a:r>
              <a:rPr lang="en-US" sz="900">
                <a:solidFill>
                  <a:srgbClr val="000000"/>
                </a:solidFill>
                <a:latin typeface="Times New Roman"/>
                <a:ea typeface="Times New Roman"/>
                <a:cs typeface="Times New Roman"/>
                <a:sym typeface="Times New Roman"/>
              </a:rPr>
              <a:t>Ho, D.S.H.I., Jabir, F., Sallahuddin, S.N., Ahwan, N.A.M., Sathiyaseelan, G., Zahari, M.I., Hassan, M.R. and Nawi, A.M. (2025) ‘The impact of gamification on smoking cessation: A systematic review and meta-analysis’, Tobacco Induced Diseases, 23, pp. 10–18332. </a:t>
            </a:r>
            <a:r>
              <a:rPr lang="en-US" sz="900" u="sng">
                <a:solidFill>
                  <a:srgbClr val="000000"/>
                </a:solidFill>
                <a:latin typeface="Times New Roman"/>
                <a:ea typeface="Times New Roman"/>
                <a:cs typeface="Times New Roman"/>
                <a:sym typeface="Times New Roman"/>
                <a:hlinkClick r:id="rId12" tooltip="https://doi.org/10.18332/tid/203937"/>
              </a:rPr>
              <a:t>https://doi.org/10.18332/tid/203937</a:t>
            </a:r>
          </a:p>
          <a:p>
            <a:pPr algn="l" marL="194315" indent="-97157" lvl="1">
              <a:lnSpc>
                <a:spcPts val="1350"/>
              </a:lnSpc>
              <a:buFont typeface="Arial"/>
              <a:buChar char="•"/>
            </a:pPr>
            <a:r>
              <a:rPr lang="en-US" sz="900">
                <a:solidFill>
                  <a:srgbClr val="000000"/>
                </a:solidFill>
                <a:latin typeface="Times New Roman"/>
                <a:ea typeface="Times New Roman"/>
                <a:cs typeface="Times New Roman"/>
                <a:sym typeface="Times New Roman"/>
              </a:rPr>
              <a:t>NHS (2026a) Quit smoking. Available at: </a:t>
            </a:r>
            <a:r>
              <a:rPr lang="en-US" sz="900" u="sng">
                <a:solidFill>
                  <a:srgbClr val="000000"/>
                </a:solidFill>
                <a:latin typeface="Times New Roman"/>
                <a:ea typeface="Times New Roman"/>
                <a:cs typeface="Times New Roman"/>
                <a:sym typeface="Times New Roman"/>
                <a:hlinkClick r:id="rId13" tooltip="https://www.nhs.uk/better-health/quit-smoking/"/>
              </a:rPr>
              <a:t>https://www.nhs.uk/better-health/quit-smoking/</a:t>
            </a:r>
          </a:p>
          <a:p>
            <a:pPr algn="l" marL="194315" indent="-97157" lvl="1">
              <a:lnSpc>
                <a:spcPts val="1350"/>
              </a:lnSpc>
              <a:buFont typeface="Arial"/>
              <a:buChar char="•"/>
            </a:pPr>
            <a:r>
              <a:rPr lang="en-US" sz="900">
                <a:solidFill>
                  <a:srgbClr val="000000"/>
                </a:solidFill>
                <a:latin typeface="Times New Roman"/>
                <a:ea typeface="Times New Roman"/>
                <a:cs typeface="Times New Roman"/>
                <a:sym typeface="Times New Roman"/>
              </a:rPr>
              <a:t>NHS (2026b) Find the best stop-smoking product for you – Better Health. Available at: </a:t>
            </a:r>
            <a:r>
              <a:rPr lang="en-US" sz="900" u="sng">
                <a:solidFill>
                  <a:srgbClr val="000000"/>
                </a:solidFill>
                <a:latin typeface="Times New Roman"/>
                <a:ea typeface="Times New Roman"/>
                <a:cs typeface="Times New Roman"/>
                <a:sym typeface="Times New Roman"/>
                <a:hlinkClick r:id="rId14" tooltip="https://www.nhs.uk/better-health/quit-smoking/ready-to-quit-smoking/find-the-best-stop-smoking-products-for-you"/>
              </a:rPr>
              <a:t>https://www.nhs.uk/better-health/quit-smoking/ready-to-quit-smoking/find-the-best-stop-smoking-products-for-you</a:t>
            </a:r>
          </a:p>
          <a:p>
            <a:pPr algn="l" marL="194315" indent="-97157" lvl="1">
              <a:lnSpc>
                <a:spcPts val="1350"/>
              </a:lnSpc>
              <a:buFont typeface="Arial"/>
              <a:buChar char="•"/>
            </a:pPr>
            <a:r>
              <a:rPr lang="en-US" sz="900">
                <a:solidFill>
                  <a:srgbClr val="000000"/>
                </a:solidFill>
                <a:latin typeface="Times New Roman"/>
                <a:ea typeface="Times New Roman"/>
                <a:cs typeface="Times New Roman"/>
                <a:sym typeface="Times New Roman"/>
              </a:rPr>
              <a:t>WHO (2021) Global strategy on digital health 2020–2025. Available at: </a:t>
            </a:r>
            <a:r>
              <a:rPr lang="en-US" sz="900" u="sng">
                <a:solidFill>
                  <a:srgbClr val="000000"/>
                </a:solidFill>
                <a:latin typeface="Times New Roman"/>
                <a:ea typeface="Times New Roman"/>
                <a:cs typeface="Times New Roman"/>
                <a:sym typeface="Times New Roman"/>
                <a:hlinkClick r:id="rId15" tooltip="https://www.who.int/docs/default-source/documents/gs4dhdaa2a9f352b0445bafbc79ca799dce4d.pdf?utm_source=chatgpt.com"/>
              </a:rPr>
              <a:t>https://www.who.int/docs/default-source/documents/gs4dhdaa2a9f352b0445bafbc79ca799dce4d.pdf</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2006-08-16T00:00:00Z</dcterms:created>
  <dcterms:modified xsi:type="dcterms:W3CDTF">2011-08-01T06:04:30Z</dcterms:modified>
  <dc:identifier>DAHQo4MVmbI</dc:identifier>
</cp:coreProperties>
</file>