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4.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5.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notesSlides/notesSlide6.xml" ContentType="application/vnd.openxmlformats-officedocument.presentationml.notesSlide+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7.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8.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9.xml" ContentType="application/vnd.openxmlformats-officedocument.presentationml.notesSlide+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10.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11.xml" ContentType="application/vnd.openxmlformats-officedocument.presentationml.notesSlide+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notesSlides/notesSlide13.xml" ContentType="application/vnd.openxmlformats-officedocument.presentationml.notesSlide+xml"/>
  <Override PartName="/ppt/tags/tag59.xml" ContentType="application/vnd.openxmlformats-officedocument.presentationml.tags+xml"/>
  <Override PartName="/ppt/tags/tag60.xml" ContentType="application/vnd.openxmlformats-officedocument.presentationml.tags+xml"/>
  <Override PartName="/ppt/notesSlides/notesSlide14.xml" ContentType="application/vnd.openxmlformats-officedocument.presentationml.notesSlide+xml"/>
  <Override PartName="/ppt/tags/tag61.xml" ContentType="application/vnd.openxmlformats-officedocument.presentationml.tags+xml"/>
  <Override PartName="/ppt/notesSlides/notesSlide15.xml" ContentType="application/vnd.openxmlformats-officedocument.presentationml.notesSlide+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notesSlides/notesSlide16.xml" ContentType="application/vnd.openxmlformats-officedocument.presentationml.notesSlide+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17.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notesSlides/notesSlide18.xml" ContentType="application/vnd.openxmlformats-officedocument.presentationml.notesSlide+xml"/>
  <Override PartName="/ppt/tags/tag71.xml" ContentType="application/vnd.openxmlformats-officedocument.presentationml.tags+xml"/>
  <Override PartName="/ppt/tags/tag72.xml" ContentType="application/vnd.openxmlformats-officedocument.presentationml.tags+xml"/>
  <Override PartName="/ppt/notesSlides/notesSlide19.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notesSlides/notesSlide20.xml" ContentType="application/vnd.openxmlformats-officedocument.presentationml.notesSlide+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notesSlides/notesSlide21.xml" ContentType="application/vnd.openxmlformats-officedocument.presentationml.notesSlide+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notesSlides/notesSlide22.xml" ContentType="application/vnd.openxmlformats-officedocument.presentationml.notesSlide+xml"/>
  <Override PartName="/ppt/tags/tag88.xml" ContentType="application/vnd.openxmlformats-officedocument.presentationml.tags+xml"/>
  <Override PartName="/ppt/tags/tag89.xml" ContentType="application/vnd.openxmlformats-officedocument.presentationml.tags+xml"/>
  <Override PartName="/ppt/notesSlides/notesSlide23.xml" ContentType="application/vnd.openxmlformats-officedocument.presentationml.notesSlide+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notesSlides/notesSlide24.xml" ContentType="application/vnd.openxmlformats-officedocument.presentationml.notesSlide+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notesSlides/notesSlide25.xml" ContentType="application/vnd.openxmlformats-officedocument.presentationml.notesSlide+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notesSlides/notesSlide26.xml" ContentType="application/vnd.openxmlformats-officedocument.presentationml.notesSlide+xml"/>
  <Override PartName="/ppt/tags/tag99.xml" ContentType="application/vnd.openxmlformats-officedocument.presentationml.tags+xml"/>
  <Override PartName="/ppt/tags/tag100.xml" ContentType="application/vnd.openxmlformats-officedocument.presentationml.tags+xml"/>
  <Override PartName="/ppt/notesSlides/notesSlide27.xml" ContentType="application/vnd.openxmlformats-officedocument.presentationml.notesSlide+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notesSlides/notesSlide28.xml" ContentType="application/vnd.openxmlformats-officedocument.presentationml.notesSlide+xml"/>
  <Override PartName="/ppt/tags/tag106.xml" ContentType="application/vnd.openxmlformats-officedocument.presentationml.tags+xml"/>
  <Override PartName="/ppt/tags/tag107.xml" ContentType="application/vnd.openxmlformats-officedocument.presentationml.tags+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Lst>
  <p:notesMasterIdLst>
    <p:notesMasterId r:id="rId39"/>
  </p:notesMasterIdLst>
  <p:sldIdLst>
    <p:sldId id="256" r:id="rId4"/>
    <p:sldId id="262" r:id="rId5"/>
    <p:sldId id="263" r:id="rId6"/>
    <p:sldId id="288" r:id="rId7"/>
    <p:sldId id="281" r:id="rId8"/>
    <p:sldId id="265" r:id="rId9"/>
    <p:sldId id="497" r:id="rId10"/>
    <p:sldId id="501" r:id="rId11"/>
    <p:sldId id="500" r:id="rId12"/>
    <p:sldId id="499" r:id="rId13"/>
    <p:sldId id="503" r:id="rId14"/>
    <p:sldId id="502" r:id="rId15"/>
    <p:sldId id="498" r:id="rId16"/>
    <p:sldId id="292" r:id="rId17"/>
    <p:sldId id="289" r:id="rId18"/>
    <p:sldId id="290" r:id="rId19"/>
    <p:sldId id="268" r:id="rId20"/>
    <p:sldId id="269" r:id="rId21"/>
    <p:sldId id="282" r:id="rId22"/>
    <p:sldId id="270" r:id="rId23"/>
    <p:sldId id="271" r:id="rId24"/>
    <p:sldId id="293" r:id="rId25"/>
    <p:sldId id="291" r:id="rId26"/>
    <p:sldId id="272" r:id="rId27"/>
    <p:sldId id="273" r:id="rId28"/>
    <p:sldId id="274" r:id="rId29"/>
    <p:sldId id="276" r:id="rId30"/>
    <p:sldId id="275" r:id="rId31"/>
    <p:sldId id="277" r:id="rId32"/>
    <p:sldId id="287" r:id="rId33"/>
    <p:sldId id="278" r:id="rId34"/>
    <p:sldId id="504" r:id="rId35"/>
    <p:sldId id="506" r:id="rId36"/>
    <p:sldId id="505" r:id="rId37"/>
    <p:sldId id="28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1" autoAdjust="0"/>
    <p:restoredTop sz="92938" autoAdjust="0"/>
  </p:normalViewPr>
  <p:slideViewPr>
    <p:cSldViewPr snapToGrid="0">
      <p:cViewPr varScale="1">
        <p:scale>
          <a:sx n="47" d="100"/>
          <a:sy n="47" d="100"/>
        </p:scale>
        <p:origin x="61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15F7C7-E694-420C-A030-B213EDF585F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8685807-326F-4A2D-A877-D51F49AC87B9}">
      <dgm:prSet phldrT="[Text]"/>
      <dgm:spPr>
        <a:xfrm>
          <a:off x="420481" y="3715"/>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Font typeface="Arial" panose="020B0604020202020204" pitchFamily="34" charset="0"/>
            <a:buNone/>
          </a:pPr>
          <a:r>
            <a:rPr lang="en-GB" dirty="0">
              <a:solidFill>
                <a:srgbClr val="FFFFFF"/>
              </a:solidFill>
              <a:latin typeface="Arial" panose="020B0604020202020204"/>
              <a:ea typeface="+mn-ea"/>
              <a:cs typeface="+mn-cs"/>
            </a:rPr>
            <a:t>Depression</a:t>
          </a:r>
        </a:p>
      </dgm:t>
    </dgm:pt>
    <dgm:pt modelId="{BFBA51A5-00D9-45DD-908A-C469C4772F62}" type="parTrans" cxnId="{793821BE-8398-4D5B-9335-515B47A903B6}">
      <dgm:prSet/>
      <dgm:spPr/>
      <dgm:t>
        <a:bodyPr/>
        <a:lstStyle/>
        <a:p>
          <a:endParaRPr lang="en-GB">
            <a:solidFill>
              <a:schemeClr val="bg1"/>
            </a:solidFill>
          </a:endParaRPr>
        </a:p>
      </dgm:t>
    </dgm:pt>
    <dgm:pt modelId="{FE824588-8CB2-4406-AB33-2CF349D1FA8F}" type="sibTrans" cxnId="{793821BE-8398-4D5B-9335-515B47A903B6}">
      <dgm:prSet/>
      <dgm:spPr/>
      <dgm:t>
        <a:bodyPr/>
        <a:lstStyle/>
        <a:p>
          <a:endParaRPr lang="en-GB">
            <a:solidFill>
              <a:schemeClr val="bg1"/>
            </a:solidFill>
          </a:endParaRPr>
        </a:p>
      </dgm:t>
    </dgm:pt>
    <dgm:pt modelId="{50FE13D9-DA75-4866-AF4C-DD4B0D43737D}">
      <dgm:prSet/>
      <dgm:spPr>
        <a:xfrm>
          <a:off x="2257971" y="3715"/>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Anger</a:t>
          </a:r>
          <a:endParaRPr lang="en-GB" dirty="0">
            <a:solidFill>
              <a:srgbClr val="FFFFFF"/>
            </a:solidFill>
            <a:latin typeface="Arial" panose="020B0604020202020204"/>
            <a:ea typeface="+mn-ea"/>
            <a:cs typeface="+mn-cs"/>
          </a:endParaRPr>
        </a:p>
      </dgm:t>
    </dgm:pt>
    <dgm:pt modelId="{4F2A69DC-269B-4810-BE63-F8C1D30F9E79}" type="parTrans" cxnId="{E6D3DBC4-FFC2-4676-9EBF-C5029821E74B}">
      <dgm:prSet/>
      <dgm:spPr/>
      <dgm:t>
        <a:bodyPr/>
        <a:lstStyle/>
        <a:p>
          <a:endParaRPr lang="en-GB">
            <a:solidFill>
              <a:schemeClr val="bg1"/>
            </a:solidFill>
          </a:endParaRPr>
        </a:p>
      </dgm:t>
    </dgm:pt>
    <dgm:pt modelId="{66A3D2E3-976E-44FB-987C-AF852E7979F1}" type="sibTrans" cxnId="{E6D3DBC4-FFC2-4676-9EBF-C5029821E74B}">
      <dgm:prSet/>
      <dgm:spPr/>
      <dgm:t>
        <a:bodyPr/>
        <a:lstStyle/>
        <a:p>
          <a:endParaRPr lang="en-GB">
            <a:solidFill>
              <a:schemeClr val="bg1"/>
            </a:solidFill>
          </a:endParaRPr>
        </a:p>
      </dgm:t>
    </dgm:pt>
    <dgm:pt modelId="{F249C567-62F7-4CEE-B310-326EE90EDD74}">
      <dgm:prSet/>
      <dgm:spPr>
        <a:xfrm>
          <a:off x="4095462" y="3715"/>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Guilt</a:t>
          </a:r>
          <a:endParaRPr lang="en-GB" dirty="0">
            <a:solidFill>
              <a:srgbClr val="FFFFFF"/>
            </a:solidFill>
            <a:latin typeface="Arial" panose="020B0604020202020204"/>
            <a:ea typeface="+mn-ea"/>
            <a:cs typeface="+mn-cs"/>
          </a:endParaRPr>
        </a:p>
      </dgm:t>
    </dgm:pt>
    <dgm:pt modelId="{FA230F00-CA5B-428E-8305-7EE6A7CA2286}" type="parTrans" cxnId="{2FB57C87-C0A5-400D-BE43-E74EB55A5C56}">
      <dgm:prSet/>
      <dgm:spPr/>
      <dgm:t>
        <a:bodyPr/>
        <a:lstStyle/>
        <a:p>
          <a:endParaRPr lang="en-GB">
            <a:solidFill>
              <a:schemeClr val="bg1"/>
            </a:solidFill>
          </a:endParaRPr>
        </a:p>
      </dgm:t>
    </dgm:pt>
    <dgm:pt modelId="{EC6AF47E-267F-4D07-A255-C88F8A17A5A1}" type="sibTrans" cxnId="{2FB57C87-C0A5-400D-BE43-E74EB55A5C56}">
      <dgm:prSet/>
      <dgm:spPr/>
      <dgm:t>
        <a:bodyPr/>
        <a:lstStyle/>
        <a:p>
          <a:endParaRPr lang="en-GB">
            <a:solidFill>
              <a:schemeClr val="bg1"/>
            </a:solidFill>
          </a:endParaRPr>
        </a:p>
      </dgm:t>
    </dgm:pt>
    <dgm:pt modelId="{AB926ACD-7ED2-42EA-A4AF-48A56327E954}">
      <dgm:prSet/>
      <dgm:spPr>
        <a:xfrm>
          <a:off x="420481" y="1173027"/>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Irritability</a:t>
          </a:r>
          <a:endParaRPr lang="en-GB" dirty="0">
            <a:solidFill>
              <a:srgbClr val="FFFFFF"/>
            </a:solidFill>
            <a:latin typeface="Arial" panose="020B0604020202020204"/>
            <a:ea typeface="+mn-ea"/>
            <a:cs typeface="+mn-cs"/>
          </a:endParaRPr>
        </a:p>
      </dgm:t>
    </dgm:pt>
    <dgm:pt modelId="{9790CF71-395A-4DE1-AE30-301296DF7B8C}" type="parTrans" cxnId="{261C741C-B2B9-4515-AA73-C055EC42AC6B}">
      <dgm:prSet/>
      <dgm:spPr/>
      <dgm:t>
        <a:bodyPr/>
        <a:lstStyle/>
        <a:p>
          <a:endParaRPr lang="en-GB">
            <a:solidFill>
              <a:schemeClr val="bg1"/>
            </a:solidFill>
          </a:endParaRPr>
        </a:p>
      </dgm:t>
    </dgm:pt>
    <dgm:pt modelId="{3A4D6675-76A9-4736-A5F3-2C6D2CCC1122}" type="sibTrans" cxnId="{261C741C-B2B9-4515-AA73-C055EC42AC6B}">
      <dgm:prSet/>
      <dgm:spPr/>
      <dgm:t>
        <a:bodyPr/>
        <a:lstStyle/>
        <a:p>
          <a:endParaRPr lang="en-GB">
            <a:solidFill>
              <a:schemeClr val="bg1"/>
            </a:solidFill>
          </a:endParaRPr>
        </a:p>
      </dgm:t>
    </dgm:pt>
    <dgm:pt modelId="{B17932A5-AB5A-4FDB-8B7D-E43699396F7D}">
      <dgm:prSet/>
      <dgm:spPr>
        <a:xfrm>
          <a:off x="2257971" y="1173027"/>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Shame</a:t>
          </a:r>
          <a:endParaRPr lang="en-GB" dirty="0">
            <a:solidFill>
              <a:srgbClr val="FFFFFF"/>
            </a:solidFill>
            <a:latin typeface="Arial" panose="020B0604020202020204"/>
            <a:ea typeface="+mn-ea"/>
            <a:cs typeface="+mn-cs"/>
          </a:endParaRPr>
        </a:p>
      </dgm:t>
    </dgm:pt>
    <dgm:pt modelId="{B44D6451-E8DC-4B8B-B749-0B1113DFD91E}" type="parTrans" cxnId="{43EB63CA-B49F-4261-8F2F-79776BCF5F53}">
      <dgm:prSet/>
      <dgm:spPr/>
      <dgm:t>
        <a:bodyPr/>
        <a:lstStyle/>
        <a:p>
          <a:endParaRPr lang="en-GB">
            <a:solidFill>
              <a:schemeClr val="bg1"/>
            </a:solidFill>
          </a:endParaRPr>
        </a:p>
      </dgm:t>
    </dgm:pt>
    <dgm:pt modelId="{07839B3A-172C-4D29-AF39-447C64C840AC}" type="sibTrans" cxnId="{43EB63CA-B49F-4261-8F2F-79776BCF5F53}">
      <dgm:prSet/>
      <dgm:spPr/>
      <dgm:t>
        <a:bodyPr/>
        <a:lstStyle/>
        <a:p>
          <a:endParaRPr lang="en-GB">
            <a:solidFill>
              <a:schemeClr val="bg1"/>
            </a:solidFill>
          </a:endParaRPr>
        </a:p>
      </dgm:t>
    </dgm:pt>
    <dgm:pt modelId="{E2A3B511-06D4-4956-94F0-0EDDD3E8FD18}">
      <dgm:prSet/>
      <dgm:spPr>
        <a:xfrm>
          <a:off x="4095462" y="1173027"/>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Denial</a:t>
          </a:r>
          <a:endParaRPr lang="en-GB" dirty="0">
            <a:solidFill>
              <a:srgbClr val="FFFFFF"/>
            </a:solidFill>
            <a:latin typeface="Arial" panose="020B0604020202020204"/>
            <a:ea typeface="+mn-ea"/>
            <a:cs typeface="+mn-cs"/>
          </a:endParaRPr>
        </a:p>
      </dgm:t>
    </dgm:pt>
    <dgm:pt modelId="{A5953D0D-C0C7-438D-9CA4-8543DCBCF2DA}" type="parTrans" cxnId="{E616FB3D-C7B3-4FA6-82B1-591CB5EF5578}">
      <dgm:prSet/>
      <dgm:spPr/>
      <dgm:t>
        <a:bodyPr/>
        <a:lstStyle/>
        <a:p>
          <a:endParaRPr lang="en-GB">
            <a:solidFill>
              <a:schemeClr val="bg1"/>
            </a:solidFill>
          </a:endParaRPr>
        </a:p>
      </dgm:t>
    </dgm:pt>
    <dgm:pt modelId="{91356D10-ECB2-4A0F-AB9D-3678CD24A47B}" type="sibTrans" cxnId="{E616FB3D-C7B3-4FA6-82B1-591CB5EF5578}">
      <dgm:prSet/>
      <dgm:spPr/>
      <dgm:t>
        <a:bodyPr/>
        <a:lstStyle/>
        <a:p>
          <a:endParaRPr lang="en-GB">
            <a:solidFill>
              <a:schemeClr val="bg1"/>
            </a:solidFill>
          </a:endParaRPr>
        </a:p>
      </dgm:t>
    </dgm:pt>
    <dgm:pt modelId="{63A2FC4E-5D0D-4C61-A3E3-E617296BF888}">
      <dgm:prSet/>
      <dgm:spPr>
        <a:xfrm>
          <a:off x="420481" y="2342339"/>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Confusion</a:t>
          </a:r>
          <a:endParaRPr lang="en-GB" dirty="0">
            <a:solidFill>
              <a:srgbClr val="FFFFFF"/>
            </a:solidFill>
            <a:latin typeface="Arial" panose="020B0604020202020204"/>
            <a:ea typeface="+mn-ea"/>
            <a:cs typeface="+mn-cs"/>
          </a:endParaRPr>
        </a:p>
      </dgm:t>
    </dgm:pt>
    <dgm:pt modelId="{40E1FB74-D6EE-4F6C-838F-7F8722491EF6}" type="parTrans" cxnId="{C08FE39B-EF83-4C6E-B176-DC052073C14C}">
      <dgm:prSet/>
      <dgm:spPr/>
      <dgm:t>
        <a:bodyPr/>
        <a:lstStyle/>
        <a:p>
          <a:endParaRPr lang="en-GB">
            <a:solidFill>
              <a:schemeClr val="bg1"/>
            </a:solidFill>
          </a:endParaRPr>
        </a:p>
      </dgm:t>
    </dgm:pt>
    <dgm:pt modelId="{1FB6E3EC-5ECA-46A4-A835-D4615C43DEF4}" type="sibTrans" cxnId="{C08FE39B-EF83-4C6E-B176-DC052073C14C}">
      <dgm:prSet/>
      <dgm:spPr/>
      <dgm:t>
        <a:bodyPr/>
        <a:lstStyle/>
        <a:p>
          <a:endParaRPr lang="en-GB">
            <a:solidFill>
              <a:schemeClr val="bg1"/>
            </a:solidFill>
          </a:endParaRPr>
        </a:p>
      </dgm:t>
    </dgm:pt>
    <dgm:pt modelId="{D6034036-964F-43B1-A5DA-2D16E11154E3}">
      <dgm:prSet/>
      <dgm:spPr>
        <a:xfrm>
          <a:off x="4095462" y="2342339"/>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Fear</a:t>
          </a:r>
          <a:endParaRPr lang="en-GB" dirty="0">
            <a:solidFill>
              <a:srgbClr val="FFFFFF"/>
            </a:solidFill>
            <a:latin typeface="Arial" panose="020B0604020202020204"/>
            <a:ea typeface="+mn-ea"/>
            <a:cs typeface="+mn-cs"/>
          </a:endParaRPr>
        </a:p>
      </dgm:t>
    </dgm:pt>
    <dgm:pt modelId="{12AC05FB-DBA2-4AD9-AC94-85AD2E27295C}" type="parTrans" cxnId="{DFFECA64-646E-4238-98D6-67CEF188D0FF}">
      <dgm:prSet/>
      <dgm:spPr/>
      <dgm:t>
        <a:bodyPr/>
        <a:lstStyle/>
        <a:p>
          <a:endParaRPr lang="en-GB">
            <a:solidFill>
              <a:schemeClr val="bg1"/>
            </a:solidFill>
          </a:endParaRPr>
        </a:p>
      </dgm:t>
    </dgm:pt>
    <dgm:pt modelId="{8B4A4990-B4B7-4522-B1CE-67059095482B}" type="sibTrans" cxnId="{DFFECA64-646E-4238-98D6-67CEF188D0FF}">
      <dgm:prSet/>
      <dgm:spPr/>
      <dgm:t>
        <a:bodyPr/>
        <a:lstStyle/>
        <a:p>
          <a:endParaRPr lang="en-GB">
            <a:solidFill>
              <a:schemeClr val="bg1"/>
            </a:solidFill>
          </a:endParaRPr>
        </a:p>
      </dgm:t>
    </dgm:pt>
    <dgm:pt modelId="{30006A19-66D8-4B69-912D-0792E1D37331}">
      <dgm:prSet/>
      <dgm:spPr>
        <a:xfrm>
          <a:off x="2257971" y="3511651"/>
          <a:ext cx="1670445" cy="1002267"/>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Arial" panose="020B0604020202020204"/>
              <a:ea typeface="+mn-ea"/>
              <a:cs typeface="+mn-cs"/>
            </a:rPr>
            <a:t>Self blame</a:t>
          </a:r>
          <a:endParaRPr lang="en-GB" dirty="0">
            <a:solidFill>
              <a:srgbClr val="FFFFFF"/>
            </a:solidFill>
            <a:latin typeface="Arial" panose="020B0604020202020204"/>
            <a:ea typeface="+mn-ea"/>
            <a:cs typeface="+mn-cs"/>
          </a:endParaRPr>
        </a:p>
      </dgm:t>
    </dgm:pt>
    <dgm:pt modelId="{5675610C-765E-4EC3-B194-5BBBD887A836}" type="parTrans" cxnId="{556D7AA0-EDC4-45E3-B6F2-31A0E90045AF}">
      <dgm:prSet/>
      <dgm:spPr/>
      <dgm:t>
        <a:bodyPr/>
        <a:lstStyle/>
        <a:p>
          <a:endParaRPr lang="en-GB">
            <a:solidFill>
              <a:schemeClr val="bg1"/>
            </a:solidFill>
          </a:endParaRPr>
        </a:p>
      </dgm:t>
    </dgm:pt>
    <dgm:pt modelId="{B29E0570-DE67-43BD-BA7B-C700D8EEBAF4}" type="sibTrans" cxnId="{556D7AA0-EDC4-45E3-B6F2-31A0E90045AF}">
      <dgm:prSet/>
      <dgm:spPr/>
      <dgm:t>
        <a:bodyPr/>
        <a:lstStyle/>
        <a:p>
          <a:endParaRPr lang="en-GB">
            <a:solidFill>
              <a:schemeClr val="bg1"/>
            </a:solidFill>
          </a:endParaRPr>
        </a:p>
      </dgm:t>
    </dgm:pt>
    <dgm:pt modelId="{790BE438-CE7B-4350-8B23-1CE1BB470F76}" type="pres">
      <dgm:prSet presAssocID="{F015F7C7-E694-420C-A030-B213EDF585FD}" presName="diagram" presStyleCnt="0">
        <dgm:presLayoutVars>
          <dgm:dir/>
          <dgm:resizeHandles val="exact"/>
        </dgm:presLayoutVars>
      </dgm:prSet>
      <dgm:spPr/>
    </dgm:pt>
    <dgm:pt modelId="{DA833C48-B833-4900-9CEB-8CA670702F1E}" type="pres">
      <dgm:prSet presAssocID="{48685807-326F-4A2D-A877-D51F49AC87B9}" presName="node" presStyleLbl="node1" presStyleIdx="0" presStyleCnt="9">
        <dgm:presLayoutVars>
          <dgm:bulletEnabled val="1"/>
        </dgm:presLayoutVars>
      </dgm:prSet>
      <dgm:spPr/>
    </dgm:pt>
    <dgm:pt modelId="{EDB6A8E7-9E47-4CDF-AFAB-6F3F582A656F}" type="pres">
      <dgm:prSet presAssocID="{FE824588-8CB2-4406-AB33-2CF349D1FA8F}" presName="sibTrans" presStyleCnt="0"/>
      <dgm:spPr/>
    </dgm:pt>
    <dgm:pt modelId="{251203DA-CC92-47C5-B2FA-F890666FAFC5}" type="pres">
      <dgm:prSet presAssocID="{50FE13D9-DA75-4866-AF4C-DD4B0D43737D}" presName="node" presStyleLbl="node1" presStyleIdx="1" presStyleCnt="9">
        <dgm:presLayoutVars>
          <dgm:bulletEnabled val="1"/>
        </dgm:presLayoutVars>
      </dgm:prSet>
      <dgm:spPr/>
    </dgm:pt>
    <dgm:pt modelId="{63F35063-8355-4AB4-910A-8D28BD91F445}" type="pres">
      <dgm:prSet presAssocID="{66A3D2E3-976E-44FB-987C-AF852E7979F1}" presName="sibTrans" presStyleCnt="0"/>
      <dgm:spPr/>
    </dgm:pt>
    <dgm:pt modelId="{5AC45EF9-0E72-4EEE-84FE-19674DBBBD18}" type="pres">
      <dgm:prSet presAssocID="{F249C567-62F7-4CEE-B310-326EE90EDD74}" presName="node" presStyleLbl="node1" presStyleIdx="2" presStyleCnt="9">
        <dgm:presLayoutVars>
          <dgm:bulletEnabled val="1"/>
        </dgm:presLayoutVars>
      </dgm:prSet>
      <dgm:spPr/>
    </dgm:pt>
    <dgm:pt modelId="{9D9A69E6-AA49-4FF7-BA7F-EFBB3615C557}" type="pres">
      <dgm:prSet presAssocID="{EC6AF47E-267F-4D07-A255-C88F8A17A5A1}" presName="sibTrans" presStyleCnt="0"/>
      <dgm:spPr/>
    </dgm:pt>
    <dgm:pt modelId="{9E217330-5E43-4B84-8037-45256D8DD5F3}" type="pres">
      <dgm:prSet presAssocID="{AB926ACD-7ED2-42EA-A4AF-48A56327E954}" presName="node" presStyleLbl="node1" presStyleIdx="3" presStyleCnt="9">
        <dgm:presLayoutVars>
          <dgm:bulletEnabled val="1"/>
        </dgm:presLayoutVars>
      </dgm:prSet>
      <dgm:spPr/>
    </dgm:pt>
    <dgm:pt modelId="{D2B6C7FD-C789-4B99-805D-BA8BA2CFB8B0}" type="pres">
      <dgm:prSet presAssocID="{3A4D6675-76A9-4736-A5F3-2C6D2CCC1122}" presName="sibTrans" presStyleCnt="0"/>
      <dgm:spPr/>
    </dgm:pt>
    <dgm:pt modelId="{115B278B-76A0-44DB-B5A5-1B9841AB5B67}" type="pres">
      <dgm:prSet presAssocID="{B17932A5-AB5A-4FDB-8B7D-E43699396F7D}" presName="node" presStyleLbl="node1" presStyleIdx="4" presStyleCnt="9">
        <dgm:presLayoutVars>
          <dgm:bulletEnabled val="1"/>
        </dgm:presLayoutVars>
      </dgm:prSet>
      <dgm:spPr/>
    </dgm:pt>
    <dgm:pt modelId="{ACE24F9A-8DC1-43F2-8285-8E2DD8FEC641}" type="pres">
      <dgm:prSet presAssocID="{07839B3A-172C-4D29-AF39-447C64C840AC}" presName="sibTrans" presStyleCnt="0"/>
      <dgm:spPr/>
    </dgm:pt>
    <dgm:pt modelId="{4526DF83-BD8D-40E2-BC5B-71657D76D6F9}" type="pres">
      <dgm:prSet presAssocID="{E2A3B511-06D4-4956-94F0-0EDDD3E8FD18}" presName="node" presStyleLbl="node1" presStyleIdx="5" presStyleCnt="9">
        <dgm:presLayoutVars>
          <dgm:bulletEnabled val="1"/>
        </dgm:presLayoutVars>
      </dgm:prSet>
      <dgm:spPr/>
    </dgm:pt>
    <dgm:pt modelId="{471F1DB5-7DF3-4402-B917-B7E46A85D701}" type="pres">
      <dgm:prSet presAssocID="{91356D10-ECB2-4A0F-AB9D-3678CD24A47B}" presName="sibTrans" presStyleCnt="0"/>
      <dgm:spPr/>
    </dgm:pt>
    <dgm:pt modelId="{367DB084-4B2F-4EAD-8AEB-7F91E9DCA036}" type="pres">
      <dgm:prSet presAssocID="{63A2FC4E-5D0D-4C61-A3E3-E617296BF888}" presName="node" presStyleLbl="node1" presStyleIdx="6" presStyleCnt="9">
        <dgm:presLayoutVars>
          <dgm:bulletEnabled val="1"/>
        </dgm:presLayoutVars>
      </dgm:prSet>
      <dgm:spPr/>
    </dgm:pt>
    <dgm:pt modelId="{5F7F1D7A-B4C8-4951-B667-6CC649D03609}" type="pres">
      <dgm:prSet presAssocID="{1FB6E3EC-5ECA-46A4-A835-D4615C43DEF4}" presName="sibTrans" presStyleCnt="0"/>
      <dgm:spPr/>
    </dgm:pt>
    <dgm:pt modelId="{43E7F1BB-8CCC-480D-95E0-449CA88C9177}" type="pres">
      <dgm:prSet presAssocID="{D6034036-964F-43B1-A5DA-2D16E11154E3}" presName="node" presStyleLbl="node1" presStyleIdx="7" presStyleCnt="9">
        <dgm:presLayoutVars>
          <dgm:bulletEnabled val="1"/>
        </dgm:presLayoutVars>
      </dgm:prSet>
      <dgm:spPr/>
    </dgm:pt>
    <dgm:pt modelId="{300E0D00-D9F7-4571-953F-7801577FA96D}" type="pres">
      <dgm:prSet presAssocID="{8B4A4990-B4B7-4522-B1CE-67059095482B}" presName="sibTrans" presStyleCnt="0"/>
      <dgm:spPr/>
    </dgm:pt>
    <dgm:pt modelId="{205D2E49-41CF-4247-B926-06A8904B692D}" type="pres">
      <dgm:prSet presAssocID="{30006A19-66D8-4B69-912D-0792E1D37331}" presName="node" presStyleLbl="node1" presStyleIdx="8" presStyleCnt="9">
        <dgm:presLayoutVars>
          <dgm:bulletEnabled val="1"/>
        </dgm:presLayoutVars>
      </dgm:prSet>
      <dgm:spPr/>
    </dgm:pt>
  </dgm:ptLst>
  <dgm:cxnLst>
    <dgm:cxn modelId="{261C741C-B2B9-4515-AA73-C055EC42AC6B}" srcId="{F015F7C7-E694-420C-A030-B213EDF585FD}" destId="{AB926ACD-7ED2-42EA-A4AF-48A56327E954}" srcOrd="3" destOrd="0" parTransId="{9790CF71-395A-4DE1-AE30-301296DF7B8C}" sibTransId="{3A4D6675-76A9-4736-A5F3-2C6D2CCC1122}"/>
    <dgm:cxn modelId="{4CA1E821-C52E-4FFB-8F50-B4D05BDF6F9D}" type="presOf" srcId="{B17932A5-AB5A-4FDB-8B7D-E43699396F7D}" destId="{115B278B-76A0-44DB-B5A5-1B9841AB5B67}" srcOrd="0" destOrd="0" presId="urn:microsoft.com/office/officeart/2005/8/layout/default"/>
    <dgm:cxn modelId="{E616FB3D-C7B3-4FA6-82B1-591CB5EF5578}" srcId="{F015F7C7-E694-420C-A030-B213EDF585FD}" destId="{E2A3B511-06D4-4956-94F0-0EDDD3E8FD18}" srcOrd="5" destOrd="0" parTransId="{A5953D0D-C0C7-438D-9CA4-8543DCBCF2DA}" sibTransId="{91356D10-ECB2-4A0F-AB9D-3678CD24A47B}"/>
    <dgm:cxn modelId="{E25BC15C-4F10-4252-AA64-F34E96CC6552}" type="presOf" srcId="{AB926ACD-7ED2-42EA-A4AF-48A56327E954}" destId="{9E217330-5E43-4B84-8037-45256D8DD5F3}" srcOrd="0" destOrd="0" presId="urn:microsoft.com/office/officeart/2005/8/layout/default"/>
    <dgm:cxn modelId="{CC430743-D340-4D97-99C9-EC500239633E}" type="presOf" srcId="{E2A3B511-06D4-4956-94F0-0EDDD3E8FD18}" destId="{4526DF83-BD8D-40E2-BC5B-71657D76D6F9}" srcOrd="0" destOrd="0" presId="urn:microsoft.com/office/officeart/2005/8/layout/default"/>
    <dgm:cxn modelId="{DFFECA64-646E-4238-98D6-67CEF188D0FF}" srcId="{F015F7C7-E694-420C-A030-B213EDF585FD}" destId="{D6034036-964F-43B1-A5DA-2D16E11154E3}" srcOrd="7" destOrd="0" parTransId="{12AC05FB-DBA2-4AD9-AC94-85AD2E27295C}" sibTransId="{8B4A4990-B4B7-4522-B1CE-67059095482B}"/>
    <dgm:cxn modelId="{90688768-339B-4840-A1DD-2F428FD83021}" type="presOf" srcId="{F015F7C7-E694-420C-A030-B213EDF585FD}" destId="{790BE438-CE7B-4350-8B23-1CE1BB470F76}" srcOrd="0" destOrd="0" presId="urn:microsoft.com/office/officeart/2005/8/layout/default"/>
    <dgm:cxn modelId="{6A4E6F6F-FC55-4F21-A6F2-2937ADDA5401}" type="presOf" srcId="{63A2FC4E-5D0D-4C61-A3E3-E617296BF888}" destId="{367DB084-4B2F-4EAD-8AEB-7F91E9DCA036}" srcOrd="0" destOrd="0" presId="urn:microsoft.com/office/officeart/2005/8/layout/default"/>
    <dgm:cxn modelId="{BD0F9A52-9783-49FC-81B2-C42E8EA2566A}" type="presOf" srcId="{48685807-326F-4A2D-A877-D51F49AC87B9}" destId="{DA833C48-B833-4900-9CEB-8CA670702F1E}" srcOrd="0" destOrd="0" presId="urn:microsoft.com/office/officeart/2005/8/layout/default"/>
    <dgm:cxn modelId="{2FB57C87-C0A5-400D-BE43-E74EB55A5C56}" srcId="{F015F7C7-E694-420C-A030-B213EDF585FD}" destId="{F249C567-62F7-4CEE-B310-326EE90EDD74}" srcOrd="2" destOrd="0" parTransId="{FA230F00-CA5B-428E-8305-7EE6A7CA2286}" sibTransId="{EC6AF47E-267F-4D07-A255-C88F8A17A5A1}"/>
    <dgm:cxn modelId="{F3D0CD8E-608E-4661-BDA5-9DA22DD461E4}" type="presOf" srcId="{50FE13D9-DA75-4866-AF4C-DD4B0D43737D}" destId="{251203DA-CC92-47C5-B2FA-F890666FAFC5}" srcOrd="0" destOrd="0" presId="urn:microsoft.com/office/officeart/2005/8/layout/default"/>
    <dgm:cxn modelId="{C08FE39B-EF83-4C6E-B176-DC052073C14C}" srcId="{F015F7C7-E694-420C-A030-B213EDF585FD}" destId="{63A2FC4E-5D0D-4C61-A3E3-E617296BF888}" srcOrd="6" destOrd="0" parTransId="{40E1FB74-D6EE-4F6C-838F-7F8722491EF6}" sibTransId="{1FB6E3EC-5ECA-46A4-A835-D4615C43DEF4}"/>
    <dgm:cxn modelId="{556D7AA0-EDC4-45E3-B6F2-31A0E90045AF}" srcId="{F015F7C7-E694-420C-A030-B213EDF585FD}" destId="{30006A19-66D8-4B69-912D-0792E1D37331}" srcOrd="8" destOrd="0" parTransId="{5675610C-765E-4EC3-B194-5BBBD887A836}" sibTransId="{B29E0570-DE67-43BD-BA7B-C700D8EEBAF4}"/>
    <dgm:cxn modelId="{D532E5A3-B34E-4C6A-96E6-6A00EC9AC576}" type="presOf" srcId="{30006A19-66D8-4B69-912D-0792E1D37331}" destId="{205D2E49-41CF-4247-B926-06A8904B692D}" srcOrd="0" destOrd="0" presId="urn:microsoft.com/office/officeart/2005/8/layout/default"/>
    <dgm:cxn modelId="{E70AA7B2-2120-47D4-BB6A-35169BD43DDB}" type="presOf" srcId="{D6034036-964F-43B1-A5DA-2D16E11154E3}" destId="{43E7F1BB-8CCC-480D-95E0-449CA88C9177}" srcOrd="0" destOrd="0" presId="urn:microsoft.com/office/officeart/2005/8/layout/default"/>
    <dgm:cxn modelId="{793821BE-8398-4D5B-9335-515B47A903B6}" srcId="{F015F7C7-E694-420C-A030-B213EDF585FD}" destId="{48685807-326F-4A2D-A877-D51F49AC87B9}" srcOrd="0" destOrd="0" parTransId="{BFBA51A5-00D9-45DD-908A-C469C4772F62}" sibTransId="{FE824588-8CB2-4406-AB33-2CF349D1FA8F}"/>
    <dgm:cxn modelId="{E6D3DBC4-FFC2-4676-9EBF-C5029821E74B}" srcId="{F015F7C7-E694-420C-A030-B213EDF585FD}" destId="{50FE13D9-DA75-4866-AF4C-DD4B0D43737D}" srcOrd="1" destOrd="0" parTransId="{4F2A69DC-269B-4810-BE63-F8C1D30F9E79}" sibTransId="{66A3D2E3-976E-44FB-987C-AF852E7979F1}"/>
    <dgm:cxn modelId="{43EB63CA-B49F-4261-8F2F-79776BCF5F53}" srcId="{F015F7C7-E694-420C-A030-B213EDF585FD}" destId="{B17932A5-AB5A-4FDB-8B7D-E43699396F7D}" srcOrd="4" destOrd="0" parTransId="{B44D6451-E8DC-4B8B-B749-0B1113DFD91E}" sibTransId="{07839B3A-172C-4D29-AF39-447C64C840AC}"/>
    <dgm:cxn modelId="{BCCA49D1-53EC-437C-9A6E-85A1EC939932}" type="presOf" srcId="{F249C567-62F7-4CEE-B310-326EE90EDD74}" destId="{5AC45EF9-0E72-4EEE-84FE-19674DBBBD18}" srcOrd="0" destOrd="0" presId="urn:microsoft.com/office/officeart/2005/8/layout/default"/>
    <dgm:cxn modelId="{2CCA4FAE-02D4-4A50-879D-96E9CC2538EB}" type="presParOf" srcId="{790BE438-CE7B-4350-8B23-1CE1BB470F76}" destId="{DA833C48-B833-4900-9CEB-8CA670702F1E}" srcOrd="0" destOrd="0" presId="urn:microsoft.com/office/officeart/2005/8/layout/default"/>
    <dgm:cxn modelId="{F85093AD-2F96-4755-9F67-5874CDA22747}" type="presParOf" srcId="{790BE438-CE7B-4350-8B23-1CE1BB470F76}" destId="{EDB6A8E7-9E47-4CDF-AFAB-6F3F582A656F}" srcOrd="1" destOrd="0" presId="urn:microsoft.com/office/officeart/2005/8/layout/default"/>
    <dgm:cxn modelId="{29C30F80-EAC3-4AB4-8237-503BB6E115FA}" type="presParOf" srcId="{790BE438-CE7B-4350-8B23-1CE1BB470F76}" destId="{251203DA-CC92-47C5-B2FA-F890666FAFC5}" srcOrd="2" destOrd="0" presId="urn:microsoft.com/office/officeart/2005/8/layout/default"/>
    <dgm:cxn modelId="{BE58F8A9-73A6-4A1F-8CF9-00999151F6D8}" type="presParOf" srcId="{790BE438-CE7B-4350-8B23-1CE1BB470F76}" destId="{63F35063-8355-4AB4-910A-8D28BD91F445}" srcOrd="3" destOrd="0" presId="urn:microsoft.com/office/officeart/2005/8/layout/default"/>
    <dgm:cxn modelId="{8625FE82-8181-4140-8B21-089FCD67F6AC}" type="presParOf" srcId="{790BE438-CE7B-4350-8B23-1CE1BB470F76}" destId="{5AC45EF9-0E72-4EEE-84FE-19674DBBBD18}" srcOrd="4" destOrd="0" presId="urn:microsoft.com/office/officeart/2005/8/layout/default"/>
    <dgm:cxn modelId="{BFF78539-ACDE-4358-9C76-7C81DED609DF}" type="presParOf" srcId="{790BE438-CE7B-4350-8B23-1CE1BB470F76}" destId="{9D9A69E6-AA49-4FF7-BA7F-EFBB3615C557}" srcOrd="5" destOrd="0" presId="urn:microsoft.com/office/officeart/2005/8/layout/default"/>
    <dgm:cxn modelId="{08D93A90-A035-4D1D-8827-E24714AC0181}" type="presParOf" srcId="{790BE438-CE7B-4350-8B23-1CE1BB470F76}" destId="{9E217330-5E43-4B84-8037-45256D8DD5F3}" srcOrd="6" destOrd="0" presId="urn:microsoft.com/office/officeart/2005/8/layout/default"/>
    <dgm:cxn modelId="{A9012288-BE73-424A-BDF3-48FCFC24CF1B}" type="presParOf" srcId="{790BE438-CE7B-4350-8B23-1CE1BB470F76}" destId="{D2B6C7FD-C789-4B99-805D-BA8BA2CFB8B0}" srcOrd="7" destOrd="0" presId="urn:microsoft.com/office/officeart/2005/8/layout/default"/>
    <dgm:cxn modelId="{3B52FA66-1FF0-4E1D-BEA9-9D6B238FF50C}" type="presParOf" srcId="{790BE438-CE7B-4350-8B23-1CE1BB470F76}" destId="{115B278B-76A0-44DB-B5A5-1B9841AB5B67}" srcOrd="8" destOrd="0" presId="urn:microsoft.com/office/officeart/2005/8/layout/default"/>
    <dgm:cxn modelId="{4B7CE23C-4F11-4615-8F00-0DEB8EE252DD}" type="presParOf" srcId="{790BE438-CE7B-4350-8B23-1CE1BB470F76}" destId="{ACE24F9A-8DC1-43F2-8285-8E2DD8FEC641}" srcOrd="9" destOrd="0" presId="urn:microsoft.com/office/officeart/2005/8/layout/default"/>
    <dgm:cxn modelId="{39EC36C8-333B-4CC0-95A8-E9F13510B6CE}" type="presParOf" srcId="{790BE438-CE7B-4350-8B23-1CE1BB470F76}" destId="{4526DF83-BD8D-40E2-BC5B-71657D76D6F9}" srcOrd="10" destOrd="0" presId="urn:microsoft.com/office/officeart/2005/8/layout/default"/>
    <dgm:cxn modelId="{A276D463-0A8E-465C-89FB-723107A6A2AA}" type="presParOf" srcId="{790BE438-CE7B-4350-8B23-1CE1BB470F76}" destId="{471F1DB5-7DF3-4402-B917-B7E46A85D701}" srcOrd="11" destOrd="0" presId="urn:microsoft.com/office/officeart/2005/8/layout/default"/>
    <dgm:cxn modelId="{A6AFCF88-8658-4F85-8FA4-3A42F87BF82E}" type="presParOf" srcId="{790BE438-CE7B-4350-8B23-1CE1BB470F76}" destId="{367DB084-4B2F-4EAD-8AEB-7F91E9DCA036}" srcOrd="12" destOrd="0" presId="urn:microsoft.com/office/officeart/2005/8/layout/default"/>
    <dgm:cxn modelId="{AE81CC0C-30BD-4EDD-A9BC-987E2781C96F}" type="presParOf" srcId="{790BE438-CE7B-4350-8B23-1CE1BB470F76}" destId="{5F7F1D7A-B4C8-4951-B667-6CC649D03609}" srcOrd="13" destOrd="0" presId="urn:microsoft.com/office/officeart/2005/8/layout/default"/>
    <dgm:cxn modelId="{2C74C4AB-7BB6-485F-B636-04BFB683E942}" type="presParOf" srcId="{790BE438-CE7B-4350-8B23-1CE1BB470F76}" destId="{43E7F1BB-8CCC-480D-95E0-449CA88C9177}" srcOrd="14" destOrd="0" presId="urn:microsoft.com/office/officeart/2005/8/layout/default"/>
    <dgm:cxn modelId="{DDC5A199-BA37-4961-BA63-F1AE73CB9CD8}" type="presParOf" srcId="{790BE438-CE7B-4350-8B23-1CE1BB470F76}" destId="{300E0D00-D9F7-4571-953F-7801577FA96D}" srcOrd="15" destOrd="0" presId="urn:microsoft.com/office/officeart/2005/8/layout/default"/>
    <dgm:cxn modelId="{81159015-0EAD-4BE4-B9C8-00CA83AB3551}" type="presParOf" srcId="{790BE438-CE7B-4350-8B23-1CE1BB470F76}" destId="{205D2E49-41CF-4247-B926-06A8904B692D}" srcOrd="1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06CE77-467F-41B4-B6E7-E9EABD96DBDE}"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128495FA-1C37-49A8-A97A-8A830D40F4B9}">
      <dgm:prSet/>
      <dgm:spPr/>
      <dgm:t>
        <a:bodyPr/>
        <a:lstStyle/>
        <a:p>
          <a:r>
            <a:rPr lang="en-GB" b="0" i="0"/>
            <a:t>A DVPN is an emergency non-molestation and eviction notice which can be issued by the police, when attending to a domestic abuse incident, to a perpetrator. </a:t>
          </a:r>
          <a:endParaRPr lang="en-US"/>
        </a:p>
      </dgm:t>
    </dgm:pt>
    <dgm:pt modelId="{17EDAEA8-D78B-48E1-ADC6-6960427B0A3A}" type="parTrans" cxnId="{1C6A5008-7075-4BFC-8071-4CB38F4D5505}">
      <dgm:prSet/>
      <dgm:spPr/>
      <dgm:t>
        <a:bodyPr/>
        <a:lstStyle/>
        <a:p>
          <a:endParaRPr lang="en-US"/>
        </a:p>
      </dgm:t>
    </dgm:pt>
    <dgm:pt modelId="{C1B8701D-0E29-4889-9A02-BC32BEBF8656}" type="sibTrans" cxnId="{1C6A5008-7075-4BFC-8071-4CB38F4D5505}">
      <dgm:prSet/>
      <dgm:spPr/>
      <dgm:t>
        <a:bodyPr/>
        <a:lstStyle/>
        <a:p>
          <a:endParaRPr lang="en-US"/>
        </a:p>
      </dgm:t>
    </dgm:pt>
    <dgm:pt modelId="{431A7283-B9D7-4101-8495-CD54C4BDF3BA}">
      <dgm:prSet/>
      <dgm:spPr/>
      <dgm:t>
        <a:bodyPr/>
        <a:lstStyle/>
        <a:p>
          <a:r>
            <a:rPr lang="en-GB" b="0" i="0"/>
            <a:t>Because the DVPN is a police-issued notice, it is effective from the time of issue, thereby giving the victim the immediate support they require in such a situation. </a:t>
          </a:r>
          <a:endParaRPr lang="en-US"/>
        </a:p>
      </dgm:t>
    </dgm:pt>
    <dgm:pt modelId="{9BC124A1-C93E-43A2-81C6-ECDD12E386A7}" type="parTrans" cxnId="{FC6D798A-45AF-43BA-89E5-CEF87246307D}">
      <dgm:prSet/>
      <dgm:spPr/>
      <dgm:t>
        <a:bodyPr/>
        <a:lstStyle/>
        <a:p>
          <a:endParaRPr lang="en-US"/>
        </a:p>
      </dgm:t>
    </dgm:pt>
    <dgm:pt modelId="{15278796-2347-41FD-B696-A0CCD932CE7E}" type="sibTrans" cxnId="{FC6D798A-45AF-43BA-89E5-CEF87246307D}">
      <dgm:prSet/>
      <dgm:spPr/>
      <dgm:t>
        <a:bodyPr/>
        <a:lstStyle/>
        <a:p>
          <a:endParaRPr lang="en-US"/>
        </a:p>
      </dgm:t>
    </dgm:pt>
    <dgm:pt modelId="{6442FEB8-4BC2-43A9-8ED8-B2367B58E3A5}" type="pres">
      <dgm:prSet presAssocID="{3B06CE77-467F-41B4-B6E7-E9EABD96DBDE}" presName="linear" presStyleCnt="0">
        <dgm:presLayoutVars>
          <dgm:animLvl val="lvl"/>
          <dgm:resizeHandles val="exact"/>
        </dgm:presLayoutVars>
      </dgm:prSet>
      <dgm:spPr/>
    </dgm:pt>
    <dgm:pt modelId="{DF0C757F-4CE6-435F-B044-F59F202AE92A}" type="pres">
      <dgm:prSet presAssocID="{128495FA-1C37-49A8-A97A-8A830D40F4B9}" presName="parentText" presStyleLbl="node1" presStyleIdx="0" presStyleCnt="2">
        <dgm:presLayoutVars>
          <dgm:chMax val="0"/>
          <dgm:bulletEnabled val="1"/>
        </dgm:presLayoutVars>
      </dgm:prSet>
      <dgm:spPr/>
    </dgm:pt>
    <dgm:pt modelId="{E8E650B7-8A92-4ADF-95AC-57CF1C20F96F}" type="pres">
      <dgm:prSet presAssocID="{C1B8701D-0E29-4889-9A02-BC32BEBF8656}" presName="spacer" presStyleCnt="0"/>
      <dgm:spPr/>
    </dgm:pt>
    <dgm:pt modelId="{02B21B1A-6077-4FE5-8867-13AF8E2C9046}" type="pres">
      <dgm:prSet presAssocID="{431A7283-B9D7-4101-8495-CD54C4BDF3BA}" presName="parentText" presStyleLbl="node1" presStyleIdx="1" presStyleCnt="2">
        <dgm:presLayoutVars>
          <dgm:chMax val="0"/>
          <dgm:bulletEnabled val="1"/>
        </dgm:presLayoutVars>
      </dgm:prSet>
      <dgm:spPr/>
    </dgm:pt>
  </dgm:ptLst>
  <dgm:cxnLst>
    <dgm:cxn modelId="{1C6A5008-7075-4BFC-8071-4CB38F4D5505}" srcId="{3B06CE77-467F-41B4-B6E7-E9EABD96DBDE}" destId="{128495FA-1C37-49A8-A97A-8A830D40F4B9}" srcOrd="0" destOrd="0" parTransId="{17EDAEA8-D78B-48E1-ADC6-6960427B0A3A}" sibTransId="{C1B8701D-0E29-4889-9A02-BC32BEBF8656}"/>
    <dgm:cxn modelId="{F1D8D77F-17C7-4DF3-9CBE-DD263E0FC915}" type="presOf" srcId="{431A7283-B9D7-4101-8495-CD54C4BDF3BA}" destId="{02B21B1A-6077-4FE5-8867-13AF8E2C9046}" srcOrd="0" destOrd="0" presId="urn:microsoft.com/office/officeart/2005/8/layout/vList2"/>
    <dgm:cxn modelId="{FC6D798A-45AF-43BA-89E5-CEF87246307D}" srcId="{3B06CE77-467F-41B4-B6E7-E9EABD96DBDE}" destId="{431A7283-B9D7-4101-8495-CD54C4BDF3BA}" srcOrd="1" destOrd="0" parTransId="{9BC124A1-C93E-43A2-81C6-ECDD12E386A7}" sibTransId="{15278796-2347-41FD-B696-A0CCD932CE7E}"/>
    <dgm:cxn modelId="{8DC6D8C7-B80F-4860-B8E9-1B4B63F407B8}" type="presOf" srcId="{128495FA-1C37-49A8-A97A-8A830D40F4B9}" destId="{DF0C757F-4CE6-435F-B044-F59F202AE92A}" srcOrd="0" destOrd="0" presId="urn:microsoft.com/office/officeart/2005/8/layout/vList2"/>
    <dgm:cxn modelId="{7E0D90C9-4BFB-413D-91AD-72D4DA34A444}" type="presOf" srcId="{3B06CE77-467F-41B4-B6E7-E9EABD96DBDE}" destId="{6442FEB8-4BC2-43A9-8ED8-B2367B58E3A5}" srcOrd="0" destOrd="0" presId="urn:microsoft.com/office/officeart/2005/8/layout/vList2"/>
    <dgm:cxn modelId="{3F3DC623-AA53-421C-80A5-5F842D2A4FC2}" type="presParOf" srcId="{6442FEB8-4BC2-43A9-8ED8-B2367B58E3A5}" destId="{DF0C757F-4CE6-435F-B044-F59F202AE92A}" srcOrd="0" destOrd="0" presId="urn:microsoft.com/office/officeart/2005/8/layout/vList2"/>
    <dgm:cxn modelId="{EAD24011-FBB7-4292-9822-8224C17654BE}" type="presParOf" srcId="{6442FEB8-4BC2-43A9-8ED8-B2367B58E3A5}" destId="{E8E650B7-8A92-4ADF-95AC-57CF1C20F96F}" srcOrd="1" destOrd="0" presId="urn:microsoft.com/office/officeart/2005/8/layout/vList2"/>
    <dgm:cxn modelId="{2A23AB5F-57F9-465F-B30B-728CBFFD81A3}" type="presParOf" srcId="{6442FEB8-4BC2-43A9-8ED8-B2367B58E3A5}" destId="{02B21B1A-6077-4FE5-8867-13AF8E2C904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E0CB5E-7818-4229-B108-CCFC2E227450}"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F9BFFD4C-847B-438E-86C6-129158C750F4}">
      <dgm:prSet/>
      <dgm:spPr/>
      <dgm:t>
        <a:bodyPr/>
        <a:lstStyle/>
        <a:p>
          <a:r>
            <a:rPr lang="en-GB" b="0" i="0"/>
            <a:t>Within 48 hours of the DVPN being served on the perpetrator, an application by police to a magistrates’ court for a DVPO must be heard. A DVPO can prevent the perpetrator from returning to a residence and from having contact with the victim for up to 28 days. </a:t>
          </a:r>
          <a:endParaRPr lang="en-US"/>
        </a:p>
      </dgm:t>
    </dgm:pt>
    <dgm:pt modelId="{B069A979-08CF-4F3B-B9C1-85FEFF4AE4ED}" type="parTrans" cxnId="{B570B8CC-4235-45AB-8AF6-14925CCFDFD6}">
      <dgm:prSet/>
      <dgm:spPr/>
      <dgm:t>
        <a:bodyPr/>
        <a:lstStyle/>
        <a:p>
          <a:endParaRPr lang="en-US"/>
        </a:p>
      </dgm:t>
    </dgm:pt>
    <dgm:pt modelId="{63514C5E-9C36-40EF-B27E-0276F4A4B2D3}" type="sibTrans" cxnId="{B570B8CC-4235-45AB-8AF6-14925CCFDFD6}">
      <dgm:prSet/>
      <dgm:spPr/>
      <dgm:t>
        <a:bodyPr/>
        <a:lstStyle/>
        <a:p>
          <a:endParaRPr lang="en-US"/>
        </a:p>
      </dgm:t>
    </dgm:pt>
    <dgm:pt modelId="{026AE4A4-6B98-4478-A018-0ABECA595EEA}">
      <dgm:prSet/>
      <dgm:spPr/>
      <dgm:t>
        <a:bodyPr/>
        <a:lstStyle/>
        <a:p>
          <a:r>
            <a:rPr lang="en-GB" b="0" i="0"/>
            <a:t>This allows the victim a degree of breathing space to consider their options with the help of a support agency. Both the DVPN and DVPO contain a condition prohibiting the perpetrator from molesting the victim.</a:t>
          </a:r>
          <a:endParaRPr lang="en-US"/>
        </a:p>
      </dgm:t>
    </dgm:pt>
    <dgm:pt modelId="{FCB3E367-800C-4A9D-82EE-70910EA6169D}" type="parTrans" cxnId="{37191E1D-DC45-4754-AF6A-AAD8BE7B0379}">
      <dgm:prSet/>
      <dgm:spPr/>
      <dgm:t>
        <a:bodyPr/>
        <a:lstStyle/>
        <a:p>
          <a:endParaRPr lang="en-US"/>
        </a:p>
      </dgm:t>
    </dgm:pt>
    <dgm:pt modelId="{62E42620-F883-4885-B496-0EBFC3546C88}" type="sibTrans" cxnId="{37191E1D-DC45-4754-AF6A-AAD8BE7B0379}">
      <dgm:prSet/>
      <dgm:spPr/>
      <dgm:t>
        <a:bodyPr/>
        <a:lstStyle/>
        <a:p>
          <a:endParaRPr lang="en-US"/>
        </a:p>
      </dgm:t>
    </dgm:pt>
    <dgm:pt modelId="{2BF9980E-5F9A-464F-8871-EFA6C5104862}" type="pres">
      <dgm:prSet presAssocID="{27E0CB5E-7818-4229-B108-CCFC2E227450}" presName="linear" presStyleCnt="0">
        <dgm:presLayoutVars>
          <dgm:animLvl val="lvl"/>
          <dgm:resizeHandles val="exact"/>
        </dgm:presLayoutVars>
      </dgm:prSet>
      <dgm:spPr/>
    </dgm:pt>
    <dgm:pt modelId="{4F748E5B-F71E-4AA6-8A46-16AF55424B28}" type="pres">
      <dgm:prSet presAssocID="{F9BFFD4C-847B-438E-86C6-129158C750F4}" presName="parentText" presStyleLbl="node1" presStyleIdx="0" presStyleCnt="2">
        <dgm:presLayoutVars>
          <dgm:chMax val="0"/>
          <dgm:bulletEnabled val="1"/>
        </dgm:presLayoutVars>
      </dgm:prSet>
      <dgm:spPr/>
    </dgm:pt>
    <dgm:pt modelId="{0059E964-3E3B-485C-A42B-CEF1761D54CE}" type="pres">
      <dgm:prSet presAssocID="{63514C5E-9C36-40EF-B27E-0276F4A4B2D3}" presName="spacer" presStyleCnt="0"/>
      <dgm:spPr/>
    </dgm:pt>
    <dgm:pt modelId="{9B3BA1F0-0CBE-4F82-BBE5-237DC97DDF71}" type="pres">
      <dgm:prSet presAssocID="{026AE4A4-6B98-4478-A018-0ABECA595EEA}" presName="parentText" presStyleLbl="node1" presStyleIdx="1" presStyleCnt="2">
        <dgm:presLayoutVars>
          <dgm:chMax val="0"/>
          <dgm:bulletEnabled val="1"/>
        </dgm:presLayoutVars>
      </dgm:prSet>
      <dgm:spPr/>
    </dgm:pt>
  </dgm:ptLst>
  <dgm:cxnLst>
    <dgm:cxn modelId="{D7FB310F-4BD5-4C00-9423-375B2B25AA07}" type="presOf" srcId="{026AE4A4-6B98-4478-A018-0ABECA595EEA}" destId="{9B3BA1F0-0CBE-4F82-BBE5-237DC97DDF71}" srcOrd="0" destOrd="0" presId="urn:microsoft.com/office/officeart/2005/8/layout/vList2"/>
    <dgm:cxn modelId="{37191E1D-DC45-4754-AF6A-AAD8BE7B0379}" srcId="{27E0CB5E-7818-4229-B108-CCFC2E227450}" destId="{026AE4A4-6B98-4478-A018-0ABECA595EEA}" srcOrd="1" destOrd="0" parTransId="{FCB3E367-800C-4A9D-82EE-70910EA6169D}" sibTransId="{62E42620-F883-4885-B496-0EBFC3546C88}"/>
    <dgm:cxn modelId="{609AD336-3F81-40C5-9D3B-C8080D21057C}" type="presOf" srcId="{F9BFFD4C-847B-438E-86C6-129158C750F4}" destId="{4F748E5B-F71E-4AA6-8A46-16AF55424B28}" srcOrd="0" destOrd="0" presId="urn:microsoft.com/office/officeart/2005/8/layout/vList2"/>
    <dgm:cxn modelId="{B570B8CC-4235-45AB-8AF6-14925CCFDFD6}" srcId="{27E0CB5E-7818-4229-B108-CCFC2E227450}" destId="{F9BFFD4C-847B-438E-86C6-129158C750F4}" srcOrd="0" destOrd="0" parTransId="{B069A979-08CF-4F3B-B9C1-85FEFF4AE4ED}" sibTransId="{63514C5E-9C36-40EF-B27E-0276F4A4B2D3}"/>
    <dgm:cxn modelId="{273AF2DE-5F26-4844-87CE-93D31671323D}" type="presOf" srcId="{27E0CB5E-7818-4229-B108-CCFC2E227450}" destId="{2BF9980E-5F9A-464F-8871-EFA6C5104862}" srcOrd="0" destOrd="0" presId="urn:microsoft.com/office/officeart/2005/8/layout/vList2"/>
    <dgm:cxn modelId="{5A7D28A3-3113-499C-BB8B-699A523CC465}" type="presParOf" srcId="{2BF9980E-5F9A-464F-8871-EFA6C5104862}" destId="{4F748E5B-F71E-4AA6-8A46-16AF55424B28}" srcOrd="0" destOrd="0" presId="urn:microsoft.com/office/officeart/2005/8/layout/vList2"/>
    <dgm:cxn modelId="{0059D91F-177E-4589-84FD-230A6FA4470D}" type="presParOf" srcId="{2BF9980E-5F9A-464F-8871-EFA6C5104862}" destId="{0059E964-3E3B-485C-A42B-CEF1761D54CE}" srcOrd="1" destOrd="0" presId="urn:microsoft.com/office/officeart/2005/8/layout/vList2"/>
    <dgm:cxn modelId="{F5FA5218-FB71-4084-BA68-7634B7ADCEAD}" type="presParOf" srcId="{2BF9980E-5F9A-464F-8871-EFA6C5104862}" destId="{9B3BA1F0-0CBE-4F82-BBE5-237DC97DDF7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33C48-B833-4900-9CEB-8CA670702F1E}">
      <dsp:nvSpPr>
        <dsp:cNvPr id="0" name=""/>
        <dsp:cNvSpPr/>
      </dsp:nvSpPr>
      <dsp:spPr>
        <a:xfrm>
          <a:off x="36909" y="3127"/>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Font typeface="Arial" panose="020B0604020202020204" pitchFamily="34" charset="0"/>
            <a:buNone/>
          </a:pPr>
          <a:r>
            <a:rPr lang="en-GB" sz="3300" kern="1200" dirty="0">
              <a:solidFill>
                <a:srgbClr val="FFFFFF"/>
              </a:solidFill>
              <a:latin typeface="Arial" panose="020B0604020202020204"/>
              <a:ea typeface="+mn-ea"/>
              <a:cs typeface="+mn-cs"/>
            </a:rPr>
            <a:t>Depression</a:t>
          </a:r>
        </a:p>
      </dsp:txBody>
      <dsp:txXfrm>
        <a:off x="36909" y="3127"/>
        <a:ext cx="2437556" cy="1462533"/>
      </dsp:txXfrm>
    </dsp:sp>
    <dsp:sp modelId="{251203DA-CC92-47C5-B2FA-F890666FAFC5}">
      <dsp:nvSpPr>
        <dsp:cNvPr id="0" name=""/>
        <dsp:cNvSpPr/>
      </dsp:nvSpPr>
      <dsp:spPr>
        <a:xfrm>
          <a:off x="2718221" y="3127"/>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Anger</a:t>
          </a:r>
          <a:endParaRPr lang="en-GB" sz="3300" kern="1200" dirty="0">
            <a:solidFill>
              <a:srgbClr val="FFFFFF"/>
            </a:solidFill>
            <a:latin typeface="Arial" panose="020B0604020202020204"/>
            <a:ea typeface="+mn-ea"/>
            <a:cs typeface="+mn-cs"/>
          </a:endParaRPr>
        </a:p>
      </dsp:txBody>
      <dsp:txXfrm>
        <a:off x="2718221" y="3127"/>
        <a:ext cx="2437556" cy="1462533"/>
      </dsp:txXfrm>
    </dsp:sp>
    <dsp:sp modelId="{5AC45EF9-0E72-4EEE-84FE-19674DBBBD18}">
      <dsp:nvSpPr>
        <dsp:cNvPr id="0" name=""/>
        <dsp:cNvSpPr/>
      </dsp:nvSpPr>
      <dsp:spPr>
        <a:xfrm>
          <a:off x="5399533" y="3127"/>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Guilt</a:t>
          </a:r>
          <a:endParaRPr lang="en-GB" sz="3300" kern="1200" dirty="0">
            <a:solidFill>
              <a:srgbClr val="FFFFFF"/>
            </a:solidFill>
            <a:latin typeface="Arial" panose="020B0604020202020204"/>
            <a:ea typeface="+mn-ea"/>
            <a:cs typeface="+mn-cs"/>
          </a:endParaRPr>
        </a:p>
      </dsp:txBody>
      <dsp:txXfrm>
        <a:off x="5399533" y="3127"/>
        <a:ext cx="2437556" cy="1462533"/>
      </dsp:txXfrm>
    </dsp:sp>
    <dsp:sp modelId="{9E217330-5E43-4B84-8037-45256D8DD5F3}">
      <dsp:nvSpPr>
        <dsp:cNvPr id="0" name=""/>
        <dsp:cNvSpPr/>
      </dsp:nvSpPr>
      <dsp:spPr>
        <a:xfrm>
          <a:off x="36909" y="1709417"/>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Irritability</a:t>
          </a:r>
          <a:endParaRPr lang="en-GB" sz="3300" kern="1200" dirty="0">
            <a:solidFill>
              <a:srgbClr val="FFFFFF"/>
            </a:solidFill>
            <a:latin typeface="Arial" panose="020B0604020202020204"/>
            <a:ea typeface="+mn-ea"/>
            <a:cs typeface="+mn-cs"/>
          </a:endParaRPr>
        </a:p>
      </dsp:txBody>
      <dsp:txXfrm>
        <a:off x="36909" y="1709417"/>
        <a:ext cx="2437556" cy="1462533"/>
      </dsp:txXfrm>
    </dsp:sp>
    <dsp:sp modelId="{115B278B-76A0-44DB-B5A5-1B9841AB5B67}">
      <dsp:nvSpPr>
        <dsp:cNvPr id="0" name=""/>
        <dsp:cNvSpPr/>
      </dsp:nvSpPr>
      <dsp:spPr>
        <a:xfrm>
          <a:off x="2718221" y="1709417"/>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Shame</a:t>
          </a:r>
          <a:endParaRPr lang="en-GB" sz="3300" kern="1200" dirty="0">
            <a:solidFill>
              <a:srgbClr val="FFFFFF"/>
            </a:solidFill>
            <a:latin typeface="Arial" panose="020B0604020202020204"/>
            <a:ea typeface="+mn-ea"/>
            <a:cs typeface="+mn-cs"/>
          </a:endParaRPr>
        </a:p>
      </dsp:txBody>
      <dsp:txXfrm>
        <a:off x="2718221" y="1709417"/>
        <a:ext cx="2437556" cy="1462533"/>
      </dsp:txXfrm>
    </dsp:sp>
    <dsp:sp modelId="{4526DF83-BD8D-40E2-BC5B-71657D76D6F9}">
      <dsp:nvSpPr>
        <dsp:cNvPr id="0" name=""/>
        <dsp:cNvSpPr/>
      </dsp:nvSpPr>
      <dsp:spPr>
        <a:xfrm>
          <a:off x="5399533" y="1709417"/>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Denial</a:t>
          </a:r>
          <a:endParaRPr lang="en-GB" sz="3300" kern="1200" dirty="0">
            <a:solidFill>
              <a:srgbClr val="FFFFFF"/>
            </a:solidFill>
            <a:latin typeface="Arial" panose="020B0604020202020204"/>
            <a:ea typeface="+mn-ea"/>
            <a:cs typeface="+mn-cs"/>
          </a:endParaRPr>
        </a:p>
      </dsp:txBody>
      <dsp:txXfrm>
        <a:off x="5399533" y="1709417"/>
        <a:ext cx="2437556" cy="1462533"/>
      </dsp:txXfrm>
    </dsp:sp>
    <dsp:sp modelId="{367DB084-4B2F-4EAD-8AEB-7F91E9DCA036}">
      <dsp:nvSpPr>
        <dsp:cNvPr id="0" name=""/>
        <dsp:cNvSpPr/>
      </dsp:nvSpPr>
      <dsp:spPr>
        <a:xfrm>
          <a:off x="36909" y="3415706"/>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Confusion</a:t>
          </a:r>
          <a:endParaRPr lang="en-GB" sz="3300" kern="1200" dirty="0">
            <a:solidFill>
              <a:srgbClr val="FFFFFF"/>
            </a:solidFill>
            <a:latin typeface="Arial" panose="020B0604020202020204"/>
            <a:ea typeface="+mn-ea"/>
            <a:cs typeface="+mn-cs"/>
          </a:endParaRPr>
        </a:p>
      </dsp:txBody>
      <dsp:txXfrm>
        <a:off x="36909" y="3415706"/>
        <a:ext cx="2437556" cy="1462533"/>
      </dsp:txXfrm>
    </dsp:sp>
    <dsp:sp modelId="{43E7F1BB-8CCC-480D-95E0-449CA88C9177}">
      <dsp:nvSpPr>
        <dsp:cNvPr id="0" name=""/>
        <dsp:cNvSpPr/>
      </dsp:nvSpPr>
      <dsp:spPr>
        <a:xfrm>
          <a:off x="2718221" y="3415706"/>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Fear</a:t>
          </a:r>
          <a:endParaRPr lang="en-GB" sz="3300" kern="1200" dirty="0">
            <a:solidFill>
              <a:srgbClr val="FFFFFF"/>
            </a:solidFill>
            <a:latin typeface="Arial" panose="020B0604020202020204"/>
            <a:ea typeface="+mn-ea"/>
            <a:cs typeface="+mn-cs"/>
          </a:endParaRPr>
        </a:p>
      </dsp:txBody>
      <dsp:txXfrm>
        <a:off x="2718221" y="3415706"/>
        <a:ext cx="2437556" cy="1462533"/>
      </dsp:txXfrm>
    </dsp:sp>
    <dsp:sp modelId="{205D2E49-41CF-4247-B926-06A8904B692D}">
      <dsp:nvSpPr>
        <dsp:cNvPr id="0" name=""/>
        <dsp:cNvSpPr/>
      </dsp:nvSpPr>
      <dsp:spPr>
        <a:xfrm>
          <a:off x="5399533" y="3415706"/>
          <a:ext cx="2437556" cy="1462533"/>
        </a:xfrm>
        <a:prstGeom prst="rect">
          <a:avLst/>
        </a:prstGeom>
        <a:solidFill>
          <a:srgbClr val="0032A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FFFFFF"/>
              </a:solidFill>
              <a:latin typeface="Arial" panose="020B0604020202020204"/>
              <a:ea typeface="+mn-ea"/>
              <a:cs typeface="+mn-cs"/>
            </a:rPr>
            <a:t>Self blame</a:t>
          </a:r>
          <a:endParaRPr lang="en-GB" sz="3300" kern="1200" dirty="0">
            <a:solidFill>
              <a:srgbClr val="FFFFFF"/>
            </a:solidFill>
            <a:latin typeface="Arial" panose="020B0604020202020204"/>
            <a:ea typeface="+mn-ea"/>
            <a:cs typeface="+mn-cs"/>
          </a:endParaRPr>
        </a:p>
      </dsp:txBody>
      <dsp:txXfrm>
        <a:off x="5399533" y="3415706"/>
        <a:ext cx="2437556" cy="1462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C757F-4CE6-435F-B044-F59F202AE92A}">
      <dsp:nvSpPr>
        <dsp:cNvPr id="0" name=""/>
        <dsp:cNvSpPr/>
      </dsp:nvSpPr>
      <dsp:spPr>
        <a:xfrm>
          <a:off x="0" y="24194"/>
          <a:ext cx="10972800" cy="249795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a:t>A DVPN is an emergency non-molestation and eviction notice which can be issued by the police, when attending to a domestic abuse incident, to a perpetrator. </a:t>
          </a:r>
          <a:endParaRPr lang="en-US" sz="3500" kern="1200"/>
        </a:p>
      </dsp:txBody>
      <dsp:txXfrm>
        <a:off x="121940" y="146134"/>
        <a:ext cx="10728920" cy="2254070"/>
      </dsp:txXfrm>
    </dsp:sp>
    <dsp:sp modelId="{02B21B1A-6077-4FE5-8867-13AF8E2C9046}">
      <dsp:nvSpPr>
        <dsp:cNvPr id="0" name=""/>
        <dsp:cNvSpPr/>
      </dsp:nvSpPr>
      <dsp:spPr>
        <a:xfrm>
          <a:off x="0" y="2622944"/>
          <a:ext cx="10972800" cy="249795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i="0" kern="1200"/>
            <a:t>Because the DVPN is a police-issued notice, it is effective from the time of issue, thereby giving the victim the immediate support they require in such a situation. </a:t>
          </a:r>
          <a:endParaRPr lang="en-US" sz="3500" kern="1200"/>
        </a:p>
      </dsp:txBody>
      <dsp:txXfrm>
        <a:off x="121940" y="2744884"/>
        <a:ext cx="10728920" cy="2254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48E5B-F71E-4AA6-8A46-16AF55424B28}">
      <dsp:nvSpPr>
        <dsp:cNvPr id="0" name=""/>
        <dsp:cNvSpPr/>
      </dsp:nvSpPr>
      <dsp:spPr>
        <a:xfrm>
          <a:off x="0" y="19963"/>
          <a:ext cx="10972800" cy="2510819"/>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Within 48 hours of the DVPN being served on the perpetrator, an application by police to a magistrates’ court for a DVPO must be heard. A DVPO can prevent the perpetrator from returning to a residence and from having contact with the victim for up to 28 days. </a:t>
          </a:r>
          <a:endParaRPr lang="en-US" sz="2900" kern="1200"/>
        </a:p>
      </dsp:txBody>
      <dsp:txXfrm>
        <a:off x="122568" y="142531"/>
        <a:ext cx="10727664" cy="2265683"/>
      </dsp:txXfrm>
    </dsp:sp>
    <dsp:sp modelId="{9B3BA1F0-0CBE-4F82-BBE5-237DC97DDF71}">
      <dsp:nvSpPr>
        <dsp:cNvPr id="0" name=""/>
        <dsp:cNvSpPr/>
      </dsp:nvSpPr>
      <dsp:spPr>
        <a:xfrm>
          <a:off x="0" y="2614303"/>
          <a:ext cx="10972800" cy="2510819"/>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a:t>This allows the victim a degree of breathing space to consider their options with the help of a support agency. Both the DVPN and DVPO contain a condition prohibiting the perpetrator from molesting the victim.</a:t>
          </a:r>
          <a:endParaRPr lang="en-US" sz="2900" kern="1200"/>
        </a:p>
      </dsp:txBody>
      <dsp:txXfrm>
        <a:off x="122568" y="2736871"/>
        <a:ext cx="10727664" cy="226568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BC090-612B-4C7B-8ECC-AC282BE2ED4B}"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E9D47F-068D-4CF1-8B22-B187996121BF}" type="slidenum">
              <a:rPr lang="en-GB" smtClean="0"/>
              <a:t>‹#›</a:t>
            </a:fld>
            <a:endParaRPr lang="en-GB"/>
          </a:p>
        </p:txBody>
      </p:sp>
    </p:spTree>
    <p:extLst>
      <p:ext uri="{BB962C8B-B14F-4D97-AF65-F5344CB8AC3E}">
        <p14:creationId xmlns:p14="http://schemas.microsoft.com/office/powerpoint/2010/main" val="3923888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xfrm>
            <a:off x="1816100" y="120650"/>
            <a:ext cx="2800350" cy="1576388"/>
          </a:xfrm>
          <a:ln/>
        </p:spPr>
      </p:sp>
      <p:sp>
        <p:nvSpPr>
          <p:cNvPr id="10243" name="Notes Placeholder 2"/>
          <p:cNvSpPr>
            <a:spLocks noGrp="1"/>
          </p:cNvSpPr>
          <p:nvPr>
            <p:ph type="body" idx="1"/>
          </p:nvPr>
        </p:nvSpPr>
        <p:spPr>
          <a:xfrm>
            <a:off x="127457" y="1852628"/>
            <a:ext cx="6468806" cy="8194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dirty="0"/>
              <a:t>Under the revised (2015) Victims' Code, a 'victim' is defined as:</a:t>
            </a:r>
            <a:endParaRPr lang="en-GB" altLang="en-US" sz="1200" dirty="0">
              <a:ea typeface="ＭＳ Ｐゴシック" panose="020B0600070205080204" pitchFamily="34" charset="-128"/>
            </a:endParaRPr>
          </a:p>
          <a:p>
            <a:endParaRPr lang="en-GB" altLang="en-US" sz="1200" dirty="0">
              <a:ea typeface="ＭＳ Ｐゴシック"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200" dirty="0">
                <a:ea typeface="ＭＳ Ｐゴシック" panose="020B0600070205080204" pitchFamily="34" charset="-128"/>
              </a:rPr>
              <a:t>The term </a:t>
            </a:r>
            <a:r>
              <a:rPr lang="en-GB" sz="1200" b="1" i="1" dirty="0">
                <a:solidFill>
                  <a:schemeClr val="tx1"/>
                </a:solidFill>
                <a:latin typeface="Arial" panose="020B0604020202020204" pitchFamily="34" charset="0"/>
                <a:cs typeface="Arial" panose="020B0604020202020204" pitchFamily="34" charset="0"/>
              </a:rPr>
              <a:t>close relative </a:t>
            </a:r>
            <a:r>
              <a:rPr lang="en-GB" altLang="en-US" sz="1200" dirty="0">
                <a:ea typeface="ＭＳ Ｐゴシック" panose="020B0600070205080204" pitchFamily="34" charset="-128"/>
              </a:rPr>
              <a:t>includes bereaved relatives or partners (including same sex partners) in homicide and fatal road traffic cases, as well as parents or carers where the victim is a child or a vulnerable adult.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200" dirty="0">
              <a:ea typeface="ＭＳ Ｐゴシック"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200" dirty="0">
                <a:ea typeface="ＭＳ Ｐゴシック" panose="020B0600070205080204" pitchFamily="34" charset="-128"/>
              </a:rPr>
              <a:t>Small businesses are included, but large retailers or corporations do not come within the definition of victim.</a:t>
            </a:r>
            <a:r>
              <a:rPr lang="en-GB" altLang="en-US" sz="1200" dirty="0">
                <a:solidFill>
                  <a:srgbClr val="FFFF00"/>
                </a:solidFill>
              </a:rPr>
              <a:t>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200" dirty="0">
              <a:solidFill>
                <a:srgbClr val="FFFF00"/>
              </a:solidFill>
            </a:endParaRPr>
          </a:p>
          <a:p>
            <a:endParaRPr lang="en-GB" altLang="en-US" sz="1400" dirty="0">
              <a:ea typeface="ＭＳ Ｐゴシック" panose="020B0600070205080204" pitchFamily="34" charset="-128"/>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0888" indent="-2889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5700"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766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81213"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384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956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528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100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71BE2C83-A73A-4BBE-BF5F-BAE984771757}"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114863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xfrm>
            <a:off x="1816100" y="120650"/>
            <a:ext cx="2800350" cy="1576388"/>
          </a:xfrm>
          <a:ln/>
        </p:spPr>
      </p:sp>
      <p:sp>
        <p:nvSpPr>
          <p:cNvPr id="12291" name="Notes Placeholder 2"/>
          <p:cNvSpPr>
            <a:spLocks noGrp="1"/>
          </p:cNvSpPr>
          <p:nvPr>
            <p:ph type="body" idx="1"/>
          </p:nvPr>
        </p:nvSpPr>
        <p:spPr>
          <a:xfrm>
            <a:off x="56648" y="1852629"/>
            <a:ext cx="6684380" cy="890295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GB" altLang="en-US" sz="1200" b="1" dirty="0">
                <a:solidFill>
                  <a:schemeClr val="tx1"/>
                </a:solidFill>
              </a:rPr>
              <a:t>A witness is someone who stands up in court to state what they know after taking an oath to tell the truth </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(unless they are under 14 years of age, in which case their evidence is unsworn). An individual can be </a:t>
            </a:r>
            <a:r>
              <a:rPr lang="en-GB" altLang="en-US" sz="1200" dirty="0">
                <a:ea typeface="ＭＳ Ｐゴシック" panose="020B0600070205080204" pitchFamily="34" charset="-128"/>
              </a:rPr>
              <a:t>both a victim and a witness. </a:t>
            </a:r>
          </a:p>
          <a:p>
            <a:pPr algn="l" eaLnBrk="1" hangingPunct="1">
              <a:spcBef>
                <a:spcPct val="0"/>
              </a:spcBef>
              <a:buFontTx/>
              <a:buNone/>
            </a:pPr>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Witnesses play a vital role in bringing criminals to justice. In general, being a witness is a voluntary process (the person is prepared to make a statement and possibly go to court to give evidence).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Criminal Justice System (CJS) has to categorise victims and witnesses so that the best evidence can be presented to the court, which leads ultimately to a fair and balanced trial</a:t>
            </a:r>
          </a:p>
          <a:p>
            <a:endParaRPr lang="en-GB" altLang="en-US" sz="1200" dirty="0">
              <a:ea typeface="ＭＳ Ｐゴシック" panose="020B0600070205080204" pitchFamily="34" charset="-128"/>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0888" indent="-2889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5700"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766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81213"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384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956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528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100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3DF9943F-0332-46AC-9EAA-75A52715F92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031743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xfrm>
            <a:off x="1816100" y="120650"/>
            <a:ext cx="2800350" cy="1576388"/>
          </a:xfrm>
          <a:ln/>
        </p:spPr>
      </p:sp>
      <p:sp>
        <p:nvSpPr>
          <p:cNvPr id="11267" name="Notes Placeholder 2"/>
          <p:cNvSpPr>
            <a:spLocks noGrp="1"/>
          </p:cNvSpPr>
          <p:nvPr>
            <p:ph type="body" idx="1"/>
          </p:nvPr>
        </p:nvSpPr>
        <p:spPr>
          <a:xfrm>
            <a:off x="56648" y="1852628"/>
            <a:ext cx="6684380" cy="882367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dirty="0">
                <a:effectLst/>
              </a:rPr>
              <a:t>The aim of witness care units is to provide a single point of contact for victims and witnesses</a:t>
            </a:r>
          </a:p>
          <a:p>
            <a:r>
              <a:rPr lang="en-GB" sz="1200" dirty="0">
                <a:effectLst/>
              </a:rPr>
              <a:t>for information about the progress of their cases and to minimise the stress of attending court.</a:t>
            </a:r>
          </a:p>
          <a:p>
            <a:r>
              <a:rPr lang="en-GB" sz="1200" dirty="0">
                <a:effectLst/>
              </a:rPr>
              <a:t>Witness Care Units are in place across England and Wales and are jointly staffed by the police and the Crown Prosecution Service.</a:t>
            </a:r>
          </a:p>
          <a:p>
            <a:endParaRPr lang="en-GB" altLang="en-US" sz="1200" b="0" i="0" u="none" strike="noStrike" kern="1200" baseline="0" dirty="0">
              <a:solidFill>
                <a:schemeClr val="tx1"/>
              </a:solidFill>
              <a:latin typeface="Arial" pitchFamily="34" charset="0"/>
              <a:ea typeface="ＭＳ Ｐゴシック" pitchFamily="-112" charset="-128"/>
            </a:endParaRPr>
          </a:p>
          <a:p>
            <a:r>
              <a:rPr lang="en-GB" sz="1200" dirty="0">
                <a:effectLst/>
              </a:rPr>
              <a:t>Witness Care Units manage the care of victims and witnesses from the charging of the defendant(s) through to the conclusion of a case. The service to victims and witnesses includes:</a:t>
            </a:r>
          </a:p>
          <a:p>
            <a:pPr marL="285750" indent="-285750">
              <a:buFont typeface="Arial" panose="020B0604020202020204" pitchFamily="34" charset="0"/>
              <a:buChar char="•"/>
            </a:pPr>
            <a:r>
              <a:rPr lang="en-GB" sz="1200" dirty="0">
                <a:effectLst/>
              </a:rPr>
              <a:t>a single point of contact for victims and witnesses</a:t>
            </a:r>
          </a:p>
          <a:p>
            <a:pPr marL="285750" indent="-285750">
              <a:buFont typeface="Arial" panose="020B0604020202020204" pitchFamily="34" charset="0"/>
              <a:buChar char="•"/>
            </a:pPr>
            <a:r>
              <a:rPr lang="en-GB" sz="1200" dirty="0">
                <a:effectLst/>
              </a:rPr>
              <a:t>communication with victims and witnesses to inform them of the case outcome or trial result, thanking them for their contribution to the case and offering post case support from the relevant support agency.</a:t>
            </a:r>
          </a:p>
          <a:p>
            <a:pPr marL="285750" indent="-285750">
              <a:buFont typeface="Arial" panose="020B0604020202020204" pitchFamily="34" charset="0"/>
              <a:buChar char="•"/>
            </a:pPr>
            <a:r>
              <a:rPr lang="en-GB" sz="1200" dirty="0">
                <a:effectLst/>
              </a:rPr>
              <a:t>a full needs assessment for victims and witnesses with particular support needs, who are required to attend court, to ensure they are able to get to court and give their best evidence;</a:t>
            </a:r>
          </a:p>
          <a:p>
            <a:pPr marL="285750" indent="-285750">
              <a:buFont typeface="Arial" panose="020B0604020202020204" pitchFamily="34" charset="0"/>
              <a:buChar char="•"/>
            </a:pPr>
            <a:r>
              <a:rPr lang="en-GB" sz="1200" dirty="0">
                <a:effectLst/>
              </a:rPr>
              <a:t>dedicated witness care officers to guide and support individuals through the criminal justice process and to co-ordinate support and services;</a:t>
            </a:r>
          </a:p>
          <a:p>
            <a:pPr marL="285750" indent="-285750">
              <a:buFont typeface="Arial" panose="020B0604020202020204" pitchFamily="34" charset="0"/>
              <a:buChar char="•"/>
            </a:pPr>
            <a:r>
              <a:rPr lang="en-GB" sz="1200" dirty="0">
                <a:effectLst/>
              </a:rPr>
              <a:t>continuous review of victim and witness needs throughout the case</a:t>
            </a:r>
          </a:p>
          <a:p>
            <a:pPr marL="285750" indent="-285750">
              <a:buFont typeface="Arial" panose="020B0604020202020204" pitchFamily="34" charset="0"/>
              <a:buChar char="•"/>
            </a:pPr>
            <a:endParaRPr lang="en-GB" sz="1200" dirty="0">
              <a:effectLst/>
            </a:endParaRPr>
          </a:p>
          <a:p>
            <a:r>
              <a:rPr lang="en-GB" sz="1200" dirty="0">
                <a:effectLst/>
              </a:rPr>
              <a:t>Under the Code of Practice for Victims of Crime, which came into force on 3 April 2006, the Witness Care Unit has a </a:t>
            </a:r>
            <a:r>
              <a:rPr lang="en-GB" sz="1200" b="1" dirty="0">
                <a:effectLst/>
              </a:rPr>
              <a:t>legal obligation </a:t>
            </a:r>
            <a:r>
              <a:rPr lang="en-GB" sz="1200" dirty="0">
                <a:effectLst/>
              </a:rPr>
              <a:t>to:</a:t>
            </a:r>
          </a:p>
          <a:p>
            <a:pPr marL="285750" indent="-285750">
              <a:buFont typeface="Arial" panose="020B0604020202020204" pitchFamily="34" charset="0"/>
              <a:buChar char="•"/>
            </a:pPr>
            <a:r>
              <a:rPr lang="en-GB" sz="1200" dirty="0">
                <a:effectLst/>
              </a:rPr>
              <a:t>tell them if they will be required to give evidence and give them a copy of the 'Witness in court' leaflet or other relevant leaflet</a:t>
            </a:r>
          </a:p>
          <a:p>
            <a:pPr marL="285750" indent="-285750">
              <a:buFont typeface="Arial" panose="020B0604020202020204" pitchFamily="34" charset="0"/>
              <a:buChar char="•"/>
            </a:pPr>
            <a:r>
              <a:rPr lang="en-GB" sz="1200" dirty="0">
                <a:effectLst/>
              </a:rPr>
              <a:t>tell them the dates of the court hearings</a:t>
            </a:r>
          </a:p>
          <a:p>
            <a:pPr marL="285750" indent="-285750">
              <a:buFont typeface="Arial" panose="020B0604020202020204" pitchFamily="34" charset="0"/>
              <a:buChar char="•"/>
            </a:pPr>
            <a:r>
              <a:rPr lang="en-GB" sz="1200" dirty="0">
                <a:effectLst/>
              </a:rPr>
              <a:t>tell them about court results and explain any sentence given within one day of receiving the outcome from the court.</a:t>
            </a:r>
          </a:p>
          <a:p>
            <a:endParaRPr lang="en-GB" altLang="en-US" sz="1400" dirty="0">
              <a:ea typeface="ＭＳ Ｐゴシック" panose="020B0600070205080204" pitchFamily="34" charset="-128"/>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0888" indent="-2889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5700"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766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81213"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384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956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528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100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66D358D-0AA6-4041-9C06-670731E9015B}"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599266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82" name="Rectangle 2"/>
          <p:cNvSpPr>
            <a:spLocks noGrp="1" noRot="1" noChangeAspect="1" noChangeArrowheads="1" noTextEdit="1"/>
          </p:cNvSpPr>
          <p:nvPr>
            <p:ph type="sldImg"/>
          </p:nvPr>
        </p:nvSpPr>
        <p:spPr>
          <a:xfrm>
            <a:off x="1911350" y="311150"/>
            <a:ext cx="2840038" cy="1598613"/>
          </a:xfrm>
          <a:ln/>
        </p:spPr>
      </p:sp>
      <p:sp>
        <p:nvSpPr>
          <p:cNvPr id="378883" name="Rectangle 3"/>
          <p:cNvSpPr>
            <a:spLocks noGrp="1" noChangeArrowheads="1"/>
          </p:cNvSpPr>
          <p:nvPr>
            <p:ph type="body" idx="1"/>
          </p:nvPr>
        </p:nvSpPr>
        <p:spPr>
          <a:xfrm>
            <a:off x="710052" y="2283595"/>
            <a:ext cx="5439101" cy="5214598"/>
          </a:xfrm>
        </p:spPr>
        <p:txBody>
          <a:bodyPr/>
          <a:lstStyle/>
          <a:p>
            <a:r>
              <a:rPr lang="en-GB" altLang="en-US" dirty="0">
                <a:latin typeface="Arial" charset="0"/>
              </a:rPr>
              <a:t>The </a:t>
            </a:r>
            <a:r>
              <a:rPr lang="en-GB" altLang="en-US" i="1" dirty="0">
                <a:latin typeface="Arial" charset="0"/>
              </a:rPr>
              <a:t>impact </a:t>
            </a:r>
            <a:r>
              <a:rPr lang="en-GB" altLang="en-US" dirty="0">
                <a:latin typeface="Arial" charset="0"/>
              </a:rPr>
              <a:t>of crime is perhaps best thought of as a product of the perceived seriousness or intensity of these effects </a:t>
            </a:r>
            <a:r>
              <a:rPr lang="en-GB" altLang="en-US" i="1" dirty="0">
                <a:latin typeface="Arial" charset="0"/>
              </a:rPr>
              <a:t>from the victim’s own standpoint</a:t>
            </a:r>
            <a:r>
              <a:rPr lang="en-GB" altLang="en-US" dirty="0">
                <a:latin typeface="Arial" charset="0"/>
              </a:rPr>
              <a:t>. </a:t>
            </a:r>
          </a:p>
          <a:p>
            <a:r>
              <a:rPr lang="en-GB" altLang="en-US" dirty="0">
                <a:latin typeface="Arial" charset="0"/>
              </a:rPr>
              <a:t>This includes its meaning and significance for the victim, and whether or not it has resulted in a change of self-perception by which the victim comes to perceive himself or herself </a:t>
            </a:r>
            <a:r>
              <a:rPr lang="en-GB" altLang="en-US" i="1" dirty="0">
                <a:latin typeface="Arial" charset="0"/>
              </a:rPr>
              <a:t>as </a:t>
            </a:r>
            <a:r>
              <a:rPr lang="en-GB" altLang="en-US" dirty="0">
                <a:latin typeface="Arial" charset="0"/>
              </a:rPr>
              <a:t>a victim. </a:t>
            </a:r>
          </a:p>
          <a:p>
            <a:r>
              <a:rPr lang="en-GB" altLang="en-US" dirty="0">
                <a:latin typeface="Arial" charset="0"/>
              </a:rPr>
              <a:t>In terms of its duration the emotional impact is particularly intense at the outset, but that after a few days the initial fear, shock and anger gives way to a longer period of nervousness, anxiety, sleeplessness, depression, fear of a repeat attack and, often, self-blaming. </a:t>
            </a:r>
          </a:p>
          <a:p>
            <a:endParaRPr lang="en-GB" altLang="en-US" dirty="0">
              <a:latin typeface="Arial"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Rectangle 2"/>
          <p:cNvSpPr>
            <a:spLocks noGrp="1" noRot="1" noChangeAspect="1" noChangeArrowheads="1" noTextEdit="1"/>
          </p:cNvSpPr>
          <p:nvPr>
            <p:ph type="sldImg"/>
          </p:nvPr>
        </p:nvSpPr>
        <p:spPr>
          <a:xfrm>
            <a:off x="1911350" y="311150"/>
            <a:ext cx="2840038" cy="1598613"/>
          </a:xfrm>
          <a:ln/>
        </p:spPr>
      </p:sp>
      <p:sp>
        <p:nvSpPr>
          <p:cNvPr id="380931" name="Rectangle 3"/>
          <p:cNvSpPr>
            <a:spLocks noGrp="1" noChangeArrowheads="1"/>
          </p:cNvSpPr>
          <p:nvPr>
            <p:ph type="body" idx="1"/>
          </p:nvPr>
        </p:nvSpPr>
        <p:spPr>
          <a:xfrm>
            <a:off x="637383" y="2356021"/>
            <a:ext cx="5439101" cy="6880372"/>
          </a:xfrm>
        </p:spPr>
        <p:txBody>
          <a:bodyPr/>
          <a:lstStyle/>
          <a:p>
            <a:r>
              <a:rPr lang="en-GB" altLang="en-US" dirty="0">
                <a:latin typeface="Arial" charset="0"/>
              </a:rPr>
              <a:t>Depending on the circumstances of the crime or the victim, some victims may suffer long after the event.</a:t>
            </a:r>
          </a:p>
          <a:p>
            <a:endParaRPr lang="en-GB" altLang="en-US" dirty="0">
              <a:latin typeface="Arial" charset="0"/>
            </a:endParaRPr>
          </a:p>
          <a:p>
            <a:r>
              <a:rPr lang="en-GB" altLang="en-US" dirty="0">
                <a:latin typeface="Arial" charset="0"/>
              </a:rPr>
              <a:t>Some people do develop long-term problems, such as depression or anxiety-related illnesses, whilst a few experience a severe, long lasting reaction after a crime.</a:t>
            </a:r>
          </a:p>
          <a:p>
            <a:r>
              <a:rPr lang="en-GB" altLang="en-US" dirty="0">
                <a:latin typeface="Arial" charset="0"/>
              </a:rPr>
              <a:t>The term for this illness is Post Traumatic Stress Disorder.</a:t>
            </a:r>
          </a:p>
          <a:p>
            <a:r>
              <a:rPr lang="en-GB" altLang="en-US" dirty="0">
                <a:latin typeface="Arial" charset="0"/>
              </a:rPr>
              <a:t>This is a medical term used to describe a pattern of signs and behaviours found in a person who has experienced a traumatic event and can be characterised by (as per slide)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One of the things that can make crime hard to cope with is knowing that it was probably committed deliberately, unlike an accident where there is normally no harm intended.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This can make the victim feel very powerless and vulnerable.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It can be especially difficult to deal with if the offence is repeated or ongoing which is often the case with domestic abuse, racially motivated crimes, anti-social or offending behaviour. 	</a:t>
            </a:r>
          </a:p>
          <a:p>
            <a:endParaRPr lang="en-GB" altLang="en-US" dirty="0">
              <a:latin typeface="Arial" charset="0"/>
            </a:endParaRPr>
          </a:p>
          <a:p>
            <a:endParaRPr lang="en-GB" altLang="en-US" dirty="0">
              <a:latin typeface="Arial"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4979E-5949-9DED-E16E-B7542AE957BB}"/>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8BC73A1B-7866-BDDF-AB37-E274141811B8}"/>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849E1740-91BA-2930-6302-C392146FC700}"/>
              </a:ext>
            </a:extLst>
          </p:cNvPr>
          <p:cNvSpPr>
            <a:spLocks noGrp="1" noChangeArrowheads="1"/>
          </p:cNvSpPr>
          <p:nvPr>
            <p:ph type="body" idx="1"/>
          </p:nvPr>
        </p:nvSpPr>
        <p:spPr>
          <a:xfrm>
            <a:off x="637383" y="2356021"/>
            <a:ext cx="5439101" cy="6880372"/>
          </a:xfrm>
        </p:spPr>
        <p:txBody>
          <a:bodyPr/>
          <a:lstStyle/>
          <a:p>
            <a:endParaRPr lang="en-GB" altLang="en-US" dirty="0">
              <a:latin typeface="Arial" charset="0"/>
            </a:endParaRPr>
          </a:p>
        </p:txBody>
      </p:sp>
    </p:spTree>
    <p:extLst>
      <p:ext uri="{BB962C8B-B14F-4D97-AF65-F5344CB8AC3E}">
        <p14:creationId xmlns:p14="http://schemas.microsoft.com/office/powerpoint/2010/main" val="2491608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259E7-47A2-4DAE-9283-0A1163F11A0C}"/>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51283ADD-D91C-78A9-66FD-3A611BE82EC0}"/>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9A7BB797-F703-4FC2-7C4C-830F0639C5AA}"/>
              </a:ext>
            </a:extLst>
          </p:cNvPr>
          <p:cNvSpPr>
            <a:spLocks noGrp="1" noChangeArrowheads="1"/>
          </p:cNvSpPr>
          <p:nvPr>
            <p:ph type="body" idx="1"/>
          </p:nvPr>
        </p:nvSpPr>
        <p:spPr>
          <a:xfrm>
            <a:off x="637383" y="2356021"/>
            <a:ext cx="5439101" cy="6880372"/>
          </a:xfrm>
        </p:spPr>
        <p:txBody>
          <a:bodyPr/>
          <a:lstStyle/>
          <a:p>
            <a:endParaRPr lang="en-GB" altLang="en-US" dirty="0">
              <a:latin typeface="Arial" charset="0"/>
            </a:endParaRPr>
          </a:p>
        </p:txBody>
      </p:sp>
    </p:spTree>
    <p:extLst>
      <p:ext uri="{BB962C8B-B14F-4D97-AF65-F5344CB8AC3E}">
        <p14:creationId xmlns:p14="http://schemas.microsoft.com/office/powerpoint/2010/main" val="2782196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E1751-317C-4FB0-7321-538565CBE630}"/>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63985D4C-2B4F-8776-D71B-9B0498F123D9}"/>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1412E91D-752D-0FEC-891F-02855DFC9FE0}"/>
              </a:ext>
            </a:extLst>
          </p:cNvPr>
          <p:cNvSpPr>
            <a:spLocks noGrp="1" noChangeArrowheads="1"/>
          </p:cNvSpPr>
          <p:nvPr>
            <p:ph type="body" idx="1"/>
          </p:nvPr>
        </p:nvSpPr>
        <p:spPr>
          <a:xfrm>
            <a:off x="637383" y="2356021"/>
            <a:ext cx="5439101" cy="6880372"/>
          </a:xfrm>
        </p:spPr>
        <p:txBody>
          <a:bodyPr/>
          <a:lstStyle/>
          <a:p>
            <a:pPr marL="111125" marR="154305" lvl="0" indent="-6350" algn="just" defTabSz="914400" rtl="0" eaLnBrk="1" fontAlgn="auto" latinLnBrk="0" hangingPunct="1">
              <a:lnSpc>
                <a:spcPts val="12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Acute Trauma – </a:t>
            </a:r>
            <a:r>
              <a:rPr kumimoji="0" lang="en-US"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Can be because of a single, stressful, or dangerous event. Ask the students to give a few examples of acute trauma. They should mention incidents such as a car crash, robbery, burglary, a critical incident, stalking, harassment type offences. If they do not mention all or any, then go through the list and explain its not exhaustive.</a:t>
            </a:r>
            <a:endPar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Arial" panose="020B0604020202020204" pitchFamily="34" charset="0"/>
              <a:cs typeface="Times New Roman" panose="02020603050405020304" pitchFamily="18" charset="0"/>
            </a:endParaRPr>
          </a:p>
          <a:p>
            <a:pPr marL="111125" marR="154305" lvl="0" indent="-6350" algn="just" defTabSz="914400" rtl="0" eaLnBrk="1" fontAlgn="auto" latinLnBrk="0" hangingPunct="1">
              <a:lnSpc>
                <a:spcPts val="12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 </a:t>
            </a:r>
            <a:endPar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Arial" panose="020B0604020202020204" pitchFamily="34" charset="0"/>
              <a:cs typeface="Times New Roman" panose="02020603050405020304" pitchFamily="18" charset="0"/>
            </a:endParaRPr>
          </a:p>
          <a:p>
            <a:pPr marL="111125" marR="154305" lvl="0" indent="-6350" algn="just" defTabSz="914400" rtl="0" eaLnBrk="1" fontAlgn="auto" latinLnBrk="0" hangingPunct="1">
              <a:lnSpc>
                <a:spcPts val="12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Chronic Trauma – </a:t>
            </a:r>
            <a:r>
              <a:rPr kumimoji="0" lang="en-US"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This can result from </a:t>
            </a:r>
            <a:r>
              <a:rPr kumimoji="0" lang="en-US" sz="1800" b="1" i="1"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repeated and prolonged </a:t>
            </a:r>
            <a:r>
              <a:rPr kumimoji="0" lang="en-US"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exposure to highly stressful events. Ask students to give some examples e.g. child or domestic abuse, stalking and harassment, coercive &amp; controlling </a:t>
            </a:r>
            <a:r>
              <a:rPr kumimoji="0" lang="en-US" sz="1800" b="0" i="0" u="none" strike="noStrike" kern="1200" cap="none" spc="0" normalizeH="0" baseline="0" noProof="0" dirty="0" err="1">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behaviour</a:t>
            </a:r>
            <a:r>
              <a:rPr kumimoji="0" lang="en-US"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 trafficking and modern slavery offences</a:t>
            </a:r>
            <a:endPar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Arial" panose="020B0604020202020204" pitchFamily="34" charset="0"/>
              <a:cs typeface="Times New Roman" panose="02020603050405020304" pitchFamily="18" charset="0"/>
            </a:endParaRPr>
          </a:p>
          <a:p>
            <a:pPr marL="111125" marR="154305" lvl="0" indent="-6350" algn="just" defTabSz="914400" rtl="0" eaLnBrk="1" fontAlgn="auto" latinLnBrk="0" hangingPunct="1">
              <a:lnSpc>
                <a:spcPts val="12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 </a:t>
            </a:r>
            <a:endPar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Arial" panose="020B0604020202020204" pitchFamily="34" charset="0"/>
              <a:cs typeface="Times New Roman" panose="02020603050405020304" pitchFamily="18" charset="0"/>
            </a:endParaRPr>
          </a:p>
          <a:p>
            <a:pPr marL="111125" marR="154305" lvl="0" indent="-6350" algn="just" defTabSz="914400" rtl="0" eaLnBrk="1" fontAlgn="auto" latinLnBrk="0" hangingPunct="1">
              <a:lnSpc>
                <a:spcPts val="12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Complex Trauma –</a:t>
            </a:r>
            <a:r>
              <a:rPr kumimoji="0" lang="en-US" sz="1800" b="0" i="0" u="none" strike="noStrike" kern="1200" cap="none" spc="0" normalizeH="0" baseline="0" noProof="0" dirty="0">
                <a:ln>
                  <a:noFill/>
                </a:ln>
                <a:solidFill>
                  <a:srgbClr val="231F20"/>
                </a:solidFill>
                <a:effectLst/>
                <a:uLnTx/>
                <a:uFillTx/>
                <a:latin typeface="Arial" panose="020B0604020202020204" pitchFamily="34" charset="0"/>
                <a:ea typeface="Times New Roman" panose="02020603050405020304" pitchFamily="18" charset="0"/>
                <a:cs typeface="Arial" panose="020B0604020202020204" pitchFamily="34" charset="0"/>
              </a:rPr>
              <a:t> This can result from multiple traumatic events. Explain that this could include child abuse, profound neglect, adverse childhood experiences, family violence, sexual exploitation, trafficking, and community violence. There may be cross over with the three types of trauma described and the long-term effects can develop into mental health and post-traumatic stress disorder (PTSD).</a:t>
            </a:r>
            <a:endParaRPr kumimoji="0" lang="en-GB" sz="1800" b="0" i="0" u="none" strike="noStrike" kern="1200" cap="none" spc="0" normalizeH="0" baseline="0" noProof="0" dirty="0">
              <a:ln>
                <a:noFill/>
              </a:ln>
              <a:solidFill>
                <a:srgbClr val="231F20"/>
              </a:solidFill>
              <a:effectLst/>
              <a:uLnTx/>
              <a:uFillTx/>
              <a:latin typeface="Arial" panose="020B0604020202020204" pitchFamily="34" charset="0"/>
              <a:ea typeface="Arial" panose="020B0604020202020204" pitchFamily="34" charset="0"/>
              <a:cs typeface="Times New Roman" panose="02020603050405020304" pitchFamily="18" charset="0"/>
            </a:endParaRPr>
          </a:p>
          <a:p>
            <a:endParaRPr lang="en-GB" altLang="en-US" dirty="0">
              <a:latin typeface="Arial" charset="0"/>
            </a:endParaRPr>
          </a:p>
        </p:txBody>
      </p:sp>
    </p:spTree>
    <p:extLst>
      <p:ext uri="{BB962C8B-B14F-4D97-AF65-F5344CB8AC3E}">
        <p14:creationId xmlns:p14="http://schemas.microsoft.com/office/powerpoint/2010/main" val="29131588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92F7B-BA87-7EA4-3F9A-192B6C160B40}"/>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6B8BB19E-3C78-FA96-A916-DDA9E38CF881}"/>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6E094847-EE6B-20D4-5FF9-B6ADB51FF1BA}"/>
              </a:ext>
            </a:extLst>
          </p:cNvPr>
          <p:cNvSpPr>
            <a:spLocks noGrp="1" noChangeArrowheads="1"/>
          </p:cNvSpPr>
          <p:nvPr>
            <p:ph type="body" idx="1"/>
          </p:nvPr>
        </p:nvSpPr>
        <p:spPr>
          <a:xfrm>
            <a:off x="637383" y="2356021"/>
            <a:ext cx="5439101" cy="6880372"/>
          </a:xfrm>
        </p:spPr>
        <p:txBody>
          <a:bodyPr/>
          <a:lstStyle/>
          <a:p>
            <a:endParaRPr lang="en-GB" altLang="en-US" dirty="0">
              <a:latin typeface="Arial" charset="0"/>
            </a:endParaRPr>
          </a:p>
        </p:txBody>
      </p:sp>
    </p:spTree>
    <p:extLst>
      <p:ext uri="{BB962C8B-B14F-4D97-AF65-F5344CB8AC3E}">
        <p14:creationId xmlns:p14="http://schemas.microsoft.com/office/powerpoint/2010/main" val="1798922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C8FF9-A181-DCF9-58B5-909200DC3C90}"/>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31ADF13B-E0AC-77B2-C6B5-15943692119B}"/>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DCD2ACA5-50DC-9D0D-0C95-520331D9EC02}"/>
              </a:ext>
            </a:extLst>
          </p:cNvPr>
          <p:cNvSpPr>
            <a:spLocks noGrp="1" noChangeArrowheads="1"/>
          </p:cNvSpPr>
          <p:nvPr>
            <p:ph type="body" idx="1"/>
          </p:nvPr>
        </p:nvSpPr>
        <p:spPr>
          <a:xfrm>
            <a:off x="637383" y="2356021"/>
            <a:ext cx="5439101" cy="6880372"/>
          </a:xfrm>
        </p:spPr>
        <p:txBody>
          <a:bodyPr/>
          <a:lstStyle/>
          <a:p>
            <a:endParaRPr lang="en-GB" altLang="en-US" dirty="0">
              <a:latin typeface="Arial" charset="0"/>
            </a:endParaRPr>
          </a:p>
        </p:txBody>
      </p:sp>
    </p:spTree>
    <p:extLst>
      <p:ext uri="{BB962C8B-B14F-4D97-AF65-F5344CB8AC3E}">
        <p14:creationId xmlns:p14="http://schemas.microsoft.com/office/powerpoint/2010/main" val="222566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4F5FE-36D6-283C-3DC0-693D4F337FFE}"/>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72E4E0F3-FE6E-EA28-895E-8E711BDC18C0}"/>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7759740F-FD0A-AF39-69F3-A0A60809A0B8}"/>
              </a:ext>
            </a:extLst>
          </p:cNvPr>
          <p:cNvSpPr>
            <a:spLocks noGrp="1" noChangeArrowheads="1"/>
          </p:cNvSpPr>
          <p:nvPr>
            <p:ph type="body" idx="1"/>
          </p:nvPr>
        </p:nvSpPr>
        <p:spPr>
          <a:xfrm>
            <a:off x="637383" y="2356021"/>
            <a:ext cx="5439101" cy="6880372"/>
          </a:xfrm>
        </p:spPr>
        <p:txBody>
          <a:bodyPr/>
          <a:lstStyle/>
          <a:p>
            <a:endParaRPr lang="en-GB" altLang="en-US" dirty="0">
              <a:latin typeface="Arial" charset="0"/>
            </a:endParaRPr>
          </a:p>
        </p:txBody>
      </p:sp>
    </p:spTree>
    <p:extLst>
      <p:ext uri="{BB962C8B-B14F-4D97-AF65-F5344CB8AC3E}">
        <p14:creationId xmlns:p14="http://schemas.microsoft.com/office/powerpoint/2010/main" val="1537136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71DB2-0F53-B165-F8BC-D2F24B791A4B}"/>
            </a:ext>
          </a:extLst>
        </p:cNvPr>
        <p:cNvGrpSpPr/>
        <p:nvPr/>
      </p:nvGrpSpPr>
      <p:grpSpPr>
        <a:xfrm>
          <a:off x="0" y="0"/>
          <a:ext cx="0" cy="0"/>
          <a:chOff x="0" y="0"/>
          <a:chExt cx="0" cy="0"/>
        </a:xfrm>
      </p:grpSpPr>
      <p:sp>
        <p:nvSpPr>
          <p:cNvPr id="380930" name="Rectangle 2">
            <a:extLst>
              <a:ext uri="{FF2B5EF4-FFF2-40B4-BE49-F238E27FC236}">
                <a16:creationId xmlns:a16="http://schemas.microsoft.com/office/drawing/2014/main" id="{2048A0B7-9CD5-065C-C286-405239B9A880}"/>
              </a:ext>
            </a:extLst>
          </p:cNvPr>
          <p:cNvSpPr>
            <a:spLocks noGrp="1" noRot="1" noChangeAspect="1" noChangeArrowheads="1" noTextEdit="1"/>
          </p:cNvSpPr>
          <p:nvPr>
            <p:ph type="sldImg"/>
          </p:nvPr>
        </p:nvSpPr>
        <p:spPr>
          <a:xfrm>
            <a:off x="1911350" y="311150"/>
            <a:ext cx="2840038" cy="1598613"/>
          </a:xfrm>
          <a:ln/>
        </p:spPr>
      </p:sp>
      <p:sp>
        <p:nvSpPr>
          <p:cNvPr id="380931" name="Rectangle 3">
            <a:extLst>
              <a:ext uri="{FF2B5EF4-FFF2-40B4-BE49-F238E27FC236}">
                <a16:creationId xmlns:a16="http://schemas.microsoft.com/office/drawing/2014/main" id="{BA337C2C-FB9F-AF0B-65AB-3989AD921F82}"/>
              </a:ext>
            </a:extLst>
          </p:cNvPr>
          <p:cNvSpPr>
            <a:spLocks noGrp="1" noChangeArrowheads="1"/>
          </p:cNvSpPr>
          <p:nvPr>
            <p:ph type="body" idx="1"/>
          </p:nvPr>
        </p:nvSpPr>
        <p:spPr>
          <a:xfrm>
            <a:off x="637383" y="2356021"/>
            <a:ext cx="5439101" cy="6880372"/>
          </a:xfrm>
        </p:spPr>
        <p:txBody>
          <a:bodyPr/>
          <a:lstStyle/>
          <a:p>
            <a:endParaRPr lang="en-GB" altLang="en-US" dirty="0">
              <a:latin typeface="Arial" charset="0"/>
            </a:endParaRPr>
          </a:p>
        </p:txBody>
      </p:sp>
    </p:spTree>
    <p:extLst>
      <p:ext uri="{BB962C8B-B14F-4D97-AF65-F5344CB8AC3E}">
        <p14:creationId xmlns:p14="http://schemas.microsoft.com/office/powerpoint/2010/main" val="690744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2"/>
          <p:cNvSpPr>
            <a:spLocks noGrp="1" noRot="1" noChangeAspect="1" noChangeArrowheads="1" noTextEdit="1"/>
          </p:cNvSpPr>
          <p:nvPr>
            <p:ph type="sldImg"/>
          </p:nvPr>
        </p:nvSpPr>
        <p:spPr>
          <a:xfrm>
            <a:off x="2201863" y="120650"/>
            <a:ext cx="2406650" cy="1354138"/>
          </a:xfrm>
          <a:ln/>
        </p:spPr>
      </p:sp>
      <p:sp>
        <p:nvSpPr>
          <p:cNvPr id="386051" name="Rectangle 3"/>
          <p:cNvSpPr>
            <a:spLocks noGrp="1" noChangeArrowheads="1"/>
          </p:cNvSpPr>
          <p:nvPr>
            <p:ph type="body" idx="1"/>
          </p:nvPr>
        </p:nvSpPr>
        <p:spPr>
          <a:xfrm>
            <a:off x="703807" y="1614187"/>
            <a:ext cx="5391257" cy="8648624"/>
          </a:xfrm>
        </p:spPr>
        <p:txBody>
          <a:bodyPr/>
          <a:lstStyle/>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Some individuals and communities are more likely to experience repeat victimisation: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Residential areas where a high proportion of older people live (including council owned properties and sheltered housing organisations)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Areas where young people congregate, </a:t>
            </a:r>
            <a:r>
              <a:rPr lang="en-GB" sz="12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local parks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High density housing estates, either council or privately owned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Industrial and/or business areas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Areas with a collection of shops </a:t>
            </a:r>
            <a:r>
              <a:rPr lang="en-GB" sz="12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shopping centres </a:t>
            </a:r>
          </a:p>
          <a:p>
            <a:pPr marL="285750" indent="-285750">
              <a:buFont typeface="Arial" panose="020B0604020202020204" pitchFamily="34" charset="0"/>
              <a:buChar char="•"/>
            </a:pP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Certain types of criminal activity are more common in cases of repeat victimisation;  criminal damage/vandalism, burglary (both dwelling and commercial), theft (including theft of or from motor vehicles), assaults, domestic abuse, robbery, sexual offences and fraud.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Repeat Victimisation is often not reported to the police, or alternatively, the victim may report the crime but not give the full picture. A victim’s reasons for not reporting (or under-reporting) crimes may include that they may:</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too embarrassed or afraid to tell anyone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wish to maintain their privacy or deal with the matter themselves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believe the police would not or could not do anything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desensitised or resigned to crime as ‘a common occurrence’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fear reprisal (e.g. in the case of sexual assault by a family member)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dislike or fear the police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discouraged, following a negative previous experience of police or courts. </a:t>
            </a:r>
          </a:p>
          <a:p>
            <a:endParaRPr lang="en-GB" altLang="en-US" sz="1400" dirty="0">
              <a:ea typeface="ＭＳ Ｐゴシック" panose="020B0600070205080204" pitchFamily="34" charset="-128"/>
            </a:endParaRPr>
          </a:p>
        </p:txBody>
      </p:sp>
    </p:spTree>
    <p:extLst>
      <p:ext uri="{BB962C8B-B14F-4D97-AF65-F5344CB8AC3E}">
        <p14:creationId xmlns:p14="http://schemas.microsoft.com/office/powerpoint/2010/main" val="635105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2"/>
          <p:cNvSpPr>
            <a:spLocks noGrp="1" noRot="1" noChangeAspect="1" noChangeArrowheads="1" noTextEdit="1"/>
          </p:cNvSpPr>
          <p:nvPr>
            <p:ph type="sldImg"/>
          </p:nvPr>
        </p:nvSpPr>
        <p:spPr>
          <a:xfrm>
            <a:off x="2201863" y="120650"/>
            <a:ext cx="2406650" cy="1354138"/>
          </a:xfrm>
          <a:ln/>
        </p:spPr>
      </p:sp>
      <p:sp>
        <p:nvSpPr>
          <p:cNvPr id="386051" name="Rectangle 3"/>
          <p:cNvSpPr>
            <a:spLocks noGrp="1" noChangeArrowheads="1"/>
          </p:cNvSpPr>
          <p:nvPr>
            <p:ph type="body" idx="1"/>
          </p:nvPr>
        </p:nvSpPr>
        <p:spPr>
          <a:xfrm>
            <a:off x="703807" y="1614187"/>
            <a:ext cx="5391257" cy="8648624"/>
          </a:xfrm>
        </p:spPr>
        <p:txBody>
          <a:bodyPr/>
          <a:lstStyle/>
          <a:p>
            <a:pPr marL="0" indent="0">
              <a:buFont typeface="Arial" panose="020B0604020202020204" pitchFamily="34" charset="0"/>
              <a:buNone/>
            </a:pPr>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Establishing a rapport </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will encourage a victim or witness to discuss their immediate needs, fears and concerns.</a:t>
            </a:r>
          </a:p>
          <a:p>
            <a:pPr marL="0" indent="0">
              <a:buFont typeface="Arial" panose="020B0604020202020204" pitchFamily="34" charset="0"/>
              <a:buNone/>
            </a:pPr>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Treating each person as an individual </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and not harbouring stereotypes which can affect an officers   communication style allows sensitivity to the persons needs. Some people only require simple words of advice, others need more practical action. </a:t>
            </a:r>
          </a:p>
          <a:p>
            <a:pPr marL="0" indent="0">
              <a:buFont typeface="Arial" panose="020B0604020202020204" pitchFamily="34" charset="0"/>
              <a:buNone/>
            </a:pPr>
            <a:r>
              <a:rPr lang="en-GB" sz="1200" b="1" dirty="0">
                <a:solidFill>
                  <a:srgbClr val="002060"/>
                </a:solidFill>
              </a:rPr>
              <a:t>Communicate clearly and </a:t>
            </a:r>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listen attentively </a:t>
            </a:r>
            <a:r>
              <a:rPr lang="en-GB" sz="1200" b="0" dirty="0">
                <a:solidFill>
                  <a:srgbClr val="002060"/>
                </a:solidFill>
              </a:rPr>
              <a:t>s</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howing consideration and courtesy throughout will help encourage victims and witnesses to be more forthcoming and express their views about what has happened to them. If a person feels the police are uncaring and insensitive to their problems, it may be more difficult to build up a rapport with them.</a:t>
            </a:r>
          </a:p>
          <a:p>
            <a:pPr marL="0" indent="0">
              <a:buFont typeface="Arial" panose="020B0604020202020204" pitchFamily="34" charset="0"/>
              <a:buNone/>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Some people only require simple words of advice, others need more practical action.</a:t>
            </a:r>
          </a:p>
          <a:p>
            <a:r>
              <a:rPr lang="en-GB" sz="1200" b="1" dirty="0">
                <a:solidFill>
                  <a:srgbClr val="002060"/>
                </a:solidFill>
                <a:latin typeface="Arial" panose="020B0604020202020204" pitchFamily="34" charset="0"/>
                <a:cs typeface="Arial" panose="020B0604020202020204" pitchFamily="34" charset="0"/>
              </a:rPr>
              <a:t>Vulnerable or Intimidated - </a:t>
            </a:r>
            <a:r>
              <a:rPr lang="en-GB" sz="1200" b="0" dirty="0">
                <a:solidFill>
                  <a:srgbClr val="002060"/>
                </a:solidFill>
                <a:latin typeface="Arial" panose="020B0604020202020204" pitchFamily="34" charset="0"/>
                <a:cs typeface="Arial" panose="020B0604020202020204" pitchFamily="34" charset="0"/>
              </a:rPr>
              <a:t>d</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iscuss with vulnerable and intimidated victims which special measures would be most appropriate to assist them in giving evidence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Immediate support needs</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should be identified and the person advised regarding what resources are available so that they can make informed requests and decisions. </a:t>
            </a:r>
          </a:p>
          <a:p>
            <a:pPr>
              <a:lnSpc>
                <a:spcPct val="90000"/>
              </a:lnSpc>
            </a:pPr>
            <a:r>
              <a:rPr lang="en-GB" altLang="en-US" sz="1200" b="1" dirty="0">
                <a:latin typeface="Arial" charset="0"/>
              </a:rPr>
              <a:t>Sources of Support </a:t>
            </a:r>
            <a:r>
              <a:rPr lang="en-GB" altLang="en-US" sz="1200" dirty="0">
                <a:latin typeface="Arial" charset="0"/>
              </a:rPr>
              <a:t>may come from: Parents/Guardians, Social Services/Youth Services, Appropriate Adult, Voluntary sector – </a:t>
            </a:r>
            <a:r>
              <a:rPr lang="en-GB" altLang="en-US" sz="1200" dirty="0" err="1">
                <a:latin typeface="Arial" charset="0"/>
              </a:rPr>
              <a:t>eg</a:t>
            </a:r>
            <a:r>
              <a:rPr lang="en-GB" altLang="en-US" sz="1200" dirty="0">
                <a:latin typeface="Arial" charset="0"/>
              </a:rPr>
              <a:t> MIND, Victim Support, Legal advice, Medical practitioner,</a:t>
            </a:r>
          </a:p>
          <a:p>
            <a:pPr>
              <a:lnSpc>
                <a:spcPct val="90000"/>
              </a:lnSpc>
            </a:pPr>
            <a:r>
              <a:rPr lang="en-GB" altLang="en-US" sz="1200" dirty="0">
                <a:latin typeface="Arial" charset="0"/>
              </a:rPr>
              <a:t>Trained specialist interviewer, Special Measures</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Interpreters</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should be considered so that wherever possible, people will be communicated with in the language of their choice.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4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4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400" b="0"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2882005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1816100" y="120650"/>
            <a:ext cx="2800350" cy="1576388"/>
          </a:xfrm>
          <a:ln/>
        </p:spPr>
      </p:sp>
      <p:sp>
        <p:nvSpPr>
          <p:cNvPr id="40963" name="Notes Placeholder 2"/>
          <p:cNvSpPr>
            <a:spLocks noGrp="1"/>
          </p:cNvSpPr>
          <p:nvPr>
            <p:ph type="body" idx="1"/>
          </p:nvPr>
        </p:nvSpPr>
        <p:spPr>
          <a:xfrm>
            <a:off x="1575" y="1706142"/>
            <a:ext cx="6685953" cy="882195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Accurately documenting written records of a person’s needs, any agreements reached and the support offered is vital for the smooth progress and in case of an inquiry.</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Records of any agreements </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reached with the individual regarding meeting their needs provides a record that can be referred to later to ensure nothing is overlooked.</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If a </a:t>
            </a:r>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complaint</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is made by the individual that their needs were not addressed, this written record will be important. </a:t>
            </a:r>
          </a:p>
          <a:p>
            <a:r>
              <a:rPr lang="en-GB" altLang="en-US" sz="1200" b="0" i="0" u="none" strike="noStrike" kern="1200" baseline="0" dirty="0">
                <a:solidFill>
                  <a:schemeClr val="tx1"/>
                </a:solidFill>
                <a:latin typeface="Arial" pitchFamily="34" charset="0"/>
                <a:ea typeface="ＭＳ Ｐゴシック" pitchFamily="-112" charset="-128"/>
              </a:rPr>
              <a:t>A written record will also assist in ensuring that e</a:t>
            </a:r>
            <a:r>
              <a:rPr lang="en-GB" altLang="en-US" sz="1200" dirty="0">
                <a:ea typeface="ＭＳ Ｐゴシック" panose="020B0600070205080204" pitchFamily="34" charset="-128"/>
              </a:rPr>
              <a:t>ssential evidential details are not omitted. </a:t>
            </a:r>
          </a:p>
          <a:p>
            <a:r>
              <a:rPr lang="en-GB" altLang="en-US" sz="1200" b="1" dirty="0">
                <a:ea typeface="ＭＳ Ｐゴシック" panose="020B0600070205080204" pitchFamily="34" charset="-128"/>
              </a:rPr>
              <a:t>Continuity: </a:t>
            </a:r>
            <a:r>
              <a:rPr lang="en-GB" altLang="en-US" sz="1200" b="0" dirty="0">
                <a:ea typeface="ＭＳ Ｐゴシック" panose="020B0600070205080204" pitchFamily="34" charset="-128"/>
              </a:rPr>
              <a:t>a number of persons </a:t>
            </a:r>
            <a:r>
              <a:rPr lang="en-GB" altLang="en-US" sz="1200" dirty="0">
                <a:ea typeface="ＭＳ Ｐゴシック" panose="020B0600070205080204" pitchFamily="34" charset="-128"/>
              </a:rPr>
              <a:t>may be involved in the enquiry so to ensure that everyone  understands exactly what has happened it is important to record the decisions that have been made so the job can be done efficiently.</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200" b="1" dirty="0">
                <a:ea typeface="ＭＳ Ｐゴシック" panose="020B0600070205080204" pitchFamily="34" charset="-128"/>
              </a:rPr>
              <a:t>Continuity of Evidence:</a:t>
            </a:r>
            <a:r>
              <a:rPr lang="en-GB" altLang="en-US" sz="1200" dirty="0">
                <a:ea typeface="ＭＳ Ｐゴシック" panose="020B0600070205080204" pitchFamily="34" charset="-128"/>
              </a:rPr>
              <a:t> some interviews with vulnerable people can take place over a number of sessions/days because of communication requirements. Accounts from previous interviews</a:t>
            </a:r>
          </a:p>
          <a:p>
            <a:r>
              <a:rPr lang="en-GB" altLang="en-US" sz="1200" dirty="0">
                <a:ea typeface="ＭＳ Ｐゴシック" panose="020B0600070205080204" pitchFamily="34" charset="-128"/>
              </a:rPr>
              <a:t>need to be summarised so the interview can start where it left off. </a:t>
            </a:r>
          </a:p>
          <a:p>
            <a:r>
              <a:rPr lang="en-GB" altLang="en-US" sz="1200" b="1" dirty="0">
                <a:ea typeface="ＭＳ Ｐゴシック" panose="020B0600070205080204" pitchFamily="34" charset="-128"/>
              </a:rPr>
              <a:t>Exclusion or Inadmissible Evidence:</a:t>
            </a:r>
            <a:r>
              <a:rPr lang="en-GB" altLang="en-US" sz="1200" dirty="0">
                <a:ea typeface="ＭＳ Ｐゴシック" panose="020B0600070205080204" pitchFamily="34" charset="-128"/>
              </a:rPr>
              <a:t> the police/CPS need to demonstrate that they followed the rules regarding vulnerable/intimidated witnesses from the beginning – potential evidence may be excluded by the court if they don’t.</a:t>
            </a:r>
          </a:p>
          <a:p>
            <a:r>
              <a:rPr lang="en-GB" altLang="en-US" sz="1200" b="1" dirty="0">
                <a:ea typeface="ＭＳ Ｐゴシック" panose="020B0600070205080204" pitchFamily="34" charset="-128"/>
              </a:rPr>
              <a:t>Victim Personal Statements (VPS):</a:t>
            </a:r>
            <a:r>
              <a:rPr lang="en-GB" altLang="en-US" sz="1200" dirty="0">
                <a:ea typeface="ＭＳ Ｐゴシック" panose="020B0600070205080204" pitchFamily="34" charset="-128"/>
              </a:rPr>
              <a:t> statements made by the victim at the end of their evidential statements to tell the court the impact of the crime on the individual. They are read out in court after a finding of guilt and help the magistrate/judge determine the severity of the sentence – </a:t>
            </a:r>
            <a:r>
              <a:rPr lang="en-GB" altLang="en-US" sz="1200" b="1" dirty="0">
                <a:ea typeface="ＭＳ Ｐゴシック" panose="020B0600070205080204" pitchFamily="34" charset="-128"/>
              </a:rPr>
              <a:t>they</a:t>
            </a: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must not be left out. </a:t>
            </a:r>
            <a:r>
              <a:rPr lang="en-GB" altLang="en-US" sz="1200" b="0" dirty="0">
                <a:ea typeface="ＭＳ Ｐゴシック" panose="020B0600070205080204" pitchFamily="34" charset="-128"/>
              </a:rPr>
              <a:t>(VPS is covered in more detail in the following slides)</a:t>
            </a:r>
          </a:p>
          <a:p>
            <a:endParaRPr lang="en-GB" altLang="en-US" sz="1200" b="1" dirty="0">
              <a:ea typeface="ＭＳ Ｐゴシック" panose="020B0600070205080204" pitchFamily="34"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It is important that the person is made aware of the force’s confidentiality policy and how the Data Protection Act 1998 affects them. They should be informed how the information they are giving will be recorded, how it will be stored and who will have access to it. This will be particularly important to people who may feel threatened by the perpetrator(s) of a crime or ASB, as they may be worried that the perpetrators will find out what they have said and of any potential repercussions.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It is important to build upon the relationship of trust that has been established and reassure them that their information will be handled securely. </a:t>
            </a:r>
          </a:p>
          <a:p>
            <a:endParaRPr lang="en-GB" altLang="en-US" sz="1400" dirty="0">
              <a:ea typeface="ＭＳ Ｐゴシック" panose="020B0600070205080204" pitchFamily="34" charset="-128"/>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0888" indent="-2889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5700"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766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81213"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384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956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528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10013"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57136F-B42F-43F1-B3FD-840755876A4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626030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2"/>
          <p:cNvSpPr>
            <a:spLocks noGrp="1" noRot="1" noChangeAspect="1" noChangeArrowheads="1" noTextEdit="1"/>
          </p:cNvSpPr>
          <p:nvPr>
            <p:ph type="sldImg"/>
          </p:nvPr>
        </p:nvSpPr>
        <p:spPr>
          <a:xfrm>
            <a:off x="2327275" y="111125"/>
            <a:ext cx="2216150" cy="1247775"/>
          </a:xfrm>
          <a:ln/>
        </p:spPr>
      </p:sp>
      <p:sp>
        <p:nvSpPr>
          <p:cNvPr id="386051" name="Rectangle 3"/>
          <p:cNvSpPr>
            <a:spLocks noGrp="1" noChangeArrowheads="1"/>
          </p:cNvSpPr>
          <p:nvPr>
            <p:ph type="body" idx="1"/>
          </p:nvPr>
        </p:nvSpPr>
        <p:spPr>
          <a:xfrm>
            <a:off x="710052" y="1486921"/>
            <a:ext cx="5439101" cy="7966747"/>
          </a:xfrm>
        </p:spPr>
        <p:txBody>
          <a:bodyPr/>
          <a:lstStyle/>
          <a:p>
            <a:r>
              <a:rPr lang="en-US" altLang="en-US" sz="1400" dirty="0">
                <a:latin typeface="Arial" charset="0"/>
                <a:cs typeface="Times New Roman" pitchFamily="18" charset="0"/>
              </a:rPr>
              <a:t>Security – After a crime the victim or witness may feel vulnerable or unsafe.  </a:t>
            </a:r>
          </a:p>
          <a:p>
            <a:r>
              <a:rPr lang="en-US" altLang="en-US" sz="1400" dirty="0">
                <a:latin typeface="Arial" charset="0"/>
                <a:cs typeface="Times New Roman" pitchFamily="18" charset="0"/>
              </a:rPr>
              <a:t>They may feel angry</a:t>
            </a:r>
          </a:p>
          <a:p>
            <a:r>
              <a:rPr lang="en-US" altLang="en-US" sz="1400" dirty="0">
                <a:latin typeface="Arial" charset="0"/>
                <a:cs typeface="Times New Roman" pitchFamily="18" charset="0"/>
              </a:rPr>
              <a:t>Always allow victim to talk…let off steam…and express their feelings.</a:t>
            </a:r>
            <a:br>
              <a:rPr lang="en-US" altLang="en-US" sz="1400" dirty="0">
                <a:latin typeface="Arial" charset="0"/>
                <a:cs typeface="Times New Roman" pitchFamily="18" charset="0"/>
              </a:rPr>
            </a:br>
            <a:endParaRPr lang="en-US" altLang="en-US" sz="1400" dirty="0">
              <a:latin typeface="Arial" charset="0"/>
              <a:cs typeface="Times New Roman" pitchFamily="18" charset="0"/>
            </a:endParaRPr>
          </a:p>
          <a:p>
            <a:r>
              <a:rPr lang="en-US" altLang="en-US" sz="1400" dirty="0">
                <a:latin typeface="Arial" charset="0"/>
                <a:cs typeface="Times New Roman" pitchFamily="18" charset="0"/>
              </a:rPr>
              <a:t>You should try to </a:t>
            </a:r>
            <a:r>
              <a:rPr lang="en-US" altLang="en-US" sz="1400" b="1" dirty="0">
                <a:latin typeface="Arial" charset="0"/>
                <a:cs typeface="Times New Roman" pitchFamily="18" charset="0"/>
              </a:rPr>
              <a:t>reassure</a:t>
            </a:r>
            <a:r>
              <a:rPr lang="en-US" altLang="en-US" sz="1400" dirty="0">
                <a:latin typeface="Arial" charset="0"/>
                <a:cs typeface="Times New Roman" pitchFamily="18" charset="0"/>
              </a:rPr>
              <a:t> them as best as possible in the circumstances and </a:t>
            </a:r>
            <a:r>
              <a:rPr lang="en-US" altLang="en-US" sz="1400" b="1" dirty="0">
                <a:latin typeface="Arial" charset="0"/>
                <a:cs typeface="Times New Roman" pitchFamily="18" charset="0"/>
              </a:rPr>
              <a:t>explain</a:t>
            </a:r>
            <a:r>
              <a:rPr lang="en-US" altLang="en-US" sz="1400" dirty="0">
                <a:latin typeface="Arial" charset="0"/>
                <a:cs typeface="Times New Roman" pitchFamily="18" charset="0"/>
              </a:rPr>
              <a:t>:</a:t>
            </a:r>
          </a:p>
          <a:p>
            <a:r>
              <a:rPr lang="en-US" altLang="en-US" sz="1400" dirty="0">
                <a:latin typeface="Arial" charset="0"/>
                <a:cs typeface="Times New Roman" pitchFamily="18" charset="0"/>
              </a:rPr>
              <a:t>·  Who you are</a:t>
            </a:r>
            <a:br>
              <a:rPr lang="en-US" altLang="en-US" sz="1400" dirty="0">
                <a:latin typeface="Arial" charset="0"/>
                <a:cs typeface="Times New Roman" pitchFamily="18" charset="0"/>
              </a:rPr>
            </a:br>
            <a:r>
              <a:rPr lang="en-US" altLang="en-US" sz="1400" dirty="0">
                <a:latin typeface="Arial" charset="0"/>
                <a:cs typeface="Times New Roman" pitchFamily="18" charset="0"/>
              </a:rPr>
              <a:t>·  Your role in the case</a:t>
            </a:r>
            <a:br>
              <a:rPr lang="en-US" altLang="en-US" sz="1400" dirty="0">
                <a:latin typeface="Arial" charset="0"/>
                <a:cs typeface="Times New Roman" pitchFamily="18" charset="0"/>
              </a:rPr>
            </a:br>
            <a:r>
              <a:rPr lang="en-US" altLang="en-US" sz="1400" dirty="0">
                <a:latin typeface="Arial" charset="0"/>
                <a:cs typeface="Times New Roman" pitchFamily="18" charset="0"/>
              </a:rPr>
              <a:t>·  The police role and functions</a:t>
            </a:r>
            <a:br>
              <a:rPr lang="en-US" altLang="en-US" sz="1400" dirty="0">
                <a:latin typeface="Arial" charset="0"/>
                <a:cs typeface="Times New Roman" pitchFamily="18" charset="0"/>
              </a:rPr>
            </a:br>
            <a:endParaRPr lang="en-US" altLang="en-US" sz="1400" dirty="0">
              <a:latin typeface="Arial" charset="0"/>
              <a:cs typeface="Times New Roman" pitchFamily="18" charset="0"/>
            </a:endParaRPr>
          </a:p>
          <a:p>
            <a:r>
              <a:rPr lang="en-US" altLang="en-US" sz="1400" dirty="0">
                <a:latin typeface="Arial" charset="0"/>
                <a:cs typeface="Times New Roman" pitchFamily="18" charset="0"/>
              </a:rPr>
              <a:t>Give victims as much control and decision making as possible.</a:t>
            </a:r>
            <a:br>
              <a:rPr lang="en-US" altLang="en-US" sz="1400" dirty="0">
                <a:latin typeface="Arial" charset="0"/>
                <a:cs typeface="Times New Roman" pitchFamily="18" charset="0"/>
              </a:rPr>
            </a:br>
            <a:r>
              <a:rPr lang="en-US" altLang="en-US" sz="1400" dirty="0">
                <a:latin typeface="Arial" charset="0"/>
                <a:cs typeface="Times New Roman" pitchFamily="18" charset="0"/>
              </a:rPr>
              <a:t>Confirm their ability to have control and to make decisions related to their case but at the same time you are the professional and you must </a:t>
            </a:r>
            <a:r>
              <a:rPr lang="en-US" altLang="en-US" sz="1400" b="1" dirty="0">
                <a:latin typeface="Arial" charset="0"/>
                <a:cs typeface="Times New Roman" pitchFamily="18" charset="0"/>
              </a:rPr>
              <a:t>assess </a:t>
            </a:r>
            <a:r>
              <a:rPr lang="en-US" altLang="en-US" sz="1400" dirty="0">
                <a:latin typeface="Arial" charset="0"/>
                <a:cs typeface="Times New Roman" pitchFamily="18" charset="0"/>
              </a:rPr>
              <a:t>their needs.</a:t>
            </a:r>
          </a:p>
          <a:p>
            <a:r>
              <a:rPr lang="en-US" altLang="en-US" sz="1400" dirty="0">
                <a:latin typeface="Arial" charset="0"/>
                <a:cs typeface="Times New Roman" pitchFamily="18" charset="0"/>
              </a:rPr>
              <a:t> </a:t>
            </a:r>
          </a:p>
          <a:p>
            <a:r>
              <a:rPr lang="en-US" altLang="en-US" sz="1400" b="1" dirty="0">
                <a:latin typeface="Arial" charset="0"/>
                <a:cs typeface="Times New Roman" pitchFamily="18" charset="0"/>
              </a:rPr>
              <a:t>Advise </a:t>
            </a:r>
            <a:r>
              <a:rPr lang="en-US" altLang="en-US" sz="1400" dirty="0">
                <a:latin typeface="Arial" charset="0"/>
                <a:cs typeface="Times New Roman" pitchFamily="18" charset="0"/>
              </a:rPr>
              <a:t>victims about the Victim Support Scheme and r</a:t>
            </a:r>
            <a:r>
              <a:rPr lang="en-US" altLang="en-US" sz="1400" b="1" dirty="0">
                <a:latin typeface="Arial" charset="0"/>
                <a:cs typeface="Times New Roman" pitchFamily="18" charset="0"/>
              </a:rPr>
              <a:t>ecommend</a:t>
            </a:r>
            <a:r>
              <a:rPr lang="en-US" altLang="en-US" sz="1400" dirty="0">
                <a:latin typeface="Arial" charset="0"/>
                <a:cs typeface="Times New Roman" pitchFamily="18" charset="0"/>
              </a:rPr>
              <a:t> any further appropriate support agencies </a:t>
            </a:r>
          </a:p>
          <a:p>
            <a:r>
              <a:rPr lang="en-GB" sz="1400" b="1" dirty="0"/>
              <a:t>Every victim of crime should be given a copy of the Home Office leaflet ‘Victims of Crime’ </a:t>
            </a:r>
            <a:r>
              <a:rPr lang="en-GB" sz="1400" dirty="0"/>
              <a:t>(available from your station stores). This should be provided by the initial investigating officer (usually you). You should carry some of these leaflets around with you. </a:t>
            </a:r>
          </a:p>
          <a:p>
            <a:r>
              <a:rPr lang="en-GB" sz="1400" dirty="0"/>
              <a:t>The last page of the ‘Victims of Crime’ leaflet informs victims about Victim Support. It explains that certain kinds of crime are automatically referred to Victim Support unless the victim objects. </a:t>
            </a:r>
          </a:p>
          <a:p>
            <a:r>
              <a:rPr lang="en-US" altLang="en-US" sz="1400" dirty="0">
                <a:latin typeface="Arial" charset="0"/>
                <a:cs typeface="Times New Roman" pitchFamily="18" charset="0"/>
              </a:rPr>
              <a:t>Always provide your name and telephone number for follow-up.</a:t>
            </a:r>
            <a:br>
              <a:rPr lang="en-US" altLang="en-US" sz="1400" dirty="0">
                <a:latin typeface="Arial" charset="0"/>
                <a:cs typeface="Times New Roman" pitchFamily="18" charset="0"/>
              </a:rPr>
            </a:br>
            <a:r>
              <a:rPr lang="en-US" altLang="en-US" sz="1400" dirty="0">
                <a:latin typeface="Arial" charset="0"/>
                <a:cs typeface="Times New Roman" pitchFamily="18" charset="0"/>
              </a:rPr>
              <a:t>The service you give them at this stage will set the scene for any later involvement in the CJS – for instance giving evidence</a:t>
            </a:r>
          </a:p>
          <a:p>
            <a:r>
              <a:rPr lang="en-US" altLang="en-US" sz="1400" dirty="0">
                <a:latin typeface="Arial" charset="0"/>
                <a:cs typeface="Times New Roman" pitchFamily="18" charset="0"/>
              </a:rPr>
              <a:t>Victims need to know that you have done your best to help resolve the problem.</a:t>
            </a:r>
          </a:p>
          <a:p>
            <a:r>
              <a:rPr lang="en-US" altLang="en-US" sz="1400" dirty="0">
                <a:latin typeface="Arial" charset="0"/>
                <a:cs typeface="Times New Roman" pitchFamily="18" charset="0"/>
              </a:rPr>
              <a:t>They want to know what is happening even if it is not good news.  </a:t>
            </a:r>
          </a:p>
          <a:p>
            <a:endParaRPr lang="en-US" altLang="en-US" sz="1400" dirty="0">
              <a:latin typeface="Arial" charset="0"/>
              <a:cs typeface="Times New Roman"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2"/>
          <p:cNvSpPr>
            <a:spLocks noGrp="1" noRot="1" noChangeAspect="1" noChangeArrowheads="1" noTextEdit="1"/>
          </p:cNvSpPr>
          <p:nvPr>
            <p:ph type="sldImg"/>
          </p:nvPr>
        </p:nvSpPr>
        <p:spPr>
          <a:xfrm>
            <a:off x="2268538" y="109538"/>
            <a:ext cx="1968500" cy="1108075"/>
          </a:xfrm>
          <a:ln/>
        </p:spPr>
      </p:sp>
      <p:sp>
        <p:nvSpPr>
          <p:cNvPr id="418819" name="Rectangle 3"/>
          <p:cNvSpPr>
            <a:spLocks noGrp="1" noChangeArrowheads="1"/>
          </p:cNvSpPr>
          <p:nvPr>
            <p:ph type="body" idx="1"/>
          </p:nvPr>
        </p:nvSpPr>
        <p:spPr>
          <a:xfrm>
            <a:off x="710052" y="1414496"/>
            <a:ext cx="5439101" cy="8111597"/>
          </a:xfrm>
        </p:spPr>
        <p:txBody>
          <a:bodyPr/>
          <a:lstStyle/>
          <a:p>
            <a:pPr>
              <a:spcBef>
                <a:spcPts val="0"/>
              </a:spcBef>
              <a:spcAft>
                <a:spcPts val="1812"/>
              </a:spcAft>
              <a:buClr>
                <a:schemeClr val="accent2"/>
              </a:buClr>
            </a:pPr>
            <a:r>
              <a:rPr lang="en-US" altLang="en-US" sz="1400" b="1" dirty="0">
                <a:latin typeface="Arial" charset="0"/>
              </a:rPr>
              <a:t>Vulnerable witnesses</a:t>
            </a:r>
          </a:p>
          <a:p>
            <a:pPr marL="287779" indent="-287779">
              <a:spcBef>
                <a:spcPts val="0"/>
              </a:spcBef>
              <a:spcAft>
                <a:spcPts val="1812"/>
              </a:spcAft>
              <a:buClr>
                <a:schemeClr val="accent2"/>
              </a:buClr>
              <a:buFont typeface="Arial" panose="020B0604020202020204" pitchFamily="34" charset="0"/>
              <a:buChar char="•"/>
            </a:pPr>
            <a:r>
              <a:rPr lang="en-US" altLang="en-US" sz="1400" dirty="0">
                <a:latin typeface="Arial" charset="0"/>
              </a:rPr>
              <a:t>Children under 18 years of age at the time of the hearing</a:t>
            </a:r>
          </a:p>
          <a:p>
            <a:pPr marL="287779" indent="-287779">
              <a:spcBef>
                <a:spcPts val="0"/>
              </a:spcBef>
              <a:spcAft>
                <a:spcPts val="1812"/>
              </a:spcAft>
              <a:buClr>
                <a:schemeClr val="accent2"/>
              </a:buClr>
              <a:buFont typeface="Arial" panose="020B0604020202020204" pitchFamily="34" charset="0"/>
              <a:buChar char="•"/>
            </a:pPr>
            <a:r>
              <a:rPr lang="en-US" altLang="en-US" sz="1400" dirty="0"/>
              <a:t>People whose quality of evidence is likely to be diminished because they are:</a:t>
            </a:r>
          </a:p>
          <a:p>
            <a:pPr>
              <a:spcBef>
                <a:spcPts val="0"/>
              </a:spcBef>
              <a:spcAft>
                <a:spcPts val="1812"/>
              </a:spcAft>
              <a:buClr>
                <a:schemeClr val="accent2"/>
              </a:buClr>
            </a:pPr>
            <a:r>
              <a:rPr lang="en-US" altLang="en-US" sz="1400" dirty="0">
                <a:latin typeface="Arial" charset="0"/>
              </a:rPr>
              <a:t> suffering from a mental disorder (as detailed under the Mental Health Act 1983) -  People with a psychopathic or any other personality disorder, schizophrenia or any other mental disorder.  In some circumstances, this might include a clinical diagnosis of depression</a:t>
            </a:r>
          </a:p>
          <a:p>
            <a:pPr marL="287779" indent="-287779">
              <a:spcBef>
                <a:spcPts val="0"/>
              </a:spcBef>
              <a:spcAft>
                <a:spcPts val="1812"/>
              </a:spcAft>
              <a:buClr>
                <a:schemeClr val="accent2"/>
              </a:buClr>
              <a:buFont typeface="Arial" panose="020B0604020202020204" pitchFamily="34" charset="0"/>
              <a:buChar char="•"/>
            </a:pPr>
            <a:r>
              <a:rPr lang="en-US" altLang="en-US" sz="1400" dirty="0">
                <a:latin typeface="Arial" charset="0"/>
              </a:rPr>
              <a:t>Otherwise have a significant impairment of intelligence and social functioning, - people with learning disabilities</a:t>
            </a:r>
          </a:p>
          <a:p>
            <a:pPr>
              <a:lnSpc>
                <a:spcPct val="90000"/>
              </a:lnSpc>
              <a:buClr>
                <a:srgbClr val="0000FF"/>
              </a:buClr>
            </a:pPr>
            <a:r>
              <a:rPr lang="en-US" altLang="en-US" sz="1400" dirty="0">
                <a:latin typeface="Arial" charset="0"/>
              </a:rPr>
              <a:t>people with Alzheimer’s Disease or other forms of dementia</a:t>
            </a:r>
          </a:p>
          <a:p>
            <a:pPr>
              <a:lnSpc>
                <a:spcPct val="90000"/>
              </a:lnSpc>
              <a:buClr>
                <a:srgbClr val="0000FF"/>
              </a:buClr>
            </a:pPr>
            <a:endParaRPr lang="en-US" altLang="en-US" sz="1400" dirty="0">
              <a:latin typeface="Arial" charset="0"/>
            </a:endParaRPr>
          </a:p>
          <a:p>
            <a:pPr marL="287779" indent="-287779">
              <a:lnSpc>
                <a:spcPct val="90000"/>
              </a:lnSpc>
              <a:buClr>
                <a:srgbClr val="0000FF"/>
              </a:buClr>
              <a:buFont typeface="Arial" panose="020B0604020202020204" pitchFamily="34" charset="0"/>
              <a:buChar char="•"/>
            </a:pPr>
            <a:r>
              <a:rPr lang="en-US" altLang="en-US" sz="1400" dirty="0">
                <a:latin typeface="Arial" charset="0"/>
              </a:rPr>
              <a:t>Have a physical disability or are suffering from a physical disorder</a:t>
            </a:r>
          </a:p>
          <a:p>
            <a:pPr>
              <a:lnSpc>
                <a:spcPct val="90000"/>
              </a:lnSpc>
              <a:buClr>
                <a:srgbClr val="0000FF"/>
              </a:buClr>
            </a:pPr>
            <a:r>
              <a:rPr lang="en-US" altLang="en-US" sz="1400" dirty="0">
                <a:latin typeface="Arial" charset="0"/>
              </a:rPr>
              <a:t>people suffering from impairments of their hearing or speech</a:t>
            </a:r>
          </a:p>
          <a:p>
            <a:pPr>
              <a:lnSpc>
                <a:spcPct val="90000"/>
              </a:lnSpc>
              <a:buClr>
                <a:srgbClr val="0000FF"/>
              </a:buClr>
            </a:pPr>
            <a:r>
              <a:rPr lang="en-US" altLang="en-US" sz="1400" dirty="0">
                <a:latin typeface="Arial" charset="0"/>
              </a:rPr>
              <a:t>people who have limited mobility, for example, users of wheelchairs and other aids to assist their movement.</a:t>
            </a:r>
          </a:p>
          <a:p>
            <a:pPr>
              <a:lnSpc>
                <a:spcPct val="90000"/>
              </a:lnSpc>
              <a:buClr>
                <a:srgbClr val="0000FF"/>
              </a:buClr>
            </a:pPr>
            <a:endParaRPr lang="en-US" altLang="en-US" sz="1400" dirty="0">
              <a:latin typeface="Arial" charset="0"/>
            </a:endParaRPr>
          </a:p>
          <a:p>
            <a:pPr>
              <a:lnSpc>
                <a:spcPct val="90000"/>
              </a:lnSpc>
              <a:buClr>
                <a:srgbClr val="0000FF"/>
              </a:buClr>
            </a:pPr>
            <a:r>
              <a:rPr lang="en-US" altLang="en-US" sz="1400" dirty="0">
                <a:latin typeface="Arial" charset="0"/>
              </a:rPr>
              <a:t>The term ‘mental disorder’ has been used to correctly reflect the Mental Health Act 1983.</a:t>
            </a:r>
          </a:p>
          <a:p>
            <a:pPr>
              <a:lnSpc>
                <a:spcPct val="90000"/>
              </a:lnSpc>
              <a:buClr>
                <a:srgbClr val="0000FF"/>
              </a:buClr>
            </a:pPr>
            <a:r>
              <a:rPr lang="en-US" altLang="en-US" sz="1400" dirty="0">
                <a:latin typeface="Arial" charset="0"/>
              </a:rPr>
              <a:t>Outside of legislative use, the term ‘mental ill health’ is preferred. </a:t>
            </a:r>
          </a:p>
          <a:p>
            <a:pPr>
              <a:lnSpc>
                <a:spcPct val="90000"/>
              </a:lnSpc>
              <a:buClr>
                <a:srgbClr val="0000FF"/>
              </a:buClr>
            </a:pPr>
            <a:endParaRPr lang="en-US" altLang="en-US" sz="1400" dirty="0">
              <a:latin typeface="Arial" charset="0"/>
            </a:endParaRPr>
          </a:p>
          <a:p>
            <a:pPr>
              <a:lnSpc>
                <a:spcPct val="90000"/>
              </a:lnSpc>
              <a:buClr>
                <a:srgbClr val="0000FF"/>
              </a:buClr>
            </a:pPr>
            <a:r>
              <a:rPr lang="en-US" altLang="en-US" sz="1400" dirty="0">
                <a:latin typeface="Arial" charset="0"/>
              </a:rPr>
              <a:t>It is important to consider that not all adults with a disability will necessarily be vulnerable as a witness or would wish to be treated as such.</a:t>
            </a:r>
          </a:p>
          <a:p>
            <a:pPr>
              <a:lnSpc>
                <a:spcPct val="90000"/>
              </a:lnSpc>
              <a:buClr>
                <a:srgbClr val="0000FF"/>
              </a:buClr>
            </a:pPr>
            <a:r>
              <a:rPr lang="en-US" altLang="en-US" sz="1400" dirty="0">
                <a:latin typeface="Arial" charset="0"/>
              </a:rPr>
              <a:t>It will depend on the nature of the person’s disability and whether it affects their ability to perform the functions of a witness.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2"/>
          <p:cNvSpPr>
            <a:spLocks noGrp="1" noRot="1" noChangeAspect="1" noChangeArrowheads="1" noTextEdit="1"/>
          </p:cNvSpPr>
          <p:nvPr>
            <p:ph type="sldImg"/>
          </p:nvPr>
        </p:nvSpPr>
        <p:spPr>
          <a:xfrm>
            <a:off x="1911350" y="311150"/>
            <a:ext cx="2840038" cy="1598613"/>
          </a:xfrm>
          <a:ln/>
        </p:spPr>
      </p:sp>
      <p:sp>
        <p:nvSpPr>
          <p:cNvPr id="418819" name="Rectangle 3"/>
          <p:cNvSpPr>
            <a:spLocks noGrp="1" noChangeArrowheads="1"/>
          </p:cNvSpPr>
          <p:nvPr>
            <p:ph type="body" idx="1"/>
          </p:nvPr>
        </p:nvSpPr>
        <p:spPr>
          <a:xfrm>
            <a:off x="679287" y="2066322"/>
            <a:ext cx="5439101" cy="7116259"/>
          </a:xfrm>
        </p:spPr>
        <p:txBody>
          <a:bodyPr/>
          <a:lstStyle/>
          <a:p>
            <a:pPr>
              <a:lnSpc>
                <a:spcPct val="90000"/>
              </a:lnSpc>
            </a:pPr>
            <a:r>
              <a:rPr lang="en-GB" altLang="en-US" dirty="0">
                <a:latin typeface="Arial" charset="0"/>
              </a:rPr>
              <a:t>It is important to make the point here that not all adults with a disability will necessarily be vulnerable as a witness or would want to be treated as such. It will depend on the nature of the persons’ disability and whether it affects their ability to perform the functions of a witness.</a:t>
            </a:r>
          </a:p>
          <a:p>
            <a:pPr>
              <a:lnSpc>
                <a:spcPct val="90000"/>
              </a:lnSpc>
            </a:pPr>
            <a:r>
              <a:rPr lang="en-GB" altLang="en-US" dirty="0">
                <a:latin typeface="Arial" charset="0"/>
              </a:rPr>
              <a:t>In addition to behavioural characteristics, there are a number of physical characteristics that may help to identify a vulnerable witness. These can be linked to the table of common conditions including those that would affect communication that are listed at the back of the student pre-read.</a:t>
            </a:r>
          </a:p>
          <a:p>
            <a:pPr>
              <a:lnSpc>
                <a:spcPct val="90000"/>
              </a:lnSpc>
            </a:pPr>
            <a:r>
              <a:rPr lang="en-GB" altLang="en-US" b="1" dirty="0">
                <a:latin typeface="Arial" charset="0"/>
              </a:rPr>
              <a:t>Social circumstances’</a:t>
            </a:r>
          </a:p>
          <a:p>
            <a:pPr>
              <a:lnSpc>
                <a:spcPct val="90000"/>
              </a:lnSpc>
            </a:pPr>
            <a:r>
              <a:rPr lang="en-GB" altLang="en-US" dirty="0">
                <a:latin typeface="Arial" charset="0"/>
              </a:rPr>
              <a:t>It is not recommended that the witness be questioned in detail about these matters. You will need to find out views of the witness, but you should be careful not to make the witness feel as though they are having to ‘account’ for their social circumstances. Discreet enquiries should be made to ascertain this information, for example, by speaking to a carer, member of the family or social services.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914" name="Rectangle 2"/>
          <p:cNvSpPr>
            <a:spLocks noGrp="1" noRot="1" noChangeAspect="1" noChangeArrowheads="1" noTextEdit="1"/>
          </p:cNvSpPr>
          <p:nvPr>
            <p:ph type="sldImg"/>
          </p:nvPr>
        </p:nvSpPr>
        <p:spPr>
          <a:xfrm>
            <a:off x="2336800" y="139700"/>
            <a:ext cx="1744663" cy="982663"/>
          </a:xfrm>
          <a:ln/>
        </p:spPr>
      </p:sp>
      <p:sp>
        <p:nvSpPr>
          <p:cNvPr id="422915" name="Rectangle 3"/>
          <p:cNvSpPr>
            <a:spLocks noGrp="1" noChangeArrowheads="1"/>
          </p:cNvSpPr>
          <p:nvPr>
            <p:ph type="body" idx="1"/>
          </p:nvPr>
        </p:nvSpPr>
        <p:spPr>
          <a:xfrm>
            <a:off x="735163" y="1292085"/>
            <a:ext cx="5439101" cy="7478384"/>
          </a:xfrm>
        </p:spPr>
        <p:txBody>
          <a:bodyPr/>
          <a:lstStyle/>
          <a:p>
            <a:r>
              <a:rPr lang="en-GB" altLang="en-US" sz="1200" b="1" dirty="0">
                <a:latin typeface="Arial" charset="0"/>
              </a:rPr>
              <a:t>‘Intimidated witnesses’</a:t>
            </a:r>
          </a:p>
          <a:p>
            <a:r>
              <a:rPr lang="en-GB" altLang="en-US" sz="1200" dirty="0">
                <a:latin typeface="Arial" charset="0"/>
              </a:rPr>
              <a:t>Intimidated witnesses are defined by Section 17 of the Youth Justice and Criminal Evidence Act 1999 as:</a:t>
            </a:r>
          </a:p>
          <a:p>
            <a:r>
              <a:rPr lang="en-GB" altLang="en-US" sz="1200" dirty="0">
                <a:latin typeface="Arial" charset="0"/>
              </a:rPr>
              <a:t>Witnesses in criminal proceedings (other than the accused) whose quality of evidence is likely to be diminished by reason of fear or distress in connection with testifying in proceedings.</a:t>
            </a:r>
          </a:p>
          <a:p>
            <a:endParaRPr lang="en-GB" altLang="en-US" sz="1200" dirty="0">
              <a:latin typeface="Arial" charset="0"/>
            </a:endParaRPr>
          </a:p>
          <a:p>
            <a:r>
              <a:rPr lang="en-GB" altLang="en-US" sz="1200" b="1" dirty="0">
                <a:latin typeface="Arial" charset="0"/>
              </a:rPr>
              <a:t>‘Indicators of intimidation’</a:t>
            </a:r>
          </a:p>
          <a:p>
            <a:r>
              <a:rPr lang="en-GB" altLang="en-US" sz="1200" dirty="0">
                <a:latin typeface="Arial" charset="0"/>
              </a:rPr>
              <a:t>The Home Office and ACPO have published a set of prompts that may help to identify intimidated witnesses.  The list is neither exhaustive nor a definitive method of identification.</a:t>
            </a:r>
          </a:p>
          <a:p>
            <a:r>
              <a:rPr lang="en-GB" altLang="en-US" sz="1200" dirty="0">
                <a:latin typeface="Arial" charset="0"/>
              </a:rPr>
              <a:t>The trainer should try to gain as many examples as possible from the group using the three headings </a:t>
            </a:r>
            <a:r>
              <a:rPr lang="en-GB" altLang="en-US" sz="1200" b="1" dirty="0">
                <a:latin typeface="Arial" charset="0"/>
              </a:rPr>
              <a:t>(Witness/ Incident or Alleged offence/ Offender). </a:t>
            </a:r>
          </a:p>
          <a:p>
            <a:r>
              <a:rPr lang="en-GB" altLang="en-US" sz="1200" dirty="0">
                <a:latin typeface="Arial" charset="0"/>
              </a:rPr>
              <a:t>The indicators are duplicated here to assist the trainer. </a:t>
            </a:r>
          </a:p>
          <a:p>
            <a:endParaRPr lang="en-GB" altLang="en-US" sz="1200" dirty="0">
              <a:latin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charset="0"/>
                <a:ea typeface="+mn-ea"/>
                <a:cs typeface="+mn-cs"/>
              </a:rPr>
              <a:t>It is important to take the context into account in every case when considering the significance of these indicators.  In addition, the views of the witness should be taken into account when the question of intimidation is considered.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charset="0"/>
                <a:ea typeface="+mn-ea"/>
                <a:cs typeface="+mn-cs"/>
              </a:rPr>
              <a:t>This is not to say that being classified as an intimidated witness rests solely on these views, however, the views are important and the court will eventually need to take them into account when determining the witness’s eligibility for special measures.</a:t>
            </a: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r>
              <a:rPr lang="en-GB" altLang="en-US" sz="1200" dirty="0">
                <a:latin typeface="Arial" charset="0"/>
              </a:rPr>
              <a:t>The trainer should emphasise the point that to go beyond the initial action in an effort to obtain more information than is necessary may result in allegations being made that the witness’ testimony has been contaminated before a substantive interview takes place. A written record should be made of the discussion with a vulnerable or intimidated witness.</a:t>
            </a:r>
          </a:p>
          <a:p>
            <a:endParaRPr lang="en-GB" altLang="en-US" dirty="0">
              <a:latin typeface="Arial"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Rectangle 2"/>
          <p:cNvSpPr>
            <a:spLocks noGrp="1" noRot="1" noChangeAspect="1" noChangeArrowheads="1" noTextEdit="1"/>
          </p:cNvSpPr>
          <p:nvPr>
            <p:ph type="sldImg"/>
          </p:nvPr>
        </p:nvSpPr>
        <p:spPr>
          <a:xfrm>
            <a:off x="2266950" y="109538"/>
            <a:ext cx="2190750" cy="1233487"/>
          </a:xfrm>
          <a:ln/>
        </p:spPr>
      </p:sp>
      <p:sp>
        <p:nvSpPr>
          <p:cNvPr id="398339" name="Rectangle 3"/>
          <p:cNvSpPr>
            <a:spLocks noGrp="1" noChangeArrowheads="1"/>
          </p:cNvSpPr>
          <p:nvPr>
            <p:ph type="body" idx="1"/>
          </p:nvPr>
        </p:nvSpPr>
        <p:spPr>
          <a:xfrm>
            <a:off x="782722" y="1486921"/>
            <a:ext cx="5439101" cy="8184021"/>
          </a:xfrm>
        </p:spPr>
        <p:txBody>
          <a:bodyPr/>
          <a:lstStyle/>
          <a:p>
            <a:r>
              <a:rPr lang="en-GB" altLang="en-US" sz="1400" dirty="0">
                <a:latin typeface="Arial" charset="0"/>
              </a:rPr>
              <a:t>The Youth Justice and Criminal Evidence Act 1999 sets out a number of special measures that are intended to help vulnerable and intimidated witnesses, both adults and children, to give their best evidence in criminal proceedings. </a:t>
            </a:r>
          </a:p>
          <a:p>
            <a:r>
              <a:rPr lang="en-GB" altLang="en-US" sz="1400" dirty="0">
                <a:latin typeface="Arial" charset="0"/>
              </a:rPr>
              <a:t>It applies to both prosecution and defence witnesses (but it does not apply to the accused). </a:t>
            </a:r>
          </a:p>
          <a:p>
            <a:r>
              <a:rPr lang="en-GB" altLang="en-US" sz="1400" dirty="0">
                <a:latin typeface="Arial" charset="0"/>
              </a:rPr>
              <a:t>These special measures include such things as:</a:t>
            </a:r>
          </a:p>
          <a:p>
            <a:pPr marL="287779" indent="-287779">
              <a:buFont typeface="Arial" panose="020B0604020202020204" pitchFamily="34" charset="0"/>
              <a:buChar char="•"/>
            </a:pPr>
            <a:r>
              <a:rPr lang="en-GB" sz="1400" dirty="0"/>
              <a:t>screening the witness from the accused </a:t>
            </a:r>
          </a:p>
          <a:p>
            <a:r>
              <a:rPr lang="en-GB" sz="1400" dirty="0"/>
              <a:t>• giving evidence by means of a live TV link </a:t>
            </a:r>
          </a:p>
          <a:p>
            <a:r>
              <a:rPr lang="en-GB" sz="1400" dirty="0"/>
              <a:t>• giving evidence in private in cases involving sex offences or intimidation </a:t>
            </a:r>
          </a:p>
          <a:p>
            <a:r>
              <a:rPr lang="en-GB" sz="1400" dirty="0"/>
              <a:t>• the removal of wigs and gowns </a:t>
            </a:r>
          </a:p>
          <a:p>
            <a:endParaRPr lang="en-GB" sz="1400" dirty="0"/>
          </a:p>
          <a:p>
            <a:r>
              <a:rPr lang="en-GB" sz="1400" dirty="0"/>
              <a:t>Once a witness is identified as being vulnerable or intimidated, consideration will need to be given as to which, if any of the special measures should be made available to him or her.</a:t>
            </a:r>
          </a:p>
          <a:p>
            <a:r>
              <a:rPr lang="en-GB" sz="1400" dirty="0"/>
              <a:t>This will be considered by the investigating officer, the Crown Prosecution Service and the Court.</a:t>
            </a:r>
          </a:p>
          <a:p>
            <a:r>
              <a:rPr lang="en-GB" sz="1400" dirty="0"/>
              <a:t>Whether special measures should be made available hinges on the question of whether they would be likely to improve the quality of the witness’ evidence.</a:t>
            </a:r>
          </a:p>
          <a:p>
            <a:endParaRPr lang="en-GB" sz="1400" dirty="0"/>
          </a:p>
          <a:p>
            <a:r>
              <a:rPr lang="en-GB" sz="1400" dirty="0"/>
              <a:t>Special measures should only be made available if they are likely to make a positive difference to the quality of the witness’ testimony.</a:t>
            </a:r>
          </a:p>
          <a:p>
            <a:r>
              <a:rPr lang="en-GB" sz="1400" dirty="0"/>
              <a:t>An example would be where a witness uses British Sign Language; the only way to record exactly what the witness has to say is by using video recording.</a:t>
            </a:r>
          </a:p>
          <a:p>
            <a:r>
              <a:rPr lang="en-GB" sz="1400" dirty="0"/>
              <a:t>	</a:t>
            </a:r>
          </a:p>
          <a:p>
            <a:endParaRPr lang="en-GB" altLang="en-US" sz="1400" dirty="0">
              <a:latin typeface="Arial"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Rectangle 2"/>
          <p:cNvSpPr>
            <a:spLocks noGrp="1" noRot="1" noChangeAspect="1" noChangeArrowheads="1" noTextEdit="1"/>
          </p:cNvSpPr>
          <p:nvPr>
            <p:ph type="sldImg"/>
          </p:nvPr>
        </p:nvSpPr>
        <p:spPr>
          <a:xfrm>
            <a:off x="2144713" y="119063"/>
            <a:ext cx="2376487" cy="1338262"/>
          </a:xfrm>
          <a:ln/>
        </p:spPr>
      </p:sp>
      <p:sp>
        <p:nvSpPr>
          <p:cNvPr id="398339" name="Rectangle 3"/>
          <p:cNvSpPr>
            <a:spLocks noGrp="1" noChangeArrowheads="1"/>
          </p:cNvSpPr>
          <p:nvPr>
            <p:ph type="body" idx="1"/>
          </p:nvPr>
        </p:nvSpPr>
        <p:spPr>
          <a:xfrm>
            <a:off x="775837" y="1614188"/>
            <a:ext cx="5391257" cy="8884494"/>
          </a:xfrm>
        </p:spPr>
        <p:txBody>
          <a:bodyPr/>
          <a:lstStyle/>
          <a:p>
            <a:pPr marL="0" indent="0">
              <a:buFont typeface="+mj-lt"/>
              <a:buNone/>
              <a:defRPr/>
            </a:pPr>
            <a:r>
              <a:rPr lang="en-GB" altLang="en-US" sz="1200" b="1" dirty="0">
                <a:ea typeface="ＭＳ Ｐゴシック" panose="020B0600070205080204" pitchFamily="34" charset="-128"/>
              </a:rPr>
              <a:t>Giving evidence in private </a:t>
            </a:r>
            <a:r>
              <a:rPr lang="en-GB" altLang="en-US" sz="1200" b="0" dirty="0">
                <a:ea typeface="ＭＳ Ｐゴシック" panose="020B0600070205080204" pitchFamily="34" charset="-128"/>
              </a:rPr>
              <a:t>– members of the public and press (except for one named person to represent the press) may be excluded from court in cases involving sexual offences or intimidation by someone other than the accused.</a:t>
            </a:r>
          </a:p>
          <a:p>
            <a:pPr marL="0" indent="0">
              <a:buFontTx/>
              <a:buNone/>
              <a:defRPr/>
            </a:pPr>
            <a:r>
              <a:rPr lang="en-GB" altLang="en-US" sz="1200" b="1" dirty="0">
                <a:ea typeface="ＭＳ Ｐゴシック" panose="020B0600070205080204" pitchFamily="34" charset="-128"/>
              </a:rPr>
              <a:t>Examination of witness through intermediary - </a:t>
            </a:r>
            <a:r>
              <a:rPr lang="en-GB" altLang="en-US" sz="1200" b="0" dirty="0">
                <a:ea typeface="ＭＳ Ｐゴシック" panose="020B0600070205080204" pitchFamily="34" charset="-128"/>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indent="0">
              <a:buFontTx/>
              <a:buNone/>
              <a:defRPr/>
            </a:pPr>
            <a:r>
              <a:rPr lang="en-GB" altLang="en-US" sz="1200" b="1" dirty="0">
                <a:ea typeface="ＭＳ Ｐゴシック" panose="020B0600070205080204" pitchFamily="34" charset="-128"/>
              </a:rPr>
              <a:t>Aids to communication </a:t>
            </a:r>
            <a:r>
              <a:rPr lang="en-GB" altLang="en-US" sz="1200" b="0" dirty="0">
                <a:ea typeface="ＭＳ Ｐゴシック" panose="020B0600070205080204" pitchFamily="34" charset="-128"/>
              </a:rPr>
              <a:t>– </a:t>
            </a:r>
            <a:r>
              <a:rPr lang="en-GB" sz="1200" dirty="0">
                <a:effectLst/>
              </a:rPr>
              <a:t>This can include computers, voice synthesisers, symbol boards and books. </a:t>
            </a:r>
            <a:r>
              <a:rPr lang="en-GB" sz="1200" i="1" dirty="0">
                <a:effectLst/>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indent="0">
              <a:buFontTx/>
              <a:buNone/>
              <a:defRPr/>
            </a:pPr>
            <a:r>
              <a:rPr lang="en-GB" altLang="en-US" sz="1200" b="1" i="1" dirty="0">
                <a:latin typeface="Arial" charset="0"/>
              </a:rPr>
              <a:t>Video recorded cross examination/re-examination </a:t>
            </a:r>
            <a:r>
              <a:rPr lang="en-GB" altLang="en-US" sz="1200" b="0" i="1" dirty="0">
                <a:latin typeface="Arial" charset="0"/>
              </a:rPr>
              <a:t>– is not yet in force, however it is being tested at three Crown Court centres and the outcome of the pilot will inform national implementation. </a:t>
            </a:r>
          </a:p>
        </p:txBody>
      </p:sp>
    </p:spTree>
    <p:extLst>
      <p:ext uri="{BB962C8B-B14F-4D97-AF65-F5344CB8AC3E}">
        <p14:creationId xmlns:p14="http://schemas.microsoft.com/office/powerpoint/2010/main" val="19272042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Rectangle 2"/>
          <p:cNvSpPr>
            <a:spLocks noGrp="1" noRot="1" noChangeAspect="1" noChangeArrowheads="1" noTextEdit="1"/>
          </p:cNvSpPr>
          <p:nvPr>
            <p:ph type="sldImg"/>
          </p:nvPr>
        </p:nvSpPr>
        <p:spPr>
          <a:xfrm>
            <a:off x="1760538" y="338138"/>
            <a:ext cx="3082925" cy="1735137"/>
          </a:xfrm>
          <a:ln/>
        </p:spPr>
      </p:sp>
      <p:sp>
        <p:nvSpPr>
          <p:cNvPr id="380931" name="Rectangle 3"/>
          <p:cNvSpPr>
            <a:spLocks noGrp="1" noChangeArrowheads="1"/>
          </p:cNvSpPr>
          <p:nvPr>
            <p:ph type="body" idx="1"/>
          </p:nvPr>
        </p:nvSpPr>
        <p:spPr>
          <a:xfrm>
            <a:off x="631777" y="2557674"/>
            <a:ext cx="5391257" cy="7469265"/>
          </a:xfrm>
        </p:spPr>
        <p:txBody>
          <a:bodyPr/>
          <a:lstStyle/>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dirty="0"/>
              <a:t>The Victim Personal Statement (VPS) gives victims an opportunity to describe the wider effects of the crime upon them, express their concerns and indicate whether or not they require any support. It </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provides the criminal justice agencies with information on how the crime has affected the victim.</a:t>
            </a:r>
          </a:p>
          <a:p>
            <a:endParaRPr lang="en-GB" sz="1200" dirty="0"/>
          </a:p>
          <a:p>
            <a:r>
              <a:rPr lang="en-GB" sz="1200" dirty="0"/>
              <a:t>Provisions relating to the making of a VPS and its use in criminal proceedings are included in the Code of Practice for Victims of Crime (Victims' Code), which was revised in October 2015.</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It is entirely voluntary and no inferences will be drawn whether the victim chooses to make a VPS or not. </a:t>
            </a:r>
            <a:r>
              <a:rPr lang="en-GB" altLang="en-US" sz="1200" dirty="0">
                <a:latin typeface="Arial" charset="0"/>
              </a:rPr>
              <a:t>The judge or magistrate will consider the VPS when passing sentence.</a:t>
            </a:r>
          </a:p>
          <a:p>
            <a:pPr marL="0" indent="0">
              <a:buFont typeface="Arial" panose="020B0604020202020204" pitchFamily="34" charset="0"/>
              <a:buNone/>
            </a:pPr>
            <a:endParaRPr lang="en-GB" altLang="en-US" sz="1200" dirty="0">
              <a:latin typeface="Arial" charset="0"/>
            </a:endParaRPr>
          </a:p>
          <a:p>
            <a:pPr marL="0" indent="0">
              <a:buFont typeface="Arial" panose="020B0604020202020204" pitchFamily="34" charset="0"/>
              <a:buNone/>
            </a:pPr>
            <a:r>
              <a:rPr lang="en-GB" altLang="en-US" sz="1200" dirty="0">
                <a:latin typeface="Arial" charset="0"/>
              </a:rPr>
              <a:t>Business Victims must be offered the opportunity to make a </a:t>
            </a:r>
            <a:r>
              <a:rPr lang="en-GB" altLang="en-US" sz="1200" b="1" dirty="0">
                <a:latin typeface="Arial" charset="0"/>
              </a:rPr>
              <a:t>Impact Statement for Business </a:t>
            </a:r>
            <a:r>
              <a:rPr lang="en-GB" altLang="en-US" sz="1200" dirty="0">
                <a:latin typeface="Arial" charset="0"/>
              </a:rPr>
              <a:t>(ISB). It outlines how a crime has affected businesses </a:t>
            </a:r>
            <a:r>
              <a:rPr lang="en-GB" altLang="en-US" sz="1200" dirty="0" err="1">
                <a:latin typeface="Arial" charset="0"/>
              </a:rPr>
              <a:t>eg</a:t>
            </a:r>
            <a:r>
              <a:rPr lang="en-GB" altLang="en-US" sz="1200" dirty="0">
                <a:latin typeface="Arial" charset="0"/>
              </a:rPr>
              <a:t>. loss of earnings or damage to reputation.</a:t>
            </a:r>
          </a:p>
          <a:p>
            <a:pPr marL="0" indent="0">
              <a:buFont typeface="Arial" panose="020B0604020202020204" pitchFamily="34" charset="0"/>
              <a:buNone/>
            </a:pPr>
            <a:endParaRPr lang="en-GB" sz="1400" b="0"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2863695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674" name="Rectangle 2"/>
          <p:cNvSpPr>
            <a:spLocks noGrp="1" noRot="1" noChangeAspect="1" noChangeArrowheads="1" noTextEdit="1"/>
          </p:cNvSpPr>
          <p:nvPr>
            <p:ph type="sldImg"/>
          </p:nvPr>
        </p:nvSpPr>
        <p:spPr>
          <a:xfrm>
            <a:off x="1911350" y="311150"/>
            <a:ext cx="2840038" cy="1598613"/>
          </a:xfrm>
          <a:ln/>
        </p:spPr>
      </p:sp>
      <p:sp>
        <p:nvSpPr>
          <p:cNvPr id="412675" name="Rectangle 3"/>
          <p:cNvSpPr>
            <a:spLocks noGrp="1" noChangeArrowheads="1"/>
          </p:cNvSpPr>
          <p:nvPr>
            <p:ph type="body" idx="1"/>
          </p:nvPr>
        </p:nvSpPr>
        <p:spPr>
          <a:xfrm>
            <a:off x="680254" y="2128283"/>
            <a:ext cx="5438787" cy="7195770"/>
          </a:xfrm>
        </p:spPr>
        <p:txBody>
          <a:bodyPr/>
          <a:lstStyle/>
          <a:p>
            <a:pPr>
              <a:lnSpc>
                <a:spcPct val="90000"/>
              </a:lnSpc>
            </a:pPr>
            <a:r>
              <a:rPr lang="en-GB" altLang="en-US" sz="1100" dirty="0">
                <a:latin typeface="Arial" charset="0"/>
              </a:rPr>
              <a:t>A VPS is a statement written in the victim’s own words. It is different to the witness statement, which is a written or video-recorded account of what happened to the victim. The VPS can be taken at the same time as the witness statement, but it can also be taken at a later stage.  It can be used to:</a:t>
            </a:r>
          </a:p>
          <a:p>
            <a:pPr>
              <a:lnSpc>
                <a:spcPct val="90000"/>
              </a:lnSpc>
            </a:pPr>
            <a:r>
              <a:rPr lang="en-GB" altLang="en-US" sz="1100" dirty="0">
                <a:latin typeface="Arial" charset="0"/>
              </a:rPr>
              <a:t>• explain the effect that the crime is having (or has had) on the victim’s life physically, emotionally, financially or in any other way</a:t>
            </a:r>
          </a:p>
          <a:p>
            <a:pPr>
              <a:lnSpc>
                <a:spcPct val="90000"/>
              </a:lnSpc>
            </a:pPr>
            <a:r>
              <a:rPr lang="en-GB" altLang="en-US" sz="1100" dirty="0">
                <a:latin typeface="Arial" charset="0"/>
              </a:rPr>
              <a:t>• express concerns about intimidation from the suspect</a:t>
            </a:r>
          </a:p>
          <a:p>
            <a:pPr>
              <a:lnSpc>
                <a:spcPct val="90000"/>
              </a:lnSpc>
            </a:pPr>
            <a:r>
              <a:rPr lang="en-GB" altLang="en-US" sz="1100" dirty="0">
                <a:latin typeface="Arial" charset="0"/>
              </a:rPr>
              <a:t>• express concerns about the suspect being granted bail</a:t>
            </a:r>
          </a:p>
          <a:p>
            <a:pPr>
              <a:lnSpc>
                <a:spcPct val="90000"/>
              </a:lnSpc>
            </a:pPr>
            <a:r>
              <a:rPr lang="en-GB" altLang="en-US" sz="1100" dirty="0">
                <a:latin typeface="Arial" charset="0"/>
              </a:rPr>
              <a:t>• ask for support from Victim Support</a:t>
            </a:r>
          </a:p>
          <a:p>
            <a:pPr>
              <a:lnSpc>
                <a:spcPct val="90000"/>
              </a:lnSpc>
            </a:pPr>
            <a:r>
              <a:rPr lang="en-GB" altLang="en-US" sz="1100" dirty="0">
                <a:latin typeface="Arial" charset="0"/>
              </a:rPr>
              <a:t>• request compensation (you, as a police officer, will also need to complete form MG19).</a:t>
            </a:r>
          </a:p>
          <a:p>
            <a:pPr>
              <a:lnSpc>
                <a:spcPct val="90000"/>
              </a:lnSpc>
            </a:pPr>
            <a:r>
              <a:rPr lang="en-GB" altLang="en-US" sz="1100" dirty="0">
                <a:latin typeface="Arial" charset="0"/>
              </a:rPr>
              <a:t>The statement forms part of the case papers so if the case goes to court, the VPS will be sent to the defendant’s solicitor.</a:t>
            </a:r>
          </a:p>
          <a:p>
            <a:pPr>
              <a:lnSpc>
                <a:spcPct val="90000"/>
              </a:lnSpc>
            </a:pPr>
            <a:endParaRPr lang="en-GB" altLang="en-US" sz="1100" dirty="0">
              <a:latin typeface="Arial" charset="0"/>
            </a:endParaRPr>
          </a:p>
          <a:p>
            <a:pPr>
              <a:lnSpc>
                <a:spcPct val="90000"/>
              </a:lnSpc>
            </a:pPr>
            <a:r>
              <a:rPr lang="en-GB" altLang="en-US" sz="1100" dirty="0">
                <a:latin typeface="Arial" charset="0"/>
              </a:rPr>
              <a:t>The VPS can make a lasting and positive difference to victims. It can also affect how they feel the police and Criminal Justice System are dealing with their case.</a:t>
            </a:r>
          </a:p>
          <a:p>
            <a:pPr>
              <a:lnSpc>
                <a:spcPct val="90000"/>
              </a:lnSpc>
            </a:pPr>
            <a:r>
              <a:rPr lang="en-GB" altLang="en-US" sz="1100" dirty="0">
                <a:latin typeface="Arial" charset="0"/>
              </a:rPr>
              <a:t>The VPS can inform decisions on whether it is in the public interest for the CPS to charge an offender as well as whether the defendant should be granted bail.</a:t>
            </a:r>
          </a:p>
          <a:p>
            <a:pPr>
              <a:lnSpc>
                <a:spcPct val="90000"/>
              </a:lnSpc>
            </a:pPr>
            <a:r>
              <a:rPr lang="en-GB" altLang="en-US" sz="1100" dirty="0">
                <a:latin typeface="Arial" charset="0"/>
              </a:rPr>
              <a:t>The VPS can also be used for sentencing. When passing sentence, the judge will consider how the victim’s life has been affected by the crime – along with all the other evidence in the case and the relevant sentencing guidelines. However, the opinions of the victim or the victim’s close relatives on what the sentence should be are not relevant. Victims should be advised of this.  If victims feel that they are being treated in a sympathetic and sensitive way, this will be reflected in stronger community relations between the police and local people.</a:t>
            </a:r>
          </a:p>
          <a:p>
            <a:pPr>
              <a:lnSpc>
                <a:spcPct val="90000"/>
              </a:lnSpc>
            </a:pPr>
            <a:endParaRPr lang="en-GB" altLang="en-US" sz="1100" dirty="0">
              <a:latin typeface="Arial" charset="0"/>
            </a:endParaRPr>
          </a:p>
          <a:p>
            <a:pPr>
              <a:lnSpc>
                <a:spcPct val="90000"/>
              </a:lnSpc>
            </a:pPr>
            <a:r>
              <a:rPr lang="en-GB" altLang="en-US" sz="1100" dirty="0">
                <a:latin typeface="Arial" charset="0"/>
              </a:rPr>
              <a:t>As a police officer, your priority is to support victims of crime and help them through a difficult time. The VPS will give you the opportunity to do just that. Victims are more likely to make a VPS when the scheme is clearly explained to them, so it’s important that you know how it works. </a:t>
            </a:r>
          </a:p>
          <a:p>
            <a:pPr>
              <a:lnSpc>
                <a:spcPct val="90000"/>
              </a:lnSpc>
            </a:pPr>
            <a:r>
              <a:rPr lang="en-GB" altLang="en-US" sz="1100" dirty="0">
                <a:latin typeface="Arial" charset="0"/>
              </a:rPr>
              <a:t>It is your responsibility to prompt victims to make a VPS and answer any questions they might have about it.</a:t>
            </a:r>
          </a:p>
          <a:p>
            <a:pPr>
              <a:lnSpc>
                <a:spcPct val="90000"/>
              </a:lnSpc>
            </a:pPr>
            <a:r>
              <a:rPr lang="en-GB" altLang="en-US" sz="1100" dirty="0">
                <a:latin typeface="Arial" charset="0"/>
              </a:rPr>
              <a:t>The victim will look to you for guidance and support, particularly in the hours after the crime is reported. </a:t>
            </a:r>
          </a:p>
          <a:p>
            <a:pPr>
              <a:lnSpc>
                <a:spcPct val="90000"/>
              </a:lnSpc>
            </a:pPr>
            <a:r>
              <a:rPr lang="en-GB" altLang="en-US" sz="1100" dirty="0">
                <a:latin typeface="Arial" charset="0"/>
              </a:rPr>
              <a:t>By supporting victims to make a VPS, you are also helping to:</a:t>
            </a:r>
          </a:p>
          <a:p>
            <a:pPr>
              <a:lnSpc>
                <a:spcPct val="90000"/>
              </a:lnSpc>
            </a:pPr>
            <a:r>
              <a:rPr lang="en-GB" altLang="en-US" sz="1100" dirty="0">
                <a:latin typeface="Arial" charset="0"/>
              </a:rPr>
              <a:t>• place them at the centre of policing</a:t>
            </a:r>
          </a:p>
          <a:p>
            <a:pPr>
              <a:lnSpc>
                <a:spcPct val="90000"/>
              </a:lnSpc>
            </a:pPr>
            <a:r>
              <a:rPr lang="en-GB" altLang="en-US" sz="1100" dirty="0">
                <a:latin typeface="Arial" charset="0"/>
              </a:rPr>
              <a:t>• make the victim feel more involved in the handling of their case</a:t>
            </a:r>
          </a:p>
          <a:p>
            <a:pPr>
              <a:lnSpc>
                <a:spcPct val="90000"/>
              </a:lnSpc>
            </a:pPr>
            <a:r>
              <a:rPr lang="en-GB" altLang="en-US" sz="1100" dirty="0">
                <a:latin typeface="Arial" charset="0"/>
              </a:rPr>
              <a:t>• use views expressed by victims to inform decisions on bail and bail conditions</a:t>
            </a:r>
          </a:p>
          <a:p>
            <a:pPr>
              <a:lnSpc>
                <a:spcPct val="90000"/>
              </a:lnSpc>
            </a:pPr>
            <a:r>
              <a:rPr lang="en-GB" altLang="en-US" sz="1100" dirty="0">
                <a:latin typeface="Arial" charset="0"/>
              </a:rPr>
              <a:t>• identify direct intimidation or fear of intimidation and mitigate it</a:t>
            </a:r>
          </a:p>
          <a:p>
            <a:pPr>
              <a:lnSpc>
                <a:spcPct val="90000"/>
              </a:lnSpc>
            </a:pPr>
            <a:r>
              <a:rPr lang="en-GB" altLang="en-US" sz="1100" dirty="0">
                <a:latin typeface="Arial" charset="0"/>
              </a:rPr>
              <a:t>• build public confidence in the Criminal Justice System overall.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2"/>
          <p:cNvSpPr>
            <a:spLocks noGrp="1" noRot="1" noChangeAspect="1" noChangeArrowheads="1" noTextEdit="1"/>
          </p:cNvSpPr>
          <p:nvPr>
            <p:ph type="sldImg"/>
          </p:nvPr>
        </p:nvSpPr>
        <p:spPr>
          <a:xfrm>
            <a:off x="1911350" y="311150"/>
            <a:ext cx="2840038" cy="1598613"/>
          </a:xfrm>
          <a:ln/>
        </p:spPr>
      </p:sp>
      <p:sp>
        <p:nvSpPr>
          <p:cNvPr id="390147" name="Rectangle 3"/>
          <p:cNvSpPr>
            <a:spLocks noGrp="1" noChangeArrowheads="1"/>
          </p:cNvSpPr>
          <p:nvPr>
            <p:ph type="body" idx="1"/>
          </p:nvPr>
        </p:nvSpPr>
        <p:spPr>
          <a:xfrm>
            <a:off x="710052" y="2138745"/>
            <a:ext cx="5439101" cy="6663097"/>
          </a:xfrm>
        </p:spPr>
        <p:txBody>
          <a:bodyPr/>
          <a:lstStyle/>
          <a:p>
            <a:r>
              <a:rPr lang="en-GB" altLang="en-US" sz="1100" dirty="0">
                <a:latin typeface="Arial" charset="0"/>
              </a:rPr>
              <a:t>1. Give the speaker your undivided attention, and acknowledge the message. Recognise that non-verbal communication also "speaks" loudly. </a:t>
            </a:r>
          </a:p>
          <a:p>
            <a:r>
              <a:rPr lang="en-GB" altLang="en-US" sz="1100" i="1" dirty="0">
                <a:latin typeface="Arial" charset="0"/>
              </a:rPr>
              <a:t>Look at the speaker directly.</a:t>
            </a:r>
            <a:r>
              <a:rPr lang="en-GB" altLang="en-US" sz="1100" dirty="0">
                <a:latin typeface="Arial" charset="0"/>
              </a:rPr>
              <a:t> </a:t>
            </a:r>
            <a:endParaRPr lang="en-GB" altLang="en-US" sz="1100" i="1" dirty="0">
              <a:latin typeface="Arial" charset="0"/>
            </a:endParaRPr>
          </a:p>
          <a:p>
            <a:r>
              <a:rPr lang="en-GB" altLang="en-US" sz="1100" i="1" dirty="0">
                <a:latin typeface="Arial" charset="0"/>
              </a:rPr>
              <a:t>Put aside distracting thoughts. </a:t>
            </a:r>
          </a:p>
          <a:p>
            <a:r>
              <a:rPr lang="en-GB" altLang="en-US" sz="1100" i="1" dirty="0">
                <a:latin typeface="Arial" charset="0"/>
              </a:rPr>
              <a:t>Don't mentally prepare a rebuttal!</a:t>
            </a:r>
            <a:r>
              <a:rPr lang="en-GB" altLang="en-US" sz="1100" dirty="0">
                <a:latin typeface="Arial" charset="0"/>
              </a:rPr>
              <a:t> </a:t>
            </a:r>
            <a:endParaRPr lang="en-GB" altLang="en-US" sz="1100" i="1" dirty="0">
              <a:latin typeface="Arial" charset="0"/>
            </a:endParaRPr>
          </a:p>
          <a:p>
            <a:r>
              <a:rPr lang="en-GB" altLang="en-US" sz="1100" i="1" dirty="0">
                <a:latin typeface="Arial" charset="0"/>
              </a:rPr>
              <a:t>Avoid being distracted by environmental factors. For example, side conversations.</a:t>
            </a:r>
            <a:r>
              <a:rPr lang="en-GB" altLang="en-US" sz="1100" dirty="0">
                <a:latin typeface="Arial" charset="0"/>
              </a:rPr>
              <a:t> </a:t>
            </a:r>
            <a:endParaRPr lang="en-GB" altLang="en-US" sz="1100" i="1" dirty="0">
              <a:latin typeface="Arial" charset="0"/>
            </a:endParaRPr>
          </a:p>
          <a:p>
            <a:r>
              <a:rPr lang="en-GB" altLang="en-US" sz="1100" i="1" dirty="0">
                <a:latin typeface="Arial" charset="0"/>
              </a:rPr>
              <a:t>"Listen" to the speaker's body language.</a:t>
            </a:r>
            <a:r>
              <a:rPr lang="en-GB" altLang="en-US" sz="1100" dirty="0">
                <a:latin typeface="Arial" charset="0"/>
              </a:rPr>
              <a:t> </a:t>
            </a:r>
          </a:p>
          <a:p>
            <a:r>
              <a:rPr lang="en-GB" altLang="en-US" sz="1100" dirty="0">
                <a:latin typeface="Arial" charset="0"/>
              </a:rPr>
              <a:t>2. Use your own body language and gestures to convey your attention. </a:t>
            </a:r>
          </a:p>
          <a:p>
            <a:r>
              <a:rPr lang="en-GB" altLang="en-US" sz="1100" i="1" dirty="0">
                <a:latin typeface="Arial" charset="0"/>
              </a:rPr>
              <a:t>Nod occasionally.</a:t>
            </a:r>
            <a:r>
              <a:rPr lang="en-GB" altLang="en-US" sz="1100" dirty="0">
                <a:latin typeface="Arial" charset="0"/>
              </a:rPr>
              <a:t> </a:t>
            </a:r>
            <a:endParaRPr lang="en-GB" altLang="en-US" sz="1100" i="1" dirty="0">
              <a:latin typeface="Arial" charset="0"/>
            </a:endParaRPr>
          </a:p>
          <a:p>
            <a:r>
              <a:rPr lang="en-GB" altLang="en-US" sz="1100" i="1" dirty="0">
                <a:latin typeface="Arial" charset="0"/>
              </a:rPr>
              <a:t>Smile and use other facial expressions. </a:t>
            </a:r>
          </a:p>
          <a:p>
            <a:r>
              <a:rPr lang="en-GB" altLang="en-US" sz="1100" i="1" dirty="0">
                <a:latin typeface="Arial" charset="0"/>
              </a:rPr>
              <a:t>Note your posture and make sure it is open and inviting. </a:t>
            </a:r>
          </a:p>
          <a:p>
            <a:r>
              <a:rPr lang="en-GB" altLang="en-US" sz="1100" i="1" dirty="0">
                <a:latin typeface="Arial" charset="0"/>
              </a:rPr>
              <a:t>Encourage the speaker to continue with small verbal comments like yes, and uh huh.</a:t>
            </a:r>
            <a:r>
              <a:rPr lang="en-GB" altLang="en-US" sz="1100" dirty="0">
                <a:latin typeface="Arial" charset="0"/>
              </a:rPr>
              <a:t> </a:t>
            </a:r>
          </a:p>
          <a:p>
            <a:r>
              <a:rPr lang="en-GB" altLang="en-US" sz="1100" dirty="0">
                <a:latin typeface="Arial" charset="0"/>
              </a:rPr>
              <a:t>3. Our personal filters, assumptions, judgments, and beliefs can distort what we hear. As a listener, your role is to understand what is being said. This may require you to reflect what is being said and ask questions.</a:t>
            </a:r>
          </a:p>
          <a:p>
            <a:r>
              <a:rPr lang="en-GB" altLang="en-US" sz="1100" dirty="0">
                <a:latin typeface="Arial" charset="0"/>
              </a:rPr>
              <a:t>  </a:t>
            </a:r>
            <a:r>
              <a:rPr lang="en-GB" altLang="en-US" sz="1100" i="1" dirty="0">
                <a:latin typeface="Arial" charset="0"/>
              </a:rPr>
              <a:t>Reflect what has been said by paraphrasing. "What I'm hearing is," and "Sounds like you are saying," are great ways to reflect back. </a:t>
            </a:r>
          </a:p>
          <a:p>
            <a:r>
              <a:rPr lang="en-GB" altLang="en-US" sz="1100" i="1" dirty="0">
                <a:latin typeface="Arial" charset="0"/>
              </a:rPr>
              <a:t>Ask questions to clarify certain points. "What do you mean when you say." "Is this what you mean?" </a:t>
            </a:r>
          </a:p>
          <a:p>
            <a:r>
              <a:rPr lang="en-GB" altLang="en-US" sz="1100" i="1" dirty="0">
                <a:latin typeface="Arial" charset="0"/>
              </a:rPr>
              <a:t>Summarize the speaker's comments periodically</a:t>
            </a:r>
            <a:r>
              <a:rPr lang="en-GB" altLang="en-US" sz="1100" dirty="0">
                <a:latin typeface="Arial" charset="0"/>
              </a:rPr>
              <a:t> </a:t>
            </a:r>
          </a:p>
          <a:p>
            <a:r>
              <a:rPr lang="en-GB" altLang="en-US" sz="1100" dirty="0">
                <a:latin typeface="Arial" charset="0"/>
              </a:rPr>
              <a:t>4. Interrupting is a waste of time. It frustrates the speaker and limits full understanding of the message. </a:t>
            </a:r>
          </a:p>
          <a:p>
            <a:r>
              <a:rPr lang="en-GB" altLang="en-US" sz="1100" i="1" dirty="0">
                <a:latin typeface="Arial" charset="0"/>
              </a:rPr>
              <a:t>Allow the speaker to finish each point before asking questions.</a:t>
            </a:r>
            <a:r>
              <a:rPr lang="en-GB" altLang="en-US" sz="1100" dirty="0">
                <a:latin typeface="Arial" charset="0"/>
              </a:rPr>
              <a:t> </a:t>
            </a:r>
            <a:endParaRPr lang="en-GB" altLang="en-US" sz="1100" i="1" dirty="0">
              <a:latin typeface="Arial" charset="0"/>
            </a:endParaRPr>
          </a:p>
          <a:p>
            <a:r>
              <a:rPr lang="en-GB" altLang="en-US" sz="1100" i="1" dirty="0">
                <a:latin typeface="Arial" charset="0"/>
              </a:rPr>
              <a:t>Don't interrupt with counter arguments.</a:t>
            </a:r>
            <a:r>
              <a:rPr lang="en-GB" altLang="en-US" sz="1100" dirty="0">
                <a:latin typeface="Arial" charset="0"/>
              </a:rPr>
              <a:t> </a:t>
            </a:r>
          </a:p>
          <a:p>
            <a:r>
              <a:rPr lang="en-GB" altLang="en-US" sz="1100" dirty="0">
                <a:latin typeface="Arial" charset="0"/>
              </a:rPr>
              <a:t>5. Active listening is a model for respect and understanding. You are gaining information and perspective. You add nothing by attacking the speaker or otherwise putting him or her down. </a:t>
            </a:r>
          </a:p>
          <a:p>
            <a:r>
              <a:rPr lang="en-GB" altLang="en-US" sz="1100" i="1" dirty="0">
                <a:latin typeface="Arial" charset="0"/>
              </a:rPr>
              <a:t>Be candid, open, and honest in your response. </a:t>
            </a:r>
          </a:p>
          <a:p>
            <a:r>
              <a:rPr lang="en-GB" altLang="en-US" sz="1100" i="1" dirty="0">
                <a:latin typeface="Arial" charset="0"/>
              </a:rPr>
              <a:t>Assert your opinions respectfully. </a:t>
            </a:r>
          </a:p>
          <a:p>
            <a:r>
              <a:rPr lang="en-GB" altLang="en-US" sz="1100" i="1" dirty="0">
                <a:latin typeface="Arial" charset="0"/>
              </a:rPr>
              <a:t>Treat the other person in a way that you think he or she would want to be treated.</a:t>
            </a:r>
            <a:r>
              <a:rPr lang="en-GB" altLang="en-US" sz="1100" dirty="0">
                <a:latin typeface="Arial" charset="0"/>
              </a:rPr>
              <a:t> </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2"/>
          <p:cNvSpPr>
            <a:spLocks noGrp="1" noRot="1" noChangeAspect="1" noChangeArrowheads="1" noTextEdit="1"/>
          </p:cNvSpPr>
          <p:nvPr>
            <p:ph type="sldImg"/>
          </p:nvPr>
        </p:nvSpPr>
        <p:spPr>
          <a:xfrm>
            <a:off x="1911350" y="311150"/>
            <a:ext cx="2840038" cy="1598613"/>
          </a:xfrm>
          <a:ln/>
        </p:spPr>
      </p:sp>
      <p:sp>
        <p:nvSpPr>
          <p:cNvPr id="391171" name="Rectangle 3"/>
          <p:cNvSpPr>
            <a:spLocks noGrp="1" noChangeArrowheads="1"/>
          </p:cNvSpPr>
          <p:nvPr>
            <p:ph type="body" idx="1"/>
          </p:nvPr>
        </p:nvSpPr>
        <p:spPr>
          <a:xfrm>
            <a:off x="679287" y="2138746"/>
            <a:ext cx="5439101" cy="7043834"/>
          </a:xfrm>
        </p:spPr>
        <p:txBody>
          <a:bodyPr/>
          <a:lstStyle/>
          <a:p>
            <a:r>
              <a:rPr lang="en-GB" altLang="en-US" dirty="0">
                <a:latin typeface="Arial" charset="0"/>
              </a:rPr>
              <a:t>Ask students for answers to the above statements</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2"/>
          <p:cNvSpPr>
            <a:spLocks noGrp="1" noRot="1" noChangeAspect="1" noChangeArrowheads="1" noTextEdit="1"/>
          </p:cNvSpPr>
          <p:nvPr>
            <p:ph type="sldImg"/>
          </p:nvPr>
        </p:nvSpPr>
        <p:spPr>
          <a:xfrm>
            <a:off x="1911350" y="311150"/>
            <a:ext cx="2840038" cy="1598613"/>
          </a:xfrm>
          <a:ln/>
        </p:spPr>
      </p:sp>
      <p:sp>
        <p:nvSpPr>
          <p:cNvPr id="393219" name="Rectangle 3"/>
          <p:cNvSpPr>
            <a:spLocks noGrp="1" noChangeArrowheads="1"/>
          </p:cNvSpPr>
          <p:nvPr>
            <p:ph type="body" idx="1"/>
          </p:nvPr>
        </p:nvSpPr>
        <p:spPr>
          <a:xfrm>
            <a:off x="679287" y="2138746"/>
            <a:ext cx="5439101" cy="7043834"/>
          </a:xfrm>
        </p:spPr>
        <p:txBody>
          <a:bodyPr/>
          <a:lstStyle/>
          <a:p>
            <a:r>
              <a:rPr lang="en-US" altLang="en-US" b="1" dirty="0">
                <a:latin typeface="Arial" charset="0"/>
                <a:cs typeface="Times New Roman" pitchFamily="18" charset="0"/>
              </a:rPr>
              <a:t>Avoid Words Like:</a:t>
            </a:r>
          </a:p>
          <a:p>
            <a:r>
              <a:rPr lang="en-US" altLang="en-US" dirty="0">
                <a:latin typeface="Arial" charset="0"/>
                <a:cs typeface="Times New Roman" pitchFamily="18" charset="0"/>
              </a:rPr>
              <a:t>Feelings - Use Reactions instead</a:t>
            </a:r>
          </a:p>
          <a:p>
            <a:r>
              <a:rPr lang="en-US" altLang="en-US" dirty="0">
                <a:latin typeface="Arial" charset="0"/>
                <a:cs typeface="Times New Roman" pitchFamily="18" charset="0"/>
              </a:rPr>
              <a:t>Complainant, victim, or survivor - Use victims preferred name</a:t>
            </a:r>
          </a:p>
          <a:p>
            <a:r>
              <a:rPr lang="en-US" altLang="en-US" dirty="0">
                <a:latin typeface="Arial" charset="0"/>
                <a:cs typeface="Times New Roman" pitchFamily="18" charset="0"/>
              </a:rPr>
              <a:t>Incident, event, or accident - Use crime, attack or crash</a:t>
            </a:r>
          </a:p>
          <a:p>
            <a:r>
              <a:rPr lang="en-US" altLang="en-US" dirty="0">
                <a:latin typeface="Arial" charset="0"/>
                <a:cs typeface="Times New Roman" pitchFamily="18" charset="0"/>
              </a:rPr>
              <a:t>Alleged when referring to a victim or suspect</a:t>
            </a:r>
            <a:endParaRPr lang="en-GB" altLang="en-US" dirty="0">
              <a:latin typeface="Arial" charset="0"/>
              <a:cs typeface="Times New Roman" pitchFamily="18" charset="0"/>
            </a:endParaRPr>
          </a:p>
          <a:p>
            <a:endParaRPr lang="en-GB" altLang="en-US" dirty="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194" name="Rectangle 2"/>
          <p:cNvSpPr>
            <a:spLocks noGrp="1" noRot="1" noChangeAspect="1" noChangeArrowheads="1" noTextEdit="1"/>
          </p:cNvSpPr>
          <p:nvPr>
            <p:ph type="sldImg"/>
          </p:nvPr>
        </p:nvSpPr>
        <p:spPr>
          <a:xfrm>
            <a:off x="1911350" y="311150"/>
            <a:ext cx="2840038" cy="1598613"/>
          </a:xfrm>
          <a:ln/>
        </p:spPr>
      </p:sp>
      <p:sp>
        <p:nvSpPr>
          <p:cNvPr id="392195" name="Rectangle 3"/>
          <p:cNvSpPr>
            <a:spLocks noGrp="1" noChangeArrowheads="1"/>
          </p:cNvSpPr>
          <p:nvPr>
            <p:ph type="body" idx="1"/>
          </p:nvPr>
        </p:nvSpPr>
        <p:spPr>
          <a:xfrm>
            <a:off x="679287" y="2283596"/>
            <a:ext cx="5439101" cy="6898984"/>
          </a:xfrm>
        </p:spPr>
        <p:txBody>
          <a:bodyPr/>
          <a:lstStyle/>
          <a:p>
            <a:r>
              <a:rPr lang="en-US" altLang="en-US" b="1" dirty="0">
                <a:latin typeface="Arial" charset="0"/>
                <a:cs typeface="Times New Roman" pitchFamily="18" charset="0"/>
              </a:rPr>
              <a:t>Do Say Things Like:</a:t>
            </a:r>
          </a:p>
          <a:p>
            <a:r>
              <a:rPr lang="en-US" altLang="en-US" dirty="0">
                <a:latin typeface="Arial" charset="0"/>
                <a:cs typeface="Times New Roman" pitchFamily="18" charset="0"/>
              </a:rPr>
              <a:t>You’re safe now. (If true)</a:t>
            </a:r>
          </a:p>
          <a:p>
            <a:r>
              <a:rPr lang="en-US" altLang="en-US" dirty="0">
                <a:latin typeface="Arial" charset="0"/>
                <a:cs typeface="Times New Roman" pitchFamily="18" charset="0"/>
              </a:rPr>
              <a:t>It wasn’t your fault. (If there was no attributable blame to the victim.) </a:t>
            </a:r>
          </a:p>
          <a:p>
            <a:r>
              <a:rPr lang="en-US" altLang="en-US" dirty="0">
                <a:latin typeface="Arial" charset="0"/>
                <a:cs typeface="Times New Roman" pitchFamily="18" charset="0"/>
              </a:rPr>
              <a:t>Your reaction is not an uncommon response to such a terrible thing.</a:t>
            </a:r>
          </a:p>
          <a:p>
            <a:r>
              <a:rPr lang="en-US" altLang="en-US" dirty="0">
                <a:latin typeface="Arial" charset="0"/>
                <a:cs typeface="Times New Roman" pitchFamily="18" charset="0"/>
              </a:rPr>
              <a:t>It must have been really upsetting to see (hear, feel, smell, touch) that.</a:t>
            </a:r>
          </a:p>
          <a:p>
            <a:r>
              <a:rPr lang="en-US" altLang="en-US" dirty="0">
                <a:latin typeface="Arial" charset="0"/>
                <a:cs typeface="Times New Roman" pitchFamily="18" charset="0"/>
              </a:rPr>
              <a:t>I can’t imagine how terrible you are feeling.</a:t>
            </a:r>
          </a:p>
          <a:p>
            <a:r>
              <a:rPr lang="en-US" altLang="en-US" dirty="0">
                <a:latin typeface="Arial" charset="0"/>
                <a:cs typeface="Times New Roman" pitchFamily="18" charset="0"/>
              </a:rPr>
              <a:t>You are not going crazy.</a:t>
            </a:r>
          </a:p>
          <a:p>
            <a:endParaRPr lang="en-GB" altLang="en-US" dirty="0">
              <a:latin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0" name="Rectangle 2"/>
          <p:cNvSpPr>
            <a:spLocks noGrp="1" noRot="1" noChangeAspect="1" noChangeArrowheads="1" noTextEdit="1"/>
          </p:cNvSpPr>
          <p:nvPr>
            <p:ph type="sldImg"/>
          </p:nvPr>
        </p:nvSpPr>
        <p:spPr>
          <a:xfrm>
            <a:off x="1709738" y="528638"/>
            <a:ext cx="3149600" cy="1773237"/>
          </a:xfrm>
          <a:ln/>
        </p:spPr>
      </p:sp>
      <p:sp>
        <p:nvSpPr>
          <p:cNvPr id="370691" name="Rectangle 3"/>
          <p:cNvSpPr>
            <a:spLocks noGrp="1" noChangeArrowheads="1"/>
          </p:cNvSpPr>
          <p:nvPr>
            <p:ph type="body" idx="1"/>
          </p:nvPr>
        </p:nvSpPr>
        <p:spPr>
          <a:xfrm>
            <a:off x="907005" y="2637916"/>
            <a:ext cx="4983667" cy="6259840"/>
          </a:xfrm>
        </p:spPr>
        <p:txBody>
          <a:bodyPr/>
          <a:lstStyle/>
          <a:p>
            <a:r>
              <a:rPr lang="en-GB" altLang="en-US" sz="1300" dirty="0">
                <a:latin typeface="Arial" charset="0"/>
              </a:rPr>
              <a:t>NAVSS – National Association of Victim Support Schemes </a:t>
            </a:r>
          </a:p>
          <a:p>
            <a:r>
              <a:rPr lang="en-GB" altLang="en-US" sz="1300" dirty="0">
                <a:latin typeface="Arial" charset="0"/>
              </a:rPr>
              <a:t>3 categories of help</a:t>
            </a:r>
          </a:p>
          <a:p>
            <a:r>
              <a:rPr lang="en-GB" altLang="en-US" sz="1300" dirty="0">
                <a:latin typeface="Arial" charset="0"/>
              </a:rPr>
              <a:t>practical - as above</a:t>
            </a:r>
          </a:p>
          <a:p>
            <a:r>
              <a:rPr lang="en-GB" altLang="en-US" sz="1300" dirty="0">
                <a:latin typeface="Arial" charset="0"/>
              </a:rPr>
              <a:t>crisis intervention</a:t>
            </a:r>
          </a:p>
          <a:p>
            <a:r>
              <a:rPr lang="en-GB" altLang="en-US" sz="1300" dirty="0">
                <a:latin typeface="Arial" charset="0"/>
              </a:rPr>
              <a:t>Many victims of crime especially the elderly will suffer trauma after crime (burglary). Specially trained staff help to minimise.</a:t>
            </a:r>
          </a:p>
          <a:p>
            <a:r>
              <a:rPr lang="en-GB" altLang="en-US" sz="1300" dirty="0">
                <a:latin typeface="Arial" charset="0"/>
              </a:rPr>
              <a:t>Long term</a:t>
            </a:r>
          </a:p>
          <a:p>
            <a:r>
              <a:rPr lang="en-GB" altLang="en-US" sz="1300" dirty="0">
                <a:latin typeface="Arial" charset="0"/>
              </a:rPr>
              <a:t>Referrals to other organisations equipped with the longer term care Social Services for instance.</a:t>
            </a:r>
          </a:p>
          <a:p>
            <a:r>
              <a:rPr lang="en-GB" altLang="en-US" sz="1300" dirty="0">
                <a:latin typeface="Arial" charset="0"/>
              </a:rPr>
              <a:t>Often will provide a safe environment for the victim to remain prior to the hearing so that they do not come to face to face with the offender.</a:t>
            </a:r>
          </a:p>
          <a:p>
            <a:r>
              <a:rPr lang="en-GB" altLang="en-US" sz="1300" b="1" u="sng" dirty="0">
                <a:latin typeface="Arial" charset="0"/>
              </a:rPr>
              <a:t> What services are offered by Victim Support?</a:t>
            </a:r>
          </a:p>
          <a:p>
            <a:pPr>
              <a:buFont typeface="Symbol" pitchFamily="18" charset="2"/>
              <a:buChar char="·"/>
            </a:pPr>
            <a:r>
              <a:rPr lang="en-GB" altLang="en-US" sz="1300" dirty="0">
                <a:latin typeface="Arial" charset="0"/>
              </a:rPr>
              <a:t>Practical</a:t>
            </a:r>
          </a:p>
          <a:p>
            <a:pPr>
              <a:buFont typeface="Symbol" pitchFamily="18" charset="2"/>
              <a:buChar char="·"/>
            </a:pPr>
            <a:r>
              <a:rPr lang="en-GB" altLang="en-US" sz="1300" dirty="0">
                <a:latin typeface="Arial" charset="0"/>
              </a:rPr>
              <a:t>Crisis intervention (What does this mean? – Serious offences such as Rape)</a:t>
            </a:r>
          </a:p>
          <a:p>
            <a:pPr>
              <a:buFont typeface="Symbol" pitchFamily="18" charset="2"/>
              <a:buChar char="·"/>
            </a:pPr>
            <a:r>
              <a:rPr lang="en-GB" altLang="en-US" sz="1300" dirty="0">
                <a:latin typeface="Arial" charset="0"/>
              </a:rPr>
              <a:t>Long term help</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738" name="Rectangle 2"/>
          <p:cNvSpPr>
            <a:spLocks noGrp="1" noRot="1" noChangeAspect="1" noChangeArrowheads="1" noTextEdit="1"/>
          </p:cNvSpPr>
          <p:nvPr>
            <p:ph type="sldImg"/>
          </p:nvPr>
        </p:nvSpPr>
        <p:spPr>
          <a:xfrm>
            <a:off x="1820863" y="382588"/>
            <a:ext cx="3151187" cy="1773237"/>
          </a:xfrm>
          <a:ln/>
        </p:spPr>
      </p:sp>
      <p:sp>
        <p:nvSpPr>
          <p:cNvPr id="372739" name="Rectangle 3"/>
          <p:cNvSpPr>
            <a:spLocks noGrp="1" noChangeArrowheads="1"/>
          </p:cNvSpPr>
          <p:nvPr>
            <p:ph type="body" idx="1"/>
          </p:nvPr>
        </p:nvSpPr>
        <p:spPr>
          <a:xfrm>
            <a:off x="907005" y="2564195"/>
            <a:ext cx="4983667" cy="6333561"/>
          </a:xfrm>
        </p:spPr>
        <p:txBody>
          <a:bodyPr/>
          <a:lstStyle/>
          <a:p>
            <a:pPr>
              <a:buFont typeface="Symbol" pitchFamily="18" charset="2"/>
              <a:buChar char="·"/>
            </a:pPr>
            <a:r>
              <a:rPr lang="en-GB" altLang="en-US" sz="1400" dirty="0">
                <a:latin typeface="Arial" charset="0"/>
              </a:rPr>
              <a:t>Witness Service – provide support to persons having to attend court</a:t>
            </a:r>
          </a:p>
          <a:p>
            <a:pPr>
              <a:buFont typeface="Symbol" pitchFamily="18" charset="2"/>
              <a:buChar char="·"/>
            </a:pPr>
            <a:r>
              <a:rPr lang="en-GB" altLang="en-US" sz="1400" dirty="0">
                <a:latin typeface="Arial" charset="0"/>
              </a:rPr>
              <a:t>CAB Citizens Advice Bureau, </a:t>
            </a:r>
          </a:p>
          <a:p>
            <a:pPr>
              <a:buFont typeface="Symbol" pitchFamily="18" charset="2"/>
              <a:buChar char="·"/>
            </a:pPr>
            <a:r>
              <a:rPr lang="en-GB" altLang="en-US" sz="1400" dirty="0">
                <a:latin typeface="Arial" charset="0"/>
              </a:rPr>
              <a:t>Social Services</a:t>
            </a:r>
          </a:p>
          <a:p>
            <a:pPr>
              <a:buFont typeface="Symbol" pitchFamily="18" charset="2"/>
              <a:buChar char="·"/>
            </a:pPr>
            <a:r>
              <a:rPr lang="en-GB" altLang="en-US" sz="1400" dirty="0">
                <a:latin typeface="Arial" charset="0"/>
              </a:rPr>
              <a:t>Shelter – advice in relation to the homeless</a:t>
            </a:r>
          </a:p>
          <a:p>
            <a:pPr>
              <a:buFont typeface="Symbol" pitchFamily="18" charset="2"/>
              <a:buChar char="·"/>
            </a:pPr>
            <a:r>
              <a:rPr lang="en-GB" altLang="en-US" sz="1400" dirty="0" err="1">
                <a:latin typeface="Arial" charset="0"/>
              </a:rPr>
              <a:t>Womens</a:t>
            </a:r>
            <a:r>
              <a:rPr lang="en-GB" altLang="en-US" sz="1400" dirty="0">
                <a:latin typeface="Arial" charset="0"/>
              </a:rPr>
              <a:t> Aid – support for victims of domestic violence/abuse</a:t>
            </a:r>
          </a:p>
          <a:p>
            <a:pPr>
              <a:buFont typeface="Symbol" pitchFamily="18" charset="2"/>
              <a:buChar char="·"/>
            </a:pPr>
            <a:r>
              <a:rPr lang="en-GB" altLang="en-US" sz="1400" dirty="0">
                <a:latin typeface="Arial" charset="0"/>
              </a:rPr>
              <a:t>Men’s Advice Line – Support and advice for men in abusive relationships</a:t>
            </a:r>
          </a:p>
          <a:p>
            <a:pPr>
              <a:buFont typeface="Symbol" pitchFamily="18" charset="2"/>
              <a:buChar char="·"/>
            </a:pPr>
            <a:r>
              <a:rPr lang="en-GB" altLang="en-US" sz="1400" dirty="0">
                <a:latin typeface="Arial" charset="0"/>
              </a:rPr>
              <a:t>National Domestic Violence helpline</a:t>
            </a:r>
          </a:p>
          <a:p>
            <a:pPr>
              <a:buFont typeface="Symbol" pitchFamily="18" charset="2"/>
              <a:buChar char="·"/>
            </a:pPr>
            <a:r>
              <a:rPr lang="en-GB" altLang="en-US" sz="1400" dirty="0" err="1">
                <a:latin typeface="Arial" charset="0"/>
              </a:rPr>
              <a:t>Childline</a:t>
            </a:r>
            <a:r>
              <a:rPr lang="en-GB" altLang="en-US" sz="1400" dirty="0">
                <a:latin typeface="Arial" charset="0"/>
              </a:rPr>
              <a:t> – advice and support for children</a:t>
            </a:r>
          </a:p>
          <a:p>
            <a:pPr>
              <a:buFont typeface="Symbol" pitchFamily="18" charset="2"/>
              <a:buChar char="·"/>
            </a:pPr>
            <a:endParaRPr lang="en-GB" altLang="en-US" sz="1400" b="1" u="sng" dirty="0">
              <a:latin typeface="Arial" charset="0"/>
            </a:endParaRPr>
          </a:p>
          <a:p>
            <a:r>
              <a:rPr lang="en-GB" altLang="en-US" sz="1400" dirty="0">
                <a:latin typeface="Arial" charset="0"/>
              </a:rPr>
              <a:t>We can also give advice to a victim of crime in respect of seeking compensation</a:t>
            </a:r>
          </a:p>
          <a:p>
            <a:endParaRPr lang="en-GB" altLang="en-US" sz="1400" dirty="0">
              <a:latin typeface="Arial" charset="0"/>
            </a:endParaRPr>
          </a:p>
          <a:p>
            <a:pPr>
              <a:buFont typeface="Symbol" pitchFamily="18" charset="2"/>
              <a:buChar char="·"/>
            </a:pPr>
            <a:r>
              <a:rPr lang="en-GB" altLang="en-US" sz="1400" dirty="0">
                <a:latin typeface="Arial" charset="0"/>
              </a:rPr>
              <a:t>Criminal Injuries Compensation Board, </a:t>
            </a:r>
          </a:p>
          <a:p>
            <a:pPr>
              <a:buFont typeface="Symbol" pitchFamily="18" charset="2"/>
              <a:buChar char="·"/>
            </a:pPr>
            <a:r>
              <a:rPr lang="en-GB" altLang="en-US" sz="1400" dirty="0">
                <a:latin typeface="Arial" charset="0"/>
              </a:rPr>
              <a:t>Courts: Civil and Criminal</a:t>
            </a:r>
          </a:p>
          <a:p>
            <a:endParaRPr lang="en-GB" altLang="en-US" sz="1400" dirty="0">
              <a:latin typeface="Arial" charset="0"/>
            </a:endParaRPr>
          </a:p>
          <a:p>
            <a:endParaRPr lang="en-GB" altLang="en-US" sz="1400" dirty="0">
              <a:latin typeface="Arial" charset="0"/>
            </a:endParaRPr>
          </a:p>
          <a:p>
            <a:pPr>
              <a:spcBef>
                <a:spcPts val="507"/>
              </a:spcBef>
              <a:spcAft>
                <a:spcPts val="507"/>
              </a:spcAft>
            </a:pPr>
            <a:endParaRPr lang="en-GB" altLang="en-US" sz="1400" dirty="0">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05050" y="255588"/>
            <a:ext cx="2187575" cy="1231900"/>
          </a:xfrm>
        </p:spPr>
      </p:sp>
      <p:sp>
        <p:nvSpPr>
          <p:cNvPr id="3" name="Notes Placeholder 2"/>
          <p:cNvSpPr>
            <a:spLocks noGrp="1"/>
          </p:cNvSpPr>
          <p:nvPr>
            <p:ph type="body" idx="1"/>
          </p:nvPr>
        </p:nvSpPr>
        <p:spPr/>
        <p:txBody>
          <a:bodyPr/>
          <a:lstStyle/>
          <a:p>
            <a:r>
              <a:rPr lang="en-GB" dirty="0"/>
              <a:t>Trainer to deal with any questions that time allows</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CFB10C-CCCD-4D14-AEB0-AB28E89FF599}"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112"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dirty="0">
              <a:ln>
                <a:noFill/>
              </a:ln>
              <a:solidFill>
                <a:srgbClr val="000000"/>
              </a:solidFill>
              <a:effectLst/>
              <a:uLnTx/>
              <a:uFillTx/>
              <a:latin typeface="Arial" charset="0"/>
              <a:ea typeface="ＭＳ Ｐゴシック" pitchFamily="-112" charset="-128"/>
              <a:cs typeface="+mn-cs"/>
            </a:endParaRPr>
          </a:p>
        </p:txBody>
      </p:sp>
    </p:spTree>
    <p:extLst>
      <p:ext uri="{BB962C8B-B14F-4D97-AF65-F5344CB8AC3E}">
        <p14:creationId xmlns:p14="http://schemas.microsoft.com/office/powerpoint/2010/main" val="1199423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7.xml"/><Relationship Id="rId7" Type="http://schemas.openxmlformats.org/officeDocument/2006/relationships/tags" Target="../tags/tag11.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9"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13.xml"/><Relationship Id="rId1" Type="http://schemas.openxmlformats.org/officeDocument/2006/relationships/tags" Target="../tags/tag12.xml"/></Relationships>
</file>

<file path=ppt/slideLayouts/_rels/slideLayout15.xml.rels><?xml version="1.0" encoding="UTF-8" standalone="yes"?>
<Relationships xmlns="http://schemas.openxmlformats.org/package/2006/relationships"><Relationship Id="rId8" Type="http://schemas.openxmlformats.org/officeDocument/2006/relationships/slideMaster" Target="../slideMasters/slideMaster3.xml"/><Relationship Id="rId3" Type="http://schemas.openxmlformats.org/officeDocument/2006/relationships/tags" Target="../tags/tag20.xml"/><Relationship Id="rId7" Type="http://schemas.openxmlformats.org/officeDocument/2006/relationships/tags" Target="../tags/tag24.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9" Type="http://schemas.openxmlformats.org/officeDocument/2006/relationships/image" Target="../media/image1.jpe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26.xml"/><Relationship Id="rId1" Type="http://schemas.openxmlformats.org/officeDocument/2006/relationships/tags" Target="../tags/tag2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94BF0-F5B8-DD6E-C913-1E7CB5DCB2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3FBCB9-23A8-6393-1B95-E83E43BA90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1E68F0-5342-C1C4-4EB8-860E7BF0BFC9}"/>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5" name="Footer Placeholder 4">
            <a:extLst>
              <a:ext uri="{FF2B5EF4-FFF2-40B4-BE49-F238E27FC236}">
                <a16:creationId xmlns:a16="http://schemas.microsoft.com/office/drawing/2014/main" id="{AA376D0A-7949-27B8-8AE3-C9D697CF75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DE8C1-B148-9CB5-2102-401BFE840B1B}"/>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966765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59FF5-F9F5-D822-54CB-D0DB5048FB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22A151-0040-AE48-9D99-BA1070BD3E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9602B-9E54-409D-A85B-2B5985C66126}"/>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5" name="Footer Placeholder 4">
            <a:extLst>
              <a:ext uri="{FF2B5EF4-FFF2-40B4-BE49-F238E27FC236}">
                <a16:creationId xmlns:a16="http://schemas.microsoft.com/office/drawing/2014/main" id="{AC5B8800-8C91-4E84-7EED-2B7E4918F7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29E0D6-435E-6C48-5350-C629DD5B5A5B}"/>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2761531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0FF4-ED3E-8B0C-4959-456740E738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7B94BF-E61A-7481-E68D-F6C4C938F4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28445C-D984-48C5-050C-0CA869565126}"/>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5" name="Footer Placeholder 4">
            <a:extLst>
              <a:ext uri="{FF2B5EF4-FFF2-40B4-BE49-F238E27FC236}">
                <a16:creationId xmlns:a16="http://schemas.microsoft.com/office/drawing/2014/main" id="{4FF43E91-E736-A5D1-30D6-0BAEE57979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A4748E-DC03-AF8B-6FB9-84E6710CA726}"/>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1528488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9BF89-A48D-2E6B-0DB0-F9D6815F93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2E2849-B943-7368-ABA5-D9DD6D8B6C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DE1B3E-952F-8AB5-FB6D-601D313AEC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42C803-5281-4C29-BCD6-953F63F3106A}"/>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6" name="Footer Placeholder 5">
            <a:extLst>
              <a:ext uri="{FF2B5EF4-FFF2-40B4-BE49-F238E27FC236}">
                <a16:creationId xmlns:a16="http://schemas.microsoft.com/office/drawing/2014/main" id="{B3560864-41C2-DB21-9F86-3F1251DA4E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6EEA50-FA6C-6177-5302-AC83C9CE2FD4}"/>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268626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5AAE0-99BC-6654-3310-B86BF920D8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1D1899-0245-7D32-4DB1-730655710E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55D0E6-AA0C-4AC1-40E9-F499D1B28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88B188-4513-C61B-55A7-AD557E59CF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852B19-3821-BE71-152D-FF492656C7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3CB20C-BBDE-B9B7-EE7F-C2069D6791E2}"/>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8" name="Footer Placeholder 7">
            <a:extLst>
              <a:ext uri="{FF2B5EF4-FFF2-40B4-BE49-F238E27FC236}">
                <a16:creationId xmlns:a16="http://schemas.microsoft.com/office/drawing/2014/main" id="{F6BF561D-5183-4D18-DEB8-D4FF6329BA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111F23-2C9B-56EC-12D4-7145C224510B}"/>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1524692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D90A8-CE6F-87F1-3006-B9B9827D32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2DA475-054A-4AF5-EF22-EB05DBE72E07}"/>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4" name="Footer Placeholder 3">
            <a:extLst>
              <a:ext uri="{FF2B5EF4-FFF2-40B4-BE49-F238E27FC236}">
                <a16:creationId xmlns:a16="http://schemas.microsoft.com/office/drawing/2014/main" id="{921DAD1E-364E-0579-05BB-DC2AECD49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25267D-40D7-7DDF-1655-C21FC1BD2637}"/>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3701070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8E421B-F78D-D4FD-670F-6D24862DEB81}"/>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3" name="Footer Placeholder 2">
            <a:extLst>
              <a:ext uri="{FF2B5EF4-FFF2-40B4-BE49-F238E27FC236}">
                <a16:creationId xmlns:a16="http://schemas.microsoft.com/office/drawing/2014/main" id="{05EAE49C-B8C6-A40D-DB7C-E103EEB8E7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CF04D4-9CA6-C8A3-C554-4034537452F7}"/>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1528889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4E956-5DCD-C702-9864-A6FC75FC8C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80F2C1-4B52-0040-5195-845A6EE2A9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46DFE0-8CBC-A1BB-0339-1492EAF0B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883A1C-C936-8F77-924E-86BFD9819176}"/>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6" name="Footer Placeholder 5">
            <a:extLst>
              <a:ext uri="{FF2B5EF4-FFF2-40B4-BE49-F238E27FC236}">
                <a16:creationId xmlns:a16="http://schemas.microsoft.com/office/drawing/2014/main" id="{7C65A9B5-EEDC-0F20-8047-4E2B6A149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C7A635-5821-0EA7-3A92-AAF5DE771B5A}"/>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3825319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18656-3716-A525-A7B7-232070CAE1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2C01DF-FBD4-FC90-2317-3EB15BE44E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643620-65A9-E327-7257-4CF6BCCB7E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76F690-8802-9D0E-7857-58FD989B1B3F}"/>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6" name="Footer Placeholder 5">
            <a:extLst>
              <a:ext uri="{FF2B5EF4-FFF2-40B4-BE49-F238E27FC236}">
                <a16:creationId xmlns:a16="http://schemas.microsoft.com/office/drawing/2014/main" id="{1E85E886-6432-1829-5BF2-8CCCC7DAC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86667D-9C56-9A42-A34A-44295516317E}"/>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166943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7520-07ED-5D04-09FD-0FBCFB80A2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2098DC-4581-37D2-C0F5-AB8ABA1DD8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D1EAAD-33B3-9E05-88D2-3488CFBE3A35}"/>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5" name="Footer Placeholder 4">
            <a:extLst>
              <a:ext uri="{FF2B5EF4-FFF2-40B4-BE49-F238E27FC236}">
                <a16:creationId xmlns:a16="http://schemas.microsoft.com/office/drawing/2014/main" id="{22717750-C60C-28F8-C2C8-9E5B3530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D3830F-4143-539E-E778-3EA09757696A}"/>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2250389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FDB16C-1982-935B-5BFC-37F4CC5702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4580C2-F347-FE70-CE62-4DAA5AB2D0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2CC20F-BD57-C1F6-1419-9BD641B8CB0C}"/>
              </a:ext>
            </a:extLst>
          </p:cNvPr>
          <p:cNvSpPr>
            <a:spLocks noGrp="1"/>
          </p:cNvSpPr>
          <p:nvPr>
            <p:ph type="dt" sz="half" idx="10"/>
          </p:nvPr>
        </p:nvSpPr>
        <p:spPr/>
        <p:txBody>
          <a:bodyPr/>
          <a:lstStyle/>
          <a:p>
            <a:fld id="{51C24FA0-720A-47CE-BC36-3A5819F111D1}" type="datetimeFigureOut">
              <a:rPr lang="en-GB" smtClean="0"/>
              <a:t>16/02/2026</a:t>
            </a:fld>
            <a:endParaRPr lang="en-GB"/>
          </a:p>
        </p:txBody>
      </p:sp>
      <p:sp>
        <p:nvSpPr>
          <p:cNvPr id="5" name="Footer Placeholder 4">
            <a:extLst>
              <a:ext uri="{FF2B5EF4-FFF2-40B4-BE49-F238E27FC236}">
                <a16:creationId xmlns:a16="http://schemas.microsoft.com/office/drawing/2014/main" id="{754E53C6-9EF1-922D-46B9-A3DE9AD15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8872C9-E95D-F593-969B-12F1BE0FC784}"/>
              </a:ext>
            </a:extLst>
          </p:cNvPr>
          <p:cNvSpPr>
            <a:spLocks noGrp="1"/>
          </p:cNvSpPr>
          <p:nvPr>
            <p:ph type="sldNum" sz="quarter" idx="12"/>
          </p:nvPr>
        </p:nvSpPr>
        <p:spPr/>
        <p:txBody>
          <a:bodyPr/>
          <a:lstStyle/>
          <a:p>
            <a:fld id="{6F8EBB7F-23E8-4FA8-9FF0-A34971022E2D}" type="slidenum">
              <a:rPr lang="en-GB" smtClean="0"/>
              <a:t>‹#›</a:t>
            </a:fld>
            <a:endParaRPr lang="en-GB"/>
          </a:p>
        </p:txBody>
      </p:sp>
    </p:spTree>
    <p:extLst>
      <p:ext uri="{BB962C8B-B14F-4D97-AF65-F5344CB8AC3E}">
        <p14:creationId xmlns:p14="http://schemas.microsoft.com/office/powerpoint/2010/main" val="240998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owerpointPresentation.jpg"/>
          <p:cNvPicPr>
            <a:picLocks noChangeAspect="1"/>
          </p:cNvPicPr>
          <p:nvPr userDrawn="1"/>
        </p:nvPicPr>
        <p:blipFill>
          <a:blip r:embed="rId9"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hc"/>
          <p:cNvSpPr txBox="1">
            <a:spLocks noChangeArrowheads="1"/>
          </p:cNvSpPr>
          <p:nvPr userDrawn="1">
            <p:custDataLst>
              <p:tags r:id="rId1"/>
            </p:custDataLst>
          </p:nvPr>
        </p:nvSpPr>
        <p:spPr bwMode="auto">
          <a:xfrm>
            <a:off x="0" y="1"/>
            <a:ext cx="121920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1200" dirty="0">
              <a:solidFill>
                <a:srgbClr val="FF0000"/>
              </a:solidFill>
              <a:latin typeface="Calibri" pitchFamily="34" charset="0"/>
            </a:endParaRPr>
          </a:p>
        </p:txBody>
      </p:sp>
      <p:sp>
        <p:nvSpPr>
          <p:cNvPr id="6" name="fc"/>
          <p:cNvSpPr txBox="1">
            <a:spLocks noChangeArrowheads="1"/>
          </p:cNvSpPr>
          <p:nvPr userDrawn="1">
            <p:custDataLst>
              <p:tags r:id="rId2"/>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1200" dirty="0">
              <a:solidFill>
                <a:srgbClr val="FF0000"/>
              </a:solidFill>
              <a:latin typeface="Calibri" pitchFamily="34" charset="0"/>
            </a:endParaRPr>
          </a:p>
        </p:txBody>
      </p:sp>
      <p:sp>
        <p:nvSpPr>
          <p:cNvPr id="47106" name="Rectangle 2"/>
          <p:cNvSpPr>
            <a:spLocks noGrp="1" noChangeArrowheads="1"/>
          </p:cNvSpPr>
          <p:nvPr>
            <p:ph type="ctrTitle"/>
            <p:custDataLst>
              <p:tags r:id="rId3"/>
            </p:custDataLst>
          </p:nvPr>
        </p:nvSpPr>
        <p:spPr>
          <a:xfrm>
            <a:off x="914400" y="2130426"/>
            <a:ext cx="10363200" cy="1470025"/>
          </a:xfrm>
          <a:prstGeom prst="rect">
            <a:avLst/>
          </a:prstGeom>
        </p:spPr>
        <p:txBody>
          <a:bodyPr/>
          <a:lstStyle>
            <a:lvl1pPr>
              <a:defRPr/>
            </a:lvl1pPr>
          </a:lstStyle>
          <a:p>
            <a:r>
              <a:rPr lang="en-GB"/>
              <a:t>Click to edit Master title style</a:t>
            </a:r>
          </a:p>
        </p:txBody>
      </p:sp>
      <p:sp>
        <p:nvSpPr>
          <p:cNvPr id="47107" name="Rectangle 3"/>
          <p:cNvSpPr>
            <a:spLocks noGrp="1" noChangeArrowheads="1"/>
          </p:cNvSpPr>
          <p:nvPr>
            <p:ph type="subTitle" idx="1"/>
            <p:custDataLst>
              <p:tags r:id="rId4"/>
            </p:custDataLst>
          </p:nvPr>
        </p:nvSpPr>
        <p:spPr>
          <a:xfrm>
            <a:off x="1828800" y="3886200"/>
            <a:ext cx="8534400" cy="1752600"/>
          </a:xfrm>
          <a:prstGeom prst="rect">
            <a:avLst/>
          </a:prstGeom>
        </p:spPr>
        <p:txBody>
          <a:bodyPr/>
          <a:lstStyle>
            <a:lvl1pPr marL="0" indent="0" algn="ctr">
              <a:buFontTx/>
              <a:buNone/>
              <a:defRPr/>
            </a:lvl1pPr>
          </a:lstStyle>
          <a:p>
            <a:r>
              <a:rPr lang="en-GB"/>
              <a:t>Click to edit Master subtitle style</a:t>
            </a:r>
          </a:p>
        </p:txBody>
      </p:sp>
      <p:sp>
        <p:nvSpPr>
          <p:cNvPr id="7" name="Date Placeholder 6"/>
          <p:cNvSpPr>
            <a:spLocks noGrp="1" noChangeArrowheads="1"/>
          </p:cNvSpPr>
          <p:nvPr>
            <p:ph type="dt" sz="half" idx="10"/>
            <p:custDataLst>
              <p:tags r:id="rId5"/>
            </p:custDataLst>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altLang="en-US" dirty="0"/>
          </a:p>
        </p:txBody>
      </p:sp>
      <p:sp>
        <p:nvSpPr>
          <p:cNvPr id="8" name="Footer Placeholder 7"/>
          <p:cNvSpPr>
            <a:spLocks noGrp="1" noChangeArrowheads="1"/>
          </p:cNvSpPr>
          <p:nvPr>
            <p:ph type="ftr" sz="quarter" idx="11"/>
            <p:custDataLst>
              <p:tags r:id="rId6"/>
            </p:custDataLst>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endParaRPr lang="en-US" altLang="en-US" dirty="0"/>
          </a:p>
        </p:txBody>
      </p:sp>
      <p:sp>
        <p:nvSpPr>
          <p:cNvPr id="9" name="Slide Number Placeholder 8"/>
          <p:cNvSpPr>
            <a:spLocks noGrp="1" noChangeArrowheads="1"/>
          </p:cNvSpPr>
          <p:nvPr>
            <p:ph type="sldNum" sz="quarter" idx="12"/>
            <p:custDataLst>
              <p:tags r:id="rId7"/>
            </p:custDataLst>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fld id="{358207AF-3262-4BD0-8295-1AA87DEB69FC}" type="slidenum">
              <a:rPr lang="en-GB" altLang="en-US"/>
              <a:pPr/>
              <a:t>‹#›</a:t>
            </a:fld>
            <a:endParaRPr lang="en-GB" altLang="en-US" dirty="0"/>
          </a:p>
        </p:txBody>
      </p:sp>
    </p:spTree>
    <p:extLst>
      <p:ext uri="{BB962C8B-B14F-4D97-AF65-F5344CB8AC3E}">
        <p14:creationId xmlns:p14="http://schemas.microsoft.com/office/powerpoint/2010/main" val="3238526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7670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24417" y="1"/>
            <a:ext cx="10972800" cy="549275"/>
          </a:xfrm>
        </p:spPr>
        <p:txBody>
          <a:bodyPr/>
          <a:lstStyle/>
          <a:p>
            <a:r>
              <a:rPr lang="en-US" dirty="0"/>
              <a:t>Click to edit Master title style</a:t>
            </a:r>
            <a:endParaRPr lang="en-GB" dirty="0"/>
          </a:p>
        </p:txBody>
      </p:sp>
      <p:sp>
        <p:nvSpPr>
          <p:cNvPr id="3" name="Content Placeholder 2"/>
          <p:cNvSpPr>
            <a:spLocks noGrp="1"/>
          </p:cNvSpPr>
          <p:nvPr>
            <p:ph idx="1"/>
            <p:custDataLst>
              <p:tags r:id="rId2"/>
            </p:custDataLst>
          </p:nvPr>
        </p:nvSpPr>
        <p:spPr>
          <a:xfrm>
            <a:off x="609600" y="981075"/>
            <a:ext cx="10972800" cy="5145088"/>
          </a:xfrm>
        </p:spPr>
        <p:txBody>
          <a:bodyPr/>
          <a:lstStyle>
            <a:lvl1pPr marL="0" indent="0">
              <a:buNone/>
              <a:defRPr sz="2800"/>
            </a:lvl1pPr>
            <a:lvl2pPr marL="457200" indent="0">
              <a:buNone/>
              <a:defRPr sz="2800"/>
            </a:lvl2pPr>
            <a:lvl3pPr marL="914400" indent="0">
              <a:buNone/>
              <a:defRPr sz="2800"/>
            </a:lvl3pPr>
            <a:lvl4pPr marL="1371600" indent="0">
              <a:buNone/>
              <a:defRPr sz="2800"/>
            </a:lvl4pPr>
            <a:lvl5pPr marL="1828800" indent="0">
              <a:buNone/>
              <a:defRPr sz="2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13089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owerpointPresentation.jpg"/>
          <p:cNvPicPr>
            <a:picLocks noChangeAspect="1"/>
          </p:cNvPicPr>
          <p:nvPr userDrawn="1"/>
        </p:nvPicPr>
        <p:blipFill>
          <a:blip r:embed="rId9"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hc"/>
          <p:cNvSpPr txBox="1">
            <a:spLocks noChangeArrowheads="1"/>
          </p:cNvSpPr>
          <p:nvPr userDrawn="1">
            <p:custDataLst>
              <p:tags r:id="rId1"/>
            </p:custDataLst>
          </p:nvPr>
        </p:nvSpPr>
        <p:spPr bwMode="auto">
          <a:xfrm>
            <a:off x="0" y="1"/>
            <a:ext cx="121920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endParaRPr lang="en-US" altLang="en-US" sz="1200" b="1" dirty="0">
              <a:solidFill>
                <a:srgbClr val="FF0000"/>
              </a:solidFill>
              <a:latin typeface="Calibri" pitchFamily="34" charset="0"/>
              <a:ea typeface="ＭＳ Ｐゴシック" pitchFamily="-112" charset="-128"/>
            </a:endParaRPr>
          </a:p>
        </p:txBody>
      </p:sp>
      <p:sp>
        <p:nvSpPr>
          <p:cNvPr id="6" name="fc"/>
          <p:cNvSpPr txBox="1">
            <a:spLocks noChangeArrowheads="1"/>
          </p:cNvSpPr>
          <p:nvPr userDrawn="1">
            <p:custDataLst>
              <p:tags r:id="rId2"/>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endParaRPr lang="en-US" altLang="en-US" sz="1200" b="1" dirty="0">
              <a:solidFill>
                <a:srgbClr val="FF0000"/>
              </a:solidFill>
              <a:latin typeface="Calibri" pitchFamily="34" charset="0"/>
              <a:ea typeface="ＭＳ Ｐゴシック" pitchFamily="-112" charset="-128"/>
            </a:endParaRPr>
          </a:p>
        </p:txBody>
      </p:sp>
      <p:sp>
        <p:nvSpPr>
          <p:cNvPr id="47106" name="Rectangle 2"/>
          <p:cNvSpPr>
            <a:spLocks noGrp="1" noChangeArrowheads="1"/>
          </p:cNvSpPr>
          <p:nvPr>
            <p:ph type="ctrTitle"/>
            <p:custDataLst>
              <p:tags r:id="rId3"/>
            </p:custDataLst>
          </p:nvPr>
        </p:nvSpPr>
        <p:spPr>
          <a:xfrm>
            <a:off x="914400" y="2130426"/>
            <a:ext cx="10363200" cy="1470025"/>
          </a:xfrm>
          <a:prstGeom prst="rect">
            <a:avLst/>
          </a:prstGeom>
        </p:spPr>
        <p:txBody>
          <a:bodyPr/>
          <a:lstStyle>
            <a:lvl1pPr>
              <a:defRPr/>
            </a:lvl1pPr>
          </a:lstStyle>
          <a:p>
            <a:r>
              <a:rPr lang="en-GB"/>
              <a:t>Click to edit Master title style</a:t>
            </a:r>
          </a:p>
        </p:txBody>
      </p:sp>
      <p:sp>
        <p:nvSpPr>
          <p:cNvPr id="47107" name="Rectangle 3"/>
          <p:cNvSpPr>
            <a:spLocks noGrp="1" noChangeArrowheads="1"/>
          </p:cNvSpPr>
          <p:nvPr>
            <p:ph type="subTitle" idx="1"/>
            <p:custDataLst>
              <p:tags r:id="rId4"/>
            </p:custDataLst>
          </p:nvPr>
        </p:nvSpPr>
        <p:spPr>
          <a:xfrm>
            <a:off x="1828800" y="3886200"/>
            <a:ext cx="8534400" cy="1752600"/>
          </a:xfrm>
          <a:prstGeom prst="rect">
            <a:avLst/>
          </a:prstGeom>
        </p:spPr>
        <p:txBody>
          <a:bodyPr/>
          <a:lstStyle>
            <a:lvl1pPr marL="0" indent="0" algn="ctr">
              <a:buFontTx/>
              <a:buNone/>
              <a:defRPr/>
            </a:lvl1pPr>
          </a:lstStyle>
          <a:p>
            <a:r>
              <a:rPr lang="en-GB"/>
              <a:t>Click to edit Master subtitle style</a:t>
            </a:r>
          </a:p>
        </p:txBody>
      </p:sp>
      <p:sp>
        <p:nvSpPr>
          <p:cNvPr id="7" name="Date Placeholder 6"/>
          <p:cNvSpPr>
            <a:spLocks noGrp="1" noChangeArrowheads="1"/>
          </p:cNvSpPr>
          <p:nvPr>
            <p:ph type="dt" sz="half" idx="10"/>
            <p:custDataLst>
              <p:tags r:id="rId5"/>
            </p:custDataLst>
          </p:nvPr>
        </p:nvSpPr>
        <p:spPr>
          <a:xfrm>
            <a:off x="609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pPr fontAlgn="base">
              <a:spcBef>
                <a:spcPct val="0"/>
              </a:spcBef>
              <a:spcAft>
                <a:spcPct val="0"/>
              </a:spcAft>
            </a:pPr>
            <a:endParaRPr lang="en-US" altLang="en-US" sz="3200" b="1" dirty="0">
              <a:solidFill>
                <a:srgbClr val="FFFFFF"/>
              </a:solidFill>
              <a:ea typeface="ＭＳ Ｐゴシック" pitchFamily="-112" charset="-128"/>
            </a:endParaRPr>
          </a:p>
        </p:txBody>
      </p:sp>
      <p:sp>
        <p:nvSpPr>
          <p:cNvPr id="8" name="Footer Placeholder 7"/>
          <p:cNvSpPr>
            <a:spLocks noGrp="1" noChangeArrowheads="1"/>
          </p:cNvSpPr>
          <p:nvPr>
            <p:ph type="ftr" sz="quarter" idx="11"/>
            <p:custDataLst>
              <p:tags r:id="rId6"/>
            </p:custDataLst>
          </p:nvPr>
        </p:nvSpPr>
        <p:spPr>
          <a:xfrm>
            <a:off x="4165600" y="6245225"/>
            <a:ext cx="3860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pPr fontAlgn="base">
              <a:spcBef>
                <a:spcPct val="0"/>
              </a:spcBef>
              <a:spcAft>
                <a:spcPct val="0"/>
              </a:spcAft>
            </a:pPr>
            <a:endParaRPr lang="en-US" altLang="en-US" sz="3200" b="1" dirty="0">
              <a:solidFill>
                <a:srgbClr val="FFFFFF"/>
              </a:solidFill>
              <a:ea typeface="ＭＳ Ｐゴシック" pitchFamily="-112" charset="-128"/>
            </a:endParaRPr>
          </a:p>
        </p:txBody>
      </p:sp>
      <p:sp>
        <p:nvSpPr>
          <p:cNvPr id="9" name="Slide Number Placeholder 8"/>
          <p:cNvSpPr>
            <a:spLocks noGrp="1" noChangeArrowheads="1"/>
          </p:cNvSpPr>
          <p:nvPr>
            <p:ph type="sldNum" sz="quarter" idx="12"/>
            <p:custDataLst>
              <p:tags r:id="rId7"/>
            </p:custDataLst>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pPr fontAlgn="base">
              <a:spcBef>
                <a:spcPct val="0"/>
              </a:spcBef>
              <a:spcAft>
                <a:spcPct val="0"/>
              </a:spcAft>
            </a:pPr>
            <a:fld id="{358207AF-3262-4BD0-8295-1AA87DEB69FC}" type="slidenum">
              <a:rPr lang="en-GB" altLang="en-US" sz="3200" b="1">
                <a:solidFill>
                  <a:srgbClr val="FFFFFF"/>
                </a:solidFill>
                <a:ea typeface="ＭＳ Ｐゴシック" pitchFamily="-112" charset="-128"/>
              </a:rPr>
              <a:pPr fontAlgn="base">
                <a:spcBef>
                  <a:spcPct val="0"/>
                </a:spcBef>
                <a:spcAft>
                  <a:spcPct val="0"/>
                </a:spcAft>
              </a:pPr>
              <a:t>‹#›</a:t>
            </a:fld>
            <a:endParaRPr lang="en-GB" altLang="en-US" sz="3200" b="1" dirty="0">
              <a:solidFill>
                <a:srgbClr val="FFFFFF"/>
              </a:solidFill>
              <a:ea typeface="ＭＳ Ｐゴシック" pitchFamily="-112" charset="-128"/>
            </a:endParaRPr>
          </a:p>
        </p:txBody>
      </p:sp>
    </p:spTree>
    <p:extLst>
      <p:ext uri="{BB962C8B-B14F-4D97-AF65-F5344CB8AC3E}">
        <p14:creationId xmlns:p14="http://schemas.microsoft.com/office/powerpoint/2010/main" val="486926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431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24417" y="1"/>
            <a:ext cx="10972800" cy="549275"/>
          </a:xfrm>
        </p:spPr>
        <p:txBody>
          <a:bodyPr/>
          <a:lstStyle/>
          <a:p>
            <a:r>
              <a:rPr lang="en-US" dirty="0"/>
              <a:t>Click to edit Master title style</a:t>
            </a:r>
            <a:endParaRPr lang="en-GB" dirty="0"/>
          </a:p>
        </p:txBody>
      </p:sp>
      <p:sp>
        <p:nvSpPr>
          <p:cNvPr id="3" name="Content Placeholder 2"/>
          <p:cNvSpPr>
            <a:spLocks noGrp="1"/>
          </p:cNvSpPr>
          <p:nvPr>
            <p:ph idx="1"/>
            <p:custDataLst>
              <p:tags r:id="rId2"/>
            </p:custDataLst>
          </p:nvPr>
        </p:nvSpPr>
        <p:spPr>
          <a:xfrm>
            <a:off x="609600" y="981075"/>
            <a:ext cx="10972800" cy="5145088"/>
          </a:xfrm>
        </p:spPr>
        <p:txBody>
          <a:bodyPr/>
          <a:lstStyle>
            <a:lvl1pPr marL="0" indent="0">
              <a:buNone/>
              <a:defRPr sz="2800"/>
            </a:lvl1pPr>
            <a:lvl2pPr marL="457200" indent="0">
              <a:buNone/>
              <a:defRPr sz="2800"/>
            </a:lvl2pPr>
            <a:lvl3pPr marL="914400" indent="0">
              <a:buNone/>
              <a:defRPr sz="2800"/>
            </a:lvl3pPr>
            <a:lvl4pPr marL="1371600" indent="0">
              <a:buNone/>
              <a:defRPr sz="2800"/>
            </a:lvl4pPr>
            <a:lvl5pPr marL="1828800" indent="0">
              <a:buNone/>
              <a:defRPr sz="2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40436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ags" Target="../tags/tag4.xml"/><Relationship Id="rId3" Type="http://schemas.openxmlformats.org/officeDocument/2006/relationships/slideLayout" Target="../slideLayouts/slideLayout14.xml"/><Relationship Id="rId7" Type="http://schemas.openxmlformats.org/officeDocument/2006/relationships/tags" Target="../tags/tag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ags" Target="../tags/tag2.xml"/><Relationship Id="rId5" Type="http://schemas.openxmlformats.org/officeDocument/2006/relationships/tags" Target="../tags/tag1.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tags" Target="../tags/tag17.xml"/><Relationship Id="rId3" Type="http://schemas.openxmlformats.org/officeDocument/2006/relationships/slideLayout" Target="../slideLayouts/slideLayout17.xml"/><Relationship Id="rId7" Type="http://schemas.openxmlformats.org/officeDocument/2006/relationships/tags" Target="../tags/tag1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59A655-B83F-9ED0-F01D-F60882807D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42ACD9-CE9C-9306-5103-BE62A784E6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47F354-23B5-AA80-E1FC-3A58F3550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24FA0-720A-47CE-BC36-3A5819F111D1}" type="datetimeFigureOut">
              <a:rPr lang="en-GB" smtClean="0"/>
              <a:t>16/02/2026</a:t>
            </a:fld>
            <a:endParaRPr lang="en-GB"/>
          </a:p>
        </p:txBody>
      </p:sp>
      <p:sp>
        <p:nvSpPr>
          <p:cNvPr id="5" name="Footer Placeholder 4">
            <a:extLst>
              <a:ext uri="{FF2B5EF4-FFF2-40B4-BE49-F238E27FC236}">
                <a16:creationId xmlns:a16="http://schemas.microsoft.com/office/drawing/2014/main" id="{70727DF2-D8E1-0C5C-5318-1A9302F83D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2A9684-BB17-4E2B-894B-B7947786B9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EBB7F-23E8-4FA8-9FF0-A34971022E2D}" type="slidenum">
              <a:rPr lang="en-GB" smtClean="0"/>
              <a:t>‹#›</a:t>
            </a:fld>
            <a:endParaRPr lang="en-GB"/>
          </a:p>
        </p:txBody>
      </p:sp>
    </p:spTree>
    <p:extLst>
      <p:ext uri="{BB962C8B-B14F-4D97-AF65-F5344CB8AC3E}">
        <p14:creationId xmlns:p14="http://schemas.microsoft.com/office/powerpoint/2010/main" val="35097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5"/>
          <p:cNvSpPr>
            <a:spLocks noGrp="1" noChangeArrowheads="1"/>
          </p:cNvSpPr>
          <p:nvPr>
            <p:ph type="title"/>
            <p:custDataLst>
              <p:tags r:id="rId5"/>
            </p:custDataLst>
          </p:nvPr>
        </p:nvSpPr>
        <p:spPr bwMode="auto">
          <a:xfrm>
            <a:off x="624417" y="1"/>
            <a:ext cx="10972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dirty="0"/>
              <a:t>Click to edit Master title style</a:t>
            </a:r>
          </a:p>
        </p:txBody>
      </p:sp>
      <p:sp>
        <p:nvSpPr>
          <p:cNvPr id="1030" name="Rectangle 6"/>
          <p:cNvSpPr>
            <a:spLocks noGrp="1" noChangeArrowheads="1"/>
          </p:cNvSpPr>
          <p:nvPr>
            <p:ph type="body" idx="1"/>
            <p:custDataLst>
              <p:tags r:id="rId6"/>
            </p:custDataLst>
          </p:nvPr>
        </p:nvSpPr>
        <p:spPr bwMode="auto">
          <a:xfrm>
            <a:off x="609600" y="981075"/>
            <a:ext cx="10972800" cy="514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1" name="hc"/>
          <p:cNvSpPr txBox="1">
            <a:spLocks noChangeArrowheads="1"/>
          </p:cNvSpPr>
          <p:nvPr userDrawn="1">
            <p:custDataLst>
              <p:tags r:id="rId7"/>
            </p:custDataLst>
          </p:nvPr>
        </p:nvSpPr>
        <p:spPr bwMode="auto">
          <a:xfrm>
            <a:off x="0" y="0"/>
            <a:ext cx="1219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1200" dirty="0">
              <a:solidFill>
                <a:srgbClr val="FF0000"/>
              </a:solidFill>
              <a:latin typeface="Calibri" pitchFamily="34" charset="0"/>
            </a:endParaRPr>
          </a:p>
        </p:txBody>
      </p:sp>
      <p:sp>
        <p:nvSpPr>
          <p:cNvPr id="1032" name="fc"/>
          <p:cNvSpPr txBox="1">
            <a:spLocks noChangeArrowheads="1"/>
          </p:cNvSpPr>
          <p:nvPr userDrawn="1">
            <p:custDataLst>
              <p:tags r:id="rId8"/>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endParaRPr lang="en-US" altLang="en-US" sz="1200" dirty="0">
              <a:solidFill>
                <a:srgbClr val="FF0000"/>
              </a:solidFill>
              <a:latin typeface="Calibri" pitchFamily="34" charset="0"/>
            </a:endParaRPr>
          </a:p>
        </p:txBody>
      </p:sp>
    </p:spTree>
    <p:extLst>
      <p:ext uri="{BB962C8B-B14F-4D97-AF65-F5344CB8AC3E}">
        <p14:creationId xmlns:p14="http://schemas.microsoft.com/office/powerpoint/2010/main" val="3787902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p:titleStyle>
    <p:body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9" name="Rectangle 5"/>
          <p:cNvSpPr>
            <a:spLocks noGrp="1" noChangeArrowheads="1"/>
          </p:cNvSpPr>
          <p:nvPr>
            <p:ph type="title"/>
            <p:custDataLst>
              <p:tags r:id="rId5"/>
            </p:custDataLst>
          </p:nvPr>
        </p:nvSpPr>
        <p:spPr bwMode="auto">
          <a:xfrm>
            <a:off x="624417" y="1"/>
            <a:ext cx="1097280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dirty="0"/>
              <a:t>Click to edit Master title style</a:t>
            </a:r>
          </a:p>
        </p:txBody>
      </p:sp>
      <p:sp>
        <p:nvSpPr>
          <p:cNvPr id="1030" name="Rectangle 6"/>
          <p:cNvSpPr>
            <a:spLocks noGrp="1" noChangeArrowheads="1"/>
          </p:cNvSpPr>
          <p:nvPr>
            <p:ph type="body" idx="1"/>
            <p:custDataLst>
              <p:tags r:id="rId6"/>
            </p:custDataLst>
          </p:nvPr>
        </p:nvSpPr>
        <p:spPr bwMode="auto">
          <a:xfrm>
            <a:off x="609600" y="981075"/>
            <a:ext cx="10972800" cy="514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1" name="hc"/>
          <p:cNvSpPr txBox="1">
            <a:spLocks noChangeArrowheads="1"/>
          </p:cNvSpPr>
          <p:nvPr userDrawn="1">
            <p:custDataLst>
              <p:tags r:id="rId7"/>
            </p:custDataLst>
          </p:nvPr>
        </p:nvSpPr>
        <p:spPr bwMode="auto">
          <a:xfrm>
            <a:off x="0" y="0"/>
            <a:ext cx="1219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endParaRPr lang="en-US" altLang="en-US" sz="1200" b="1" dirty="0">
              <a:solidFill>
                <a:srgbClr val="FF0000"/>
              </a:solidFill>
              <a:latin typeface="Calibri" pitchFamily="34" charset="0"/>
              <a:ea typeface="ＭＳ Ｐゴシック" pitchFamily="-112" charset="-128"/>
            </a:endParaRPr>
          </a:p>
        </p:txBody>
      </p:sp>
      <p:sp>
        <p:nvSpPr>
          <p:cNvPr id="1032" name="fc"/>
          <p:cNvSpPr txBox="1">
            <a:spLocks noChangeArrowheads="1"/>
          </p:cNvSpPr>
          <p:nvPr userDrawn="1">
            <p:custDataLst>
              <p:tags r:id="rId8"/>
            </p:custDataLst>
          </p:nvPr>
        </p:nvSpPr>
        <p:spPr bwMode="auto">
          <a:xfrm>
            <a:off x="0" y="6611939"/>
            <a:ext cx="121920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endParaRPr lang="en-US" altLang="en-US" sz="1200" b="1" dirty="0">
              <a:solidFill>
                <a:srgbClr val="FF0000"/>
              </a:solidFill>
              <a:latin typeface="Calibri" pitchFamily="34" charset="0"/>
              <a:ea typeface="ＭＳ Ｐゴシック" pitchFamily="-112" charset="-128"/>
            </a:endParaRPr>
          </a:p>
        </p:txBody>
      </p:sp>
      <p:sp>
        <p:nvSpPr>
          <p:cNvPr id="2"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3"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92570797"/>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Lst>
  <p:txStyles>
    <p:title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p:titleStyle>
    <p:body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tags" Target="../tags/tag29.xml"/><Relationship Id="rId7" Type="http://schemas.openxmlformats.org/officeDocument/2006/relationships/notesSlide" Target="../notesSlides/notesSlide4.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slideLayout" Target="../slideLayouts/slideLayout14.xml"/><Relationship Id="rId5" Type="http://schemas.openxmlformats.org/officeDocument/2006/relationships/tags" Target="../tags/tag31.xml"/><Relationship Id="rId4" Type="http://schemas.openxmlformats.org/officeDocument/2006/relationships/tags" Target="../tags/tag30.xml"/></Relationships>
</file>

<file path=ppt/slides/_rels/slide6.xml.rels><?xml version="1.0" encoding="UTF-8" standalone="yes"?>
<Relationships xmlns="http://schemas.openxmlformats.org/package/2006/relationships"><Relationship Id="rId3" Type="http://schemas.openxmlformats.org/officeDocument/2006/relationships/tags" Target="../tags/tag34.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image" Target="../media/image4.jpeg"/><Relationship Id="rId5" Type="http://schemas.openxmlformats.org/officeDocument/2006/relationships/notesSlide" Target="../notesSlides/notesSlide5.xml"/><Relationship Id="rId4"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tags" Target="../tags/tag37.xml"/><Relationship Id="rId2" Type="http://schemas.openxmlformats.org/officeDocument/2006/relationships/tags" Target="../tags/tag36.xml"/><Relationship Id="rId1" Type="http://schemas.openxmlformats.org/officeDocument/2006/relationships/tags" Target="../tags/tag35.xml"/><Relationship Id="rId6" Type="http://schemas.openxmlformats.org/officeDocument/2006/relationships/image" Target="../media/image4.jpeg"/><Relationship Id="rId5" Type="http://schemas.openxmlformats.org/officeDocument/2006/relationships/notesSlide" Target="../notesSlides/notesSlide6.xml"/><Relationship Id="rId4"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image" Target="../media/image4.jpeg"/><Relationship Id="rId5" Type="http://schemas.openxmlformats.org/officeDocument/2006/relationships/notesSlide" Target="../notesSlides/notesSlide7.xml"/><Relationship Id="rId4"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image" Target="../media/image4.jpeg"/><Relationship Id="rId5" Type="http://schemas.openxmlformats.org/officeDocument/2006/relationships/notesSlide" Target="../notesSlides/notesSlide8.xml"/><Relationship Id="rId4"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image" Target="../media/image4.jpeg"/><Relationship Id="rId5" Type="http://schemas.openxmlformats.org/officeDocument/2006/relationships/notesSlide" Target="../notesSlides/notesSlide9.xml"/><Relationship Id="rId4"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tags" Target="../tags/tag47.xml"/><Relationship Id="rId6" Type="http://schemas.openxmlformats.org/officeDocument/2006/relationships/image" Target="../media/image4.jpeg"/><Relationship Id="rId5" Type="http://schemas.openxmlformats.org/officeDocument/2006/relationships/notesSlide" Target="../notesSlides/notesSlide10.xml"/><Relationship Id="rId4"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image" Target="../media/image4.jpeg"/><Relationship Id="rId5" Type="http://schemas.openxmlformats.org/officeDocument/2006/relationships/notesSlide" Target="../notesSlides/notesSlide11.xml"/><Relationship Id="rId4"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tags" Target="../tags/tag55.xml"/><Relationship Id="rId7" Type="http://schemas.openxmlformats.org/officeDocument/2006/relationships/diagramData" Target="../diagrams/data1.xml"/><Relationship Id="rId2" Type="http://schemas.openxmlformats.org/officeDocument/2006/relationships/tags" Target="../tags/tag54.xml"/><Relationship Id="rId1" Type="http://schemas.openxmlformats.org/officeDocument/2006/relationships/tags" Target="../tags/tag53.xml"/><Relationship Id="rId6" Type="http://schemas.openxmlformats.org/officeDocument/2006/relationships/image" Target="../media/image4.jpeg"/><Relationship Id="rId11" Type="http://schemas.microsoft.com/office/2007/relationships/diagramDrawing" Target="../diagrams/drawing1.xml"/><Relationship Id="rId5" Type="http://schemas.openxmlformats.org/officeDocument/2006/relationships/notesSlide" Target="../notesSlides/notesSlide12.xml"/><Relationship Id="rId10" Type="http://schemas.openxmlformats.org/officeDocument/2006/relationships/diagramColors" Target="../diagrams/colors1.xml"/><Relationship Id="rId4" Type="http://schemas.openxmlformats.org/officeDocument/2006/relationships/slideLayout" Target="../slideLayouts/slideLayout14.xml"/><Relationship Id="rId9"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image" Target="../media/image5.jpeg"/><Relationship Id="rId5" Type="http://schemas.openxmlformats.org/officeDocument/2006/relationships/notesSlide" Target="../notesSlides/notesSlide13.xml"/><Relationship Id="rId4"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tags" Target="../tags/tag60.xml"/><Relationship Id="rId1" Type="http://schemas.openxmlformats.org/officeDocument/2006/relationships/tags" Target="../tags/tag59.xml"/><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7.xml"/><Relationship Id="rId1" Type="http://schemas.openxmlformats.org/officeDocument/2006/relationships/tags" Target="../tags/tag61.xml"/><Relationship Id="rId4" Type="http://schemas.openxmlformats.org/officeDocument/2006/relationships/image" Target="../media/image6.jpeg"/></Relationships>
</file>

<file path=ppt/slides/_rels/slide17.xml.rels><?xml version="1.0" encoding="UTF-8" standalone="yes"?>
<Relationships xmlns="http://schemas.openxmlformats.org/package/2006/relationships"><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tags" Target="../tags/tag62.xml"/><Relationship Id="rId6" Type="http://schemas.openxmlformats.org/officeDocument/2006/relationships/image" Target="../media/image5.jpeg"/><Relationship Id="rId5" Type="http://schemas.openxmlformats.org/officeDocument/2006/relationships/notesSlide" Target="../notesSlides/notesSlide16.xml"/><Relationship Id="rId4"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tags" Target="../tags/tag67.xml"/><Relationship Id="rId2" Type="http://schemas.openxmlformats.org/officeDocument/2006/relationships/tags" Target="../tags/tag66.xml"/><Relationship Id="rId1" Type="http://schemas.openxmlformats.org/officeDocument/2006/relationships/tags" Target="../tags/tag65.xml"/><Relationship Id="rId6" Type="http://schemas.openxmlformats.org/officeDocument/2006/relationships/image" Target="../media/image7.jpeg"/><Relationship Id="rId5" Type="http://schemas.openxmlformats.org/officeDocument/2006/relationships/notesSlide" Target="../notesSlides/notesSlide17.xml"/><Relationship Id="rId4"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image" Target="../media/image7.jpeg"/><Relationship Id="rId5" Type="http://schemas.openxmlformats.org/officeDocument/2006/relationships/notesSlide" Target="../notesSlides/notesSlide18.xml"/><Relationship Id="rId4"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tags" Target="../tags/tag72.xml"/><Relationship Id="rId1" Type="http://schemas.openxmlformats.org/officeDocument/2006/relationships/tags" Target="../tags/tag71.xml"/><Relationship Id="rId5" Type="http://schemas.openxmlformats.org/officeDocument/2006/relationships/image" Target="../media/image8.jpe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8" Type="http://schemas.openxmlformats.org/officeDocument/2006/relationships/notesSlide" Target="../notesSlides/notesSlide20.xml"/><Relationship Id="rId3" Type="http://schemas.openxmlformats.org/officeDocument/2006/relationships/tags" Target="../tags/tag75.xml"/><Relationship Id="rId7" Type="http://schemas.openxmlformats.org/officeDocument/2006/relationships/slideLayout" Target="../slideLayouts/slideLayout14.xml"/><Relationship Id="rId12" Type="http://schemas.openxmlformats.org/officeDocument/2006/relationships/image" Target="../media/image12.jpeg"/><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tags" Target="../tags/tag78.xml"/><Relationship Id="rId11" Type="http://schemas.openxmlformats.org/officeDocument/2006/relationships/image" Target="../media/image11.jpeg"/><Relationship Id="rId5" Type="http://schemas.openxmlformats.org/officeDocument/2006/relationships/tags" Target="../tags/tag77.xml"/><Relationship Id="rId10" Type="http://schemas.openxmlformats.org/officeDocument/2006/relationships/image" Target="../media/image10.jpeg"/><Relationship Id="rId4" Type="http://schemas.openxmlformats.org/officeDocument/2006/relationships/tags" Target="../tags/tag76.xml"/><Relationship Id="rId9" Type="http://schemas.openxmlformats.org/officeDocument/2006/relationships/image" Target="../media/image9.jpeg"/></Relationships>
</file>

<file path=ppt/slides/_rels/slide22.xml.rels><?xml version="1.0" encoding="UTF-8" standalone="yes"?>
<Relationships xmlns="http://schemas.openxmlformats.org/package/2006/relationships"><Relationship Id="rId8" Type="http://schemas.openxmlformats.org/officeDocument/2006/relationships/notesSlide" Target="../notesSlides/notesSlide21.xml"/><Relationship Id="rId3" Type="http://schemas.openxmlformats.org/officeDocument/2006/relationships/tags" Target="../tags/tag81.xml"/><Relationship Id="rId7" Type="http://schemas.openxmlformats.org/officeDocument/2006/relationships/slideLayout" Target="../slideLayouts/slideLayout17.xml"/><Relationship Id="rId12" Type="http://schemas.openxmlformats.org/officeDocument/2006/relationships/image" Target="../media/image12.jpeg"/><Relationship Id="rId2" Type="http://schemas.openxmlformats.org/officeDocument/2006/relationships/tags" Target="../tags/tag80.xml"/><Relationship Id="rId1" Type="http://schemas.openxmlformats.org/officeDocument/2006/relationships/tags" Target="../tags/tag79.xml"/><Relationship Id="rId6" Type="http://schemas.openxmlformats.org/officeDocument/2006/relationships/tags" Target="../tags/tag84.xml"/><Relationship Id="rId11" Type="http://schemas.openxmlformats.org/officeDocument/2006/relationships/image" Target="../media/image11.jpeg"/><Relationship Id="rId5" Type="http://schemas.openxmlformats.org/officeDocument/2006/relationships/tags" Target="../tags/tag83.xml"/><Relationship Id="rId10" Type="http://schemas.openxmlformats.org/officeDocument/2006/relationships/image" Target="../media/image10.jpeg"/><Relationship Id="rId4" Type="http://schemas.openxmlformats.org/officeDocument/2006/relationships/tags" Target="../tags/tag82.xml"/><Relationship Id="rId9" Type="http://schemas.openxmlformats.org/officeDocument/2006/relationships/image" Target="../media/image9.jpeg"/></Relationships>
</file>

<file path=ppt/slides/_rels/slide23.xml.rels><?xml version="1.0" encoding="UTF-8" standalone="yes"?>
<Relationships xmlns="http://schemas.openxmlformats.org/package/2006/relationships"><Relationship Id="rId3" Type="http://schemas.openxmlformats.org/officeDocument/2006/relationships/tags" Target="../tags/tag87.xml"/><Relationship Id="rId2" Type="http://schemas.openxmlformats.org/officeDocument/2006/relationships/tags" Target="../tags/tag86.xml"/><Relationship Id="rId1" Type="http://schemas.openxmlformats.org/officeDocument/2006/relationships/tags" Target="../tags/tag85.xml"/><Relationship Id="rId6" Type="http://schemas.openxmlformats.org/officeDocument/2006/relationships/image" Target="../media/image4.jpeg"/><Relationship Id="rId5" Type="http://schemas.openxmlformats.org/officeDocument/2006/relationships/notesSlide" Target="../notesSlides/notesSlide22.xml"/><Relationship Id="rId4"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tags" Target="../tags/tag89.xml"/><Relationship Id="rId1" Type="http://schemas.openxmlformats.org/officeDocument/2006/relationships/tags" Target="../tags/tag88.xml"/><Relationship Id="rId5" Type="http://schemas.openxmlformats.org/officeDocument/2006/relationships/image" Target="../media/image13.jpe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tags" Target="../tags/tag92.xml"/><Relationship Id="rId2" Type="http://schemas.openxmlformats.org/officeDocument/2006/relationships/tags" Target="../tags/tag91.xml"/><Relationship Id="rId1" Type="http://schemas.openxmlformats.org/officeDocument/2006/relationships/tags" Target="../tags/tag90.xml"/><Relationship Id="rId6" Type="http://schemas.openxmlformats.org/officeDocument/2006/relationships/image" Target="../media/image14.jpeg"/><Relationship Id="rId5" Type="http://schemas.openxmlformats.org/officeDocument/2006/relationships/notesSlide" Target="../notesSlides/notesSlide24.xml"/><Relationship Id="rId4"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tags" Target="../tags/tag95.xml"/><Relationship Id="rId2" Type="http://schemas.openxmlformats.org/officeDocument/2006/relationships/tags" Target="../tags/tag94.xml"/><Relationship Id="rId1" Type="http://schemas.openxmlformats.org/officeDocument/2006/relationships/tags" Target="../tags/tag93.xml"/><Relationship Id="rId6" Type="http://schemas.openxmlformats.org/officeDocument/2006/relationships/image" Target="../media/image15.jpeg"/><Relationship Id="rId5" Type="http://schemas.openxmlformats.org/officeDocument/2006/relationships/notesSlide" Target="../notesSlides/notesSlide25.xml"/><Relationship Id="rId4"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tags" Target="../tags/tag98.xml"/><Relationship Id="rId2" Type="http://schemas.openxmlformats.org/officeDocument/2006/relationships/tags" Target="../tags/tag97.xml"/><Relationship Id="rId1" Type="http://schemas.openxmlformats.org/officeDocument/2006/relationships/tags" Target="../tags/tag96.xml"/><Relationship Id="rId6" Type="http://schemas.openxmlformats.org/officeDocument/2006/relationships/image" Target="../media/image16.jpeg"/><Relationship Id="rId5" Type="http://schemas.openxmlformats.org/officeDocument/2006/relationships/notesSlide" Target="../notesSlides/notesSlide26.xml"/><Relationship Id="rId4"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tags" Target="../tags/tag100.xml"/><Relationship Id="rId1" Type="http://schemas.openxmlformats.org/officeDocument/2006/relationships/tags" Target="../tags/tag99.xml"/><Relationship Id="rId5" Type="http://schemas.openxmlformats.org/officeDocument/2006/relationships/image" Target="../media/image17.png"/><Relationship Id="rId4"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tags" Target="../tags/tag103.xml"/><Relationship Id="rId7" Type="http://schemas.openxmlformats.org/officeDocument/2006/relationships/notesSlide" Target="../notesSlides/notesSlide28.xml"/><Relationship Id="rId2" Type="http://schemas.openxmlformats.org/officeDocument/2006/relationships/tags" Target="../tags/tag102.xml"/><Relationship Id="rId1" Type="http://schemas.openxmlformats.org/officeDocument/2006/relationships/tags" Target="../tags/tag101.xml"/><Relationship Id="rId6" Type="http://schemas.openxmlformats.org/officeDocument/2006/relationships/slideLayout" Target="../slideLayouts/slideLayout14.xml"/><Relationship Id="rId5" Type="http://schemas.openxmlformats.org/officeDocument/2006/relationships/tags" Target="../tags/tag105.xml"/><Relationship Id="rId10" Type="http://schemas.openxmlformats.org/officeDocument/2006/relationships/image" Target="../media/image20.jpeg"/><Relationship Id="rId4" Type="http://schemas.openxmlformats.org/officeDocument/2006/relationships/tags" Target="../tags/tag104.xml"/><Relationship Id="rId9" Type="http://schemas.openxmlformats.org/officeDocument/2006/relationships/image" Target="../media/image19.jpeg"/></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4.xml"/><Relationship Id="rId1" Type="http://schemas.openxmlformats.org/officeDocument/2006/relationships/video" Target="https://www.youtube.com/embed/NZ_9ne6Oe8c?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tags" Target="../tags/tag107.xml"/><Relationship Id="rId1" Type="http://schemas.openxmlformats.org/officeDocument/2006/relationships/tags" Target="../tags/tag106.xml"/><Relationship Id="rId5" Type="http://schemas.openxmlformats.org/officeDocument/2006/relationships/image" Target="../media/image22.jpeg"/><Relationship Id="rId4" Type="http://schemas.openxmlformats.org/officeDocument/2006/relationships/notesSlide" Target="../notesSlides/notesSlide2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4.xml"/><Relationship Id="rId1" Type="http://schemas.openxmlformats.org/officeDocument/2006/relationships/video" Target="https://www.youtube.com/embed/OngSkMVKP78?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431612-3F57-1855-779E-F8D470710DAE}"/>
              </a:ext>
            </a:extLst>
          </p:cNvPr>
          <p:cNvSpPr>
            <a:spLocks noGrp="1"/>
          </p:cNvSpPr>
          <p:nvPr>
            <p:ph type="ctrTitle"/>
          </p:nvPr>
        </p:nvSpPr>
        <p:spPr>
          <a:xfrm>
            <a:off x="1127208" y="857251"/>
            <a:ext cx="4747280" cy="3098061"/>
          </a:xfrm>
        </p:spPr>
        <p:txBody>
          <a:bodyPr anchor="b">
            <a:normAutofit/>
          </a:bodyPr>
          <a:lstStyle/>
          <a:p>
            <a:pPr algn="l"/>
            <a:r>
              <a:rPr lang="en-GB" sz="4800" dirty="0">
                <a:solidFill>
                  <a:srgbClr val="FFFFFF"/>
                </a:solidFill>
              </a:rPr>
              <a:t>Dealing with Victims and Witnesses</a:t>
            </a:r>
          </a:p>
        </p:txBody>
      </p:sp>
      <p:sp>
        <p:nvSpPr>
          <p:cNvPr id="17" name="Rectangle 16">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B9A2EC0-905C-9F60-2F82-C76A92159C43}"/>
              </a:ext>
            </a:extLst>
          </p:cNvPr>
          <p:cNvSpPr>
            <a:spLocks noGrp="1"/>
          </p:cNvSpPr>
          <p:nvPr>
            <p:ph type="subTitle" idx="1"/>
          </p:nvPr>
        </p:nvSpPr>
        <p:spPr>
          <a:xfrm>
            <a:off x="1127208" y="4756265"/>
            <a:ext cx="4393278" cy="1244483"/>
          </a:xfrm>
        </p:spPr>
        <p:txBody>
          <a:bodyPr anchor="t">
            <a:normAutofit/>
          </a:bodyPr>
          <a:lstStyle/>
          <a:p>
            <a:pPr algn="l"/>
            <a:r>
              <a:rPr lang="en-GB">
                <a:solidFill>
                  <a:srgbClr val="FFFFFF"/>
                </a:solidFill>
              </a:rPr>
              <a:t>Wynne Jones</a:t>
            </a:r>
          </a:p>
        </p:txBody>
      </p:sp>
      <p:sp>
        <p:nvSpPr>
          <p:cNvPr id="19" name="Oval 18">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AB133B0-E98F-57A7-5178-2ADD9EBD177C}"/>
              </a:ext>
            </a:extLst>
          </p:cNvPr>
          <p:cNvPicPr>
            <a:picLocks noChangeAspect="1"/>
          </p:cNvPicPr>
          <p:nvPr/>
        </p:nvPicPr>
        <p:blipFill>
          <a:blip r:embed="rId2"/>
          <a:stretch>
            <a:fillRect/>
          </a:stretch>
        </p:blipFill>
        <p:spPr>
          <a:xfrm>
            <a:off x="4871562" y="827080"/>
            <a:ext cx="7058568" cy="5173668"/>
          </a:xfrm>
          <a:prstGeom prst="rect">
            <a:avLst/>
          </a:prstGeom>
        </p:spPr>
      </p:pic>
    </p:spTree>
    <p:extLst>
      <p:ext uri="{BB962C8B-B14F-4D97-AF65-F5344CB8AC3E}">
        <p14:creationId xmlns:p14="http://schemas.microsoft.com/office/powerpoint/2010/main" val="3846363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contrast="-47000"/>
            <a:extLst>
              <a:ext uri="{28A0092B-C50C-407E-A947-70E740481C1C}">
                <a14:useLocalDpi xmlns:a14="http://schemas.microsoft.com/office/drawing/2010/main" val="0"/>
              </a:ext>
            </a:extLst>
          </a:blip>
          <a:stretch>
            <a:fillRect/>
          </a:stretch>
        </p:blipFill>
        <p:spPr>
          <a:xfrm>
            <a:off x="1524001" y="1196752"/>
            <a:ext cx="9144000" cy="5832648"/>
          </a:xfrm>
          <a:prstGeom prst="rect">
            <a:avLst/>
          </a:prstGeom>
          <a:effectLst>
            <a:glow rad="127000">
              <a:schemeClr val="accent1">
                <a:alpha val="0"/>
              </a:schemeClr>
            </a:glow>
            <a:outerShdw blurRad="165100" dist="50800" dir="6000000" algn="ctr" rotWithShape="0">
              <a:srgbClr val="000000">
                <a:alpha val="0"/>
              </a:srgbClr>
            </a:outerShdw>
            <a:reflection blurRad="609600" stA="0" endPos="65000" dist="558800" dir="5400000" sy="-100000" algn="bl" rotWithShape="0"/>
            <a:softEdge rad="635000"/>
          </a:effectLst>
        </p:spPr>
      </p:pic>
      <p:sp>
        <p:nvSpPr>
          <p:cNvPr id="9219" name="TextBox 3"/>
          <p:cNvSpPr txBox="1">
            <a:spLocks noChangeArrowheads="1"/>
          </p:cNvSpPr>
          <p:nvPr/>
        </p:nvSpPr>
        <p:spPr bwMode="auto">
          <a:xfrm>
            <a:off x="2251194" y="0"/>
            <a:ext cx="810121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buNone/>
            </a:pPr>
            <a:r>
              <a:rPr lang="en-GB" altLang="en-US" sz="4400" dirty="0">
                <a:solidFill>
                  <a:srgbClr val="000000"/>
                </a:solidFill>
                <a:latin typeface="Aptos Display" panose="020B0004020202020204" pitchFamily="34" charset="0"/>
                <a:cs typeface="Arial" panose="020B0604020202020204" pitchFamily="34" charset="0"/>
              </a:rPr>
              <a:t>Victim</a:t>
            </a:r>
          </a:p>
        </p:txBody>
      </p:sp>
      <p:sp>
        <p:nvSpPr>
          <p:cNvPr id="9220" name="TextBox 4"/>
          <p:cNvSpPr txBox="1">
            <a:spLocks noChangeArrowheads="1"/>
          </p:cNvSpPr>
          <p:nvPr/>
        </p:nvSpPr>
        <p:spPr bwMode="auto">
          <a:xfrm>
            <a:off x="678557" y="1196753"/>
            <a:ext cx="10712254" cy="4433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lnSpc>
                <a:spcPct val="150000"/>
              </a:lnSpc>
              <a:spcBef>
                <a:spcPct val="0"/>
              </a:spcBef>
              <a:spcAft>
                <a:spcPct val="0"/>
              </a:spcAft>
              <a:buNone/>
            </a:pPr>
            <a:r>
              <a:rPr lang="en-GB" altLang="en-US" sz="3200" dirty="0">
                <a:solidFill>
                  <a:schemeClr val="tx1"/>
                </a:solidFill>
                <a:latin typeface="Arial" panose="020B0604020202020204" pitchFamily="34" charset="0"/>
                <a:cs typeface="Arial" panose="020B0604020202020204" pitchFamily="34" charset="0"/>
              </a:rPr>
              <a:t>A person who has suffered harm, including physical, mental or emotional harm or economic loss which was directly caused by criminal conduct</a:t>
            </a:r>
            <a:r>
              <a:rPr lang="en-GB" sz="3200" dirty="0">
                <a:solidFill>
                  <a:schemeClr val="tx1"/>
                </a:solidFill>
                <a:latin typeface="Arial" panose="020B0604020202020204" pitchFamily="34" charset="0"/>
                <a:cs typeface="Arial" panose="020B0604020202020204" pitchFamily="34" charset="0"/>
              </a:rPr>
              <a:t> </a:t>
            </a:r>
          </a:p>
          <a:p>
            <a:pPr algn="ctr" fontAlgn="base">
              <a:lnSpc>
                <a:spcPct val="150000"/>
              </a:lnSpc>
              <a:spcBef>
                <a:spcPct val="0"/>
              </a:spcBef>
              <a:spcAft>
                <a:spcPct val="0"/>
              </a:spcAft>
              <a:buNone/>
            </a:pPr>
            <a:endParaRPr lang="en-GB" sz="3200" dirty="0">
              <a:solidFill>
                <a:schemeClr val="tx1"/>
              </a:solidFill>
              <a:latin typeface="Arial" panose="020B0604020202020204" pitchFamily="34" charset="0"/>
              <a:cs typeface="Arial" panose="020B0604020202020204" pitchFamily="34" charset="0"/>
            </a:endParaRPr>
          </a:p>
          <a:p>
            <a:pPr algn="ctr" fontAlgn="base">
              <a:lnSpc>
                <a:spcPct val="150000"/>
              </a:lnSpc>
              <a:spcBef>
                <a:spcPct val="0"/>
              </a:spcBef>
              <a:spcAft>
                <a:spcPct val="0"/>
              </a:spcAft>
              <a:buNone/>
            </a:pPr>
            <a:r>
              <a:rPr lang="en-GB" sz="3200" dirty="0">
                <a:solidFill>
                  <a:schemeClr val="tx1"/>
                </a:solidFill>
                <a:latin typeface="Arial" panose="020B0604020202020204" pitchFamily="34" charset="0"/>
                <a:cs typeface="Arial" panose="020B0604020202020204" pitchFamily="34" charset="0"/>
              </a:rPr>
              <a:t>A close relative of a person whose death was directly caused by a criminal offence</a:t>
            </a:r>
            <a:endParaRPr lang="en-GB" altLang="en-US"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857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Effect transition="in" filter="fade">
                                      <p:cBhvr>
                                        <p:cTn id="7" dur="500"/>
                                        <p:tgtEl>
                                          <p:spTgt spid="922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20">
                                            <p:txEl>
                                              <p:pRg st="2" end="2"/>
                                            </p:txEl>
                                          </p:spTgt>
                                        </p:tgtEl>
                                        <p:attrNameLst>
                                          <p:attrName>style.visibility</p:attrName>
                                        </p:attrNameLst>
                                      </p:cBhvr>
                                      <p:to>
                                        <p:strVal val="visible"/>
                                      </p:to>
                                    </p:set>
                                    <p:animEffect transition="in" filter="fade">
                                      <p:cBhvr>
                                        <p:cTn id="12" dur="500"/>
                                        <p:tgtEl>
                                          <p:spTgt spid="922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contrast="-47000"/>
            <a:extLst>
              <a:ext uri="{28A0092B-C50C-407E-A947-70E740481C1C}">
                <a14:useLocalDpi xmlns:a14="http://schemas.microsoft.com/office/drawing/2010/main" val="0"/>
              </a:ext>
            </a:extLst>
          </a:blip>
          <a:stretch>
            <a:fillRect/>
          </a:stretch>
        </p:blipFill>
        <p:spPr>
          <a:xfrm>
            <a:off x="1871055" y="993740"/>
            <a:ext cx="8640762" cy="6048672"/>
          </a:xfrm>
          <a:prstGeom prst="rect">
            <a:avLst/>
          </a:prstGeom>
          <a:effectLst>
            <a:glow rad="127000">
              <a:schemeClr val="accent1">
                <a:alpha val="0"/>
              </a:schemeClr>
            </a:glow>
            <a:outerShdw blurRad="165100" dist="50800" dir="6000000" algn="ctr" rotWithShape="0">
              <a:srgbClr val="000000">
                <a:alpha val="0"/>
              </a:srgbClr>
            </a:outerShdw>
            <a:reflection blurRad="609600" stA="0" endPos="65000" dist="558800" dir="5400000" sy="-100000" algn="bl" rotWithShape="0"/>
            <a:softEdge rad="635000"/>
          </a:effectLst>
        </p:spPr>
      </p:pic>
      <p:sp>
        <p:nvSpPr>
          <p:cNvPr id="11267" name="TextBox 3"/>
          <p:cNvSpPr txBox="1">
            <a:spLocks noChangeArrowheads="1"/>
          </p:cNvSpPr>
          <p:nvPr/>
        </p:nvSpPr>
        <p:spPr bwMode="auto">
          <a:xfrm>
            <a:off x="1871055" y="163177"/>
            <a:ext cx="8640762"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buNone/>
            </a:pPr>
            <a:r>
              <a:rPr lang="en-GB" altLang="en-US" sz="4400" dirty="0">
                <a:solidFill>
                  <a:srgbClr val="000000"/>
                </a:solidFill>
                <a:latin typeface="Aptos Display" panose="020B0004020202020204" pitchFamily="34" charset="0"/>
                <a:cs typeface="Arial" panose="020B0604020202020204" pitchFamily="34" charset="0"/>
              </a:rPr>
              <a:t>Witness</a:t>
            </a:r>
          </a:p>
        </p:txBody>
      </p:sp>
      <p:sp>
        <p:nvSpPr>
          <p:cNvPr id="11268" name="TextBox 4"/>
          <p:cNvSpPr txBox="1">
            <a:spLocks noChangeArrowheads="1"/>
          </p:cNvSpPr>
          <p:nvPr/>
        </p:nvSpPr>
        <p:spPr bwMode="auto">
          <a:xfrm>
            <a:off x="742949" y="1885425"/>
            <a:ext cx="11001375"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lnSpc>
                <a:spcPct val="150000"/>
              </a:lnSpc>
              <a:spcBef>
                <a:spcPct val="0"/>
              </a:spcBef>
              <a:spcAft>
                <a:spcPct val="0"/>
              </a:spcAft>
              <a:buNone/>
            </a:pPr>
            <a:r>
              <a:rPr lang="en-GB" sz="3200" dirty="0">
                <a:solidFill>
                  <a:schemeClr val="tx1"/>
                </a:solidFill>
                <a:latin typeface="Arial" panose="020B0604020202020204" pitchFamily="34" charset="0"/>
              </a:rPr>
              <a:t>“One who sees, knows or vouches for something. One who gives testimony under oath or affirmation, in person, by oral or written deposition or by affidavit.</a:t>
            </a:r>
          </a:p>
          <a:p>
            <a:pPr algn="ctr" fontAlgn="base">
              <a:lnSpc>
                <a:spcPct val="150000"/>
              </a:lnSpc>
              <a:spcBef>
                <a:spcPct val="0"/>
              </a:spcBef>
              <a:spcAft>
                <a:spcPct val="0"/>
              </a:spcAft>
              <a:buNone/>
            </a:pPr>
            <a:r>
              <a:rPr lang="en-GB" sz="3200" dirty="0">
                <a:solidFill>
                  <a:schemeClr val="tx1"/>
                </a:solidFill>
                <a:latin typeface="Arial" panose="020B0604020202020204" pitchFamily="34" charset="0"/>
              </a:rPr>
              <a:t> </a:t>
            </a:r>
          </a:p>
          <a:p>
            <a:pPr algn="ctr" fontAlgn="base">
              <a:lnSpc>
                <a:spcPct val="150000"/>
              </a:lnSpc>
              <a:spcBef>
                <a:spcPct val="0"/>
              </a:spcBef>
              <a:spcAft>
                <a:spcPct val="0"/>
              </a:spcAft>
              <a:buNone/>
            </a:pPr>
            <a:r>
              <a:rPr lang="en-GB" sz="3200" dirty="0">
                <a:solidFill>
                  <a:schemeClr val="tx1"/>
                </a:solidFill>
                <a:latin typeface="Arial" panose="020B0604020202020204" pitchFamily="34" charset="0"/>
              </a:rPr>
              <a:t>A witness must be legally competent to testify.” </a:t>
            </a:r>
            <a:endParaRPr lang="en-GB" altLang="en-US" sz="3200" dirty="0">
              <a:solidFill>
                <a:schemeClr val="tx1"/>
              </a:solidFill>
            </a:endParaRPr>
          </a:p>
          <a:p>
            <a:pPr fontAlgn="base">
              <a:spcBef>
                <a:spcPct val="0"/>
              </a:spcBef>
              <a:spcAft>
                <a:spcPct val="0"/>
              </a:spcAft>
              <a:buNone/>
            </a:pPr>
            <a:endParaRPr lang="en-GB" altLang="en-US" sz="3200" dirty="0">
              <a:solidFill>
                <a:srgbClr val="000000"/>
              </a:solidFill>
            </a:endParaRPr>
          </a:p>
        </p:txBody>
      </p:sp>
    </p:spTree>
    <p:extLst>
      <p:ext uri="{BB962C8B-B14F-4D97-AF65-F5344CB8AC3E}">
        <p14:creationId xmlns:p14="http://schemas.microsoft.com/office/powerpoint/2010/main" val="68042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fade">
                                      <p:cBhvr>
                                        <p:cTn id="7" dur="500"/>
                                        <p:tgtEl>
                                          <p:spTgt spid="1126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8">
                                            <p:txEl>
                                              <p:pRg st="2" end="2"/>
                                            </p:txEl>
                                          </p:spTgt>
                                        </p:tgtEl>
                                        <p:attrNameLst>
                                          <p:attrName>style.visibility</p:attrName>
                                        </p:attrNameLst>
                                      </p:cBhvr>
                                      <p:to>
                                        <p:strVal val="visible"/>
                                      </p:to>
                                    </p:set>
                                    <p:animEffect transition="in" filter="fade">
                                      <p:cBhvr>
                                        <p:cTn id="12" dur="500"/>
                                        <p:tgtEl>
                                          <p:spTgt spid="1126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3"/>
          <p:cNvSpPr txBox="1">
            <a:spLocks noChangeArrowheads="1"/>
          </p:cNvSpPr>
          <p:nvPr/>
        </p:nvSpPr>
        <p:spPr bwMode="auto">
          <a:xfrm>
            <a:off x="1835151" y="367148"/>
            <a:ext cx="86407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buNone/>
            </a:pPr>
            <a:r>
              <a:rPr lang="en-GB" altLang="en-US" sz="3600" u="sng" dirty="0">
                <a:solidFill>
                  <a:srgbClr val="000000"/>
                </a:solidFill>
                <a:latin typeface="Aptos" panose="020B0004020202020204" pitchFamily="34" charset="0"/>
                <a:cs typeface="Arial" panose="020B0604020202020204" pitchFamily="34" charset="0"/>
              </a:rPr>
              <a:t>Witness Care Units </a:t>
            </a:r>
            <a:r>
              <a:rPr lang="en-GB" sz="3600" dirty="0">
                <a:solidFill>
                  <a:srgbClr val="000000"/>
                </a:solidFill>
                <a:latin typeface="Aptos" panose="020B0004020202020204" pitchFamily="34" charset="0"/>
                <a:ea typeface="ＭＳ Ｐゴシック" pitchFamily="-112" charset="-128"/>
                <a:cs typeface="ＭＳ Ｐゴシック" pitchFamily="-112" charset="-128"/>
              </a:rPr>
              <a:t>(WCUs) </a:t>
            </a:r>
            <a:endParaRPr lang="en-GB" altLang="en-US" sz="3600" dirty="0">
              <a:solidFill>
                <a:srgbClr val="000000"/>
              </a:solidFill>
              <a:latin typeface="Aptos" panose="020B0004020202020204" pitchFamily="34" charset="0"/>
              <a:cs typeface="Arial" panose="020B0604020202020204" pitchFamily="34" charset="0"/>
            </a:endParaRPr>
          </a:p>
        </p:txBody>
      </p:sp>
      <p:sp>
        <p:nvSpPr>
          <p:cNvPr id="54276" name="TextBox 4"/>
          <p:cNvSpPr txBox="1">
            <a:spLocks noChangeArrowheads="1"/>
          </p:cNvSpPr>
          <p:nvPr/>
        </p:nvSpPr>
        <p:spPr bwMode="auto">
          <a:xfrm>
            <a:off x="1941205" y="1013478"/>
            <a:ext cx="8734599" cy="606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571500" indent="-571500" fontAlgn="base">
              <a:spcBef>
                <a:spcPct val="0"/>
              </a:spcBef>
              <a:spcAft>
                <a:spcPct val="0"/>
              </a:spcAft>
              <a:defRPr/>
            </a:pPr>
            <a:endParaRPr lang="en-GB" sz="3600" dirty="0">
              <a:solidFill>
                <a:srgbClr val="000000"/>
              </a:solidFill>
              <a:latin typeface="Arial" pitchFamily="34" charset="0"/>
              <a:ea typeface="ＭＳ Ｐゴシック" pitchFamily="-112" charset="-128"/>
              <a:cs typeface="ＭＳ Ｐゴシック" pitchFamily="-112" charset="-128"/>
            </a:endParaRPr>
          </a:p>
          <a:p>
            <a:pPr algn="ctr" fontAlgn="base">
              <a:lnSpc>
                <a:spcPct val="150000"/>
              </a:lnSpc>
              <a:spcBef>
                <a:spcPct val="0"/>
              </a:spcBef>
              <a:spcAft>
                <a:spcPct val="0"/>
              </a:spcAft>
              <a:buNone/>
              <a:defRPr/>
            </a:pPr>
            <a:r>
              <a:rPr lang="en-GB" dirty="0">
                <a:solidFill>
                  <a:schemeClr val="tx1"/>
                </a:solidFill>
                <a:latin typeface="Aptos" panose="020B0004020202020204" pitchFamily="34" charset="0"/>
                <a:ea typeface="ＭＳ Ｐゴシック" pitchFamily="-112" charset="-128"/>
                <a:cs typeface="ＭＳ Ｐゴシック" pitchFamily="-112" charset="-128"/>
              </a:rPr>
              <a:t>Provide a single point of contact for victims &amp; witnesses </a:t>
            </a:r>
          </a:p>
          <a:p>
            <a:pPr algn="ctr" fontAlgn="base">
              <a:lnSpc>
                <a:spcPct val="150000"/>
              </a:lnSpc>
              <a:spcBef>
                <a:spcPct val="0"/>
              </a:spcBef>
              <a:spcAft>
                <a:spcPct val="0"/>
              </a:spcAft>
              <a:buNone/>
              <a:defRPr/>
            </a:pPr>
            <a:endParaRPr lang="en-GB" dirty="0">
              <a:solidFill>
                <a:schemeClr val="tx1"/>
              </a:solidFill>
              <a:latin typeface="Aptos" panose="020B0004020202020204" pitchFamily="34" charset="0"/>
              <a:ea typeface="ＭＳ Ｐゴシック" pitchFamily="-112" charset="-128"/>
              <a:cs typeface="ＭＳ Ｐゴシック" pitchFamily="-112" charset="-128"/>
            </a:endParaRPr>
          </a:p>
          <a:p>
            <a:pPr algn="ctr" fontAlgn="base">
              <a:lnSpc>
                <a:spcPct val="150000"/>
              </a:lnSpc>
              <a:spcBef>
                <a:spcPct val="0"/>
              </a:spcBef>
              <a:spcAft>
                <a:spcPct val="0"/>
              </a:spcAft>
              <a:buNone/>
              <a:defRPr/>
            </a:pPr>
            <a:r>
              <a:rPr lang="en-GB" dirty="0">
                <a:solidFill>
                  <a:schemeClr val="tx1"/>
                </a:solidFill>
                <a:latin typeface="Aptos" panose="020B0004020202020204" pitchFamily="34" charset="0"/>
                <a:ea typeface="ＭＳ Ｐゴシック" pitchFamily="-112" charset="-128"/>
                <a:cs typeface="ＭＳ Ｐゴシック" pitchFamily="-112" charset="-128"/>
              </a:rPr>
              <a:t>Keep witnesses informed about their case</a:t>
            </a:r>
          </a:p>
          <a:p>
            <a:pPr algn="ctr" fontAlgn="base">
              <a:lnSpc>
                <a:spcPct val="150000"/>
              </a:lnSpc>
              <a:spcBef>
                <a:spcPct val="0"/>
              </a:spcBef>
              <a:spcAft>
                <a:spcPct val="0"/>
              </a:spcAft>
              <a:buNone/>
              <a:defRPr/>
            </a:pPr>
            <a:endParaRPr lang="en-GB" dirty="0">
              <a:solidFill>
                <a:schemeClr val="tx1"/>
              </a:solidFill>
              <a:latin typeface="Aptos" panose="020B0004020202020204" pitchFamily="34" charset="0"/>
              <a:ea typeface="ＭＳ Ｐゴシック" pitchFamily="-112" charset="-128"/>
              <a:cs typeface="ＭＳ Ｐゴシック" pitchFamily="-112" charset="-128"/>
            </a:endParaRPr>
          </a:p>
          <a:p>
            <a:pPr algn="ctr" fontAlgn="base">
              <a:lnSpc>
                <a:spcPct val="150000"/>
              </a:lnSpc>
              <a:spcBef>
                <a:spcPct val="0"/>
              </a:spcBef>
              <a:spcAft>
                <a:spcPct val="0"/>
              </a:spcAft>
              <a:buNone/>
              <a:defRPr/>
            </a:pPr>
            <a:r>
              <a:rPr lang="en-GB" dirty="0">
                <a:solidFill>
                  <a:schemeClr val="tx1"/>
                </a:solidFill>
                <a:latin typeface="Aptos" panose="020B0004020202020204" pitchFamily="34" charset="0"/>
                <a:ea typeface="ＭＳ Ｐゴシック" pitchFamily="-112" charset="-128"/>
                <a:cs typeface="ＭＳ Ｐゴシック" pitchFamily="-112" charset="-128"/>
              </a:rPr>
              <a:t>Conduct a needs assessment and arrange tailored support for witnesses</a:t>
            </a:r>
          </a:p>
          <a:p>
            <a:pPr algn="ctr" fontAlgn="base">
              <a:lnSpc>
                <a:spcPct val="150000"/>
              </a:lnSpc>
              <a:spcBef>
                <a:spcPct val="0"/>
              </a:spcBef>
              <a:spcAft>
                <a:spcPct val="0"/>
              </a:spcAft>
              <a:buNone/>
              <a:defRPr/>
            </a:pPr>
            <a:endParaRPr lang="en-GB" altLang="en-US" dirty="0">
              <a:solidFill>
                <a:schemeClr val="tx1"/>
              </a:solidFill>
              <a:latin typeface="Aptos" panose="020B0004020202020204" pitchFamily="34" charset="0"/>
              <a:ea typeface="ＭＳ Ｐゴシック" pitchFamily="-112" charset="-128"/>
              <a:cs typeface="Arial" panose="020B0604020202020204" pitchFamily="34" charset="0"/>
            </a:endParaRPr>
          </a:p>
          <a:p>
            <a:pPr algn="ctr" fontAlgn="base">
              <a:lnSpc>
                <a:spcPct val="150000"/>
              </a:lnSpc>
              <a:spcBef>
                <a:spcPct val="0"/>
              </a:spcBef>
              <a:spcAft>
                <a:spcPct val="0"/>
              </a:spcAft>
              <a:buNone/>
              <a:defRPr/>
            </a:pPr>
            <a:r>
              <a:rPr lang="en-GB" altLang="en-US" dirty="0">
                <a:solidFill>
                  <a:schemeClr val="tx1"/>
                </a:solidFill>
                <a:latin typeface="Aptos" panose="020B0004020202020204" pitchFamily="34" charset="0"/>
                <a:ea typeface="ＭＳ Ｐゴシック" pitchFamily="-112" charset="-128"/>
                <a:cs typeface="Arial" panose="020B0604020202020204" pitchFamily="34" charset="0"/>
              </a:rPr>
              <a:t>Provide a dedicated witness care officer</a:t>
            </a:r>
            <a:r>
              <a:rPr lang="en-GB" altLang="en-US" dirty="0">
                <a:solidFill>
                  <a:schemeClr val="tx1"/>
                </a:solidFill>
                <a:latin typeface="Aptos" panose="020B0004020202020204" pitchFamily="34" charset="0"/>
                <a:cs typeface="Arial" panose="020B0604020202020204" pitchFamily="34" charset="0"/>
              </a:rPr>
              <a:t> </a:t>
            </a:r>
          </a:p>
          <a:p>
            <a:pPr marL="571500" indent="-571500" fontAlgn="base">
              <a:spcBef>
                <a:spcPct val="0"/>
              </a:spcBef>
              <a:spcAft>
                <a:spcPct val="0"/>
              </a:spcAft>
              <a:defRPr/>
            </a:pPr>
            <a:endParaRPr lang="en-GB" altLang="en-US" sz="3600" dirty="0">
              <a:solidFill>
                <a:srgbClr val="000000"/>
              </a:solidFill>
              <a:latin typeface="Arial" panose="020B0604020202020204" pitchFamily="34" charset="0"/>
              <a:cs typeface="Arial" panose="020B0604020202020204" pitchFamily="34" charset="0"/>
            </a:endParaRPr>
          </a:p>
          <a:p>
            <a:pPr fontAlgn="base">
              <a:spcBef>
                <a:spcPct val="0"/>
              </a:spcBef>
              <a:spcAft>
                <a:spcPct val="0"/>
              </a:spcAft>
              <a:buNone/>
              <a:defRPr/>
            </a:pPr>
            <a:endParaRPr lang="en-GB" altLang="en-US" sz="2800" dirty="0">
              <a:solidFill>
                <a:srgbClr val="000000"/>
              </a:solidFill>
              <a:latin typeface="Verdana"/>
            </a:endParaRPr>
          </a:p>
        </p:txBody>
      </p:sp>
    </p:spTree>
    <p:extLst>
      <p:ext uri="{BB962C8B-B14F-4D97-AF65-F5344CB8AC3E}">
        <p14:creationId xmlns:p14="http://schemas.microsoft.com/office/powerpoint/2010/main" val="300658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427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8"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7858" name="Rectangle 2"/>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Impact of Crime</a:t>
            </a:r>
            <a:endParaRPr lang="en-GB" altLang="en-US" sz="4400" dirty="0">
              <a:cs typeface="Times New Roman" pitchFamily="18" charset="0"/>
            </a:endParaRPr>
          </a:p>
        </p:txBody>
      </p:sp>
      <p:sp>
        <p:nvSpPr>
          <p:cNvPr id="377859" name="Rectangle 3"/>
          <p:cNvSpPr>
            <a:spLocks noGrp="1" noChangeArrowheads="1"/>
          </p:cNvSpPr>
          <p:nvPr>
            <p:ph type="body" idx="1"/>
            <p:custDataLst>
              <p:tags r:id="rId3"/>
            </p:custDataLst>
          </p:nvPr>
        </p:nvSpPr>
        <p:spPr/>
        <p:txBody>
          <a:bodyPr/>
          <a:lstStyle/>
          <a:p>
            <a:pPr>
              <a:lnSpc>
                <a:spcPct val="150000"/>
              </a:lnSpc>
              <a:buFontTx/>
              <a:buNone/>
            </a:pPr>
            <a:r>
              <a:rPr lang="en-US" altLang="en-US" sz="2400" b="1" dirty="0">
                <a:solidFill>
                  <a:schemeClr val="tx1"/>
                </a:solidFill>
                <a:cs typeface="Times New Roman" pitchFamily="18" charset="0"/>
              </a:rPr>
              <a:t>Short term</a:t>
            </a:r>
          </a:p>
          <a:p>
            <a:pPr>
              <a:lnSpc>
                <a:spcPct val="150000"/>
              </a:lnSpc>
            </a:pPr>
            <a:endParaRPr lang="en-US" altLang="en-US" sz="2400" dirty="0">
              <a:solidFill>
                <a:schemeClr val="tx1"/>
              </a:solidFill>
              <a:cs typeface="Times New Roman" pitchFamily="18" charset="0"/>
            </a:endParaRPr>
          </a:p>
          <a:p>
            <a:pPr>
              <a:lnSpc>
                <a:spcPct val="150000"/>
              </a:lnSpc>
            </a:pPr>
            <a:r>
              <a:rPr lang="en-US" altLang="en-US" sz="2400" dirty="0">
                <a:solidFill>
                  <a:schemeClr val="tx1"/>
                </a:solidFill>
                <a:cs typeface="Times New Roman" pitchFamily="18" charset="0"/>
              </a:rPr>
              <a:t>Shock, disbelief and denial</a:t>
            </a:r>
          </a:p>
          <a:p>
            <a:pPr>
              <a:lnSpc>
                <a:spcPct val="150000"/>
              </a:lnSpc>
            </a:pPr>
            <a:endParaRPr lang="en-US" altLang="en-US" sz="2400" dirty="0">
              <a:solidFill>
                <a:schemeClr val="tx1"/>
              </a:solidFill>
              <a:cs typeface="Times New Roman" pitchFamily="18" charset="0"/>
            </a:endParaRPr>
          </a:p>
          <a:p>
            <a:pPr>
              <a:lnSpc>
                <a:spcPct val="150000"/>
              </a:lnSpc>
            </a:pPr>
            <a:r>
              <a:rPr lang="en-US" altLang="en-US" sz="2400" dirty="0">
                <a:solidFill>
                  <a:schemeClr val="tx1"/>
                </a:solidFill>
                <a:cs typeface="Times New Roman" pitchFamily="18" charset="0"/>
              </a:rPr>
              <a:t>Anger, fear, frustration, confusion </a:t>
            </a:r>
          </a:p>
          <a:p>
            <a:pPr>
              <a:lnSpc>
                <a:spcPct val="150000"/>
              </a:lnSpc>
            </a:pPr>
            <a:endParaRPr lang="en-US" altLang="en-US" sz="2400" dirty="0">
              <a:solidFill>
                <a:schemeClr val="tx1"/>
              </a:solidFill>
              <a:cs typeface="Times New Roman" pitchFamily="18" charset="0"/>
            </a:endParaRPr>
          </a:p>
          <a:p>
            <a:pPr>
              <a:lnSpc>
                <a:spcPct val="150000"/>
              </a:lnSpc>
            </a:pPr>
            <a:r>
              <a:rPr lang="en-US" altLang="en-US" sz="2400" dirty="0">
                <a:solidFill>
                  <a:schemeClr val="tx1"/>
                </a:solidFill>
                <a:cs typeface="Times New Roman" pitchFamily="18" charset="0"/>
              </a:rPr>
              <a:t>Self-blame, guilt, grief</a:t>
            </a:r>
          </a:p>
        </p:txBody>
      </p:sp>
      <p:sp>
        <p:nvSpPr>
          <p:cNvPr id="377861" name="AutoShape 5" descr="Z"/>
          <p:cNvSpPr>
            <a:spLocks noChangeAspect="1" noChangeArrowheads="1"/>
          </p:cNvSpPr>
          <p:nvPr>
            <p:custDataLst>
              <p:tags r:id="rId4"/>
            </p:custDataLst>
          </p:nvPr>
        </p:nvSpPr>
        <p:spPr bwMode="auto">
          <a:xfrm>
            <a:off x="5219700" y="3086100"/>
            <a:ext cx="1752600" cy="685800"/>
          </a:xfrm>
          <a:prstGeom prst="rect">
            <a:avLst/>
          </a:prstGeom>
          <a:noFill/>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sp>
        <p:nvSpPr>
          <p:cNvPr id="377863" name="AutoShape 7" descr="Z"/>
          <p:cNvSpPr>
            <a:spLocks noChangeAspect="1" noChangeArrowheads="1"/>
          </p:cNvSpPr>
          <p:nvPr>
            <p:custDataLst>
              <p:tags r:id="rId5"/>
            </p:custDataLst>
          </p:nvPr>
        </p:nvSpPr>
        <p:spPr bwMode="auto">
          <a:xfrm>
            <a:off x="5219700" y="3086100"/>
            <a:ext cx="1752600" cy="685800"/>
          </a:xfrm>
          <a:prstGeom prst="rect">
            <a:avLst/>
          </a:prstGeom>
          <a:noFill/>
          <a:extLst>
            <a:ext uri="{909E8E84-426E-40DD-AFC4-6F175D3DCCD1}">
              <a14:hiddenFill xmlns:a14="http://schemas.microsoft.com/office/drawing/2010/main">
                <a:solidFill>
                  <a:srgbClr val="FFFFFF"/>
                </a:solidFill>
              </a14:hiddenFill>
            </a:ext>
          </a:extLst>
        </p:spPr>
        <p:txBody>
          <a:bodyPr/>
          <a:lstStyle/>
          <a:p>
            <a:pPr fontAlgn="base">
              <a:spcBef>
                <a:spcPct val="0"/>
              </a:spcBef>
              <a:spcAft>
                <a:spcPct val="0"/>
              </a:spcAft>
            </a:pPr>
            <a:endParaRPr lang="en-GB" sz="3200" b="1" dirty="0">
              <a:solidFill>
                <a:srgbClr val="FFFFFF"/>
              </a:solidFill>
              <a:latin typeface="Verdana" pitchFamily="34" charset="0"/>
              <a:ea typeface="ＭＳ Ｐゴシック" pitchFamily="-112" charset="-128"/>
            </a:endParaRPr>
          </a:p>
        </p:txBody>
      </p:sp>
    </p:spTree>
    <p:extLst>
      <p:ext uri="{BB962C8B-B14F-4D97-AF65-F5344CB8AC3E}">
        <p14:creationId xmlns:p14="http://schemas.microsoft.com/office/powerpoint/2010/main" val="874527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7859">
                                            <p:txEl>
                                              <p:pRg st="0" end="0"/>
                                            </p:txEl>
                                          </p:spTgt>
                                        </p:tgtEl>
                                        <p:attrNameLst>
                                          <p:attrName>style.visibility</p:attrName>
                                        </p:attrNameLst>
                                      </p:cBhvr>
                                      <p:to>
                                        <p:strVal val="visible"/>
                                      </p:to>
                                    </p:set>
                                    <p:animEffect transition="in" filter="fade">
                                      <p:cBhvr>
                                        <p:cTn id="7" dur="500"/>
                                        <p:tgtEl>
                                          <p:spTgt spid="3778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7859">
                                            <p:txEl>
                                              <p:pRg st="2" end="2"/>
                                            </p:txEl>
                                          </p:spTgt>
                                        </p:tgtEl>
                                        <p:attrNameLst>
                                          <p:attrName>style.visibility</p:attrName>
                                        </p:attrNameLst>
                                      </p:cBhvr>
                                      <p:to>
                                        <p:strVal val="visible"/>
                                      </p:to>
                                    </p:set>
                                    <p:animEffect transition="in" filter="fade">
                                      <p:cBhvr>
                                        <p:cTn id="12" dur="500"/>
                                        <p:tgtEl>
                                          <p:spTgt spid="3778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7859">
                                            <p:txEl>
                                              <p:pRg st="4" end="4"/>
                                            </p:txEl>
                                          </p:spTgt>
                                        </p:tgtEl>
                                        <p:attrNameLst>
                                          <p:attrName>style.visibility</p:attrName>
                                        </p:attrNameLst>
                                      </p:cBhvr>
                                      <p:to>
                                        <p:strVal val="visible"/>
                                      </p:to>
                                    </p:set>
                                    <p:animEffect transition="in" filter="fade">
                                      <p:cBhvr>
                                        <p:cTn id="17" dur="500"/>
                                        <p:tgtEl>
                                          <p:spTgt spid="37785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77859">
                                            <p:txEl>
                                              <p:pRg st="6" end="6"/>
                                            </p:txEl>
                                          </p:spTgt>
                                        </p:tgtEl>
                                        <p:attrNameLst>
                                          <p:attrName>style.visibility</p:attrName>
                                        </p:attrNameLst>
                                      </p:cBhvr>
                                      <p:to>
                                        <p:strVal val="visible"/>
                                      </p:to>
                                    </p:set>
                                    <p:animEffect transition="in" filter="fade">
                                      <p:cBhvr>
                                        <p:cTn id="22" dur="500"/>
                                        <p:tgtEl>
                                          <p:spTgt spid="3778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785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9906" name="Rectangle 2"/>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Impact of Crime</a:t>
            </a:r>
            <a:endParaRPr lang="en-GB" altLang="en-US" sz="4400" dirty="0">
              <a:cs typeface="Times New Roman" pitchFamily="18" charset="0"/>
            </a:endParaRPr>
          </a:p>
        </p:txBody>
      </p:sp>
      <p:sp>
        <p:nvSpPr>
          <p:cNvPr id="379907" name="Rectangle 3"/>
          <p:cNvSpPr>
            <a:spLocks noGrp="1" noChangeArrowheads="1"/>
          </p:cNvSpPr>
          <p:nvPr>
            <p:ph type="body" idx="1"/>
            <p:custDataLst>
              <p:tags r:id="rId3"/>
            </p:custDataLst>
          </p:nvPr>
        </p:nvSpPr>
        <p:spPr/>
        <p:txBody>
          <a:bodyPr/>
          <a:lstStyle/>
          <a:p>
            <a:pPr>
              <a:lnSpc>
                <a:spcPct val="150000"/>
              </a:lnSpc>
              <a:buFontTx/>
              <a:buNone/>
            </a:pPr>
            <a:r>
              <a:rPr lang="en-GB" altLang="en-US" sz="2400" b="1" dirty="0">
                <a:solidFill>
                  <a:schemeClr val="tx1"/>
                </a:solidFill>
              </a:rPr>
              <a:t>Longer term</a:t>
            </a:r>
          </a:p>
          <a:p>
            <a:pPr>
              <a:lnSpc>
                <a:spcPct val="150000"/>
              </a:lnSpc>
              <a:buFontTx/>
              <a:buNone/>
            </a:pPr>
            <a:endParaRPr lang="en-GB" altLang="en-US" sz="2400" b="1" dirty="0">
              <a:solidFill>
                <a:schemeClr val="tx1"/>
              </a:solidFill>
            </a:endParaRPr>
          </a:p>
          <a:p>
            <a:pPr lvl="0"/>
            <a:r>
              <a:rPr lang="en-US" altLang="en-US" sz="2400" dirty="0">
                <a:solidFill>
                  <a:schemeClr val="tx1"/>
                </a:solidFill>
                <a:cs typeface="Times New Roman" pitchFamily="18" charset="0"/>
              </a:rPr>
              <a:t>Re-experiencing the traumatic event</a:t>
            </a:r>
          </a:p>
          <a:p>
            <a:pPr lvl="0"/>
            <a:endParaRPr lang="en-US" altLang="en-US" sz="2400" dirty="0">
              <a:solidFill>
                <a:schemeClr val="tx1"/>
              </a:solidFill>
              <a:cs typeface="Times New Roman" pitchFamily="18" charset="0"/>
            </a:endParaRPr>
          </a:p>
          <a:p>
            <a:pPr lvl="0"/>
            <a:r>
              <a:rPr lang="en-US" altLang="en-US" sz="2400" dirty="0">
                <a:solidFill>
                  <a:schemeClr val="tx1"/>
                </a:solidFill>
                <a:cs typeface="Times New Roman" pitchFamily="18" charset="0"/>
              </a:rPr>
              <a:t>Feeling more numb to the external world beginning sometime after the event</a:t>
            </a:r>
            <a:br>
              <a:rPr lang="en-US" altLang="en-US" sz="2400" dirty="0">
                <a:solidFill>
                  <a:schemeClr val="tx1"/>
                </a:solidFill>
                <a:cs typeface="Times New Roman" pitchFamily="18" charset="0"/>
              </a:rPr>
            </a:br>
            <a:endParaRPr lang="en-GB" altLang="en-US" sz="2400" b="1" dirty="0">
              <a:solidFill>
                <a:schemeClr val="tx1"/>
              </a:solidFill>
            </a:endParaRPr>
          </a:p>
          <a:p>
            <a:pPr>
              <a:lnSpc>
                <a:spcPct val="150000"/>
              </a:lnSpc>
            </a:pPr>
            <a:r>
              <a:rPr lang="en-US" altLang="en-US" sz="2400" dirty="0">
                <a:solidFill>
                  <a:schemeClr val="tx1"/>
                </a:solidFill>
                <a:cs typeface="Times New Roman" pitchFamily="18" charset="0"/>
              </a:rPr>
              <a:t>Re-experiencing the traumatic event</a:t>
            </a:r>
          </a:p>
          <a:p>
            <a:pPr>
              <a:lnSpc>
                <a:spcPct val="150000"/>
              </a:lnSpc>
            </a:pPr>
            <a:endParaRPr lang="en-US" altLang="en-US" sz="2400" dirty="0">
              <a:solidFill>
                <a:schemeClr val="tx1"/>
              </a:solidFill>
              <a:cs typeface="Times New Roman" pitchFamily="18" charset="0"/>
            </a:endParaRPr>
          </a:p>
          <a:p>
            <a:pPr>
              <a:lnSpc>
                <a:spcPct val="150000"/>
              </a:lnSpc>
            </a:pPr>
            <a:r>
              <a:rPr lang="en-US" altLang="en-US" sz="2400" dirty="0">
                <a:solidFill>
                  <a:schemeClr val="tx1"/>
                </a:solidFill>
                <a:cs typeface="Times New Roman" pitchFamily="18" charset="0"/>
              </a:rPr>
              <a:t>Feeling more numb to the external world beginning sometime after the event</a:t>
            </a:r>
            <a:br>
              <a:rPr lang="en-US" altLang="en-US" sz="2400" dirty="0">
                <a:solidFill>
                  <a:schemeClr val="tx1"/>
                </a:solidFill>
                <a:cs typeface="Times New Roman" pitchFamily="18" charset="0"/>
              </a:rPr>
            </a:br>
            <a:endParaRPr lang="en-GB" altLang="en-US" sz="2400" dirty="0">
              <a:solidFill>
                <a:schemeClr val="tx1"/>
              </a:solidFill>
            </a:endParaRPr>
          </a:p>
          <a:p>
            <a:pPr>
              <a:buFontTx/>
              <a:buNone/>
            </a:pPr>
            <a:endParaRPr lang="en-GB" altLang="en-US" b="1" dirty="0"/>
          </a:p>
          <a:p>
            <a:endParaRPr lang="en-GB" altLang="en-US" b="1" dirty="0"/>
          </a:p>
        </p:txBody>
      </p:sp>
    </p:spTree>
    <p:extLst>
      <p:ext uri="{BB962C8B-B14F-4D97-AF65-F5344CB8AC3E}">
        <p14:creationId xmlns:p14="http://schemas.microsoft.com/office/powerpoint/2010/main" val="2684361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9907">
                                            <p:txEl>
                                              <p:pRg st="0" end="0"/>
                                            </p:txEl>
                                          </p:spTgt>
                                        </p:tgtEl>
                                        <p:attrNameLst>
                                          <p:attrName>style.visibility</p:attrName>
                                        </p:attrNameLst>
                                      </p:cBhvr>
                                      <p:to>
                                        <p:strVal val="visible"/>
                                      </p:to>
                                    </p:set>
                                    <p:animEffect transition="in" filter="fade">
                                      <p:cBhvr>
                                        <p:cTn id="7" dur="500"/>
                                        <p:tgtEl>
                                          <p:spTgt spid="3799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9907">
                                            <p:txEl>
                                              <p:pRg st="2" end="2"/>
                                            </p:txEl>
                                          </p:spTgt>
                                        </p:tgtEl>
                                        <p:attrNameLst>
                                          <p:attrName>style.visibility</p:attrName>
                                        </p:attrNameLst>
                                      </p:cBhvr>
                                      <p:to>
                                        <p:strVal val="visible"/>
                                      </p:to>
                                    </p:set>
                                    <p:animEffect transition="in" filter="fade">
                                      <p:cBhvr>
                                        <p:cTn id="12" dur="500"/>
                                        <p:tgtEl>
                                          <p:spTgt spid="37990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9907">
                                            <p:txEl>
                                              <p:pRg st="4" end="4"/>
                                            </p:txEl>
                                          </p:spTgt>
                                        </p:tgtEl>
                                        <p:attrNameLst>
                                          <p:attrName>style.visibility</p:attrName>
                                        </p:attrNameLst>
                                      </p:cBhvr>
                                      <p:to>
                                        <p:strVal val="visible"/>
                                      </p:to>
                                    </p:set>
                                    <p:animEffect transition="in" filter="fade">
                                      <p:cBhvr>
                                        <p:cTn id="17" dur="500"/>
                                        <p:tgtEl>
                                          <p:spTgt spid="37990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79907">
                                            <p:txEl>
                                              <p:pRg st="5" end="5"/>
                                            </p:txEl>
                                          </p:spTgt>
                                        </p:tgtEl>
                                        <p:attrNameLst>
                                          <p:attrName>style.visibility</p:attrName>
                                        </p:attrNameLst>
                                      </p:cBhvr>
                                      <p:to>
                                        <p:strVal val="visible"/>
                                      </p:to>
                                    </p:set>
                                    <p:animEffect transition="in" filter="fade">
                                      <p:cBhvr>
                                        <p:cTn id="22" dur="500"/>
                                        <p:tgtEl>
                                          <p:spTgt spid="37990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79907">
                                            <p:txEl>
                                              <p:pRg st="7" end="7"/>
                                            </p:txEl>
                                          </p:spTgt>
                                        </p:tgtEl>
                                        <p:attrNameLst>
                                          <p:attrName>style.visibility</p:attrName>
                                        </p:attrNameLst>
                                      </p:cBhvr>
                                      <p:to>
                                        <p:strVal val="visible"/>
                                      </p:to>
                                    </p:set>
                                    <p:animEffect transition="in" filter="fade">
                                      <p:cBhvr>
                                        <p:cTn id="27" dur="500"/>
                                        <p:tgtEl>
                                          <p:spTgt spid="3799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990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556F6-A8F8-E8AF-4908-8B8D4170941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8B7811C-AD6B-CE91-06A4-ECDC12BD2CC9}"/>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F5FADA3A-2123-5D5D-57A4-A91CB2F6C465}"/>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04ED3FAB-FA27-23B8-CEAB-3F8CA74FCCF3}"/>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sp>
        <p:nvSpPr>
          <p:cNvPr id="2" name="TextBox 1">
            <a:extLst>
              <a:ext uri="{FF2B5EF4-FFF2-40B4-BE49-F238E27FC236}">
                <a16:creationId xmlns:a16="http://schemas.microsoft.com/office/drawing/2014/main" id="{868491FD-A527-9364-9691-D00E8DA97EFF}"/>
              </a:ext>
            </a:extLst>
          </p:cNvPr>
          <p:cNvSpPr txBox="1"/>
          <p:nvPr/>
        </p:nvSpPr>
        <p:spPr>
          <a:xfrm>
            <a:off x="1981200" y="2657475"/>
            <a:ext cx="9020175" cy="461665"/>
          </a:xfrm>
          <a:prstGeom prst="rect">
            <a:avLst/>
          </a:prstGeom>
          <a:noFill/>
        </p:spPr>
        <p:txBody>
          <a:bodyPr wrap="square" rtlCol="0">
            <a:spAutoFit/>
          </a:bodyPr>
          <a:lstStyle/>
          <a:p>
            <a:pPr algn="ctr"/>
            <a:r>
              <a:rPr lang="en-GB" sz="2400" dirty="0"/>
              <a:t>What is Trauma?</a:t>
            </a:r>
          </a:p>
        </p:txBody>
      </p:sp>
    </p:spTree>
    <p:extLst>
      <p:ext uri="{BB962C8B-B14F-4D97-AF65-F5344CB8AC3E}">
        <p14:creationId xmlns:p14="http://schemas.microsoft.com/office/powerpoint/2010/main" val="2437193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642B0-6D58-48C3-43A7-635737AAF84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686F184-AFFA-EE82-85DC-ED9A4E6AFAA7}"/>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547446" y="806450"/>
            <a:ext cx="9097108"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BA34F9AE-FD9D-740D-4713-62B152EEE55E}"/>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A4BA1337-5222-16DC-DA5F-A3717370B410}"/>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sp>
        <p:nvSpPr>
          <p:cNvPr id="2" name="TextBox 1">
            <a:extLst>
              <a:ext uri="{FF2B5EF4-FFF2-40B4-BE49-F238E27FC236}">
                <a16:creationId xmlns:a16="http://schemas.microsoft.com/office/drawing/2014/main" id="{95151F1F-0639-078F-E721-51A3D2CC154F}"/>
              </a:ext>
            </a:extLst>
          </p:cNvPr>
          <p:cNvSpPr txBox="1"/>
          <p:nvPr/>
        </p:nvSpPr>
        <p:spPr>
          <a:xfrm>
            <a:off x="1547446" y="1568460"/>
            <a:ext cx="9214339" cy="3917034"/>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555555"/>
                </a:solidFill>
                <a:effectLst/>
                <a:uLnTx/>
                <a:uFillTx/>
                <a:ea typeface="+mn-ea"/>
                <a:cs typeface="+mn-cs"/>
              </a:rPr>
              <a:t>Going through very stressful, frightening or distressing events </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555555"/>
              </a:solidFill>
              <a:effectLst/>
              <a:uLnTx/>
              <a:uFillTx/>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555555"/>
                </a:solidFill>
                <a:effectLst/>
                <a:uLnTx/>
                <a:uFillTx/>
                <a:ea typeface="+mn-ea"/>
                <a:cs typeface="+mn-cs"/>
              </a:rPr>
              <a:t>Traumatic events can happen at any age and can cause long-lasting harm.</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555555"/>
              </a:solidFill>
              <a:effectLst/>
              <a:uLnTx/>
              <a:uFillTx/>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555555"/>
                </a:solidFill>
                <a:effectLst/>
                <a:uLnTx/>
                <a:uFillTx/>
                <a:ea typeface="+mn-ea"/>
                <a:cs typeface="+mn-cs"/>
              </a:rPr>
              <a:t>Everyone has a different reaction to trauma, so you might notice any effects quickly, or a long time afterwards.</a:t>
            </a:r>
          </a:p>
        </p:txBody>
      </p:sp>
    </p:spTree>
    <p:extLst>
      <p:ext uri="{BB962C8B-B14F-4D97-AF65-F5344CB8AC3E}">
        <p14:creationId xmlns:p14="http://schemas.microsoft.com/office/powerpoint/2010/main" val="3435371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630DC-397D-C428-5FA9-3F35E25E30B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078E198-90F2-B003-894C-9F7B069E55F2}"/>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E3704D36-B0EB-0157-2421-65EBAB456A79}"/>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 - Types</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1BED8CDD-577D-E9C4-8C5C-66564C29948D}"/>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sp>
        <p:nvSpPr>
          <p:cNvPr id="2" name="TextBox 1">
            <a:extLst>
              <a:ext uri="{FF2B5EF4-FFF2-40B4-BE49-F238E27FC236}">
                <a16:creationId xmlns:a16="http://schemas.microsoft.com/office/drawing/2014/main" id="{DACFF9B7-A1B0-372A-33A6-040D5ED399A6}"/>
              </a:ext>
            </a:extLst>
          </p:cNvPr>
          <p:cNvSpPr txBox="1"/>
          <p:nvPr/>
        </p:nvSpPr>
        <p:spPr>
          <a:xfrm>
            <a:off x="1781908" y="1992923"/>
            <a:ext cx="8839200" cy="2450158"/>
          </a:xfrm>
          <a:prstGeom prst="rect">
            <a:avLst/>
          </a:prstGeom>
          <a:noFill/>
        </p:spPr>
        <p:txBody>
          <a:bodyPr wrap="square" rtlCol="0">
            <a:spAutoFit/>
          </a:bodyPr>
          <a:lstStyle/>
          <a:p>
            <a:pPr marL="285750" marR="0" lvl="0" indent="-285750" algn="l" defTabSz="914400" rtl="0" eaLnBrk="1" fontAlgn="auto" latinLnBrk="0" hangingPunct="1">
              <a:lnSpc>
                <a:spcPct val="20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31F20"/>
                </a:solidFill>
                <a:effectLst/>
                <a:uLnTx/>
                <a:uFillTx/>
                <a:ea typeface="+mn-ea"/>
                <a:cs typeface="Arial" panose="020B0604020202020204" pitchFamily="34" charset="0"/>
              </a:rPr>
              <a:t>Acute.</a:t>
            </a:r>
          </a:p>
          <a:p>
            <a:pPr marL="285750" marR="0" lvl="0" indent="-285750" algn="l" defTabSz="914400" rtl="0" eaLnBrk="1" fontAlgn="auto" latinLnBrk="0" hangingPunct="1">
              <a:lnSpc>
                <a:spcPct val="20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31F20"/>
                </a:solidFill>
                <a:effectLst/>
                <a:uLnTx/>
                <a:uFillTx/>
                <a:ea typeface="+mn-ea"/>
                <a:cs typeface="Arial" panose="020B0604020202020204" pitchFamily="34" charset="0"/>
              </a:rPr>
              <a:t>Chronic.</a:t>
            </a:r>
          </a:p>
          <a:p>
            <a:pPr marL="285750" marR="0" lvl="0" indent="-285750" algn="l" defTabSz="914400" rtl="0" eaLnBrk="1" fontAlgn="auto" latinLnBrk="0" hangingPunct="1">
              <a:lnSpc>
                <a:spcPct val="20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31F20"/>
                </a:solidFill>
                <a:effectLst/>
                <a:uLnTx/>
                <a:uFillTx/>
                <a:ea typeface="+mn-ea"/>
                <a:cs typeface="Arial" panose="020B0604020202020204" pitchFamily="34" charset="0"/>
              </a:rPr>
              <a:t>Complex.</a:t>
            </a:r>
          </a:p>
        </p:txBody>
      </p:sp>
    </p:spTree>
    <p:extLst>
      <p:ext uri="{BB962C8B-B14F-4D97-AF65-F5344CB8AC3E}">
        <p14:creationId xmlns:p14="http://schemas.microsoft.com/office/powerpoint/2010/main" val="693679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4F605F-F16C-A07B-CE96-DD68500E540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8B287B5-3917-3A12-6F14-D652FAFA3E2D}"/>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61E709EE-17C4-962D-DEDA-ECE99D73352F}"/>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10B6FB02-1029-AA8D-3621-7638D247CB3C}"/>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sp>
        <p:nvSpPr>
          <p:cNvPr id="2" name="TextBox 1">
            <a:extLst>
              <a:ext uri="{FF2B5EF4-FFF2-40B4-BE49-F238E27FC236}">
                <a16:creationId xmlns:a16="http://schemas.microsoft.com/office/drawing/2014/main" id="{552AC21D-A2B3-A835-90E5-57A0B8365C17}"/>
              </a:ext>
            </a:extLst>
          </p:cNvPr>
          <p:cNvSpPr txBox="1"/>
          <p:nvPr/>
        </p:nvSpPr>
        <p:spPr>
          <a:xfrm>
            <a:off x="609601" y="2703097"/>
            <a:ext cx="10972799" cy="1701043"/>
          </a:xfrm>
          <a:prstGeom prst="rect">
            <a:avLst/>
          </a:prstGeom>
          <a:noFill/>
        </p:spPr>
        <p:txBody>
          <a:bodyPr wrap="square" rtlCol="0">
            <a:spAutoFit/>
          </a:bodyPr>
          <a:lstStyle/>
          <a:p>
            <a:pPr marL="111125" marR="154305" lvl="0" indent="-6350" algn="just"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Acute Trauma – </a:t>
            </a:r>
            <a:r>
              <a:rPr kumimoji="0" lang="en-US" sz="2400" b="0"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Can be because of a single, stressful, or dangerous event e.g. car crash, robbery, burglary, a critical incident, stalking, harassment type offences.</a:t>
            </a:r>
            <a:endParaRPr kumimoji="0" lang="en-GB" sz="2400" b="0" i="0" u="none" strike="noStrike" kern="1200" cap="none" spc="0" normalizeH="0" baseline="0" noProof="0" dirty="0">
              <a:ln>
                <a:noFill/>
              </a:ln>
              <a:solidFill>
                <a:srgbClr val="231F20"/>
              </a:solidFill>
              <a:effectLst/>
              <a:uLnTx/>
              <a:uFillTx/>
              <a:latin typeface="Aptos" panose="020B00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692733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B85E7-5A64-52D7-9C54-8F38D5E1CA5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8F62E6C-B77A-7402-9A78-74A23C2189DC}"/>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797169" y="806450"/>
            <a:ext cx="10597662"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2E3CC6C0-8333-DF26-0F3B-E0110591F868}"/>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3628F96E-7402-84A5-3FF8-B92BAE7710EE}"/>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sp>
        <p:nvSpPr>
          <p:cNvPr id="2" name="TextBox 1">
            <a:extLst>
              <a:ext uri="{FF2B5EF4-FFF2-40B4-BE49-F238E27FC236}">
                <a16:creationId xmlns:a16="http://schemas.microsoft.com/office/drawing/2014/main" id="{0C22C817-DBD1-F35D-39EC-E81894B8748C}"/>
              </a:ext>
            </a:extLst>
          </p:cNvPr>
          <p:cNvSpPr txBox="1"/>
          <p:nvPr/>
        </p:nvSpPr>
        <p:spPr>
          <a:xfrm>
            <a:off x="609601" y="2578478"/>
            <a:ext cx="10972799" cy="1701043"/>
          </a:xfrm>
          <a:prstGeom prst="rect">
            <a:avLst/>
          </a:prstGeom>
          <a:noFill/>
        </p:spPr>
        <p:txBody>
          <a:bodyPr wrap="square" rtlCol="0">
            <a:spAutoFit/>
          </a:bodyPr>
          <a:lstStyle/>
          <a:p>
            <a:pPr marL="111125" marR="154305" lvl="0" indent="-6350" algn="just"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Chronic Trauma – </a:t>
            </a:r>
            <a:r>
              <a:rPr kumimoji="0" lang="en-US" sz="2400" b="0"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This can result from </a:t>
            </a:r>
            <a:r>
              <a:rPr kumimoji="0" lang="en-US" sz="2400" b="1" i="1"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repeated and prolonged </a:t>
            </a:r>
            <a:r>
              <a:rPr kumimoji="0" lang="en-US" sz="2400" b="0"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exposure to highly stressful events e.g. child or domestic abuse, stalking and harassment, coercive &amp; controlling </a:t>
            </a:r>
            <a:r>
              <a:rPr kumimoji="0" lang="en-US" sz="2400" b="0" i="0" u="none" strike="noStrike" kern="1200" cap="none" spc="0" normalizeH="0" baseline="0" noProof="0" dirty="0" err="1">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behaviour</a:t>
            </a:r>
            <a:r>
              <a:rPr kumimoji="0" lang="en-US" sz="2400" b="0"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 trafficking and modern slavery offences</a:t>
            </a:r>
            <a:endParaRPr kumimoji="0" lang="en-GB" sz="2400" b="0" i="0" u="none" strike="noStrike" kern="1200" cap="none" spc="0" normalizeH="0" baseline="0" noProof="0" dirty="0">
              <a:ln>
                <a:noFill/>
              </a:ln>
              <a:solidFill>
                <a:srgbClr val="231F20"/>
              </a:solidFill>
              <a:effectLst/>
              <a:uLnTx/>
              <a:uFillTx/>
              <a:latin typeface="Aptos" panose="020B00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69303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A78BB-CB24-2705-CB1E-46A9C6315CDE}"/>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6DBD9EC-E5E4-F250-A1BE-AB66E721D1CB}"/>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58F9B2FA-F562-253B-ADCA-A4C3775647EF}"/>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A4449998-0A46-DB4F-2EDE-C51D5C1EE513}"/>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sp>
        <p:nvSpPr>
          <p:cNvPr id="2" name="TextBox 1">
            <a:extLst>
              <a:ext uri="{FF2B5EF4-FFF2-40B4-BE49-F238E27FC236}">
                <a16:creationId xmlns:a16="http://schemas.microsoft.com/office/drawing/2014/main" id="{4E1D6F0A-1DF3-5D17-987D-AE8E6D236A81}"/>
              </a:ext>
            </a:extLst>
          </p:cNvPr>
          <p:cNvSpPr txBox="1"/>
          <p:nvPr/>
        </p:nvSpPr>
        <p:spPr>
          <a:xfrm>
            <a:off x="609601" y="1872100"/>
            <a:ext cx="10972799" cy="3363037"/>
          </a:xfrm>
          <a:prstGeom prst="rect">
            <a:avLst/>
          </a:prstGeom>
          <a:noFill/>
        </p:spPr>
        <p:txBody>
          <a:bodyPr wrap="square" rtlCol="0">
            <a:spAutoFit/>
          </a:bodyPr>
          <a:lstStyle/>
          <a:p>
            <a:pPr marL="111125" marR="154305" lvl="0" indent="-6350" algn="just"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Complex Trauma –</a:t>
            </a:r>
            <a:r>
              <a:rPr kumimoji="0" lang="en-US" sz="2400" b="0" i="0" u="none" strike="noStrike" kern="1200" cap="none" spc="0" normalizeH="0" baseline="0" noProof="0" dirty="0">
                <a:ln>
                  <a:noFill/>
                </a:ln>
                <a:solidFill>
                  <a:srgbClr val="231F20"/>
                </a:solidFill>
                <a:effectLst/>
                <a:uLnTx/>
                <a:uFillTx/>
                <a:latin typeface="Aptos" panose="020B0004020202020204" pitchFamily="34" charset="0"/>
                <a:ea typeface="Times New Roman" panose="02020603050405020304" pitchFamily="18" charset="0"/>
                <a:cs typeface="Arial" panose="020B0604020202020204" pitchFamily="34" charset="0"/>
              </a:rPr>
              <a:t> This can result from multiple traumatic events. Explain that this could include child abuse, profound neglect, adverse childhood experiences, family violence, sexual exploitation, trafficking, and community violence. There may be cross over with the three types of trauma described and the long-term effects can develop into mental health and post-traumatic stress disorder (PTSD).</a:t>
            </a:r>
            <a:endParaRPr kumimoji="0" lang="en-GB" sz="2400" b="0" i="0" u="none" strike="noStrike" kern="1200" cap="none" spc="0" normalizeH="0" baseline="0" noProof="0" dirty="0">
              <a:ln>
                <a:noFill/>
              </a:ln>
              <a:solidFill>
                <a:srgbClr val="231F20"/>
              </a:solidFill>
              <a:effectLst/>
              <a:uLnTx/>
              <a:uFillTx/>
              <a:latin typeface="Aptos" panose="020B00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573865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D35DD-859B-D352-29B0-02E9ACF4C57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B857DEC-91ED-EDA4-3E81-EB1BD4ABBC62}"/>
              </a:ext>
            </a:extLst>
          </p:cNvPr>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9906" name="Rectangle 2">
            <a:extLst>
              <a:ext uri="{FF2B5EF4-FFF2-40B4-BE49-F238E27FC236}">
                <a16:creationId xmlns:a16="http://schemas.microsoft.com/office/drawing/2014/main" id="{CA2E99C7-AFB5-D993-A156-1627849A1654}"/>
              </a:ext>
            </a:extLst>
          </p:cNvPr>
          <p:cNvSpPr>
            <a:spLocks noGrp="1" noChangeArrowheads="1"/>
          </p:cNvSpPr>
          <p:nvPr>
            <p:ph type="title"/>
            <p:custDataLst>
              <p:tags r:id="rId2"/>
            </p:custDataLst>
          </p:nvPr>
        </p:nvSpPr>
        <p:spPr>
          <a:xfrm>
            <a:off x="1981200" y="116633"/>
            <a:ext cx="8229600" cy="549275"/>
          </a:xfrm>
        </p:spPr>
        <p:txBody>
          <a:bodyPr/>
          <a:lstStyle/>
          <a:p>
            <a:r>
              <a:rPr lang="en-US" altLang="en-US" sz="4400" dirty="0">
                <a:cs typeface="Times New Roman" pitchFamily="18" charset="0"/>
              </a:rPr>
              <a:t>Trauma – Potential Reactions </a:t>
            </a:r>
            <a:endParaRPr lang="en-GB" altLang="en-US" sz="4400" dirty="0">
              <a:cs typeface="Times New Roman" pitchFamily="18" charset="0"/>
            </a:endParaRPr>
          </a:p>
        </p:txBody>
      </p:sp>
      <p:sp>
        <p:nvSpPr>
          <p:cNvPr id="379907" name="Rectangle 3">
            <a:extLst>
              <a:ext uri="{FF2B5EF4-FFF2-40B4-BE49-F238E27FC236}">
                <a16:creationId xmlns:a16="http://schemas.microsoft.com/office/drawing/2014/main" id="{61CA2721-2C73-8FD0-3713-61FB9C60793D}"/>
              </a:ext>
            </a:extLst>
          </p:cNvPr>
          <p:cNvSpPr>
            <a:spLocks noGrp="1" noChangeArrowheads="1"/>
          </p:cNvSpPr>
          <p:nvPr>
            <p:ph type="body" idx="1"/>
            <p:custDataLst>
              <p:tags r:id="rId3"/>
            </p:custDataLst>
          </p:nvPr>
        </p:nvSpPr>
        <p:spPr/>
        <p:txBody>
          <a:bodyPr/>
          <a:lstStyle/>
          <a:p>
            <a:pPr>
              <a:buFontTx/>
              <a:buNone/>
            </a:pPr>
            <a:endParaRPr lang="en-GB" altLang="en-US" b="1" dirty="0"/>
          </a:p>
          <a:p>
            <a:endParaRPr lang="en-GB" altLang="en-US" b="1" dirty="0"/>
          </a:p>
        </p:txBody>
      </p:sp>
      <p:graphicFrame>
        <p:nvGraphicFramePr>
          <p:cNvPr id="2" name="Diagram 1">
            <a:extLst>
              <a:ext uri="{FF2B5EF4-FFF2-40B4-BE49-F238E27FC236}">
                <a16:creationId xmlns:a16="http://schemas.microsoft.com/office/drawing/2014/main" id="{7CB828CF-3811-4655-A91C-A76A34E3FA9F}"/>
              </a:ext>
            </a:extLst>
          </p:cNvPr>
          <p:cNvGraphicFramePr/>
          <p:nvPr>
            <p:extLst>
              <p:ext uri="{D42A27DB-BD31-4B8C-83A1-F6EECF244321}">
                <p14:modId xmlns:p14="http://schemas.microsoft.com/office/powerpoint/2010/main" val="3837768571"/>
              </p:ext>
            </p:extLst>
          </p:nvPr>
        </p:nvGraphicFramePr>
        <p:xfrm>
          <a:off x="2159001" y="1170182"/>
          <a:ext cx="7874000" cy="48813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7991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524001" y="1124746"/>
            <a:ext cx="9144000" cy="5544614"/>
          </a:xfrm>
          <a:prstGeom prst="rect">
            <a:avLst/>
          </a:prstGeom>
          <a:ln>
            <a:noFill/>
          </a:ln>
          <a:effectLst>
            <a:softEdge rad="112500"/>
          </a:effectLst>
        </p:spPr>
      </p:pic>
      <p:sp>
        <p:nvSpPr>
          <p:cNvPr id="385026" name="Rectangle 2"/>
          <p:cNvSpPr>
            <a:spLocks noGrp="1" noChangeArrowheads="1"/>
          </p:cNvSpPr>
          <p:nvPr>
            <p:ph type="title"/>
            <p:custDataLst>
              <p:tags r:id="rId2"/>
            </p:custDataLst>
          </p:nvPr>
        </p:nvSpPr>
        <p:spPr>
          <a:xfrm>
            <a:off x="1981200" y="395922"/>
            <a:ext cx="8229600" cy="549275"/>
          </a:xfrm>
        </p:spPr>
        <p:txBody>
          <a:bodyPr/>
          <a:lstStyle/>
          <a:p>
            <a:r>
              <a:rPr lang="en-GB" altLang="en-US" sz="4400" dirty="0">
                <a:latin typeface="Aptos Display" panose="020B0004020202020204" pitchFamily="34" charset="0"/>
                <a:cs typeface="Arial" panose="020B0604020202020204" pitchFamily="34" charset="0"/>
              </a:rPr>
              <a:t>Repeat Victimisation </a:t>
            </a:r>
            <a:r>
              <a:rPr lang="en-GB" sz="4400" kern="1200" dirty="0">
                <a:latin typeface="Aptos Display" panose="020B0004020202020204" pitchFamily="34" charset="0"/>
              </a:rPr>
              <a:t>(RV) </a:t>
            </a:r>
            <a:endParaRPr lang="en-GB" altLang="en-US" sz="4400" dirty="0">
              <a:latin typeface="Aptos Display" panose="020B0004020202020204" pitchFamily="34" charset="0"/>
              <a:cs typeface="Arial" panose="020B0604020202020204" pitchFamily="34" charset="0"/>
            </a:endParaRPr>
          </a:p>
        </p:txBody>
      </p:sp>
      <p:sp>
        <p:nvSpPr>
          <p:cNvPr id="385027" name="Rectangle 3"/>
          <p:cNvSpPr>
            <a:spLocks noGrp="1" noChangeArrowheads="1"/>
          </p:cNvSpPr>
          <p:nvPr>
            <p:ph type="body" idx="1"/>
            <p:custDataLst>
              <p:tags r:id="rId3"/>
            </p:custDataLst>
          </p:nvPr>
        </p:nvSpPr>
        <p:spPr>
          <a:xfrm>
            <a:off x="1895709" y="1400983"/>
            <a:ext cx="8229600" cy="4992140"/>
          </a:xfrm>
        </p:spPr>
        <p:txBody>
          <a:bodyPr/>
          <a:lstStyle/>
          <a:p>
            <a:endParaRPr lang="en-US" altLang="en-US" sz="3200" dirty="0">
              <a:cs typeface="Times New Roman" pitchFamily="18" charset="0"/>
            </a:endParaRPr>
          </a:p>
          <a:p>
            <a:pPr marL="685800" indent="-685800" algn="ctr" eaLnBrk="1" hangingPunct="1">
              <a:lnSpc>
                <a:spcPct val="150000"/>
              </a:lnSpc>
              <a:spcBef>
                <a:spcPct val="0"/>
              </a:spcBef>
              <a:defRPr/>
            </a:pPr>
            <a:r>
              <a:rPr lang="en-GB" sz="2400" kern="1200" dirty="0">
                <a:solidFill>
                  <a:schemeClr val="tx1"/>
                </a:solidFill>
                <a:latin typeface="Aptos" panose="020B0004020202020204" pitchFamily="34" charset="0"/>
              </a:rPr>
              <a:t>“A victim of the same type of crime</a:t>
            </a:r>
          </a:p>
          <a:p>
            <a:pPr marL="685800" indent="-685800" algn="ctr" eaLnBrk="1" hangingPunct="1">
              <a:lnSpc>
                <a:spcPct val="150000"/>
              </a:lnSpc>
              <a:spcBef>
                <a:spcPct val="0"/>
              </a:spcBef>
              <a:defRPr/>
            </a:pPr>
            <a:r>
              <a:rPr lang="en-GB" sz="2400" kern="1200" dirty="0">
                <a:solidFill>
                  <a:schemeClr val="tx1"/>
                </a:solidFill>
                <a:latin typeface="Aptos" panose="020B0004020202020204" pitchFamily="34" charset="0"/>
              </a:rPr>
              <a:t> more than once in the last year”</a:t>
            </a:r>
          </a:p>
          <a:p>
            <a:pPr marL="685800" indent="-685800" eaLnBrk="1" hangingPunct="1">
              <a:lnSpc>
                <a:spcPct val="150000"/>
              </a:lnSpc>
              <a:spcBef>
                <a:spcPct val="0"/>
              </a:spcBef>
              <a:defRPr/>
            </a:pPr>
            <a:endParaRPr lang="en-GB" sz="2400" kern="1200" dirty="0">
              <a:solidFill>
                <a:schemeClr val="tx1"/>
              </a:solidFill>
              <a:latin typeface="Aptos" panose="020B0004020202020204" pitchFamily="34" charset="0"/>
            </a:endParaRPr>
          </a:p>
          <a:p>
            <a:pPr marL="685800" indent="-685800" eaLnBrk="1" hangingPunct="1">
              <a:lnSpc>
                <a:spcPct val="150000"/>
              </a:lnSpc>
              <a:spcBef>
                <a:spcPct val="0"/>
              </a:spcBef>
              <a:defRPr/>
            </a:pPr>
            <a:endParaRPr lang="en-GB" sz="2400" kern="1200" dirty="0">
              <a:solidFill>
                <a:schemeClr val="tx1"/>
              </a:solidFill>
              <a:latin typeface="Aptos" panose="020B0004020202020204" pitchFamily="34" charset="0"/>
            </a:endParaRPr>
          </a:p>
          <a:p>
            <a:pPr marL="685800" indent="-685800" algn="ctr" eaLnBrk="1" hangingPunct="1">
              <a:lnSpc>
                <a:spcPct val="150000"/>
              </a:lnSpc>
              <a:spcBef>
                <a:spcPct val="0"/>
              </a:spcBef>
              <a:defRPr/>
            </a:pPr>
            <a:r>
              <a:rPr lang="en-GB" sz="2400" kern="1200" dirty="0">
                <a:solidFill>
                  <a:schemeClr val="tx1"/>
                </a:solidFill>
                <a:latin typeface="Aptos" panose="020B0004020202020204" pitchFamily="34" charset="0"/>
              </a:rPr>
              <a:t>Home Office Bulletin</a:t>
            </a:r>
          </a:p>
          <a:p>
            <a:pPr marL="685800" indent="-685800" algn="ctr" eaLnBrk="1" hangingPunct="1">
              <a:lnSpc>
                <a:spcPct val="150000"/>
              </a:lnSpc>
              <a:spcBef>
                <a:spcPct val="0"/>
              </a:spcBef>
              <a:defRPr/>
            </a:pPr>
            <a:r>
              <a:rPr lang="en-GB" sz="2400" kern="1200" dirty="0">
                <a:solidFill>
                  <a:schemeClr val="tx1"/>
                </a:solidFill>
                <a:latin typeface="Aptos" panose="020B0004020202020204" pitchFamily="34" charset="0"/>
              </a:rPr>
              <a:t> “Crime in England and Wales 2009/10” </a:t>
            </a:r>
          </a:p>
          <a:p>
            <a:pPr marL="685800" indent="-685800" eaLnBrk="1" hangingPunct="1">
              <a:spcBef>
                <a:spcPct val="0"/>
              </a:spcBef>
              <a:defRPr/>
            </a:pPr>
            <a:endParaRPr lang="en-GB" altLang="en-US" sz="3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935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5027">
                                            <p:txEl>
                                              <p:pRg st="1" end="1"/>
                                            </p:txEl>
                                          </p:spTgt>
                                        </p:tgtEl>
                                        <p:attrNameLst>
                                          <p:attrName>style.visibility</p:attrName>
                                        </p:attrNameLst>
                                      </p:cBhvr>
                                      <p:to>
                                        <p:strVal val="visible"/>
                                      </p:to>
                                    </p:set>
                                    <p:animEffect transition="in" filter="fade">
                                      <p:cBhvr>
                                        <p:cTn id="7" dur="500"/>
                                        <p:tgtEl>
                                          <p:spTgt spid="38502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85027">
                                            <p:txEl>
                                              <p:pRg st="2" end="2"/>
                                            </p:txEl>
                                          </p:spTgt>
                                        </p:tgtEl>
                                        <p:attrNameLst>
                                          <p:attrName>style.visibility</p:attrName>
                                        </p:attrNameLst>
                                      </p:cBhvr>
                                      <p:to>
                                        <p:strVal val="visible"/>
                                      </p:to>
                                    </p:set>
                                    <p:animEffect transition="in" filter="fade">
                                      <p:cBhvr>
                                        <p:cTn id="10" dur="500"/>
                                        <p:tgtEl>
                                          <p:spTgt spid="385027">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85027">
                                            <p:txEl>
                                              <p:pRg st="5" end="5"/>
                                            </p:txEl>
                                          </p:spTgt>
                                        </p:tgtEl>
                                        <p:attrNameLst>
                                          <p:attrName>style.visibility</p:attrName>
                                        </p:attrNameLst>
                                      </p:cBhvr>
                                      <p:to>
                                        <p:strVal val="visible"/>
                                      </p:to>
                                    </p:set>
                                    <p:animEffect transition="in" filter="fade">
                                      <p:cBhvr>
                                        <p:cTn id="15" dur="500"/>
                                        <p:tgtEl>
                                          <p:spTgt spid="385027">
                                            <p:txEl>
                                              <p:pRg st="5" end="5"/>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85027">
                                            <p:txEl>
                                              <p:pRg st="6" end="6"/>
                                            </p:txEl>
                                          </p:spTgt>
                                        </p:tgtEl>
                                        <p:attrNameLst>
                                          <p:attrName>style.visibility</p:attrName>
                                        </p:attrNameLst>
                                      </p:cBhvr>
                                      <p:to>
                                        <p:strVal val="visible"/>
                                      </p:to>
                                    </p:set>
                                    <p:animEffect transition="in" filter="fade">
                                      <p:cBhvr>
                                        <p:cTn id="18" dur="500"/>
                                        <p:tgtEl>
                                          <p:spTgt spid="3850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5026" name="Rectangle 2"/>
          <p:cNvSpPr>
            <a:spLocks noGrp="1" noChangeArrowheads="1"/>
          </p:cNvSpPr>
          <p:nvPr>
            <p:ph type="title"/>
            <p:custDataLst>
              <p:tags r:id="rId1"/>
            </p:custDataLst>
          </p:nvPr>
        </p:nvSpPr>
        <p:spPr>
          <a:xfrm>
            <a:off x="1731089" y="-25112"/>
            <a:ext cx="8757399" cy="1224136"/>
          </a:xfrm>
        </p:spPr>
        <p:txBody>
          <a:bodyPr/>
          <a:lstStyle/>
          <a:p>
            <a:r>
              <a:rPr lang="en-GB" altLang="en-US" sz="4400" dirty="0">
                <a:latin typeface="Aptos Display" panose="020B0004020202020204" pitchFamily="34" charset="0"/>
                <a:cs typeface="Arial" panose="020B0604020202020204" pitchFamily="34" charset="0"/>
              </a:rPr>
              <a:t>First Responder Actions</a:t>
            </a:r>
          </a:p>
        </p:txBody>
      </p:sp>
      <p:sp>
        <p:nvSpPr>
          <p:cNvPr id="385027" name="Rectangle 3"/>
          <p:cNvSpPr>
            <a:spLocks noGrp="1" noChangeArrowheads="1"/>
          </p:cNvSpPr>
          <p:nvPr>
            <p:ph type="body" idx="1"/>
            <p:custDataLst>
              <p:tags r:id="rId2"/>
            </p:custDataLst>
          </p:nvPr>
        </p:nvSpPr>
        <p:spPr>
          <a:xfrm>
            <a:off x="2025626" y="1484784"/>
            <a:ext cx="8168323" cy="4661008"/>
          </a:xfrm>
        </p:spPr>
        <p:txBody>
          <a:bodyPr/>
          <a:lstStyle/>
          <a:p>
            <a:pPr marL="571500" indent="-571500">
              <a:lnSpc>
                <a:spcPct val="150000"/>
              </a:lnSpc>
              <a:buFont typeface="Arial" panose="020B0604020202020204" pitchFamily="34" charset="0"/>
              <a:buChar char="•"/>
            </a:pPr>
            <a:r>
              <a:rPr lang="en-GB" sz="2400" dirty="0">
                <a:solidFill>
                  <a:schemeClr val="tx1"/>
                </a:solidFill>
                <a:latin typeface="Aptos" panose="020B0004020202020204" pitchFamily="34" charset="0"/>
                <a:cs typeface="Arial" panose="020B0604020202020204" pitchFamily="34" charset="0"/>
              </a:rPr>
              <a:t>Establish a rapport </a:t>
            </a:r>
          </a:p>
          <a:p>
            <a:pPr marL="571500" indent="-571500">
              <a:lnSpc>
                <a:spcPct val="150000"/>
              </a:lnSpc>
              <a:buFont typeface="Arial" panose="020B0604020202020204" pitchFamily="34" charset="0"/>
              <a:buChar char="•"/>
            </a:pPr>
            <a:r>
              <a:rPr lang="en-GB" sz="2400" dirty="0">
                <a:solidFill>
                  <a:schemeClr val="tx1"/>
                </a:solidFill>
                <a:latin typeface="Aptos" panose="020B0004020202020204" pitchFamily="34" charset="0"/>
                <a:cs typeface="Arial" panose="020B0604020202020204" pitchFamily="34" charset="0"/>
              </a:rPr>
              <a:t>Treat person as an individual</a:t>
            </a:r>
          </a:p>
          <a:p>
            <a:pPr marL="571500" indent="-571500">
              <a:lnSpc>
                <a:spcPct val="150000"/>
              </a:lnSpc>
              <a:buFont typeface="Arial" panose="020B0604020202020204" pitchFamily="34" charset="0"/>
              <a:buChar char="•"/>
            </a:pPr>
            <a:r>
              <a:rPr lang="en-GB" sz="2400" dirty="0">
                <a:solidFill>
                  <a:schemeClr val="tx1"/>
                </a:solidFill>
                <a:latin typeface="Aptos" panose="020B0004020202020204" pitchFamily="34" charset="0"/>
                <a:cs typeface="Arial" panose="020B0604020202020204" pitchFamily="34" charset="0"/>
              </a:rPr>
              <a:t>Communicate clearly and listen</a:t>
            </a:r>
          </a:p>
          <a:p>
            <a:pPr>
              <a:lnSpc>
                <a:spcPct val="150000"/>
              </a:lnSpc>
            </a:pPr>
            <a:r>
              <a:rPr lang="en-GB" sz="2400" dirty="0">
                <a:solidFill>
                  <a:schemeClr val="tx1"/>
                </a:solidFill>
                <a:latin typeface="Aptos" panose="020B0004020202020204" pitchFamily="34" charset="0"/>
                <a:cs typeface="Arial" panose="020B0604020202020204" pitchFamily="34" charset="0"/>
              </a:rPr>
              <a:t>     attentively </a:t>
            </a:r>
          </a:p>
          <a:p>
            <a:pPr marL="571500" indent="-571500">
              <a:lnSpc>
                <a:spcPct val="150000"/>
              </a:lnSpc>
              <a:buFont typeface="Arial" panose="020B0604020202020204" pitchFamily="34" charset="0"/>
              <a:buChar char="•"/>
            </a:pPr>
            <a:r>
              <a:rPr lang="en-GB" sz="2400" dirty="0">
                <a:solidFill>
                  <a:schemeClr val="tx1"/>
                </a:solidFill>
                <a:latin typeface="Aptos" panose="020B0004020202020204" pitchFamily="34" charset="0"/>
                <a:cs typeface="Arial" panose="020B0604020202020204" pitchFamily="34" charset="0"/>
              </a:rPr>
              <a:t>Identify whether vulnerable or intimidated </a:t>
            </a:r>
          </a:p>
          <a:p>
            <a:pPr marL="571500" indent="-571500">
              <a:lnSpc>
                <a:spcPct val="150000"/>
              </a:lnSpc>
              <a:buFont typeface="Arial" panose="020B0604020202020204" pitchFamily="34" charset="0"/>
              <a:buChar char="•"/>
            </a:pPr>
            <a:r>
              <a:rPr lang="en-GB" sz="2400" dirty="0">
                <a:solidFill>
                  <a:schemeClr val="tx1"/>
                </a:solidFill>
                <a:latin typeface="Aptos" panose="020B0004020202020204" pitchFamily="34" charset="0"/>
                <a:cs typeface="Arial" panose="020B0604020202020204" pitchFamily="34" charset="0"/>
              </a:rPr>
              <a:t>Identify any support needs</a:t>
            </a:r>
            <a:r>
              <a:rPr lang="en-GB" sz="2400" kern="1200" dirty="0">
                <a:solidFill>
                  <a:schemeClr val="tx1"/>
                </a:solidFill>
                <a:latin typeface="Aptos" panose="020B0004020202020204" pitchFamily="34" charset="0"/>
                <a:cs typeface="Arial" panose="020B0604020202020204" pitchFamily="34" charset="0"/>
              </a:rPr>
              <a:t> </a:t>
            </a:r>
          </a:p>
          <a:p>
            <a:pPr marL="571500" indent="-571500">
              <a:lnSpc>
                <a:spcPct val="150000"/>
              </a:lnSpc>
              <a:buFont typeface="Arial" panose="020B0604020202020204" pitchFamily="34" charset="0"/>
              <a:buChar char="•"/>
            </a:pPr>
            <a:r>
              <a:rPr lang="en-GB" altLang="en-US" sz="2400" kern="1200" dirty="0">
                <a:solidFill>
                  <a:schemeClr val="tx1"/>
                </a:solidFill>
                <a:latin typeface="Aptos" panose="020B0004020202020204" pitchFamily="34" charset="0"/>
                <a:cs typeface="Arial" panose="020B0604020202020204" pitchFamily="34" charset="0"/>
              </a:rPr>
              <a:t>Consider interpreter </a:t>
            </a:r>
            <a:endParaRPr lang="en-GB" altLang="en-US" sz="2400" dirty="0">
              <a:solidFill>
                <a:schemeClr val="tx1"/>
              </a:solidFill>
              <a:latin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2398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50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50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5027">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85027">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8502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8502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850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Box 3"/>
          <p:cNvSpPr txBox="1">
            <a:spLocks noChangeArrowheads="1"/>
          </p:cNvSpPr>
          <p:nvPr/>
        </p:nvSpPr>
        <p:spPr bwMode="auto">
          <a:xfrm>
            <a:off x="1524000" y="404665"/>
            <a:ext cx="9144000"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buNone/>
            </a:pPr>
            <a:r>
              <a:rPr lang="en-GB" altLang="en-US" sz="4400" dirty="0">
                <a:solidFill>
                  <a:schemeClr val="tx1"/>
                </a:solidFill>
                <a:latin typeface="Aptos Display" panose="020B0004020202020204" pitchFamily="34" charset="0"/>
                <a:cs typeface="Arial" panose="020B0604020202020204" pitchFamily="34" charset="0"/>
              </a:rPr>
              <a:t>The Importance of Making Records</a:t>
            </a:r>
          </a:p>
        </p:txBody>
      </p:sp>
      <p:pic>
        <p:nvPicPr>
          <p:cNvPr id="6" name="Picture 5"/>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1465010" y="788740"/>
            <a:ext cx="9144000" cy="6098977"/>
          </a:xfrm>
          <a:prstGeom prst="rect">
            <a:avLst/>
          </a:prstGeom>
          <a:effectLst>
            <a:softEdge rad="635000"/>
          </a:effectLst>
        </p:spPr>
      </p:pic>
      <p:sp>
        <p:nvSpPr>
          <p:cNvPr id="5" name="Rectangle 4"/>
          <p:cNvSpPr/>
          <p:nvPr/>
        </p:nvSpPr>
        <p:spPr>
          <a:xfrm>
            <a:off x="771526" y="1629930"/>
            <a:ext cx="10829924" cy="3732560"/>
          </a:xfrm>
          <a:prstGeom prst="rect">
            <a:avLst/>
          </a:prstGeom>
        </p:spPr>
        <p:txBody>
          <a:bodyPr wrap="square">
            <a:spAutoFit/>
          </a:bodyPr>
          <a:lstStyle/>
          <a:p>
            <a:pPr marL="457200" indent="-457200" fontAlgn="base">
              <a:lnSpc>
                <a:spcPct val="150000"/>
              </a:lnSpc>
              <a:spcBef>
                <a:spcPct val="0"/>
              </a:spcBef>
              <a:spcAft>
                <a:spcPts val="600"/>
              </a:spcAft>
              <a:buFont typeface="Arial" panose="020B0604020202020204" pitchFamily="34" charset="0"/>
              <a:buChar char="•"/>
              <a:defRPr/>
            </a:pPr>
            <a:r>
              <a:rPr lang="en-GB" altLang="en-US" sz="2400" dirty="0">
                <a:latin typeface="Arial" panose="020B0604020202020204" pitchFamily="34" charset="0"/>
                <a:ea typeface="ＭＳ Ｐゴシック" pitchFamily="-112" charset="-128"/>
                <a:cs typeface="Arial" panose="020B0604020202020204" pitchFamily="34" charset="0"/>
              </a:rPr>
              <a:t>Increases individual’s confidence that they are being taken seriously</a:t>
            </a:r>
          </a:p>
          <a:p>
            <a:pPr marL="457200" indent="-457200" fontAlgn="base">
              <a:lnSpc>
                <a:spcPct val="150000"/>
              </a:lnSpc>
              <a:spcBef>
                <a:spcPct val="0"/>
              </a:spcBef>
              <a:spcAft>
                <a:spcPts val="600"/>
              </a:spcAft>
              <a:buFont typeface="Arial" panose="020B0604020202020204" pitchFamily="34" charset="0"/>
              <a:buChar char="•"/>
              <a:defRPr/>
            </a:pPr>
            <a:r>
              <a:rPr lang="en-GB" altLang="en-US" sz="2400" dirty="0">
                <a:latin typeface="Arial" panose="020B0604020202020204" pitchFamily="34" charset="0"/>
                <a:ea typeface="ＭＳ Ｐゴシック" pitchFamily="-112" charset="-128"/>
                <a:cs typeface="Arial" panose="020B0604020202020204" pitchFamily="34" charset="0"/>
              </a:rPr>
              <a:t>Any agreements made with the individual can be checked</a:t>
            </a:r>
          </a:p>
          <a:p>
            <a:pPr marL="457200" indent="-457200" fontAlgn="base">
              <a:lnSpc>
                <a:spcPct val="150000"/>
              </a:lnSpc>
              <a:spcBef>
                <a:spcPct val="0"/>
              </a:spcBef>
              <a:spcAft>
                <a:spcPts val="600"/>
              </a:spcAft>
              <a:buFont typeface="Arial" panose="020B0604020202020204" pitchFamily="34" charset="0"/>
              <a:buChar char="•"/>
              <a:defRPr/>
            </a:pPr>
            <a:r>
              <a:rPr lang="en-GB" altLang="en-US" sz="2400" dirty="0">
                <a:latin typeface="Arial" panose="020B0604020202020204" pitchFamily="34" charset="0"/>
                <a:ea typeface="ＭＳ Ｐゴシック" pitchFamily="-112" charset="-128"/>
                <a:cs typeface="Arial" panose="020B0604020202020204" pitchFamily="34" charset="0"/>
              </a:rPr>
              <a:t>Potential complaints</a:t>
            </a:r>
          </a:p>
          <a:p>
            <a:pPr marL="457200" indent="-457200" fontAlgn="base">
              <a:lnSpc>
                <a:spcPct val="150000"/>
              </a:lnSpc>
              <a:spcBef>
                <a:spcPct val="0"/>
              </a:spcBef>
              <a:spcAft>
                <a:spcPts val="600"/>
              </a:spcAft>
              <a:buFont typeface="Arial" panose="020B0604020202020204" pitchFamily="34" charset="0"/>
              <a:buChar char="•"/>
              <a:defRPr/>
            </a:pPr>
            <a:r>
              <a:rPr lang="en-GB" altLang="en-US" sz="2400" dirty="0">
                <a:latin typeface="Arial" panose="020B0604020202020204" pitchFamily="34" charset="0"/>
                <a:ea typeface="ＭＳ Ｐゴシック" pitchFamily="-112" charset="-128"/>
                <a:cs typeface="Arial" panose="020B0604020202020204" pitchFamily="34" charset="0"/>
              </a:rPr>
              <a:t>Continuity of evidence</a:t>
            </a:r>
          </a:p>
          <a:p>
            <a:pPr marL="457200" indent="-457200" fontAlgn="base">
              <a:lnSpc>
                <a:spcPct val="150000"/>
              </a:lnSpc>
              <a:spcBef>
                <a:spcPct val="0"/>
              </a:spcBef>
              <a:spcAft>
                <a:spcPts val="600"/>
              </a:spcAft>
              <a:buFont typeface="Arial" panose="020B0604020202020204" pitchFamily="34" charset="0"/>
              <a:buChar char="•"/>
              <a:defRPr/>
            </a:pPr>
            <a:r>
              <a:rPr lang="en-GB" altLang="en-US" sz="2400" dirty="0">
                <a:latin typeface="Arial" panose="020B0604020202020204" pitchFamily="34" charset="0"/>
                <a:ea typeface="ＭＳ Ｐゴシック" pitchFamily="-112" charset="-128"/>
                <a:cs typeface="Arial" panose="020B0604020202020204" pitchFamily="34" charset="0"/>
              </a:rPr>
              <a:t>Exclusion of evidence</a:t>
            </a:r>
          </a:p>
          <a:p>
            <a:pPr marL="457200" indent="-457200" fontAlgn="base">
              <a:lnSpc>
                <a:spcPct val="150000"/>
              </a:lnSpc>
              <a:spcBef>
                <a:spcPct val="0"/>
              </a:spcBef>
              <a:spcAft>
                <a:spcPts val="600"/>
              </a:spcAft>
              <a:buFont typeface="Arial" panose="020B0604020202020204" pitchFamily="34" charset="0"/>
              <a:buChar char="•"/>
              <a:defRPr/>
            </a:pPr>
            <a:r>
              <a:rPr lang="en-GB" altLang="en-US" sz="2400" dirty="0">
                <a:latin typeface="Arial" panose="020B0604020202020204" pitchFamily="34" charset="0"/>
                <a:ea typeface="ＭＳ Ｐゴシック" pitchFamily="-112" charset="-128"/>
                <a:cs typeface="Arial" panose="020B0604020202020204" pitchFamily="34" charset="0"/>
              </a:rPr>
              <a:t>Victim Personal Statements (VPS)</a:t>
            </a:r>
          </a:p>
        </p:txBody>
      </p:sp>
    </p:spTree>
    <p:extLst>
      <p:ext uri="{BB962C8B-B14F-4D97-AF65-F5344CB8AC3E}">
        <p14:creationId xmlns:p14="http://schemas.microsoft.com/office/powerpoint/2010/main" val="353912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5026" name="Rectangle 2"/>
          <p:cNvSpPr>
            <a:spLocks noGrp="1" noChangeArrowheads="1"/>
          </p:cNvSpPr>
          <p:nvPr>
            <p:ph type="title"/>
            <p:custDataLst>
              <p:tags r:id="rId1"/>
            </p:custDataLst>
          </p:nvPr>
        </p:nvSpPr>
        <p:spPr>
          <a:xfrm>
            <a:off x="624417" y="1"/>
            <a:ext cx="10972800" cy="549275"/>
          </a:xfrm>
        </p:spPr>
        <p:txBody>
          <a:bodyPr wrap="square" anchor="ctr">
            <a:noAutofit/>
          </a:bodyPr>
          <a:lstStyle/>
          <a:p>
            <a:pPr>
              <a:lnSpc>
                <a:spcPct val="90000"/>
              </a:lnSpc>
            </a:pPr>
            <a:r>
              <a:rPr lang="en-GB" altLang="en-US" sz="4400" dirty="0"/>
              <a:t>Victim’s needs</a:t>
            </a:r>
          </a:p>
        </p:txBody>
      </p:sp>
      <p:sp>
        <p:nvSpPr>
          <p:cNvPr id="385027" name="Rectangle 3"/>
          <p:cNvSpPr>
            <a:spLocks noGrp="1" noChangeArrowheads="1"/>
          </p:cNvSpPr>
          <p:nvPr>
            <p:ph idx="1"/>
            <p:custDataLst>
              <p:tags r:id="rId2"/>
            </p:custDataLst>
          </p:nvPr>
        </p:nvSpPr>
        <p:spPr>
          <a:xfrm>
            <a:off x="609600" y="981075"/>
            <a:ext cx="5391150" cy="5145088"/>
          </a:xfrm>
        </p:spPr>
        <p:txBody>
          <a:bodyPr wrap="square" anchor="t">
            <a:normAutofit/>
          </a:bodyPr>
          <a:lstStyle/>
          <a:p>
            <a:endParaRPr lang="en-US" altLang="en-US" dirty="0"/>
          </a:p>
          <a:p>
            <a:pPr>
              <a:lnSpc>
                <a:spcPct val="150000"/>
              </a:lnSpc>
            </a:pPr>
            <a:r>
              <a:rPr lang="en-US" altLang="en-US" sz="2400" dirty="0">
                <a:solidFill>
                  <a:schemeClr val="tx1"/>
                </a:solidFill>
              </a:rPr>
              <a:t>Security</a:t>
            </a:r>
          </a:p>
          <a:p>
            <a:pPr>
              <a:lnSpc>
                <a:spcPct val="150000"/>
              </a:lnSpc>
            </a:pPr>
            <a:r>
              <a:rPr lang="en-US" altLang="en-US" sz="2400" dirty="0">
                <a:solidFill>
                  <a:schemeClr val="tx1"/>
                </a:solidFill>
              </a:rPr>
              <a:t>Emotional vent </a:t>
            </a:r>
          </a:p>
          <a:p>
            <a:pPr>
              <a:lnSpc>
                <a:spcPct val="150000"/>
              </a:lnSpc>
            </a:pPr>
            <a:r>
              <a:rPr lang="en-US" altLang="en-US" sz="2400" dirty="0">
                <a:solidFill>
                  <a:schemeClr val="tx1"/>
                </a:solidFill>
              </a:rPr>
              <a:t>Explanation</a:t>
            </a:r>
          </a:p>
          <a:p>
            <a:pPr>
              <a:lnSpc>
                <a:spcPct val="150000"/>
              </a:lnSpc>
            </a:pPr>
            <a:r>
              <a:rPr lang="en-US" altLang="en-US" sz="2400" dirty="0">
                <a:solidFill>
                  <a:schemeClr val="tx1"/>
                </a:solidFill>
              </a:rPr>
              <a:t>Control</a:t>
            </a:r>
          </a:p>
          <a:p>
            <a:pPr>
              <a:lnSpc>
                <a:spcPct val="150000"/>
              </a:lnSpc>
            </a:pPr>
            <a:r>
              <a:rPr lang="en-US" altLang="en-US" sz="2400" dirty="0">
                <a:solidFill>
                  <a:schemeClr val="tx1"/>
                </a:solidFill>
              </a:rPr>
              <a:t>A point of contact</a:t>
            </a:r>
          </a:p>
          <a:p>
            <a:pPr>
              <a:lnSpc>
                <a:spcPct val="150000"/>
              </a:lnSpc>
            </a:pPr>
            <a:r>
              <a:rPr lang="en-US" altLang="en-US" sz="2400" dirty="0">
                <a:solidFill>
                  <a:schemeClr val="tx1"/>
                </a:solidFill>
              </a:rPr>
              <a:t>A quality service</a:t>
            </a:r>
          </a:p>
          <a:p>
            <a:pPr>
              <a:lnSpc>
                <a:spcPct val="150000"/>
              </a:lnSpc>
            </a:pPr>
            <a:r>
              <a:rPr lang="en-US" altLang="en-US" sz="2400" dirty="0">
                <a:solidFill>
                  <a:schemeClr val="tx1"/>
                </a:solidFill>
              </a:rPr>
              <a:t>An update</a:t>
            </a:r>
            <a:endParaRPr lang="en-GB" altLang="en-US" sz="2400" dirty="0">
              <a:solidFill>
                <a:schemeClr val="tx1"/>
              </a:solidFill>
            </a:endParaRP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27435" r="13624"/>
          <a:stretch>
            <a:fillRect/>
          </a:stretch>
        </p:blipFill>
        <p:spPr>
          <a:xfrm>
            <a:off x="6191250" y="981075"/>
            <a:ext cx="5391150" cy="5145088"/>
          </a:xfrm>
          <a:prstGeom prst="rect">
            <a:avLst/>
          </a:prstGeom>
          <a:noFill/>
          <a:ln>
            <a:noFill/>
          </a:ln>
          <a:effectLst/>
        </p:spPr>
      </p:pic>
    </p:spTree>
    <p:extLst>
      <p:ext uri="{BB962C8B-B14F-4D97-AF65-F5344CB8AC3E}">
        <p14:creationId xmlns:p14="http://schemas.microsoft.com/office/powerpoint/2010/main" val="360104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5027">
                                            <p:txEl>
                                              <p:pRg st="1" end="1"/>
                                            </p:txEl>
                                          </p:spTgt>
                                        </p:tgtEl>
                                        <p:attrNameLst>
                                          <p:attrName>style.visibility</p:attrName>
                                        </p:attrNameLst>
                                      </p:cBhvr>
                                      <p:to>
                                        <p:strVal val="visible"/>
                                      </p:to>
                                    </p:set>
                                    <p:animEffect transition="in" filter="fade">
                                      <p:cBhvr>
                                        <p:cTn id="7" dur="500"/>
                                        <p:tgtEl>
                                          <p:spTgt spid="38502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5027">
                                            <p:txEl>
                                              <p:pRg st="2" end="2"/>
                                            </p:txEl>
                                          </p:spTgt>
                                        </p:tgtEl>
                                        <p:attrNameLst>
                                          <p:attrName>style.visibility</p:attrName>
                                        </p:attrNameLst>
                                      </p:cBhvr>
                                      <p:to>
                                        <p:strVal val="visible"/>
                                      </p:to>
                                    </p:set>
                                    <p:animEffect transition="in" filter="fade">
                                      <p:cBhvr>
                                        <p:cTn id="12" dur="500"/>
                                        <p:tgtEl>
                                          <p:spTgt spid="38502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5027">
                                            <p:txEl>
                                              <p:pRg st="3" end="3"/>
                                            </p:txEl>
                                          </p:spTgt>
                                        </p:tgtEl>
                                        <p:attrNameLst>
                                          <p:attrName>style.visibility</p:attrName>
                                        </p:attrNameLst>
                                      </p:cBhvr>
                                      <p:to>
                                        <p:strVal val="visible"/>
                                      </p:to>
                                    </p:set>
                                    <p:animEffect transition="in" filter="fade">
                                      <p:cBhvr>
                                        <p:cTn id="17" dur="500"/>
                                        <p:tgtEl>
                                          <p:spTgt spid="38502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5027">
                                            <p:txEl>
                                              <p:pRg st="4" end="4"/>
                                            </p:txEl>
                                          </p:spTgt>
                                        </p:tgtEl>
                                        <p:attrNameLst>
                                          <p:attrName>style.visibility</p:attrName>
                                        </p:attrNameLst>
                                      </p:cBhvr>
                                      <p:to>
                                        <p:strVal val="visible"/>
                                      </p:to>
                                    </p:set>
                                    <p:animEffect transition="in" filter="fade">
                                      <p:cBhvr>
                                        <p:cTn id="22" dur="500"/>
                                        <p:tgtEl>
                                          <p:spTgt spid="38502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5027">
                                            <p:txEl>
                                              <p:pRg st="5" end="5"/>
                                            </p:txEl>
                                          </p:spTgt>
                                        </p:tgtEl>
                                        <p:attrNameLst>
                                          <p:attrName>style.visibility</p:attrName>
                                        </p:attrNameLst>
                                      </p:cBhvr>
                                      <p:to>
                                        <p:strVal val="visible"/>
                                      </p:to>
                                    </p:set>
                                    <p:animEffect transition="in" filter="fade">
                                      <p:cBhvr>
                                        <p:cTn id="27" dur="500"/>
                                        <p:tgtEl>
                                          <p:spTgt spid="38502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5027">
                                            <p:txEl>
                                              <p:pRg st="6" end="6"/>
                                            </p:txEl>
                                          </p:spTgt>
                                        </p:tgtEl>
                                        <p:attrNameLst>
                                          <p:attrName>style.visibility</p:attrName>
                                        </p:attrNameLst>
                                      </p:cBhvr>
                                      <p:to>
                                        <p:strVal val="visible"/>
                                      </p:to>
                                    </p:set>
                                    <p:animEffect transition="in" filter="fade">
                                      <p:cBhvr>
                                        <p:cTn id="32" dur="500"/>
                                        <p:tgtEl>
                                          <p:spTgt spid="38502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85027">
                                            <p:txEl>
                                              <p:pRg st="7" end="7"/>
                                            </p:txEl>
                                          </p:spTgt>
                                        </p:tgtEl>
                                        <p:attrNameLst>
                                          <p:attrName>style.visibility</p:attrName>
                                        </p:attrNameLst>
                                      </p:cBhvr>
                                      <p:to>
                                        <p:strVal val="visible"/>
                                      </p:to>
                                    </p:set>
                                    <p:animEffect transition="in" filter="fade">
                                      <p:cBhvr>
                                        <p:cTn id="37" dur="500"/>
                                        <p:tgtEl>
                                          <p:spTgt spid="38502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502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2"/>
          <p:cNvSpPr>
            <a:spLocks noGrp="1" noChangeArrowheads="1"/>
          </p:cNvSpPr>
          <p:nvPr>
            <p:ph type="title"/>
            <p:custDataLst>
              <p:tags r:id="rId1"/>
            </p:custDataLst>
          </p:nvPr>
        </p:nvSpPr>
        <p:spPr>
          <a:xfrm>
            <a:off x="624417" y="1"/>
            <a:ext cx="10972800" cy="549275"/>
          </a:xfrm>
        </p:spPr>
        <p:txBody>
          <a:bodyPr wrap="square" anchor="ctr">
            <a:normAutofit fontScale="90000"/>
          </a:bodyPr>
          <a:lstStyle/>
          <a:p>
            <a:pPr>
              <a:lnSpc>
                <a:spcPct val="90000"/>
              </a:lnSpc>
            </a:pPr>
            <a:r>
              <a:rPr lang="en-US" altLang="en-US" sz="2700" b="1" dirty="0"/>
              <a:t> </a:t>
            </a:r>
            <a:r>
              <a:rPr lang="en-US" altLang="en-US" sz="4000" dirty="0"/>
              <a:t>Youth Justice &amp; Criminal Evidence Act 1999 Section 16</a:t>
            </a:r>
            <a:endParaRPr lang="en-GB" altLang="en-US" sz="4000" dirty="0"/>
          </a:p>
        </p:txBody>
      </p:sp>
      <p:sp>
        <p:nvSpPr>
          <p:cNvPr id="417795" name="Rectangle 3"/>
          <p:cNvSpPr>
            <a:spLocks noGrp="1" noChangeArrowheads="1"/>
          </p:cNvSpPr>
          <p:nvPr>
            <p:ph idx="1"/>
            <p:custDataLst>
              <p:tags r:id="rId2"/>
            </p:custDataLst>
          </p:nvPr>
        </p:nvSpPr>
        <p:spPr>
          <a:xfrm>
            <a:off x="609599" y="981075"/>
            <a:ext cx="6999515" cy="5145088"/>
          </a:xfrm>
        </p:spPr>
        <p:txBody>
          <a:bodyPr wrap="square" anchor="t">
            <a:normAutofit lnSpcReduction="10000"/>
          </a:bodyPr>
          <a:lstStyle/>
          <a:p>
            <a:pPr>
              <a:lnSpc>
                <a:spcPct val="150000"/>
              </a:lnSpc>
              <a:spcBef>
                <a:spcPts val="0"/>
              </a:spcBef>
              <a:spcAft>
                <a:spcPts val="1800"/>
              </a:spcAft>
              <a:buClr>
                <a:schemeClr val="accent2"/>
              </a:buClr>
            </a:pPr>
            <a:r>
              <a:rPr lang="en-US" altLang="en-US" sz="2400" b="1" dirty="0">
                <a:solidFill>
                  <a:schemeClr val="tx1"/>
                </a:solidFill>
              </a:rPr>
              <a:t>Vulnerable witnesses</a:t>
            </a:r>
          </a:p>
          <a:p>
            <a:pPr>
              <a:lnSpc>
                <a:spcPct val="150000"/>
              </a:lnSpc>
              <a:spcBef>
                <a:spcPts val="0"/>
              </a:spcBef>
              <a:spcAft>
                <a:spcPts val="3000"/>
              </a:spcAft>
              <a:buClr>
                <a:schemeClr val="accent2"/>
              </a:buClr>
            </a:pPr>
            <a:r>
              <a:rPr lang="en-US" altLang="en-US" sz="2400" dirty="0">
                <a:solidFill>
                  <a:schemeClr val="tx1"/>
                </a:solidFill>
              </a:rPr>
              <a:t>Children under 18 years of age </a:t>
            </a:r>
          </a:p>
          <a:p>
            <a:pPr>
              <a:lnSpc>
                <a:spcPct val="150000"/>
              </a:lnSpc>
              <a:spcBef>
                <a:spcPts val="0"/>
              </a:spcBef>
              <a:spcAft>
                <a:spcPts val="3000"/>
              </a:spcAft>
              <a:buClr>
                <a:schemeClr val="accent2"/>
              </a:buClr>
            </a:pPr>
            <a:r>
              <a:rPr lang="en-US" altLang="en-US" sz="2400" dirty="0">
                <a:solidFill>
                  <a:schemeClr val="tx1"/>
                </a:solidFill>
              </a:rPr>
              <a:t>Persons suffering from a mental disorder </a:t>
            </a:r>
            <a:r>
              <a:rPr lang="en-US" altLang="en-US" sz="2400" b="1" dirty="0">
                <a:solidFill>
                  <a:schemeClr val="tx1"/>
                </a:solidFill>
              </a:rPr>
              <a:t>or</a:t>
            </a:r>
          </a:p>
          <a:p>
            <a:pPr>
              <a:lnSpc>
                <a:spcPct val="150000"/>
              </a:lnSpc>
              <a:spcBef>
                <a:spcPts val="0"/>
              </a:spcBef>
              <a:spcAft>
                <a:spcPts val="3000"/>
              </a:spcAft>
              <a:buClr>
                <a:schemeClr val="accent2"/>
              </a:buClr>
            </a:pPr>
            <a:r>
              <a:rPr lang="en-US" altLang="en-US" sz="2400" dirty="0">
                <a:solidFill>
                  <a:schemeClr val="tx1"/>
                </a:solidFill>
              </a:rPr>
              <a:t>having a significant impairment of intelligence and social functioning, </a:t>
            </a:r>
          </a:p>
          <a:p>
            <a:pPr>
              <a:lnSpc>
                <a:spcPct val="150000"/>
              </a:lnSpc>
              <a:buClr>
                <a:schemeClr val="accent2"/>
              </a:buClr>
            </a:pPr>
            <a:r>
              <a:rPr lang="en-US" altLang="en-US" sz="2400" dirty="0">
                <a:solidFill>
                  <a:schemeClr val="tx1"/>
                </a:solidFill>
              </a:rPr>
              <a:t>Persons who have a physical disability or are suffering from a physical disorder.</a:t>
            </a:r>
          </a:p>
          <a:p>
            <a:pPr>
              <a:lnSpc>
                <a:spcPct val="90000"/>
              </a:lnSpc>
            </a:pPr>
            <a:endParaRPr lang="en-GB" altLang="en-US" sz="2600" b="1" dirty="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rcRect r="25081" b="1"/>
          <a:stretch>
            <a:fillRect/>
          </a:stretch>
        </p:blipFill>
        <p:spPr>
          <a:xfrm>
            <a:off x="7609115" y="1530350"/>
            <a:ext cx="3988102" cy="3806078"/>
          </a:xfrm>
          <a:prstGeom prst="rect">
            <a:avLst/>
          </a:prstGeom>
          <a:noFill/>
          <a:ln>
            <a:noFill/>
          </a:ln>
          <a:effectLst/>
        </p:spPr>
      </p:pic>
    </p:spTree>
    <p:extLst>
      <p:ext uri="{BB962C8B-B14F-4D97-AF65-F5344CB8AC3E}">
        <p14:creationId xmlns:p14="http://schemas.microsoft.com/office/powerpoint/2010/main" val="142070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7795">
                                            <p:txEl>
                                              <p:pRg st="0" end="0"/>
                                            </p:txEl>
                                          </p:spTgt>
                                        </p:tgtEl>
                                        <p:attrNameLst>
                                          <p:attrName>style.visibility</p:attrName>
                                        </p:attrNameLst>
                                      </p:cBhvr>
                                      <p:to>
                                        <p:strVal val="visible"/>
                                      </p:to>
                                    </p:set>
                                    <p:animEffect transition="in" filter="fade">
                                      <p:cBhvr>
                                        <p:cTn id="7" dur="500"/>
                                        <p:tgtEl>
                                          <p:spTgt spid="4177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7795">
                                            <p:txEl>
                                              <p:pRg st="1" end="1"/>
                                            </p:txEl>
                                          </p:spTgt>
                                        </p:tgtEl>
                                        <p:attrNameLst>
                                          <p:attrName>style.visibility</p:attrName>
                                        </p:attrNameLst>
                                      </p:cBhvr>
                                      <p:to>
                                        <p:strVal val="visible"/>
                                      </p:to>
                                    </p:set>
                                    <p:animEffect transition="in" filter="fade">
                                      <p:cBhvr>
                                        <p:cTn id="12" dur="500"/>
                                        <p:tgtEl>
                                          <p:spTgt spid="4177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7795">
                                            <p:txEl>
                                              <p:pRg st="2" end="2"/>
                                            </p:txEl>
                                          </p:spTgt>
                                        </p:tgtEl>
                                        <p:attrNameLst>
                                          <p:attrName>style.visibility</p:attrName>
                                        </p:attrNameLst>
                                      </p:cBhvr>
                                      <p:to>
                                        <p:strVal val="visible"/>
                                      </p:to>
                                    </p:set>
                                    <p:animEffect transition="in" filter="fade">
                                      <p:cBhvr>
                                        <p:cTn id="17" dur="500"/>
                                        <p:tgtEl>
                                          <p:spTgt spid="4177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17795">
                                            <p:txEl>
                                              <p:pRg st="3" end="3"/>
                                            </p:txEl>
                                          </p:spTgt>
                                        </p:tgtEl>
                                        <p:attrNameLst>
                                          <p:attrName>style.visibility</p:attrName>
                                        </p:attrNameLst>
                                      </p:cBhvr>
                                      <p:to>
                                        <p:strVal val="visible"/>
                                      </p:to>
                                    </p:set>
                                    <p:animEffect transition="in" filter="fade">
                                      <p:cBhvr>
                                        <p:cTn id="22" dur="500"/>
                                        <p:tgtEl>
                                          <p:spTgt spid="41779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17795">
                                            <p:txEl>
                                              <p:pRg st="4" end="4"/>
                                            </p:txEl>
                                          </p:spTgt>
                                        </p:tgtEl>
                                        <p:attrNameLst>
                                          <p:attrName>style.visibility</p:attrName>
                                        </p:attrNameLst>
                                      </p:cBhvr>
                                      <p:to>
                                        <p:strVal val="visible"/>
                                      </p:to>
                                    </p:set>
                                    <p:animEffect transition="in" filter="fade">
                                      <p:cBhvr>
                                        <p:cTn id="27" dur="500"/>
                                        <p:tgtEl>
                                          <p:spTgt spid="4177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779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7794" name="Rectangle 2"/>
          <p:cNvSpPr>
            <a:spLocks noGrp="1" noChangeArrowheads="1"/>
          </p:cNvSpPr>
          <p:nvPr>
            <p:ph type="title"/>
            <p:custDataLst>
              <p:tags r:id="rId1"/>
            </p:custDataLst>
          </p:nvPr>
        </p:nvSpPr>
        <p:spPr>
          <a:xfrm>
            <a:off x="546847" y="457199"/>
            <a:ext cx="10972800" cy="549275"/>
          </a:xfrm>
        </p:spPr>
        <p:txBody>
          <a:bodyPr wrap="square" anchor="ctr">
            <a:noAutofit/>
          </a:bodyPr>
          <a:lstStyle/>
          <a:p>
            <a:pPr>
              <a:lnSpc>
                <a:spcPct val="90000"/>
              </a:lnSpc>
            </a:pPr>
            <a:r>
              <a:rPr lang="en-US" altLang="en-US" sz="4400" dirty="0"/>
              <a:t>Youth Justice &amp; Criminal Evidence Act 1999 Section 16</a:t>
            </a:r>
            <a:endParaRPr lang="en-GB" altLang="en-US" sz="4400" dirty="0"/>
          </a:p>
        </p:txBody>
      </p:sp>
      <p:sp>
        <p:nvSpPr>
          <p:cNvPr id="417795" name="Rectangle 3"/>
          <p:cNvSpPr>
            <a:spLocks noGrp="1" noChangeArrowheads="1"/>
          </p:cNvSpPr>
          <p:nvPr>
            <p:ph idx="1"/>
            <p:custDataLst>
              <p:tags r:id="rId2"/>
            </p:custDataLst>
          </p:nvPr>
        </p:nvSpPr>
        <p:spPr>
          <a:xfrm>
            <a:off x="609600" y="981075"/>
            <a:ext cx="5391150" cy="5145088"/>
          </a:xfrm>
        </p:spPr>
        <p:txBody>
          <a:bodyPr wrap="square" anchor="t">
            <a:normAutofit/>
          </a:bodyPr>
          <a:lstStyle/>
          <a:p>
            <a:pPr>
              <a:lnSpc>
                <a:spcPct val="150000"/>
              </a:lnSpc>
              <a:spcBef>
                <a:spcPts val="0"/>
              </a:spcBef>
              <a:spcAft>
                <a:spcPts val="2400"/>
              </a:spcAft>
              <a:buClr>
                <a:schemeClr val="accent2"/>
              </a:buClr>
            </a:pPr>
            <a:r>
              <a:rPr lang="en-US" altLang="en-US" sz="2400" b="1" dirty="0">
                <a:solidFill>
                  <a:schemeClr val="tx1"/>
                </a:solidFill>
              </a:rPr>
              <a:t>Vulnerable witnesses</a:t>
            </a:r>
          </a:p>
          <a:p>
            <a:pPr>
              <a:lnSpc>
                <a:spcPct val="150000"/>
              </a:lnSpc>
              <a:spcBef>
                <a:spcPts val="0"/>
              </a:spcBef>
              <a:spcAft>
                <a:spcPts val="2400"/>
              </a:spcAft>
              <a:buClr>
                <a:schemeClr val="accent2"/>
              </a:buClr>
            </a:pPr>
            <a:r>
              <a:rPr lang="en-US" altLang="en-US" sz="2400" dirty="0">
                <a:solidFill>
                  <a:schemeClr val="tx1"/>
                </a:solidFill>
              </a:rPr>
              <a:t>Have a significant impairment of intelligence and social functioning, </a:t>
            </a:r>
            <a:r>
              <a:rPr lang="en-US" altLang="en-US" sz="2400" b="1" dirty="0">
                <a:solidFill>
                  <a:schemeClr val="tx1"/>
                </a:solidFill>
              </a:rPr>
              <a:t>or</a:t>
            </a:r>
            <a:endParaRPr lang="en-US" altLang="en-US" sz="2400" dirty="0">
              <a:solidFill>
                <a:schemeClr val="tx1"/>
              </a:solidFill>
            </a:endParaRPr>
          </a:p>
          <a:p>
            <a:pPr>
              <a:lnSpc>
                <a:spcPct val="150000"/>
              </a:lnSpc>
              <a:buClr>
                <a:schemeClr val="accent2"/>
              </a:buClr>
            </a:pPr>
            <a:r>
              <a:rPr lang="en-US" altLang="en-US" sz="2400" dirty="0">
                <a:solidFill>
                  <a:schemeClr val="tx1"/>
                </a:solidFill>
              </a:rPr>
              <a:t>Have a physical disability or are suffering from a physical disorder.</a:t>
            </a:r>
          </a:p>
          <a:p>
            <a:endParaRPr lang="en-GB" altLang="en-US" b="1" dirty="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rcRect r="25081" b="1"/>
          <a:stretch>
            <a:fillRect/>
          </a:stretch>
        </p:blipFill>
        <p:spPr>
          <a:xfrm>
            <a:off x="7135906" y="1307226"/>
            <a:ext cx="4446494" cy="4243548"/>
          </a:xfrm>
          <a:prstGeom prst="rect">
            <a:avLst/>
          </a:prstGeom>
          <a:noFill/>
          <a:ln>
            <a:noFill/>
          </a:ln>
          <a:effectLst/>
        </p:spPr>
      </p:pic>
    </p:spTree>
    <p:extLst>
      <p:ext uri="{BB962C8B-B14F-4D97-AF65-F5344CB8AC3E}">
        <p14:creationId xmlns:p14="http://schemas.microsoft.com/office/powerpoint/2010/main" val="195064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7795">
                                            <p:txEl>
                                              <p:pRg st="0" end="0"/>
                                            </p:txEl>
                                          </p:spTgt>
                                        </p:tgtEl>
                                        <p:attrNameLst>
                                          <p:attrName>style.visibility</p:attrName>
                                        </p:attrNameLst>
                                      </p:cBhvr>
                                      <p:to>
                                        <p:strVal val="visible"/>
                                      </p:to>
                                    </p:set>
                                    <p:animEffect transition="in" filter="fade">
                                      <p:cBhvr>
                                        <p:cTn id="7" dur="500"/>
                                        <p:tgtEl>
                                          <p:spTgt spid="4177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7795">
                                            <p:txEl>
                                              <p:pRg st="1" end="1"/>
                                            </p:txEl>
                                          </p:spTgt>
                                        </p:tgtEl>
                                        <p:attrNameLst>
                                          <p:attrName>style.visibility</p:attrName>
                                        </p:attrNameLst>
                                      </p:cBhvr>
                                      <p:to>
                                        <p:strVal val="visible"/>
                                      </p:to>
                                    </p:set>
                                    <p:animEffect transition="in" filter="fade">
                                      <p:cBhvr>
                                        <p:cTn id="12" dur="500"/>
                                        <p:tgtEl>
                                          <p:spTgt spid="4177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7795">
                                            <p:txEl>
                                              <p:pRg st="2" end="2"/>
                                            </p:txEl>
                                          </p:spTgt>
                                        </p:tgtEl>
                                        <p:attrNameLst>
                                          <p:attrName>style.visibility</p:attrName>
                                        </p:attrNameLst>
                                      </p:cBhvr>
                                      <p:to>
                                        <p:strVal val="visible"/>
                                      </p:to>
                                    </p:set>
                                    <p:animEffect transition="in" filter="fade">
                                      <p:cBhvr>
                                        <p:cTn id="17" dur="500"/>
                                        <p:tgtEl>
                                          <p:spTgt spid="4177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779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3791744" y="1345540"/>
            <a:ext cx="4608512" cy="4387716"/>
          </a:xfrm>
          <a:prstGeom prst="rect">
            <a:avLst/>
          </a:prstGeom>
        </p:spPr>
      </p:pic>
      <p:sp>
        <p:nvSpPr>
          <p:cNvPr id="421890" name="Rectangle 2"/>
          <p:cNvSpPr>
            <a:spLocks noGrp="1" noChangeArrowheads="1"/>
          </p:cNvSpPr>
          <p:nvPr>
            <p:ph type="title"/>
            <p:custDataLst>
              <p:tags r:id="rId1"/>
            </p:custDataLst>
          </p:nvPr>
        </p:nvSpPr>
        <p:spPr>
          <a:xfrm>
            <a:off x="1703512" y="332657"/>
            <a:ext cx="8856984" cy="549275"/>
          </a:xfrm>
        </p:spPr>
        <p:txBody>
          <a:bodyPr/>
          <a:lstStyle/>
          <a:p>
            <a:r>
              <a:rPr lang="en-GB" altLang="en-US" sz="4400" dirty="0">
                <a:latin typeface="Arial" charset="0"/>
              </a:rPr>
              <a:t>Youth Justice &amp; Criminal Evidence Act 1999 Section 17</a:t>
            </a:r>
          </a:p>
        </p:txBody>
      </p:sp>
      <p:sp>
        <p:nvSpPr>
          <p:cNvPr id="421891" name="Rectangle 3"/>
          <p:cNvSpPr>
            <a:spLocks noGrp="1" noChangeArrowheads="1"/>
          </p:cNvSpPr>
          <p:nvPr>
            <p:ph type="body" idx="1"/>
            <p:custDataLst>
              <p:tags r:id="rId2"/>
            </p:custDataLst>
          </p:nvPr>
        </p:nvSpPr>
        <p:spPr>
          <a:xfrm>
            <a:off x="1981200" y="1124745"/>
            <a:ext cx="8229600" cy="3273227"/>
          </a:xfrm>
        </p:spPr>
        <p:txBody>
          <a:bodyPr/>
          <a:lstStyle/>
          <a:p>
            <a:endParaRPr lang="en-US" altLang="en-US" sz="3200" b="1" dirty="0">
              <a:latin typeface="Arial" charset="0"/>
            </a:endParaRPr>
          </a:p>
          <a:p>
            <a:pPr>
              <a:lnSpc>
                <a:spcPct val="150000"/>
              </a:lnSpc>
            </a:pPr>
            <a:r>
              <a:rPr lang="en-US" altLang="en-US" sz="2400" b="1" dirty="0">
                <a:solidFill>
                  <a:schemeClr val="tx1"/>
                </a:solidFill>
                <a:latin typeface="Aptos" panose="020B0004020202020204" pitchFamily="34" charset="0"/>
              </a:rPr>
              <a:t>Intimidated Witnesses</a:t>
            </a:r>
          </a:p>
          <a:p>
            <a:pPr>
              <a:lnSpc>
                <a:spcPct val="150000"/>
              </a:lnSpc>
            </a:pPr>
            <a:endParaRPr lang="en-US" altLang="en-US" sz="2400" dirty="0">
              <a:solidFill>
                <a:schemeClr val="tx1"/>
              </a:solidFill>
              <a:latin typeface="Aptos" panose="020B0004020202020204" pitchFamily="34" charset="0"/>
            </a:endParaRPr>
          </a:p>
          <a:p>
            <a:pPr>
              <a:lnSpc>
                <a:spcPct val="150000"/>
              </a:lnSpc>
            </a:pPr>
            <a:r>
              <a:rPr lang="en-US" altLang="en-US" sz="2400" dirty="0">
                <a:solidFill>
                  <a:schemeClr val="tx1"/>
                </a:solidFill>
                <a:latin typeface="Aptos" panose="020B0004020202020204" pitchFamily="34" charset="0"/>
              </a:rPr>
              <a:t>Anyone whose quality of evidence is likely to be diminished by reason of  fear or distress in connection with testifying in proceedings.</a:t>
            </a:r>
            <a:endParaRPr lang="en-GB" altLang="en-US" sz="2400" dirty="0">
              <a:solidFill>
                <a:schemeClr val="tx1"/>
              </a:solidFill>
              <a:latin typeface="Aptos" panose="020B0004020202020204" pitchFamily="34" charset="0"/>
            </a:endParaRPr>
          </a:p>
        </p:txBody>
      </p:sp>
    </p:spTree>
    <p:extLst>
      <p:ext uri="{BB962C8B-B14F-4D97-AF65-F5344CB8AC3E}">
        <p14:creationId xmlns:p14="http://schemas.microsoft.com/office/powerpoint/2010/main" val="3984378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1891">
                                            <p:txEl>
                                              <p:pRg st="1" end="1"/>
                                            </p:txEl>
                                          </p:spTgt>
                                        </p:tgtEl>
                                        <p:attrNameLst>
                                          <p:attrName>style.visibility</p:attrName>
                                        </p:attrNameLst>
                                      </p:cBhvr>
                                      <p:to>
                                        <p:strVal val="visible"/>
                                      </p:to>
                                    </p:set>
                                    <p:animEffect transition="in" filter="fade">
                                      <p:cBhvr>
                                        <p:cTn id="7" dur="500"/>
                                        <p:tgtEl>
                                          <p:spTgt spid="42189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1891">
                                            <p:txEl>
                                              <p:pRg st="3" end="3"/>
                                            </p:txEl>
                                          </p:spTgt>
                                        </p:tgtEl>
                                        <p:attrNameLst>
                                          <p:attrName>style.visibility</p:attrName>
                                        </p:attrNameLst>
                                      </p:cBhvr>
                                      <p:to>
                                        <p:strVal val="visible"/>
                                      </p:to>
                                    </p:set>
                                    <p:animEffect transition="in" filter="fade">
                                      <p:cBhvr>
                                        <p:cTn id="12" dur="500"/>
                                        <p:tgtEl>
                                          <p:spTgt spid="4218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Rectangle 2"/>
          <p:cNvSpPr>
            <a:spLocks noGrp="1" noChangeArrowheads="1"/>
          </p:cNvSpPr>
          <p:nvPr>
            <p:ph type="title"/>
            <p:custDataLst>
              <p:tags r:id="rId1"/>
            </p:custDataLst>
          </p:nvPr>
        </p:nvSpPr>
        <p:spPr/>
        <p:txBody>
          <a:bodyPr/>
          <a:lstStyle/>
          <a:p>
            <a:r>
              <a:rPr lang="en-GB" altLang="en-US" sz="4400" dirty="0"/>
              <a:t>Special Measures</a:t>
            </a:r>
          </a:p>
        </p:txBody>
      </p:sp>
      <p:sp>
        <p:nvSpPr>
          <p:cNvPr id="397315" name="Rectangle 3"/>
          <p:cNvSpPr>
            <a:spLocks noGrp="1" noChangeArrowheads="1"/>
          </p:cNvSpPr>
          <p:nvPr>
            <p:ph type="body" idx="1"/>
            <p:custDataLst>
              <p:tags r:id="rId2"/>
            </p:custDataLst>
          </p:nvPr>
        </p:nvSpPr>
        <p:spPr>
          <a:xfrm>
            <a:off x="624417" y="844983"/>
            <a:ext cx="5975639" cy="5145088"/>
          </a:xfrm>
        </p:spPr>
        <p:txBody>
          <a:bodyPr/>
          <a:lstStyle/>
          <a:p>
            <a:pPr>
              <a:lnSpc>
                <a:spcPct val="150000"/>
              </a:lnSpc>
            </a:pPr>
            <a:r>
              <a:rPr lang="en-GB" altLang="en-US" sz="2400" dirty="0">
                <a:solidFill>
                  <a:schemeClr val="tx1"/>
                </a:solidFill>
              </a:rPr>
              <a:t>Screening the witness from the accused</a:t>
            </a:r>
          </a:p>
          <a:p>
            <a:pPr>
              <a:lnSpc>
                <a:spcPct val="150000"/>
              </a:lnSpc>
              <a:buFontTx/>
              <a:buNone/>
            </a:pPr>
            <a:r>
              <a:rPr lang="en-GB" altLang="en-US" sz="2400" dirty="0">
                <a:solidFill>
                  <a:schemeClr val="tx1"/>
                </a:solidFill>
              </a:rPr>
              <a:t> </a:t>
            </a:r>
          </a:p>
          <a:p>
            <a:pPr>
              <a:lnSpc>
                <a:spcPct val="150000"/>
              </a:lnSpc>
            </a:pPr>
            <a:r>
              <a:rPr lang="en-GB" altLang="en-US" sz="2400" dirty="0">
                <a:solidFill>
                  <a:schemeClr val="tx1"/>
                </a:solidFill>
              </a:rPr>
              <a:t>Giving evidence by means of a live TV link </a:t>
            </a:r>
          </a:p>
          <a:p>
            <a:pPr>
              <a:lnSpc>
                <a:spcPct val="150000"/>
              </a:lnSpc>
            </a:pPr>
            <a:endParaRPr lang="en-GB" altLang="en-US" sz="2400" dirty="0">
              <a:solidFill>
                <a:schemeClr val="tx1"/>
              </a:solidFill>
            </a:endParaRPr>
          </a:p>
          <a:p>
            <a:pPr>
              <a:lnSpc>
                <a:spcPct val="150000"/>
              </a:lnSpc>
            </a:pPr>
            <a:r>
              <a:rPr lang="en-GB" altLang="en-US" sz="2400" dirty="0">
                <a:solidFill>
                  <a:schemeClr val="tx1"/>
                </a:solidFill>
              </a:rPr>
              <a:t>Using video recording for giving evidence</a:t>
            </a:r>
          </a:p>
          <a:p>
            <a:pPr>
              <a:lnSpc>
                <a:spcPct val="150000"/>
              </a:lnSpc>
            </a:pPr>
            <a:endParaRPr lang="en-GB" altLang="en-US" sz="2400" dirty="0">
              <a:solidFill>
                <a:schemeClr val="tx1"/>
              </a:solidFill>
            </a:endParaRPr>
          </a:p>
          <a:p>
            <a:pPr>
              <a:lnSpc>
                <a:spcPct val="150000"/>
              </a:lnSpc>
            </a:pPr>
            <a:r>
              <a:rPr lang="en-GB" altLang="en-US" sz="2400" dirty="0">
                <a:solidFill>
                  <a:schemeClr val="tx1"/>
                </a:solidFill>
              </a:rPr>
              <a:t>Removal of wigs and gowns</a:t>
            </a:r>
          </a:p>
        </p:txBody>
      </p:sp>
      <p:pic>
        <p:nvPicPr>
          <p:cNvPr id="2" name="Picture 1"/>
          <p:cNvPicPr>
            <a:picLocks noChangeAspect="1"/>
          </p:cNvPicPr>
          <p:nvPr>
            <p:custDataLst>
              <p:tags r:id="rId3"/>
            </p:custDataLst>
          </p:nvPr>
        </p:nvPicPr>
        <p:blipFill>
          <a:blip r:embed="rId9" cstate="print">
            <a:extLst>
              <a:ext uri="{28A0092B-C50C-407E-A947-70E740481C1C}">
                <a14:useLocalDpi xmlns:a14="http://schemas.microsoft.com/office/drawing/2010/main" val="0"/>
              </a:ext>
            </a:extLst>
          </a:blip>
          <a:stretch>
            <a:fillRect/>
          </a:stretch>
        </p:blipFill>
        <p:spPr>
          <a:xfrm>
            <a:off x="8328248" y="836713"/>
            <a:ext cx="2095500" cy="1571625"/>
          </a:xfrm>
          <a:prstGeom prst="rect">
            <a:avLst/>
          </a:prstGeom>
          <a:ln>
            <a:noFill/>
          </a:ln>
          <a:effectLst>
            <a:softEdge rad="112500"/>
          </a:effectLst>
        </p:spPr>
      </p:pic>
      <p:pic>
        <p:nvPicPr>
          <p:cNvPr id="3" name="Picture 2"/>
          <p:cNvPicPr>
            <a:picLocks noChangeAspect="1"/>
          </p:cNvPicPr>
          <p:nvPr>
            <p:custDataLst>
              <p:tags r:id="rId4"/>
            </p:custDataLst>
          </p:nvPr>
        </p:nvPicPr>
        <p:blipFill rotWithShape="1">
          <a:blip r:embed="rId10" cstate="print">
            <a:extLst>
              <a:ext uri="{28A0092B-C50C-407E-A947-70E740481C1C}">
                <a14:useLocalDpi xmlns:a14="http://schemas.microsoft.com/office/drawing/2010/main" val="0"/>
              </a:ext>
            </a:extLst>
          </a:blip>
          <a:srcRect l="28119"/>
          <a:stretch/>
        </p:blipFill>
        <p:spPr>
          <a:xfrm>
            <a:off x="6960096" y="2132856"/>
            <a:ext cx="2054002" cy="1714500"/>
          </a:xfrm>
          <a:prstGeom prst="rect">
            <a:avLst/>
          </a:prstGeom>
          <a:ln>
            <a:noFill/>
          </a:ln>
          <a:effectLst>
            <a:softEdge rad="112500"/>
          </a:effectLst>
        </p:spPr>
      </p:pic>
      <p:pic>
        <p:nvPicPr>
          <p:cNvPr id="4" name="Picture 3"/>
          <p:cNvPicPr>
            <a:picLocks noChangeAspect="1"/>
          </p:cNvPicPr>
          <p:nvPr>
            <p:custDataLst>
              <p:tags r:id="rId5"/>
            </p:custDataLst>
          </p:nvPr>
        </p:nvPicPr>
        <p:blipFill rotWithShape="1">
          <a:blip r:embed="rId11" cstate="print">
            <a:extLst>
              <a:ext uri="{28A0092B-C50C-407E-A947-70E740481C1C}">
                <a14:useLocalDpi xmlns:a14="http://schemas.microsoft.com/office/drawing/2010/main" val="0"/>
              </a:ext>
            </a:extLst>
          </a:blip>
          <a:srcRect t="15646"/>
          <a:stretch/>
        </p:blipFill>
        <p:spPr>
          <a:xfrm>
            <a:off x="8328248" y="3573017"/>
            <a:ext cx="2054002" cy="1732643"/>
          </a:xfrm>
          <a:prstGeom prst="rect">
            <a:avLst/>
          </a:prstGeom>
          <a:ln>
            <a:noFill/>
          </a:ln>
          <a:effectLst>
            <a:softEdge rad="112500"/>
          </a:effectLst>
        </p:spPr>
      </p:pic>
      <p:pic>
        <p:nvPicPr>
          <p:cNvPr id="5" name="Picture 4"/>
          <p:cNvPicPr>
            <a:picLocks noChangeAspect="1"/>
          </p:cNvPicPr>
          <p:nvPr>
            <p:custDataLst>
              <p:tags r:id="rId6"/>
            </p:custDataLst>
          </p:nvPr>
        </p:nvPicPr>
        <p:blipFill rotWithShape="1">
          <a:blip r:embed="rId12" cstate="print">
            <a:extLst>
              <a:ext uri="{28A0092B-C50C-407E-A947-70E740481C1C}">
                <a14:useLocalDpi xmlns:a14="http://schemas.microsoft.com/office/drawing/2010/main" val="0"/>
              </a:ext>
            </a:extLst>
          </a:blip>
          <a:srcRect l="29065"/>
          <a:stretch/>
        </p:blipFill>
        <p:spPr>
          <a:xfrm>
            <a:off x="6960096" y="5085185"/>
            <a:ext cx="2054002" cy="1628775"/>
          </a:xfrm>
          <a:prstGeom prst="rect">
            <a:avLst/>
          </a:prstGeom>
          <a:ln>
            <a:noFill/>
          </a:ln>
          <a:effectLst>
            <a:softEdge rad="112500"/>
          </a:effectLst>
        </p:spPr>
      </p:pic>
    </p:spTree>
    <p:extLst>
      <p:ext uri="{BB962C8B-B14F-4D97-AF65-F5344CB8AC3E}">
        <p14:creationId xmlns:p14="http://schemas.microsoft.com/office/powerpoint/2010/main" val="2077754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7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73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731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7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Rectangle 2"/>
          <p:cNvSpPr>
            <a:spLocks noGrp="1" noChangeArrowheads="1"/>
          </p:cNvSpPr>
          <p:nvPr>
            <p:ph type="title"/>
            <p:custDataLst>
              <p:tags r:id="rId1"/>
            </p:custDataLst>
          </p:nvPr>
        </p:nvSpPr>
        <p:spPr>
          <a:xfrm>
            <a:off x="2297545" y="423614"/>
            <a:ext cx="5067950" cy="549275"/>
          </a:xfrm>
        </p:spPr>
        <p:txBody>
          <a:bodyPr/>
          <a:lstStyle/>
          <a:p>
            <a:r>
              <a:rPr lang="en-GB" altLang="en-US" sz="4400" b="1" u="sng" dirty="0">
                <a:latin typeface="Aptos Display" panose="020B0004020202020204" pitchFamily="34" charset="0"/>
                <a:cs typeface="Arial" panose="020B0604020202020204" pitchFamily="34" charset="0"/>
              </a:rPr>
              <a:t>Special Measures</a:t>
            </a:r>
          </a:p>
        </p:txBody>
      </p:sp>
      <p:sp>
        <p:nvSpPr>
          <p:cNvPr id="397315" name="Rectangle 3"/>
          <p:cNvSpPr>
            <a:spLocks noGrp="1" noChangeArrowheads="1"/>
          </p:cNvSpPr>
          <p:nvPr>
            <p:ph type="body" idx="1"/>
            <p:custDataLst>
              <p:tags r:id="rId2"/>
            </p:custDataLst>
          </p:nvPr>
        </p:nvSpPr>
        <p:spPr>
          <a:xfrm>
            <a:off x="514350" y="1476256"/>
            <a:ext cx="6104416" cy="5868976"/>
          </a:xfrm>
        </p:spPr>
        <p:txBody>
          <a:bodyPr/>
          <a:lstStyle/>
          <a:p>
            <a:pPr algn="ctr">
              <a:lnSpc>
                <a:spcPct val="150000"/>
              </a:lnSpc>
            </a:pPr>
            <a:r>
              <a:rPr lang="en-GB" altLang="en-US" sz="2400" dirty="0">
                <a:solidFill>
                  <a:schemeClr val="tx1"/>
                </a:solidFill>
                <a:latin typeface="Aptos" panose="020B0004020202020204" pitchFamily="34" charset="0"/>
                <a:cs typeface="Arial" panose="020B0604020202020204" pitchFamily="34" charset="0"/>
              </a:rPr>
              <a:t>Giving evidence in private</a:t>
            </a:r>
          </a:p>
          <a:p>
            <a:pPr algn="ctr">
              <a:lnSpc>
                <a:spcPct val="150000"/>
              </a:lnSpc>
            </a:pPr>
            <a:endParaRPr lang="en-GB" altLang="en-US" sz="2400" dirty="0">
              <a:solidFill>
                <a:schemeClr val="tx1"/>
              </a:solidFill>
              <a:latin typeface="Aptos" panose="020B0004020202020204" pitchFamily="34" charset="0"/>
              <a:cs typeface="Arial" panose="020B0604020202020204" pitchFamily="34" charset="0"/>
            </a:endParaRPr>
          </a:p>
          <a:p>
            <a:pPr algn="ctr">
              <a:lnSpc>
                <a:spcPct val="150000"/>
              </a:lnSpc>
            </a:pPr>
            <a:r>
              <a:rPr lang="en-GB" altLang="en-US" sz="2400" dirty="0">
                <a:solidFill>
                  <a:schemeClr val="tx1"/>
                </a:solidFill>
                <a:latin typeface="Aptos" panose="020B0004020202020204" pitchFamily="34" charset="0"/>
                <a:cs typeface="Arial" panose="020B0604020202020204" pitchFamily="34" charset="0"/>
              </a:rPr>
              <a:t>Examination of witness     through intermediary</a:t>
            </a:r>
          </a:p>
          <a:p>
            <a:pPr algn="ctr">
              <a:lnSpc>
                <a:spcPct val="150000"/>
              </a:lnSpc>
            </a:pPr>
            <a:r>
              <a:rPr lang="en-GB" altLang="en-US" sz="2400" dirty="0">
                <a:solidFill>
                  <a:schemeClr val="tx1"/>
                </a:solidFill>
                <a:latin typeface="Aptos" panose="020B0004020202020204" pitchFamily="34" charset="0"/>
                <a:cs typeface="Arial" panose="020B0604020202020204" pitchFamily="34" charset="0"/>
              </a:rPr>
              <a:t> </a:t>
            </a:r>
          </a:p>
          <a:p>
            <a:pPr algn="ctr">
              <a:lnSpc>
                <a:spcPct val="150000"/>
              </a:lnSpc>
            </a:pPr>
            <a:r>
              <a:rPr lang="en-GB" altLang="en-US" sz="2400" dirty="0">
                <a:solidFill>
                  <a:schemeClr val="tx1"/>
                </a:solidFill>
                <a:latin typeface="Aptos" panose="020B0004020202020204" pitchFamily="34" charset="0"/>
                <a:cs typeface="Arial" panose="020B0604020202020204" pitchFamily="34" charset="0"/>
              </a:rPr>
              <a:t>Aids to communication</a:t>
            </a:r>
          </a:p>
          <a:p>
            <a:pPr algn="ctr">
              <a:lnSpc>
                <a:spcPct val="150000"/>
              </a:lnSpc>
            </a:pPr>
            <a:endParaRPr lang="en-GB" altLang="en-US" sz="2400" dirty="0">
              <a:solidFill>
                <a:schemeClr val="tx1"/>
              </a:solidFill>
              <a:latin typeface="Aptos" panose="020B0004020202020204" pitchFamily="34" charset="0"/>
              <a:cs typeface="Arial" panose="020B0604020202020204" pitchFamily="34" charset="0"/>
            </a:endParaRPr>
          </a:p>
          <a:p>
            <a:pPr algn="ctr">
              <a:lnSpc>
                <a:spcPct val="150000"/>
              </a:lnSpc>
            </a:pPr>
            <a:r>
              <a:rPr lang="en-GB" altLang="en-US" sz="2400" dirty="0">
                <a:solidFill>
                  <a:schemeClr val="tx1"/>
                </a:solidFill>
                <a:latin typeface="Aptos" panose="020B0004020202020204" pitchFamily="34" charset="0"/>
                <a:cs typeface="Arial" panose="020B0604020202020204" pitchFamily="34" charset="0"/>
              </a:rPr>
              <a:t>Using video recording for giving evidence</a:t>
            </a:r>
          </a:p>
          <a:p>
            <a:endParaRPr lang="en-GB" altLang="en-US" sz="3600" dirty="0">
              <a:solidFill>
                <a:srgbClr val="002060"/>
              </a:solidFill>
              <a:latin typeface="Arial" panose="020B0604020202020204" pitchFamily="34" charset="0"/>
              <a:cs typeface="Arial" panose="020B0604020202020204" pitchFamily="34" charset="0"/>
            </a:endParaRPr>
          </a:p>
          <a:p>
            <a:endParaRPr lang="en-GB" altLang="en-US" sz="3600" dirty="0">
              <a:solidFill>
                <a:srgbClr val="002060"/>
              </a:solidFill>
              <a:latin typeface="Arial" panose="020B0604020202020204" pitchFamily="34" charset="0"/>
              <a:cs typeface="Arial" panose="020B0604020202020204" pitchFamily="34" charset="0"/>
            </a:endParaRPr>
          </a:p>
        </p:txBody>
      </p:sp>
      <p:pic>
        <p:nvPicPr>
          <p:cNvPr id="2" name="Picture 1"/>
          <p:cNvPicPr>
            <a:picLocks noChangeAspect="1"/>
          </p:cNvPicPr>
          <p:nvPr>
            <p:custDataLst>
              <p:tags r:id="rId3"/>
            </p:custDataLst>
          </p:nvPr>
        </p:nvPicPr>
        <p:blipFill>
          <a:blip r:embed="rId9" cstate="print">
            <a:extLst>
              <a:ext uri="{28A0092B-C50C-407E-A947-70E740481C1C}">
                <a14:useLocalDpi xmlns:a14="http://schemas.microsoft.com/office/drawing/2010/main" val="0"/>
              </a:ext>
            </a:extLst>
          </a:blip>
          <a:stretch>
            <a:fillRect/>
          </a:stretch>
        </p:blipFill>
        <p:spPr>
          <a:xfrm>
            <a:off x="8112224" y="428401"/>
            <a:ext cx="2095500" cy="1571625"/>
          </a:xfrm>
          <a:prstGeom prst="rect">
            <a:avLst/>
          </a:prstGeom>
          <a:ln>
            <a:noFill/>
          </a:ln>
          <a:effectLst>
            <a:softEdge rad="112500"/>
          </a:effectLst>
        </p:spPr>
      </p:pic>
      <p:pic>
        <p:nvPicPr>
          <p:cNvPr id="3" name="Picture 2"/>
          <p:cNvPicPr>
            <a:picLocks noChangeAspect="1"/>
          </p:cNvPicPr>
          <p:nvPr>
            <p:custDataLst>
              <p:tags r:id="rId4"/>
            </p:custDataLst>
          </p:nvPr>
        </p:nvPicPr>
        <p:blipFill rotWithShape="1">
          <a:blip r:embed="rId10" cstate="print">
            <a:extLst>
              <a:ext uri="{28A0092B-C50C-407E-A947-70E740481C1C}">
                <a14:useLocalDpi xmlns:a14="http://schemas.microsoft.com/office/drawing/2010/main" val="0"/>
              </a:ext>
            </a:extLst>
          </a:blip>
          <a:srcRect l="28119"/>
          <a:stretch/>
        </p:blipFill>
        <p:spPr>
          <a:xfrm>
            <a:off x="6447453" y="1984411"/>
            <a:ext cx="2035112" cy="1714500"/>
          </a:xfrm>
          <a:prstGeom prst="rect">
            <a:avLst/>
          </a:prstGeom>
          <a:ln>
            <a:noFill/>
          </a:ln>
          <a:effectLst>
            <a:softEdge rad="112500"/>
          </a:effectLst>
        </p:spPr>
      </p:pic>
      <p:pic>
        <p:nvPicPr>
          <p:cNvPr id="4" name="Picture 3"/>
          <p:cNvPicPr>
            <a:picLocks noChangeAspect="1"/>
          </p:cNvPicPr>
          <p:nvPr>
            <p:custDataLst>
              <p:tags r:id="rId5"/>
            </p:custDataLst>
          </p:nvPr>
        </p:nvPicPr>
        <p:blipFill rotWithShape="1">
          <a:blip r:embed="rId11" cstate="print">
            <a:extLst>
              <a:ext uri="{28A0092B-C50C-407E-A947-70E740481C1C}">
                <a14:useLocalDpi xmlns:a14="http://schemas.microsoft.com/office/drawing/2010/main" val="0"/>
              </a:ext>
            </a:extLst>
          </a:blip>
          <a:srcRect t="15646"/>
          <a:stretch/>
        </p:blipFill>
        <p:spPr>
          <a:xfrm>
            <a:off x="8330636" y="3415480"/>
            <a:ext cx="2054002" cy="1732643"/>
          </a:xfrm>
          <a:prstGeom prst="rect">
            <a:avLst/>
          </a:prstGeom>
          <a:ln>
            <a:noFill/>
          </a:ln>
          <a:effectLst>
            <a:softEdge rad="112500"/>
          </a:effectLst>
        </p:spPr>
      </p:pic>
      <p:pic>
        <p:nvPicPr>
          <p:cNvPr id="5" name="Picture 4"/>
          <p:cNvPicPr>
            <a:picLocks noChangeAspect="1"/>
          </p:cNvPicPr>
          <p:nvPr>
            <p:custDataLst>
              <p:tags r:id="rId6"/>
            </p:custDataLst>
          </p:nvPr>
        </p:nvPicPr>
        <p:blipFill rotWithShape="1">
          <a:blip r:embed="rId12" cstate="print">
            <a:extLst>
              <a:ext uri="{28A0092B-C50C-407E-A947-70E740481C1C}">
                <a14:useLocalDpi xmlns:a14="http://schemas.microsoft.com/office/drawing/2010/main" val="0"/>
              </a:ext>
            </a:extLst>
          </a:blip>
          <a:srcRect l="29065"/>
          <a:stretch/>
        </p:blipFill>
        <p:spPr>
          <a:xfrm>
            <a:off x="6486783" y="5148123"/>
            <a:ext cx="2035112" cy="1628775"/>
          </a:xfrm>
          <a:prstGeom prst="rect">
            <a:avLst/>
          </a:prstGeom>
          <a:ln>
            <a:noFill/>
          </a:ln>
          <a:effectLst>
            <a:softEdge rad="112500"/>
          </a:effectLst>
        </p:spPr>
      </p:pic>
    </p:spTree>
    <p:extLst>
      <p:ext uri="{BB962C8B-B14F-4D97-AF65-F5344CB8AC3E}">
        <p14:creationId xmlns:p14="http://schemas.microsoft.com/office/powerpoint/2010/main" val="354595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7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97315">
                                            <p:txEl>
                                              <p:pRg st="2" end="2"/>
                                            </p:txEl>
                                          </p:spTgt>
                                        </p:tgtEl>
                                        <p:attrNameLst>
                                          <p:attrName>style.visibility</p:attrName>
                                        </p:attrNameLst>
                                      </p:cBhvr>
                                      <p:to>
                                        <p:strVal val="visible"/>
                                      </p:to>
                                    </p:set>
                                    <p:animEffect transition="in" filter="fade">
                                      <p:cBhvr>
                                        <p:cTn id="11" dur="500"/>
                                        <p:tgtEl>
                                          <p:spTgt spid="397315">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97315">
                                            <p:txEl>
                                              <p:pRg st="4" end="4"/>
                                            </p:txEl>
                                          </p:spTgt>
                                        </p:tgtEl>
                                        <p:attrNameLst>
                                          <p:attrName>style.visibility</p:attrName>
                                        </p:attrNameLst>
                                      </p:cBhvr>
                                      <p:to>
                                        <p:strVal val="visible"/>
                                      </p:to>
                                    </p:set>
                                    <p:animEffect transition="in" filter="fade">
                                      <p:cBhvr>
                                        <p:cTn id="16" dur="500"/>
                                        <p:tgtEl>
                                          <p:spTgt spid="397315">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97315">
                                            <p:txEl>
                                              <p:pRg st="6" end="6"/>
                                            </p:txEl>
                                          </p:spTgt>
                                        </p:tgtEl>
                                        <p:attrNameLst>
                                          <p:attrName>style.visibility</p:attrName>
                                        </p:attrNameLst>
                                      </p:cBhvr>
                                      <p:to>
                                        <p:strVal val="visible"/>
                                      </p:to>
                                    </p:set>
                                    <p:animEffect transition="in" filter="fade">
                                      <p:cBhvr>
                                        <p:cTn id="21" dur="500"/>
                                        <p:tgtEl>
                                          <p:spTgt spid="3973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981200" y="806450"/>
            <a:ext cx="8229600" cy="5790902"/>
          </a:xfrm>
          <a:prstGeom prst="rect">
            <a:avLst/>
          </a:prstGeom>
          <a:ln>
            <a:noFill/>
          </a:ln>
          <a:effectLst>
            <a:softEdge rad="112500"/>
          </a:effectLst>
        </p:spPr>
      </p:pic>
      <p:sp>
        <p:nvSpPr>
          <p:cNvPr id="379906" name="Rectangle 2"/>
          <p:cNvSpPr>
            <a:spLocks noGrp="1" noChangeArrowheads="1"/>
          </p:cNvSpPr>
          <p:nvPr>
            <p:ph type="title"/>
            <p:custDataLst>
              <p:tags r:id="rId2"/>
            </p:custDataLst>
          </p:nvPr>
        </p:nvSpPr>
        <p:spPr>
          <a:xfrm>
            <a:off x="1981200" y="257176"/>
            <a:ext cx="8229600" cy="549275"/>
          </a:xfrm>
        </p:spPr>
        <p:txBody>
          <a:bodyPr/>
          <a:lstStyle/>
          <a:p>
            <a:r>
              <a:rPr lang="en-US" altLang="en-US" sz="4400" dirty="0">
                <a:latin typeface="Aptos Display" panose="020B0004020202020204" pitchFamily="34" charset="0"/>
                <a:cs typeface="Arial" panose="020B0604020202020204" pitchFamily="34" charset="0"/>
              </a:rPr>
              <a:t>Victim Personal Statement</a:t>
            </a:r>
            <a:endParaRPr lang="en-GB" altLang="en-US" sz="4400" dirty="0">
              <a:latin typeface="Aptos Display" panose="020B0004020202020204" pitchFamily="34" charset="0"/>
              <a:cs typeface="Arial" panose="020B0604020202020204" pitchFamily="34" charset="0"/>
            </a:endParaRPr>
          </a:p>
        </p:txBody>
      </p:sp>
      <p:sp>
        <p:nvSpPr>
          <p:cNvPr id="379907" name="Rectangle 3"/>
          <p:cNvSpPr>
            <a:spLocks noGrp="1" noChangeArrowheads="1"/>
          </p:cNvSpPr>
          <p:nvPr>
            <p:ph type="body" idx="1"/>
            <p:custDataLst>
              <p:tags r:id="rId3"/>
            </p:custDataLst>
          </p:nvPr>
        </p:nvSpPr>
        <p:spPr>
          <a:xfrm>
            <a:off x="971549" y="1355725"/>
            <a:ext cx="10487025" cy="5184576"/>
          </a:xfrm>
        </p:spPr>
        <p:txBody>
          <a:bodyPr/>
          <a:lstStyle/>
          <a:p>
            <a:pPr marL="457200" indent="-457200">
              <a:lnSpc>
                <a:spcPct val="150000"/>
              </a:lnSpc>
              <a:buFont typeface="Arial" panose="020B0604020202020204" pitchFamily="34" charset="0"/>
              <a:buChar char="•"/>
            </a:pPr>
            <a:r>
              <a:rPr lang="en-GB" altLang="en-US" sz="2400" dirty="0">
                <a:solidFill>
                  <a:schemeClr val="tx1"/>
                </a:solidFill>
                <a:latin typeface="Aptos" panose="020B0004020202020204" pitchFamily="34" charset="0"/>
                <a:ea typeface="Arial Unicode MS" panose="020B0604020202020204" pitchFamily="34" charset="-128"/>
                <a:cs typeface="Arial" panose="020B0604020202020204" pitchFamily="34" charset="0"/>
              </a:rPr>
              <a:t>Enables victim to say how the crime has affected them physically, emotionally, psychologically, financially, or in any other way</a:t>
            </a:r>
          </a:p>
          <a:p>
            <a:pPr marL="457200" indent="-457200">
              <a:lnSpc>
                <a:spcPct val="150000"/>
              </a:lnSpc>
              <a:buFont typeface="Arial" panose="020B0604020202020204" pitchFamily="34" charset="0"/>
              <a:buChar char="•"/>
            </a:pPr>
            <a:r>
              <a:rPr lang="en-GB" altLang="en-US" sz="2400" dirty="0">
                <a:solidFill>
                  <a:schemeClr val="tx1"/>
                </a:solidFill>
                <a:latin typeface="Aptos" panose="020B0004020202020204" pitchFamily="34" charset="0"/>
                <a:ea typeface="Arial Unicode MS" panose="020B0604020202020204" pitchFamily="34" charset="-128"/>
                <a:cs typeface="Arial" panose="020B0604020202020204" pitchFamily="34" charset="0"/>
              </a:rPr>
              <a:t>A voluntary process</a:t>
            </a:r>
          </a:p>
          <a:p>
            <a:pPr marL="457200" indent="-457200">
              <a:lnSpc>
                <a:spcPct val="150000"/>
              </a:lnSpc>
              <a:buFont typeface="Arial" panose="020B0604020202020204" pitchFamily="34" charset="0"/>
              <a:buChar char="•"/>
            </a:pPr>
            <a:r>
              <a:rPr lang="en-GB" altLang="en-US" sz="2400" dirty="0">
                <a:solidFill>
                  <a:schemeClr val="tx1"/>
                </a:solidFill>
                <a:latin typeface="Aptos" panose="020B0004020202020204" pitchFamily="34" charset="0"/>
                <a:ea typeface="Arial Unicode MS" panose="020B0604020202020204" pitchFamily="34" charset="-128"/>
                <a:cs typeface="Arial" panose="020B0604020202020204" pitchFamily="34" charset="0"/>
              </a:rPr>
              <a:t>VPS leaflet should be given  </a:t>
            </a:r>
          </a:p>
          <a:p>
            <a:pPr marL="457200" indent="-457200">
              <a:lnSpc>
                <a:spcPct val="150000"/>
              </a:lnSpc>
              <a:buFont typeface="Arial" panose="020B0604020202020204" pitchFamily="34" charset="0"/>
              <a:buChar char="•"/>
            </a:pPr>
            <a:r>
              <a:rPr lang="en-GB" altLang="en-US" sz="2400" dirty="0">
                <a:solidFill>
                  <a:schemeClr val="tx1"/>
                </a:solidFill>
                <a:latin typeface="Aptos" panose="020B0004020202020204" pitchFamily="34" charset="0"/>
                <a:ea typeface="Arial Unicode MS" panose="020B0604020202020204" pitchFamily="34" charset="-128"/>
                <a:cs typeface="Arial" panose="020B0604020202020204" pitchFamily="34" charset="0"/>
              </a:rPr>
              <a:t>Can be made at the time of the crime </a:t>
            </a:r>
          </a:p>
          <a:p>
            <a:pPr>
              <a:lnSpc>
                <a:spcPct val="150000"/>
              </a:lnSpc>
            </a:pPr>
            <a:r>
              <a:rPr lang="en-GB" altLang="en-US" sz="2400" dirty="0">
                <a:solidFill>
                  <a:schemeClr val="tx1"/>
                </a:solidFill>
                <a:latin typeface="Aptos" panose="020B0004020202020204" pitchFamily="34" charset="0"/>
                <a:ea typeface="Arial Unicode MS" panose="020B0604020202020204" pitchFamily="34" charset="-128"/>
                <a:cs typeface="Arial" panose="020B0604020202020204" pitchFamily="34" charset="0"/>
              </a:rPr>
              <a:t>    or at any point afterwards</a:t>
            </a:r>
          </a:p>
          <a:p>
            <a:pPr marL="457200" indent="-457200">
              <a:buFont typeface="Arial" panose="020B0604020202020204" pitchFamily="34" charset="0"/>
              <a:buChar char="•"/>
            </a:pPr>
            <a:endParaRPr lang="en-GB" altLang="en-US" sz="3200" dirty="0">
              <a:solidFill>
                <a:srgbClr val="002060"/>
              </a:solidFill>
              <a:latin typeface="Arial" panose="020B0604020202020204" pitchFamily="34" charset="0"/>
              <a:ea typeface="Arial Unicode MS" panose="020B0604020202020204" pitchFamily="34" charset="-128"/>
              <a:cs typeface="Arial" panose="020B0604020202020204" pitchFamily="34" charset="0"/>
            </a:endParaRPr>
          </a:p>
          <a:p>
            <a:pPr marL="457200" indent="-457200">
              <a:buFont typeface="Arial" panose="020B0604020202020204" pitchFamily="34" charset="0"/>
              <a:buChar char="•"/>
            </a:pPr>
            <a:endParaRPr lang="en-GB" altLang="en-US" sz="3200" dirty="0">
              <a:solidFill>
                <a:srgbClr val="002060"/>
              </a:solidFill>
              <a:latin typeface="Arial" panose="020B0604020202020204" pitchFamily="34" charset="0"/>
              <a:ea typeface="Arial Unicode MS" panose="020B0604020202020204" pitchFamily="34" charset="-128"/>
              <a:cs typeface="Arial" panose="020B0604020202020204" pitchFamily="34" charset="0"/>
            </a:endParaRPr>
          </a:p>
          <a:p>
            <a:endParaRPr lang="en-GB" altLang="en-US" dirty="0">
              <a:solidFill>
                <a:srgbClr val="002060"/>
              </a:solidFill>
            </a:endParaRPr>
          </a:p>
          <a:p>
            <a:endParaRPr lang="en-GB" altLang="en-US" dirty="0">
              <a:solidFill>
                <a:schemeClr val="tx1"/>
              </a:solidFill>
            </a:endParaRPr>
          </a:p>
          <a:p>
            <a:pPr>
              <a:buFontTx/>
              <a:buNone/>
            </a:pPr>
            <a:endParaRPr lang="en-GB" altLang="en-US" b="1" dirty="0"/>
          </a:p>
          <a:p>
            <a:endParaRPr lang="en-GB" altLang="en-US" b="1" dirty="0"/>
          </a:p>
        </p:txBody>
      </p:sp>
    </p:spTree>
    <p:extLst>
      <p:ext uri="{BB962C8B-B14F-4D97-AF65-F5344CB8AC3E}">
        <p14:creationId xmlns:p14="http://schemas.microsoft.com/office/powerpoint/2010/main" val="14394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99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99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99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9907">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799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0297" y="1589946"/>
            <a:ext cx="4143310" cy="4143310"/>
          </a:xfrm>
          <a:prstGeom prst="rect">
            <a:avLst/>
          </a:prstGeom>
        </p:spPr>
      </p:pic>
      <p:sp>
        <p:nvSpPr>
          <p:cNvPr id="403458" name="Rectangle 2"/>
          <p:cNvSpPr>
            <a:spLocks noGrp="1" noChangeArrowheads="1"/>
          </p:cNvSpPr>
          <p:nvPr>
            <p:ph type="title"/>
            <p:custDataLst>
              <p:tags r:id="rId1"/>
            </p:custDataLst>
          </p:nvPr>
        </p:nvSpPr>
        <p:spPr>
          <a:xfrm>
            <a:off x="2004007" y="116633"/>
            <a:ext cx="8229600" cy="549275"/>
          </a:xfrm>
        </p:spPr>
        <p:txBody>
          <a:bodyPr/>
          <a:lstStyle/>
          <a:p>
            <a:r>
              <a:rPr lang="en-GB" altLang="en-US" sz="4400" dirty="0"/>
              <a:t>Victim Personal Statement (VPS)</a:t>
            </a:r>
          </a:p>
        </p:txBody>
      </p:sp>
      <p:sp>
        <p:nvSpPr>
          <p:cNvPr id="403459" name="Rectangle 3"/>
          <p:cNvSpPr>
            <a:spLocks noGrp="1" noChangeArrowheads="1"/>
          </p:cNvSpPr>
          <p:nvPr>
            <p:ph type="body" idx="1"/>
            <p:custDataLst>
              <p:tags r:id="rId2"/>
            </p:custDataLst>
          </p:nvPr>
        </p:nvSpPr>
        <p:spPr>
          <a:xfrm>
            <a:off x="995680" y="981075"/>
            <a:ext cx="5316344" cy="5145088"/>
          </a:xfrm>
        </p:spPr>
        <p:txBody>
          <a:bodyPr/>
          <a:lstStyle/>
          <a:p>
            <a:endParaRPr lang="en-GB" altLang="en-US" dirty="0"/>
          </a:p>
          <a:p>
            <a:endParaRPr lang="en-GB" altLang="en-US" dirty="0"/>
          </a:p>
          <a:p>
            <a:r>
              <a:rPr lang="en-GB" altLang="en-US" sz="2400" dirty="0">
                <a:solidFill>
                  <a:schemeClr val="tx1"/>
                </a:solidFill>
              </a:rPr>
              <a:t>What is the VPS?</a:t>
            </a:r>
          </a:p>
          <a:p>
            <a:endParaRPr lang="en-GB" altLang="en-US" sz="2400" dirty="0">
              <a:solidFill>
                <a:schemeClr val="tx1"/>
              </a:solidFill>
            </a:endParaRPr>
          </a:p>
          <a:p>
            <a:r>
              <a:rPr lang="en-GB" altLang="en-US" sz="2400" dirty="0">
                <a:solidFill>
                  <a:schemeClr val="tx1"/>
                </a:solidFill>
              </a:rPr>
              <a:t>Does the VPS make a difference?</a:t>
            </a:r>
          </a:p>
          <a:p>
            <a:endParaRPr lang="en-GB" altLang="en-US" sz="2400" dirty="0">
              <a:solidFill>
                <a:schemeClr val="tx1"/>
              </a:solidFill>
            </a:endParaRPr>
          </a:p>
          <a:p>
            <a:r>
              <a:rPr lang="en-GB" altLang="en-US" sz="2400" dirty="0">
                <a:solidFill>
                  <a:schemeClr val="tx1"/>
                </a:solidFill>
              </a:rPr>
              <a:t>Your role in the VPS process</a:t>
            </a:r>
          </a:p>
          <a:p>
            <a:endParaRPr lang="en-GB" altLang="en-US" dirty="0"/>
          </a:p>
        </p:txBody>
      </p:sp>
    </p:spTree>
    <p:extLst>
      <p:ext uri="{BB962C8B-B14F-4D97-AF65-F5344CB8AC3E}">
        <p14:creationId xmlns:p14="http://schemas.microsoft.com/office/powerpoint/2010/main" val="2597007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03459">
                                            <p:txEl>
                                              <p:pRg st="2" end="2"/>
                                            </p:txEl>
                                          </p:spTgt>
                                        </p:tgtEl>
                                        <p:attrNameLst>
                                          <p:attrName>style.visibility</p:attrName>
                                        </p:attrNameLst>
                                      </p:cBhvr>
                                      <p:to>
                                        <p:strVal val="visible"/>
                                      </p:to>
                                    </p:set>
                                    <p:animEffect transition="in" filter="fade">
                                      <p:cBhvr>
                                        <p:cTn id="7" dur="500"/>
                                        <p:tgtEl>
                                          <p:spTgt spid="40345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03459">
                                            <p:txEl>
                                              <p:pRg st="4" end="4"/>
                                            </p:txEl>
                                          </p:spTgt>
                                        </p:tgtEl>
                                        <p:attrNameLst>
                                          <p:attrName>style.visibility</p:attrName>
                                        </p:attrNameLst>
                                      </p:cBhvr>
                                      <p:to>
                                        <p:strVal val="visible"/>
                                      </p:to>
                                    </p:set>
                                    <p:animEffect transition="in" filter="fade">
                                      <p:cBhvr>
                                        <p:cTn id="12" dur="500"/>
                                        <p:tgtEl>
                                          <p:spTgt spid="40345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03459">
                                            <p:txEl>
                                              <p:pRg st="6" end="6"/>
                                            </p:txEl>
                                          </p:spTgt>
                                        </p:tgtEl>
                                        <p:attrNameLst>
                                          <p:attrName>style.visibility</p:attrName>
                                        </p:attrNameLst>
                                      </p:cBhvr>
                                      <p:to>
                                        <p:strVal val="visible"/>
                                      </p:to>
                                    </p:set>
                                    <p:animEffect transition="in" filter="fade">
                                      <p:cBhvr>
                                        <p:cTn id="17" dur="500"/>
                                        <p:tgtEl>
                                          <p:spTgt spid="4034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345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098" name="Rectangle 2"/>
          <p:cNvSpPr>
            <a:spLocks noGrp="1" noChangeArrowheads="1"/>
          </p:cNvSpPr>
          <p:nvPr>
            <p:ph type="title"/>
            <p:custDataLst>
              <p:tags r:id="rId1"/>
            </p:custDataLst>
          </p:nvPr>
        </p:nvSpPr>
        <p:spPr/>
        <p:txBody>
          <a:bodyPr/>
          <a:lstStyle/>
          <a:p>
            <a:r>
              <a:rPr lang="en-GB" altLang="en-US" sz="4400" dirty="0"/>
              <a:t>Initial Communication</a:t>
            </a:r>
          </a:p>
        </p:txBody>
      </p:sp>
      <p:sp>
        <p:nvSpPr>
          <p:cNvPr id="388099" name="Rectangle 3"/>
          <p:cNvSpPr>
            <a:spLocks noGrp="1" noChangeArrowheads="1"/>
          </p:cNvSpPr>
          <p:nvPr>
            <p:ph type="body" idx="1"/>
            <p:custDataLst>
              <p:tags r:id="rId2"/>
            </p:custDataLst>
          </p:nvPr>
        </p:nvSpPr>
        <p:spPr>
          <a:xfrm>
            <a:off x="1981200" y="692697"/>
            <a:ext cx="5626968" cy="5433467"/>
          </a:xfrm>
        </p:spPr>
        <p:txBody>
          <a:bodyPr/>
          <a:lstStyle/>
          <a:p>
            <a:pPr eaLnBrk="1" hangingPunct="1">
              <a:lnSpc>
                <a:spcPct val="150000"/>
              </a:lnSpc>
              <a:spcBef>
                <a:spcPts val="0"/>
              </a:spcBef>
              <a:spcAft>
                <a:spcPts val="2400"/>
              </a:spcAft>
            </a:pPr>
            <a:r>
              <a:rPr lang="en-US" altLang="en-US" sz="2400" b="1" dirty="0">
                <a:solidFill>
                  <a:schemeClr val="tx1"/>
                </a:solidFill>
                <a:cs typeface="Times New Roman" pitchFamily="18" charset="0"/>
              </a:rPr>
              <a:t>Active listening skills:</a:t>
            </a:r>
          </a:p>
          <a:p>
            <a:pPr>
              <a:lnSpc>
                <a:spcPct val="150000"/>
              </a:lnSpc>
              <a:spcBef>
                <a:spcPts val="0"/>
              </a:spcBef>
              <a:spcAft>
                <a:spcPts val="2400"/>
              </a:spcAft>
            </a:pPr>
            <a:r>
              <a:rPr lang="en-GB" altLang="en-US" sz="2400" dirty="0">
                <a:solidFill>
                  <a:schemeClr val="tx1"/>
                </a:solidFill>
              </a:rPr>
              <a:t>Pay Attention</a:t>
            </a:r>
          </a:p>
          <a:p>
            <a:pPr>
              <a:lnSpc>
                <a:spcPct val="150000"/>
              </a:lnSpc>
              <a:spcBef>
                <a:spcPts val="0"/>
              </a:spcBef>
              <a:spcAft>
                <a:spcPts val="2400"/>
              </a:spcAft>
            </a:pPr>
            <a:r>
              <a:rPr lang="en-GB" altLang="en-US" sz="2400" dirty="0">
                <a:solidFill>
                  <a:schemeClr val="tx1"/>
                </a:solidFill>
              </a:rPr>
              <a:t>Show That You're Listening</a:t>
            </a:r>
          </a:p>
          <a:p>
            <a:pPr>
              <a:lnSpc>
                <a:spcPct val="150000"/>
              </a:lnSpc>
              <a:spcBef>
                <a:spcPts val="0"/>
              </a:spcBef>
              <a:spcAft>
                <a:spcPts val="2400"/>
              </a:spcAft>
            </a:pPr>
            <a:r>
              <a:rPr lang="en-GB" altLang="en-US" sz="2400" dirty="0">
                <a:solidFill>
                  <a:schemeClr val="tx1"/>
                </a:solidFill>
              </a:rPr>
              <a:t>Clarify</a:t>
            </a:r>
          </a:p>
          <a:p>
            <a:pPr>
              <a:lnSpc>
                <a:spcPct val="150000"/>
              </a:lnSpc>
              <a:spcBef>
                <a:spcPts val="0"/>
              </a:spcBef>
              <a:spcAft>
                <a:spcPts val="2400"/>
              </a:spcAft>
            </a:pPr>
            <a:r>
              <a:rPr lang="en-GB" altLang="en-US" sz="2400" dirty="0">
                <a:solidFill>
                  <a:schemeClr val="tx1"/>
                </a:solidFill>
              </a:rPr>
              <a:t>Defer Judgement</a:t>
            </a:r>
          </a:p>
          <a:p>
            <a:pPr>
              <a:lnSpc>
                <a:spcPct val="150000"/>
              </a:lnSpc>
            </a:pPr>
            <a:r>
              <a:rPr lang="en-GB" altLang="en-US" sz="2400" dirty="0">
                <a:solidFill>
                  <a:schemeClr val="tx1"/>
                </a:solidFill>
              </a:rPr>
              <a:t>Summarise appropriately</a:t>
            </a:r>
          </a:p>
          <a:p>
            <a:pPr>
              <a:lnSpc>
                <a:spcPct val="150000"/>
              </a:lnSpc>
              <a:buFontTx/>
              <a:buNone/>
            </a:pPr>
            <a:r>
              <a:rPr lang="en-GB" altLang="en-US" sz="2400" dirty="0">
                <a:solidFill>
                  <a:schemeClr val="tx1"/>
                </a:solidFill>
              </a:rPr>
              <a:t>  </a:t>
            </a: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47708"/>
          <a:stretch/>
        </p:blipFill>
        <p:spPr>
          <a:xfrm>
            <a:off x="7000066" y="1988840"/>
            <a:ext cx="3517072" cy="2808312"/>
          </a:xfrm>
          <a:prstGeom prst="rect">
            <a:avLst/>
          </a:prstGeom>
          <a:ln>
            <a:noFill/>
          </a:ln>
          <a:effectLst>
            <a:softEdge rad="317500"/>
          </a:effectLst>
        </p:spPr>
      </p:pic>
    </p:spTree>
    <p:extLst>
      <p:ext uri="{BB962C8B-B14F-4D97-AF65-F5344CB8AC3E}">
        <p14:creationId xmlns:p14="http://schemas.microsoft.com/office/powerpoint/2010/main" val="1181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8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8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80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80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Rectangle 2"/>
          <p:cNvSpPr>
            <a:spLocks noGrp="1" noChangeArrowheads="1"/>
          </p:cNvSpPr>
          <p:nvPr>
            <p:ph type="title"/>
            <p:custDataLst>
              <p:tags r:id="rId1"/>
            </p:custDataLst>
          </p:nvPr>
        </p:nvSpPr>
        <p:spPr>
          <a:xfrm>
            <a:off x="1991544" y="188641"/>
            <a:ext cx="8229600" cy="549275"/>
          </a:xfrm>
        </p:spPr>
        <p:txBody>
          <a:bodyPr/>
          <a:lstStyle/>
          <a:p>
            <a:r>
              <a:rPr lang="en-GB" altLang="en-US" sz="4400" dirty="0"/>
              <a:t>Initial Communication</a:t>
            </a:r>
          </a:p>
        </p:txBody>
      </p:sp>
      <p:sp>
        <p:nvSpPr>
          <p:cNvPr id="381955" name="Rectangle 3"/>
          <p:cNvSpPr>
            <a:spLocks noGrp="1" noChangeArrowheads="1"/>
          </p:cNvSpPr>
          <p:nvPr>
            <p:ph type="body" idx="1"/>
            <p:custDataLst>
              <p:tags r:id="rId2"/>
            </p:custDataLst>
          </p:nvPr>
        </p:nvSpPr>
        <p:spPr>
          <a:xfrm>
            <a:off x="914400" y="981075"/>
            <a:ext cx="6045696" cy="5544269"/>
          </a:xfrm>
        </p:spPr>
        <p:txBody>
          <a:bodyPr/>
          <a:lstStyle/>
          <a:p>
            <a:pPr>
              <a:lnSpc>
                <a:spcPct val="150000"/>
              </a:lnSpc>
              <a:spcBef>
                <a:spcPts val="0"/>
              </a:spcBef>
              <a:spcAft>
                <a:spcPts val="1800"/>
              </a:spcAft>
            </a:pPr>
            <a:r>
              <a:rPr lang="en-US" altLang="en-US" sz="2400" b="1" dirty="0">
                <a:solidFill>
                  <a:schemeClr val="tx1"/>
                </a:solidFill>
                <a:cs typeface="Times New Roman" pitchFamily="18" charset="0"/>
              </a:rPr>
              <a:t>Don’t say things like</a:t>
            </a:r>
          </a:p>
          <a:p>
            <a:pPr>
              <a:lnSpc>
                <a:spcPct val="150000"/>
              </a:lnSpc>
              <a:spcBef>
                <a:spcPts val="0"/>
              </a:spcBef>
              <a:spcAft>
                <a:spcPts val="1800"/>
              </a:spcAft>
            </a:pPr>
            <a:r>
              <a:rPr lang="en-US" altLang="en-US" sz="2400" dirty="0">
                <a:solidFill>
                  <a:schemeClr val="tx1"/>
                </a:solidFill>
                <a:cs typeface="Times New Roman" pitchFamily="18" charset="0"/>
              </a:rPr>
              <a:t>I understand.</a:t>
            </a:r>
          </a:p>
          <a:p>
            <a:pPr>
              <a:lnSpc>
                <a:spcPct val="150000"/>
              </a:lnSpc>
              <a:spcBef>
                <a:spcPts val="0"/>
              </a:spcBef>
              <a:spcAft>
                <a:spcPts val="1800"/>
              </a:spcAft>
            </a:pPr>
            <a:r>
              <a:rPr lang="en-US" altLang="en-US" sz="2400" dirty="0">
                <a:solidFill>
                  <a:schemeClr val="tx1"/>
                </a:solidFill>
                <a:cs typeface="Times New Roman" pitchFamily="18" charset="0"/>
              </a:rPr>
              <a:t>It will take some time but you’ll get over it.</a:t>
            </a:r>
          </a:p>
          <a:p>
            <a:pPr>
              <a:lnSpc>
                <a:spcPct val="150000"/>
              </a:lnSpc>
              <a:spcBef>
                <a:spcPts val="0"/>
              </a:spcBef>
              <a:spcAft>
                <a:spcPts val="1800"/>
              </a:spcAft>
            </a:pPr>
            <a:r>
              <a:rPr lang="en-US" altLang="en-US" sz="2400" dirty="0">
                <a:solidFill>
                  <a:schemeClr val="tx1"/>
                </a:solidFill>
                <a:cs typeface="Times New Roman" pitchFamily="18" charset="0"/>
              </a:rPr>
              <a:t>I can imagine how you feel.</a:t>
            </a:r>
          </a:p>
          <a:p>
            <a:pPr>
              <a:lnSpc>
                <a:spcPct val="150000"/>
              </a:lnSpc>
              <a:spcBef>
                <a:spcPts val="0"/>
              </a:spcBef>
              <a:spcAft>
                <a:spcPts val="1800"/>
              </a:spcAft>
            </a:pPr>
            <a:r>
              <a:rPr lang="en-US" altLang="en-US" sz="2400" dirty="0">
                <a:solidFill>
                  <a:schemeClr val="tx1"/>
                </a:solidFill>
                <a:cs typeface="Times New Roman" pitchFamily="18" charset="0"/>
              </a:rPr>
              <a:t>Don’t worry, it’s going to be all right.</a:t>
            </a:r>
          </a:p>
          <a:p>
            <a:pPr>
              <a:lnSpc>
                <a:spcPct val="150000"/>
              </a:lnSpc>
            </a:pPr>
            <a:r>
              <a:rPr lang="en-US" altLang="en-US" sz="2400" dirty="0">
                <a:solidFill>
                  <a:schemeClr val="tx1"/>
                </a:solidFill>
                <a:cs typeface="Times New Roman" pitchFamily="18" charset="0"/>
              </a:rPr>
              <a:t>Calm down and relax.</a:t>
            </a:r>
            <a:endParaRPr lang="en-GB" altLang="en-US" sz="2400" dirty="0">
              <a:solidFill>
                <a:schemeClr val="tx1"/>
              </a:solidFill>
              <a:cs typeface="Times New Roman" pitchFamily="18" charset="0"/>
            </a:endParaRPr>
          </a:p>
        </p:txBody>
      </p:sp>
      <p:pic>
        <p:nvPicPr>
          <p:cNvPr id="6" name="Picture 5"/>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b="45123"/>
          <a:stretch/>
        </p:blipFill>
        <p:spPr>
          <a:xfrm>
            <a:off x="6888089" y="1988840"/>
            <a:ext cx="3553813" cy="2921904"/>
          </a:xfrm>
          <a:prstGeom prst="rect">
            <a:avLst/>
          </a:prstGeom>
          <a:effectLst>
            <a:softEdge rad="635000"/>
          </a:effectLst>
        </p:spPr>
      </p:pic>
    </p:spTree>
    <p:extLst>
      <p:ext uri="{BB962C8B-B14F-4D97-AF65-F5344CB8AC3E}">
        <p14:creationId xmlns:p14="http://schemas.microsoft.com/office/powerpoint/2010/main" val="125008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Effect transition="in" filter="fade">
                                      <p:cBhvr>
                                        <p:cTn id="7" dur="500"/>
                                        <p:tgtEl>
                                          <p:spTgt spid="3819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1955">
                                            <p:txEl>
                                              <p:pRg st="1" end="1"/>
                                            </p:txEl>
                                          </p:spTgt>
                                        </p:tgtEl>
                                        <p:attrNameLst>
                                          <p:attrName>style.visibility</p:attrName>
                                        </p:attrNameLst>
                                      </p:cBhvr>
                                      <p:to>
                                        <p:strVal val="visible"/>
                                      </p:to>
                                    </p:set>
                                    <p:animEffect transition="in" filter="fade">
                                      <p:cBhvr>
                                        <p:cTn id="12" dur="500"/>
                                        <p:tgtEl>
                                          <p:spTgt spid="3819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Effect transition="in" filter="fade">
                                      <p:cBhvr>
                                        <p:cTn id="17" dur="500"/>
                                        <p:tgtEl>
                                          <p:spTgt spid="3819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1955">
                                            <p:txEl>
                                              <p:pRg st="3" end="3"/>
                                            </p:txEl>
                                          </p:spTgt>
                                        </p:tgtEl>
                                        <p:attrNameLst>
                                          <p:attrName>style.visibility</p:attrName>
                                        </p:attrNameLst>
                                      </p:cBhvr>
                                      <p:to>
                                        <p:strVal val="visible"/>
                                      </p:to>
                                    </p:set>
                                    <p:animEffect transition="in" filter="fade">
                                      <p:cBhvr>
                                        <p:cTn id="22" dur="500"/>
                                        <p:tgtEl>
                                          <p:spTgt spid="3819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Effect transition="in" filter="fade">
                                      <p:cBhvr>
                                        <p:cTn id="27" dur="500"/>
                                        <p:tgtEl>
                                          <p:spTgt spid="38195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1955">
                                            <p:txEl>
                                              <p:pRg st="5" end="5"/>
                                            </p:txEl>
                                          </p:spTgt>
                                        </p:tgtEl>
                                        <p:attrNameLst>
                                          <p:attrName>style.visibility</p:attrName>
                                        </p:attrNameLst>
                                      </p:cBhvr>
                                      <p:to>
                                        <p:strVal val="visible"/>
                                      </p:to>
                                    </p:set>
                                    <p:animEffect transition="in" filter="fade">
                                      <p:cBhvr>
                                        <p:cTn id="32" dur="500"/>
                                        <p:tgtEl>
                                          <p:spTgt spid="3819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2"/>
          <p:cNvSpPr>
            <a:spLocks noGrp="1" noChangeArrowheads="1"/>
          </p:cNvSpPr>
          <p:nvPr>
            <p:ph type="title"/>
            <p:custDataLst>
              <p:tags r:id="rId1"/>
            </p:custDataLst>
          </p:nvPr>
        </p:nvSpPr>
        <p:spPr>
          <a:xfrm>
            <a:off x="1524000" y="404665"/>
            <a:ext cx="9144000" cy="549275"/>
          </a:xfrm>
        </p:spPr>
        <p:txBody>
          <a:bodyPr/>
          <a:lstStyle/>
          <a:p>
            <a:r>
              <a:rPr lang="en-US" altLang="en-US" sz="4400" dirty="0">
                <a:cs typeface="Times New Roman" pitchFamily="18" charset="0"/>
              </a:rPr>
              <a:t>Improving Communication with the Victim</a:t>
            </a:r>
            <a:endParaRPr lang="en-GB" altLang="en-US" sz="4400" dirty="0">
              <a:cs typeface="Times New Roman" pitchFamily="18" charset="0"/>
            </a:endParaRPr>
          </a:p>
        </p:txBody>
      </p:sp>
      <p:sp>
        <p:nvSpPr>
          <p:cNvPr id="384003" name="Rectangle 3"/>
          <p:cNvSpPr>
            <a:spLocks noGrp="1" noChangeArrowheads="1"/>
          </p:cNvSpPr>
          <p:nvPr>
            <p:ph type="body" idx="1"/>
            <p:custDataLst>
              <p:tags r:id="rId2"/>
            </p:custDataLst>
          </p:nvPr>
        </p:nvSpPr>
        <p:spPr>
          <a:xfrm>
            <a:off x="568961" y="1268760"/>
            <a:ext cx="5695344" cy="5145088"/>
          </a:xfrm>
        </p:spPr>
        <p:txBody>
          <a:bodyPr/>
          <a:lstStyle/>
          <a:p>
            <a:pPr>
              <a:lnSpc>
                <a:spcPct val="150000"/>
              </a:lnSpc>
              <a:spcBef>
                <a:spcPts val="0"/>
              </a:spcBef>
              <a:spcAft>
                <a:spcPts val="2400"/>
              </a:spcAft>
            </a:pPr>
            <a:r>
              <a:rPr lang="en-US" altLang="en-US" sz="2400" b="1" dirty="0">
                <a:solidFill>
                  <a:schemeClr val="tx1"/>
                </a:solidFill>
                <a:cs typeface="Times New Roman" pitchFamily="18" charset="0"/>
              </a:rPr>
              <a:t>Avoid Words Like:</a:t>
            </a:r>
          </a:p>
          <a:p>
            <a:pPr>
              <a:lnSpc>
                <a:spcPct val="150000"/>
              </a:lnSpc>
              <a:spcBef>
                <a:spcPts val="0"/>
              </a:spcBef>
              <a:spcAft>
                <a:spcPts val="2400"/>
              </a:spcAft>
            </a:pPr>
            <a:r>
              <a:rPr lang="en-US" altLang="en-US" sz="2400" dirty="0">
                <a:solidFill>
                  <a:schemeClr val="tx1"/>
                </a:solidFill>
                <a:cs typeface="Times New Roman" pitchFamily="18" charset="0"/>
              </a:rPr>
              <a:t>Feelings</a:t>
            </a:r>
          </a:p>
          <a:p>
            <a:pPr>
              <a:lnSpc>
                <a:spcPct val="150000"/>
              </a:lnSpc>
              <a:spcBef>
                <a:spcPts val="0"/>
              </a:spcBef>
              <a:spcAft>
                <a:spcPts val="2400"/>
              </a:spcAft>
            </a:pPr>
            <a:r>
              <a:rPr lang="en-US" altLang="en-US" sz="2400" dirty="0">
                <a:solidFill>
                  <a:schemeClr val="tx1"/>
                </a:solidFill>
                <a:cs typeface="Times New Roman" pitchFamily="18" charset="0"/>
              </a:rPr>
              <a:t>Complainant, victim, or survivor</a:t>
            </a:r>
          </a:p>
          <a:p>
            <a:pPr>
              <a:lnSpc>
                <a:spcPct val="150000"/>
              </a:lnSpc>
              <a:spcBef>
                <a:spcPts val="0"/>
              </a:spcBef>
              <a:spcAft>
                <a:spcPts val="2400"/>
              </a:spcAft>
            </a:pPr>
            <a:r>
              <a:rPr lang="en-US" altLang="en-US" sz="2400" dirty="0">
                <a:solidFill>
                  <a:schemeClr val="tx1"/>
                </a:solidFill>
                <a:cs typeface="Times New Roman" pitchFamily="18" charset="0"/>
              </a:rPr>
              <a:t>Incident, event, or accident </a:t>
            </a:r>
          </a:p>
          <a:p>
            <a:pPr>
              <a:lnSpc>
                <a:spcPct val="150000"/>
              </a:lnSpc>
            </a:pPr>
            <a:r>
              <a:rPr lang="en-US" altLang="en-US" sz="2400" dirty="0">
                <a:solidFill>
                  <a:schemeClr val="tx1"/>
                </a:solidFill>
                <a:cs typeface="Times New Roman" pitchFamily="18" charset="0"/>
              </a:rPr>
              <a:t>Alleged</a:t>
            </a:r>
            <a:endParaRPr lang="en-GB" altLang="en-US" sz="2400" dirty="0">
              <a:solidFill>
                <a:schemeClr val="tx1"/>
              </a:solidFill>
              <a:cs typeface="Times New Roman" pitchFamily="18" charset="0"/>
            </a:endParaRP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r="19035"/>
          <a:stretch/>
        </p:blipFill>
        <p:spPr>
          <a:xfrm>
            <a:off x="6264304" y="1608471"/>
            <a:ext cx="4201915" cy="3456384"/>
          </a:xfrm>
          <a:prstGeom prst="rect">
            <a:avLst/>
          </a:prstGeom>
          <a:effectLst>
            <a:softEdge rad="635000"/>
          </a:effectLst>
        </p:spPr>
      </p:pic>
    </p:spTree>
    <p:extLst>
      <p:ext uri="{BB962C8B-B14F-4D97-AF65-F5344CB8AC3E}">
        <p14:creationId xmlns:p14="http://schemas.microsoft.com/office/powerpoint/2010/main" val="226226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40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40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40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40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78" name="Rectangle 2"/>
          <p:cNvSpPr>
            <a:spLocks noGrp="1" noChangeArrowheads="1"/>
          </p:cNvSpPr>
          <p:nvPr>
            <p:ph type="title"/>
            <p:custDataLst>
              <p:tags r:id="rId1"/>
            </p:custDataLst>
          </p:nvPr>
        </p:nvSpPr>
        <p:spPr>
          <a:xfrm>
            <a:off x="1991544" y="188641"/>
            <a:ext cx="8229600" cy="549275"/>
          </a:xfrm>
        </p:spPr>
        <p:txBody>
          <a:bodyPr/>
          <a:lstStyle/>
          <a:p>
            <a:r>
              <a:rPr lang="en-GB" altLang="en-US" sz="4400" dirty="0"/>
              <a:t>Initial Communication</a:t>
            </a:r>
          </a:p>
        </p:txBody>
      </p:sp>
      <p:sp>
        <p:nvSpPr>
          <p:cNvPr id="382979" name="Rectangle 3"/>
          <p:cNvSpPr>
            <a:spLocks noGrp="1" noChangeArrowheads="1"/>
          </p:cNvSpPr>
          <p:nvPr>
            <p:ph type="body" idx="1"/>
            <p:custDataLst>
              <p:tags r:id="rId2"/>
            </p:custDataLst>
          </p:nvPr>
        </p:nvSpPr>
        <p:spPr>
          <a:xfrm>
            <a:off x="1056640" y="981075"/>
            <a:ext cx="7559640" cy="5145088"/>
          </a:xfrm>
        </p:spPr>
        <p:txBody>
          <a:bodyPr/>
          <a:lstStyle/>
          <a:p>
            <a:pPr>
              <a:spcBef>
                <a:spcPts val="0"/>
              </a:spcBef>
              <a:spcAft>
                <a:spcPts val="1800"/>
              </a:spcAft>
            </a:pPr>
            <a:r>
              <a:rPr lang="en-US" altLang="en-US" sz="2400" b="1" dirty="0">
                <a:solidFill>
                  <a:schemeClr val="tx1"/>
                </a:solidFill>
                <a:cs typeface="Times New Roman" pitchFamily="18" charset="0"/>
              </a:rPr>
              <a:t>Positive messages:</a:t>
            </a:r>
          </a:p>
          <a:p>
            <a:pPr>
              <a:spcBef>
                <a:spcPts val="0"/>
              </a:spcBef>
              <a:spcAft>
                <a:spcPts val="1800"/>
              </a:spcAft>
            </a:pPr>
            <a:r>
              <a:rPr lang="en-US" altLang="en-US" sz="2400" dirty="0">
                <a:solidFill>
                  <a:schemeClr val="tx1"/>
                </a:solidFill>
                <a:cs typeface="Times New Roman" pitchFamily="18" charset="0"/>
              </a:rPr>
              <a:t>You’re safe now</a:t>
            </a:r>
          </a:p>
          <a:p>
            <a:pPr>
              <a:spcBef>
                <a:spcPts val="0"/>
              </a:spcBef>
              <a:spcAft>
                <a:spcPts val="1800"/>
              </a:spcAft>
            </a:pPr>
            <a:r>
              <a:rPr lang="en-US" altLang="en-US" sz="2400" dirty="0">
                <a:solidFill>
                  <a:schemeClr val="tx1"/>
                </a:solidFill>
                <a:cs typeface="Times New Roman" pitchFamily="18" charset="0"/>
              </a:rPr>
              <a:t>It wasn’t your fault</a:t>
            </a:r>
          </a:p>
          <a:p>
            <a:pPr>
              <a:spcBef>
                <a:spcPts val="0"/>
              </a:spcBef>
              <a:spcAft>
                <a:spcPts val="1800"/>
              </a:spcAft>
            </a:pPr>
            <a:r>
              <a:rPr lang="en-US" altLang="en-US" sz="2400" dirty="0">
                <a:solidFill>
                  <a:schemeClr val="tx1"/>
                </a:solidFill>
                <a:cs typeface="Times New Roman" pitchFamily="18" charset="0"/>
              </a:rPr>
              <a:t>Your reaction is not an uncommon response to such a terrible thing.</a:t>
            </a:r>
          </a:p>
          <a:p>
            <a:pPr>
              <a:spcBef>
                <a:spcPts val="0"/>
              </a:spcBef>
              <a:spcAft>
                <a:spcPts val="1800"/>
              </a:spcAft>
            </a:pPr>
            <a:r>
              <a:rPr lang="en-US" altLang="en-US" sz="2400" dirty="0">
                <a:solidFill>
                  <a:schemeClr val="tx1"/>
                </a:solidFill>
                <a:cs typeface="Times New Roman" pitchFamily="18" charset="0"/>
              </a:rPr>
              <a:t>It must have been really upsetting</a:t>
            </a:r>
          </a:p>
          <a:p>
            <a:pPr>
              <a:spcBef>
                <a:spcPts val="0"/>
              </a:spcBef>
              <a:spcAft>
                <a:spcPts val="1800"/>
              </a:spcAft>
            </a:pPr>
            <a:r>
              <a:rPr lang="en-US" altLang="en-US" sz="2400" dirty="0">
                <a:solidFill>
                  <a:schemeClr val="tx1"/>
                </a:solidFill>
                <a:cs typeface="Times New Roman" pitchFamily="18" charset="0"/>
              </a:rPr>
              <a:t>I can’t imagine how terrible you are feeling.</a:t>
            </a:r>
          </a:p>
        </p:txBody>
      </p:sp>
      <p:pic>
        <p:nvPicPr>
          <p:cNvPr id="5" name="Picture 2" descr="\\Client\G$\CKP Images\Interviewing\POsitive.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28599" y="731837"/>
            <a:ext cx="3168352"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68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2979">
                                            <p:txEl>
                                              <p:pRg st="0" end="0"/>
                                            </p:txEl>
                                          </p:spTgt>
                                        </p:tgtEl>
                                        <p:attrNameLst>
                                          <p:attrName>style.visibility</p:attrName>
                                        </p:attrNameLst>
                                      </p:cBhvr>
                                      <p:to>
                                        <p:strVal val="visible"/>
                                      </p:to>
                                    </p:set>
                                    <p:animEffect transition="in" filter="fade">
                                      <p:cBhvr>
                                        <p:cTn id="7" dur="500"/>
                                        <p:tgtEl>
                                          <p:spTgt spid="3829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2979">
                                            <p:txEl>
                                              <p:pRg st="1" end="1"/>
                                            </p:txEl>
                                          </p:spTgt>
                                        </p:tgtEl>
                                        <p:attrNameLst>
                                          <p:attrName>style.visibility</p:attrName>
                                        </p:attrNameLst>
                                      </p:cBhvr>
                                      <p:to>
                                        <p:strVal val="visible"/>
                                      </p:to>
                                    </p:set>
                                    <p:animEffect transition="in" filter="fade">
                                      <p:cBhvr>
                                        <p:cTn id="12" dur="500"/>
                                        <p:tgtEl>
                                          <p:spTgt spid="3829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2979">
                                            <p:txEl>
                                              <p:pRg st="2" end="2"/>
                                            </p:txEl>
                                          </p:spTgt>
                                        </p:tgtEl>
                                        <p:attrNameLst>
                                          <p:attrName>style.visibility</p:attrName>
                                        </p:attrNameLst>
                                      </p:cBhvr>
                                      <p:to>
                                        <p:strVal val="visible"/>
                                      </p:to>
                                    </p:set>
                                    <p:animEffect transition="in" filter="fade">
                                      <p:cBhvr>
                                        <p:cTn id="17" dur="500"/>
                                        <p:tgtEl>
                                          <p:spTgt spid="38297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2979">
                                            <p:txEl>
                                              <p:pRg st="3" end="3"/>
                                            </p:txEl>
                                          </p:spTgt>
                                        </p:tgtEl>
                                        <p:attrNameLst>
                                          <p:attrName>style.visibility</p:attrName>
                                        </p:attrNameLst>
                                      </p:cBhvr>
                                      <p:to>
                                        <p:strVal val="visible"/>
                                      </p:to>
                                    </p:set>
                                    <p:animEffect transition="in" filter="fade">
                                      <p:cBhvr>
                                        <p:cTn id="22" dur="500"/>
                                        <p:tgtEl>
                                          <p:spTgt spid="38297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2979">
                                            <p:txEl>
                                              <p:pRg st="4" end="4"/>
                                            </p:txEl>
                                          </p:spTgt>
                                        </p:tgtEl>
                                        <p:attrNameLst>
                                          <p:attrName>style.visibility</p:attrName>
                                        </p:attrNameLst>
                                      </p:cBhvr>
                                      <p:to>
                                        <p:strVal val="visible"/>
                                      </p:to>
                                    </p:set>
                                    <p:animEffect transition="in" filter="fade">
                                      <p:cBhvr>
                                        <p:cTn id="27" dur="500"/>
                                        <p:tgtEl>
                                          <p:spTgt spid="38297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2979">
                                            <p:txEl>
                                              <p:pRg st="5" end="5"/>
                                            </p:txEl>
                                          </p:spTgt>
                                        </p:tgtEl>
                                        <p:attrNameLst>
                                          <p:attrName>style.visibility</p:attrName>
                                        </p:attrNameLst>
                                      </p:cBhvr>
                                      <p:to>
                                        <p:strVal val="visible"/>
                                      </p:to>
                                    </p:set>
                                    <p:animEffect transition="in" filter="fade">
                                      <p:cBhvr>
                                        <p:cTn id="32" dur="500"/>
                                        <p:tgtEl>
                                          <p:spTgt spid="3829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297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Rectangle 2"/>
          <p:cNvSpPr>
            <a:spLocks noGrp="1" noChangeArrowheads="1"/>
          </p:cNvSpPr>
          <p:nvPr>
            <p:ph type="title"/>
            <p:custDataLst>
              <p:tags r:id="rId1"/>
            </p:custDataLst>
          </p:nvPr>
        </p:nvSpPr>
        <p:spPr>
          <a:xfrm>
            <a:off x="1973411" y="202360"/>
            <a:ext cx="8229600" cy="719138"/>
          </a:xfrm>
        </p:spPr>
        <p:txBody>
          <a:bodyPr/>
          <a:lstStyle/>
          <a:p>
            <a:r>
              <a:rPr lang="en-GB" altLang="en-US" sz="4400" dirty="0"/>
              <a:t>National Association Victim Support Schemes (NAVSS)</a:t>
            </a:r>
          </a:p>
        </p:txBody>
      </p:sp>
      <p:sp>
        <p:nvSpPr>
          <p:cNvPr id="369667" name="Rectangle 3"/>
          <p:cNvSpPr>
            <a:spLocks noGrp="1" noChangeArrowheads="1"/>
          </p:cNvSpPr>
          <p:nvPr>
            <p:ph type="body" idx="1"/>
            <p:custDataLst>
              <p:tags r:id="rId2"/>
            </p:custDataLst>
          </p:nvPr>
        </p:nvSpPr>
        <p:spPr>
          <a:xfrm>
            <a:off x="1796873" y="1268760"/>
            <a:ext cx="4318248" cy="4970462"/>
          </a:xfrm>
        </p:spPr>
        <p:txBody>
          <a:bodyPr/>
          <a:lstStyle/>
          <a:p>
            <a:pPr>
              <a:spcBef>
                <a:spcPts val="0"/>
              </a:spcBef>
              <a:spcAft>
                <a:spcPts val="3600"/>
              </a:spcAft>
            </a:pPr>
            <a:r>
              <a:rPr lang="en-GB" altLang="en-US" sz="2400" dirty="0">
                <a:solidFill>
                  <a:schemeClr val="tx1"/>
                </a:solidFill>
              </a:rPr>
              <a:t>Crisis intervention</a:t>
            </a:r>
          </a:p>
          <a:p>
            <a:pPr>
              <a:spcBef>
                <a:spcPts val="0"/>
              </a:spcBef>
              <a:spcAft>
                <a:spcPts val="3600"/>
              </a:spcAft>
            </a:pPr>
            <a:endParaRPr lang="en-GB" altLang="en-US" sz="2400" dirty="0">
              <a:solidFill>
                <a:schemeClr val="tx1"/>
              </a:solidFill>
            </a:endParaRPr>
          </a:p>
          <a:p>
            <a:pPr>
              <a:spcBef>
                <a:spcPts val="0"/>
              </a:spcBef>
              <a:spcAft>
                <a:spcPts val="3600"/>
              </a:spcAft>
            </a:pPr>
            <a:r>
              <a:rPr lang="en-GB" altLang="en-US" sz="2400" dirty="0">
                <a:solidFill>
                  <a:schemeClr val="tx1"/>
                </a:solidFill>
              </a:rPr>
              <a:t>Practical</a:t>
            </a:r>
          </a:p>
          <a:p>
            <a:pPr>
              <a:spcBef>
                <a:spcPts val="0"/>
              </a:spcBef>
              <a:spcAft>
                <a:spcPts val="3600"/>
              </a:spcAft>
            </a:pPr>
            <a:endParaRPr lang="en-GB" altLang="en-US" sz="2400" dirty="0">
              <a:solidFill>
                <a:schemeClr val="tx1"/>
              </a:solidFill>
            </a:endParaRPr>
          </a:p>
          <a:p>
            <a:r>
              <a:rPr lang="en-GB" altLang="en-US" sz="2400" dirty="0">
                <a:solidFill>
                  <a:schemeClr val="tx1"/>
                </a:solidFill>
              </a:rPr>
              <a:t>Long-term help</a:t>
            </a:r>
          </a:p>
        </p:txBody>
      </p:sp>
      <p:pic>
        <p:nvPicPr>
          <p:cNvPr id="3" name="Picture 2"/>
          <p:cNvPicPr>
            <a:picLocks noChangeAspect="1"/>
          </p:cNvPicPr>
          <p:nvPr>
            <p:custDataLst>
              <p:tags r:id="rId3"/>
            </p:custDataLst>
          </p:nvPr>
        </p:nvPicPr>
        <p:blipFill>
          <a:blip r:embed="rId8" cstate="print">
            <a:extLst>
              <a:ext uri="{28A0092B-C50C-407E-A947-70E740481C1C}">
                <a14:useLocalDpi xmlns:a14="http://schemas.microsoft.com/office/drawing/2010/main" val="0"/>
              </a:ext>
            </a:extLst>
          </a:blip>
          <a:stretch>
            <a:fillRect/>
          </a:stretch>
        </p:blipFill>
        <p:spPr>
          <a:xfrm>
            <a:off x="4511825" y="2492897"/>
            <a:ext cx="3152775" cy="2085975"/>
          </a:xfrm>
          <a:prstGeom prst="rect">
            <a:avLst/>
          </a:prstGeom>
          <a:effectLst>
            <a:softEdge rad="317500"/>
          </a:effectLst>
        </p:spPr>
      </p:pic>
      <p:pic>
        <p:nvPicPr>
          <p:cNvPr id="5" name="Picture 4"/>
          <p:cNvPicPr>
            <a:picLocks noChangeAspect="1"/>
          </p:cNvPicPr>
          <p:nvPr>
            <p:custDataLst>
              <p:tags r:id="rId4"/>
            </p:custDataLst>
          </p:nvPr>
        </p:nvPicPr>
        <p:blipFill>
          <a:blip r:embed="rId9" cstate="print">
            <a:extLst>
              <a:ext uri="{28A0092B-C50C-407E-A947-70E740481C1C}">
                <a14:useLocalDpi xmlns:a14="http://schemas.microsoft.com/office/drawing/2010/main" val="0"/>
              </a:ext>
            </a:extLst>
          </a:blip>
          <a:stretch>
            <a:fillRect/>
          </a:stretch>
        </p:blipFill>
        <p:spPr>
          <a:xfrm>
            <a:off x="7389153" y="908721"/>
            <a:ext cx="2601884" cy="1949335"/>
          </a:xfrm>
          <a:prstGeom prst="rect">
            <a:avLst/>
          </a:prstGeom>
          <a:effectLst>
            <a:softEdge rad="317500"/>
          </a:effectLst>
        </p:spPr>
      </p:pic>
      <p:pic>
        <p:nvPicPr>
          <p:cNvPr id="6" name="Picture 5"/>
          <p:cNvPicPr>
            <a:picLocks noChangeAspect="1"/>
          </p:cNvPicPr>
          <p:nvPr>
            <p:custDataLst>
              <p:tags r:id="rId5"/>
            </p:custDataLst>
          </p:nvPr>
        </p:nvPicPr>
        <p:blipFill>
          <a:blip r:embed="rId10" cstate="print">
            <a:extLst>
              <a:ext uri="{28A0092B-C50C-407E-A947-70E740481C1C}">
                <a14:useLocalDpi xmlns:a14="http://schemas.microsoft.com/office/drawing/2010/main" val="0"/>
              </a:ext>
            </a:extLst>
          </a:blip>
          <a:stretch>
            <a:fillRect/>
          </a:stretch>
        </p:blipFill>
        <p:spPr>
          <a:xfrm>
            <a:off x="7424110" y="4535446"/>
            <a:ext cx="2601884" cy="1951413"/>
          </a:xfrm>
          <a:prstGeom prst="rect">
            <a:avLst/>
          </a:prstGeom>
          <a:effectLst>
            <a:softEdge rad="317500"/>
          </a:effectLst>
        </p:spPr>
      </p:pic>
    </p:spTree>
    <p:extLst>
      <p:ext uri="{BB962C8B-B14F-4D97-AF65-F5344CB8AC3E}">
        <p14:creationId xmlns:p14="http://schemas.microsoft.com/office/powerpoint/2010/main" val="39659901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9667">
                                            <p:txEl>
                                              <p:pRg st="0" end="0"/>
                                            </p:txEl>
                                          </p:spTgt>
                                        </p:tgtEl>
                                        <p:attrNameLst>
                                          <p:attrName>style.visibility</p:attrName>
                                        </p:attrNameLst>
                                      </p:cBhvr>
                                      <p:to>
                                        <p:strVal val="visible"/>
                                      </p:to>
                                    </p:set>
                                    <p:animEffect transition="in" filter="fade">
                                      <p:cBhvr>
                                        <p:cTn id="7" dur="500"/>
                                        <p:tgtEl>
                                          <p:spTgt spid="3696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9667">
                                            <p:txEl>
                                              <p:pRg st="2" end="2"/>
                                            </p:txEl>
                                          </p:spTgt>
                                        </p:tgtEl>
                                        <p:attrNameLst>
                                          <p:attrName>style.visibility</p:attrName>
                                        </p:attrNameLst>
                                      </p:cBhvr>
                                      <p:to>
                                        <p:strVal val="visible"/>
                                      </p:to>
                                    </p:set>
                                    <p:animEffect transition="in" filter="fade">
                                      <p:cBhvr>
                                        <p:cTn id="12" dur="500"/>
                                        <p:tgtEl>
                                          <p:spTgt spid="3696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9667">
                                            <p:txEl>
                                              <p:pRg st="4" end="4"/>
                                            </p:txEl>
                                          </p:spTgt>
                                        </p:tgtEl>
                                        <p:attrNameLst>
                                          <p:attrName>style.visibility</p:attrName>
                                        </p:attrNameLst>
                                      </p:cBhvr>
                                      <p:to>
                                        <p:strVal val="visible"/>
                                      </p:to>
                                    </p:set>
                                    <p:animEffect transition="in" filter="fade">
                                      <p:cBhvr>
                                        <p:cTn id="17" dur="500"/>
                                        <p:tgtEl>
                                          <p:spTgt spid="3696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7"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6895-5D03-3F1F-A203-5AA802EA6D00}"/>
              </a:ext>
            </a:extLst>
          </p:cNvPr>
          <p:cNvSpPr>
            <a:spLocks noGrp="1"/>
          </p:cNvSpPr>
          <p:nvPr>
            <p:ph type="title"/>
          </p:nvPr>
        </p:nvSpPr>
        <p:spPr/>
        <p:txBody>
          <a:bodyPr/>
          <a:lstStyle/>
          <a:p>
            <a:r>
              <a:rPr lang="en-GB" sz="4400" dirty="0"/>
              <a:t>Victim Support Service</a:t>
            </a:r>
          </a:p>
        </p:txBody>
      </p:sp>
      <p:pic>
        <p:nvPicPr>
          <p:cNvPr id="4" name="Online Media 3" title="Interview with Victim Support">
            <a:hlinkClick r:id="" action="ppaction://media"/>
            <a:extLst>
              <a:ext uri="{FF2B5EF4-FFF2-40B4-BE49-F238E27FC236}">
                <a16:creationId xmlns:a16="http://schemas.microsoft.com/office/drawing/2014/main" id="{48336807-694C-711B-356C-8DD896D0EC64}"/>
              </a:ext>
            </a:extLst>
          </p:cNvPr>
          <p:cNvPicPr>
            <a:picLocks noGrp="1" noRot="1" noChangeAspect="1"/>
          </p:cNvPicPr>
          <p:nvPr>
            <p:ph idx="1"/>
            <a:videoFile r:link="rId1"/>
          </p:nvPr>
        </p:nvPicPr>
        <p:blipFill>
          <a:blip r:embed="rId3"/>
          <a:stretch>
            <a:fillRect/>
          </a:stretch>
        </p:blipFill>
        <p:spPr>
          <a:xfrm>
            <a:off x="0" y="731520"/>
            <a:ext cx="12192000" cy="6266509"/>
          </a:xfrm>
          <a:prstGeom prst="rect">
            <a:avLst/>
          </a:prstGeom>
        </p:spPr>
      </p:pic>
    </p:spTree>
    <p:extLst>
      <p:ext uri="{BB962C8B-B14F-4D97-AF65-F5344CB8AC3E}">
        <p14:creationId xmlns:p14="http://schemas.microsoft.com/office/powerpoint/2010/main" val="258077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12024" y="1700808"/>
            <a:ext cx="4320480" cy="4392488"/>
          </a:xfrm>
          <a:prstGeom prst="rect">
            <a:avLst/>
          </a:prstGeom>
        </p:spPr>
      </p:pic>
      <p:sp>
        <p:nvSpPr>
          <p:cNvPr id="371714" name="Rectangle 2"/>
          <p:cNvSpPr>
            <a:spLocks noGrp="1" noChangeArrowheads="1"/>
          </p:cNvSpPr>
          <p:nvPr>
            <p:ph type="title"/>
            <p:custDataLst>
              <p:tags r:id="rId1"/>
            </p:custDataLst>
          </p:nvPr>
        </p:nvSpPr>
        <p:spPr>
          <a:xfrm>
            <a:off x="1991544" y="188640"/>
            <a:ext cx="8229600" cy="719138"/>
          </a:xfrm>
        </p:spPr>
        <p:txBody>
          <a:bodyPr/>
          <a:lstStyle/>
          <a:p>
            <a:r>
              <a:rPr lang="en-GB" altLang="en-US" sz="4400" dirty="0"/>
              <a:t>Sources of Advice and Support</a:t>
            </a:r>
          </a:p>
        </p:txBody>
      </p:sp>
      <p:sp>
        <p:nvSpPr>
          <p:cNvPr id="371715" name="Rectangle 3"/>
          <p:cNvSpPr>
            <a:spLocks noGrp="1" noChangeArrowheads="1"/>
          </p:cNvSpPr>
          <p:nvPr>
            <p:ph type="body" idx="1"/>
            <p:custDataLst>
              <p:tags r:id="rId2"/>
            </p:custDataLst>
          </p:nvPr>
        </p:nvSpPr>
        <p:spPr>
          <a:xfrm>
            <a:off x="690880" y="981075"/>
            <a:ext cx="8933512" cy="5145088"/>
          </a:xfrm>
        </p:spPr>
        <p:txBody>
          <a:bodyPr/>
          <a:lstStyle/>
          <a:p>
            <a:pPr>
              <a:spcBef>
                <a:spcPts val="0"/>
              </a:spcBef>
              <a:spcAft>
                <a:spcPts val="1800"/>
              </a:spcAft>
            </a:pPr>
            <a:r>
              <a:rPr lang="en-GB" altLang="en-US" sz="2400" dirty="0">
                <a:solidFill>
                  <a:schemeClr val="tx1"/>
                </a:solidFill>
              </a:rPr>
              <a:t>Witness Service</a:t>
            </a:r>
          </a:p>
          <a:p>
            <a:pPr>
              <a:spcBef>
                <a:spcPts val="0"/>
              </a:spcBef>
              <a:spcAft>
                <a:spcPts val="1800"/>
              </a:spcAft>
            </a:pPr>
            <a:r>
              <a:rPr lang="en-GB" altLang="en-US" sz="2400" dirty="0">
                <a:solidFill>
                  <a:schemeClr val="tx1"/>
                </a:solidFill>
              </a:rPr>
              <a:t>Citizens Advice Bureau</a:t>
            </a:r>
          </a:p>
          <a:p>
            <a:pPr>
              <a:spcBef>
                <a:spcPts val="0"/>
              </a:spcBef>
              <a:spcAft>
                <a:spcPts val="1800"/>
              </a:spcAft>
            </a:pPr>
            <a:r>
              <a:rPr lang="en-GB" altLang="en-US" sz="2400" dirty="0">
                <a:solidFill>
                  <a:schemeClr val="tx1"/>
                </a:solidFill>
              </a:rPr>
              <a:t>Social Services</a:t>
            </a:r>
          </a:p>
          <a:p>
            <a:pPr>
              <a:spcBef>
                <a:spcPts val="0"/>
              </a:spcBef>
              <a:spcAft>
                <a:spcPts val="1800"/>
              </a:spcAft>
            </a:pPr>
            <a:r>
              <a:rPr lang="en-GB" altLang="en-US" sz="2400" dirty="0">
                <a:solidFill>
                  <a:schemeClr val="tx1"/>
                </a:solidFill>
              </a:rPr>
              <a:t>Shelter</a:t>
            </a:r>
          </a:p>
          <a:p>
            <a:pPr>
              <a:spcBef>
                <a:spcPts val="0"/>
              </a:spcBef>
              <a:spcAft>
                <a:spcPts val="1800"/>
              </a:spcAft>
            </a:pPr>
            <a:r>
              <a:rPr lang="en-GB" altLang="en-US" sz="2400" dirty="0">
                <a:solidFill>
                  <a:schemeClr val="tx1"/>
                </a:solidFill>
              </a:rPr>
              <a:t>Women’s Aid</a:t>
            </a:r>
          </a:p>
          <a:p>
            <a:pPr>
              <a:spcBef>
                <a:spcPts val="0"/>
              </a:spcBef>
              <a:spcAft>
                <a:spcPts val="1800"/>
              </a:spcAft>
            </a:pPr>
            <a:r>
              <a:rPr lang="en-GB" altLang="en-US" sz="2400" dirty="0">
                <a:solidFill>
                  <a:schemeClr val="tx1"/>
                </a:solidFill>
              </a:rPr>
              <a:t>Men’s Advice Line</a:t>
            </a:r>
          </a:p>
          <a:p>
            <a:pPr>
              <a:spcBef>
                <a:spcPts val="0"/>
              </a:spcBef>
              <a:spcAft>
                <a:spcPts val="1800"/>
              </a:spcAft>
            </a:pPr>
            <a:r>
              <a:rPr lang="en-GB" altLang="en-US" sz="2400" dirty="0">
                <a:solidFill>
                  <a:schemeClr val="tx1"/>
                </a:solidFill>
              </a:rPr>
              <a:t>Domestic Violence Helpline</a:t>
            </a:r>
          </a:p>
          <a:p>
            <a:pPr>
              <a:lnSpc>
                <a:spcPct val="90000"/>
              </a:lnSpc>
            </a:pPr>
            <a:r>
              <a:rPr lang="en-GB" altLang="en-US" sz="2400" dirty="0" err="1">
                <a:solidFill>
                  <a:schemeClr val="tx1"/>
                </a:solidFill>
              </a:rPr>
              <a:t>Childline</a:t>
            </a:r>
            <a:endParaRPr lang="en-GB" altLang="en-US" sz="2400" dirty="0">
              <a:solidFill>
                <a:schemeClr val="tx1"/>
              </a:solidFill>
            </a:endParaRPr>
          </a:p>
          <a:p>
            <a:pPr>
              <a:lnSpc>
                <a:spcPct val="90000"/>
              </a:lnSpc>
            </a:pPr>
            <a:endParaRPr lang="en-GB" altLang="en-US" dirty="0"/>
          </a:p>
        </p:txBody>
      </p:sp>
    </p:spTree>
    <p:extLst>
      <p:ext uri="{BB962C8B-B14F-4D97-AF65-F5344CB8AC3E}">
        <p14:creationId xmlns:p14="http://schemas.microsoft.com/office/powerpoint/2010/main" val="410083228"/>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819C-797E-4EFB-5FF0-A6246D506320}"/>
              </a:ext>
            </a:extLst>
          </p:cNvPr>
          <p:cNvSpPr>
            <a:spLocks noGrp="1"/>
          </p:cNvSpPr>
          <p:nvPr>
            <p:ph type="title"/>
          </p:nvPr>
        </p:nvSpPr>
        <p:spPr>
          <a:xfrm>
            <a:off x="624417" y="1"/>
            <a:ext cx="10972800" cy="549275"/>
          </a:xfrm>
        </p:spPr>
        <p:txBody>
          <a:bodyPr wrap="square" anchor="ctr">
            <a:normAutofit/>
          </a:bodyPr>
          <a:lstStyle/>
          <a:p>
            <a:pPr>
              <a:lnSpc>
                <a:spcPct val="90000"/>
              </a:lnSpc>
            </a:pPr>
            <a:r>
              <a:rPr lang="en-GB" dirty="0"/>
              <a:t>DVPO’s and DVPN’s</a:t>
            </a:r>
            <a:endParaRPr lang="en-GB"/>
          </a:p>
        </p:txBody>
      </p:sp>
      <p:graphicFrame>
        <p:nvGraphicFramePr>
          <p:cNvPr id="5" name="Content Placeholder 2">
            <a:extLst>
              <a:ext uri="{FF2B5EF4-FFF2-40B4-BE49-F238E27FC236}">
                <a16:creationId xmlns:a16="http://schemas.microsoft.com/office/drawing/2014/main" id="{426AABBD-FBE1-7868-9B13-1C30E519A2BA}"/>
              </a:ext>
            </a:extLst>
          </p:cNvPr>
          <p:cNvGraphicFramePr>
            <a:graphicFrameLocks noGrp="1"/>
          </p:cNvGraphicFramePr>
          <p:nvPr>
            <p:ph idx="1"/>
            <p:extLst>
              <p:ext uri="{D42A27DB-BD31-4B8C-83A1-F6EECF244321}">
                <p14:modId xmlns:p14="http://schemas.microsoft.com/office/powerpoint/2010/main" val="3594793743"/>
              </p:ext>
            </p:extLst>
          </p:nvPr>
        </p:nvGraphicFramePr>
        <p:xfrm>
          <a:off x="609600" y="981075"/>
          <a:ext cx="10972800" cy="5145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59223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3D92B-A6C8-69C9-5909-E8A9A1D42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67A55-7FD9-2951-58B2-BBC0B9CEAFBD}"/>
              </a:ext>
            </a:extLst>
          </p:cNvPr>
          <p:cNvSpPr>
            <a:spLocks noGrp="1"/>
          </p:cNvSpPr>
          <p:nvPr>
            <p:ph type="title"/>
          </p:nvPr>
        </p:nvSpPr>
        <p:spPr>
          <a:xfrm>
            <a:off x="624417" y="1"/>
            <a:ext cx="10972800" cy="549275"/>
          </a:xfrm>
        </p:spPr>
        <p:txBody>
          <a:bodyPr wrap="square" anchor="ctr">
            <a:normAutofit/>
          </a:bodyPr>
          <a:lstStyle/>
          <a:p>
            <a:pPr>
              <a:lnSpc>
                <a:spcPct val="90000"/>
              </a:lnSpc>
            </a:pPr>
            <a:r>
              <a:rPr lang="en-GB" dirty="0"/>
              <a:t>DVPO’s and DVPN’s</a:t>
            </a:r>
            <a:endParaRPr lang="en-GB"/>
          </a:p>
        </p:txBody>
      </p:sp>
      <p:graphicFrame>
        <p:nvGraphicFramePr>
          <p:cNvPr id="5" name="Content Placeholder 2">
            <a:extLst>
              <a:ext uri="{FF2B5EF4-FFF2-40B4-BE49-F238E27FC236}">
                <a16:creationId xmlns:a16="http://schemas.microsoft.com/office/drawing/2014/main" id="{1A8B8646-4FBB-3525-49B5-D2E42A4E36C9}"/>
              </a:ext>
            </a:extLst>
          </p:cNvPr>
          <p:cNvGraphicFramePr>
            <a:graphicFrameLocks noGrp="1"/>
          </p:cNvGraphicFramePr>
          <p:nvPr>
            <p:ph idx="1"/>
            <p:extLst>
              <p:ext uri="{D42A27DB-BD31-4B8C-83A1-F6EECF244321}">
                <p14:modId xmlns:p14="http://schemas.microsoft.com/office/powerpoint/2010/main" val="4179071863"/>
              </p:ext>
            </p:extLst>
          </p:nvPr>
        </p:nvGraphicFramePr>
        <p:xfrm>
          <a:off x="609600" y="981075"/>
          <a:ext cx="10972800" cy="5145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60216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8C19B-9590-FD97-653A-ADBE1C7B4F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988A10-0D10-63DB-5FE7-B32F3ACB2620}"/>
              </a:ext>
            </a:extLst>
          </p:cNvPr>
          <p:cNvSpPr>
            <a:spLocks noGrp="1"/>
          </p:cNvSpPr>
          <p:nvPr>
            <p:ph type="title"/>
          </p:nvPr>
        </p:nvSpPr>
        <p:spPr/>
        <p:txBody>
          <a:bodyPr/>
          <a:lstStyle/>
          <a:p>
            <a:r>
              <a:rPr lang="en-GB" dirty="0"/>
              <a:t>DAPO’s</a:t>
            </a:r>
          </a:p>
        </p:txBody>
      </p:sp>
      <p:pic>
        <p:nvPicPr>
          <p:cNvPr id="4" name="Online Media 3" title="How tough new orders let police crack down on domestic abusers without court appearances | ITV News">
            <a:hlinkClick r:id="" action="ppaction://media"/>
            <a:extLst>
              <a:ext uri="{FF2B5EF4-FFF2-40B4-BE49-F238E27FC236}">
                <a16:creationId xmlns:a16="http://schemas.microsoft.com/office/drawing/2014/main" id="{F4D492EB-7F2E-EC76-C40A-A7FBD7FF0AD5}"/>
              </a:ext>
            </a:extLst>
          </p:cNvPr>
          <p:cNvPicPr>
            <a:picLocks noGrp="1" noRot="1" noChangeAspect="1"/>
          </p:cNvPicPr>
          <p:nvPr>
            <p:ph idx="1"/>
            <a:videoFile r:link="rId1"/>
          </p:nvPr>
        </p:nvPicPr>
        <p:blipFill>
          <a:blip r:embed="rId3"/>
          <a:stretch>
            <a:fillRect/>
          </a:stretch>
        </p:blipFill>
        <p:spPr>
          <a:xfrm>
            <a:off x="624417" y="549276"/>
            <a:ext cx="10972800" cy="6034404"/>
          </a:xfrm>
          <a:prstGeom prst="rect">
            <a:avLst/>
          </a:prstGeom>
        </p:spPr>
      </p:pic>
    </p:spTree>
    <p:extLst>
      <p:ext uri="{BB962C8B-B14F-4D97-AF65-F5344CB8AC3E}">
        <p14:creationId xmlns:p14="http://schemas.microsoft.com/office/powerpoint/2010/main" val="206140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Induction\Questions 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9576" y="836712"/>
            <a:ext cx="7632848"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4074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33&quot;/&gt;&lt;lineCharCount val=&quot;13&quot;/&gt;&lt;lineCharCount val=&quot;12&quot;/&gt;&lt;lineCharCount val=&quot;13&quot;/&gt;&lt;lineCharCount val=&quot;11&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F26D18-558F-4B06-B6D9-FA6C98406506}&quot;/&gt;&lt;isInvalidForFieldText val=&quot;0&quot;/&gt;&lt;Image&gt;&lt;filename val=&quot;C:\DOCUME~1\swp54152\LOCALS~1\Temp\PR\data\asimages\{66F26D18-558F-4B06-B6D9-FA6C98406506}_2.png&quot;/&gt;&lt;left val=&quot;49&quot;/&gt;&lt;top val=&quot;63&quot;/&gt;&lt;width val=&quot;621&quot;/&gt;&lt;height val=&quot;414&quot;/&gt;&lt;hasText val=&quot;1&quot;/&gt;&lt;/Image&gt;&lt;/ThreeDShape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1&quot;/&gt;&lt;lineCharCount val=&quot;1&quot;/&gt;&lt;lineCharCount val=&quot;28&quot;/&gt;&lt;lineCharCount val=&quot;1&quot;/&gt;&lt;lineCharCount val=&quot;37&quot;/&gt;&lt;lineCharCount val=&quot;1&quot;/&gt;&lt;lineCharCount val=&quot;24&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6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749869-B337-4B46-A235-0B7EFC19F174}&quot;/&gt;&lt;isInvalidForFieldText val=&quot;0&quot;/&gt;&lt;Image&gt;&lt;filename val=&quot;C:\DOCUME~1\swp54152\LOCALS~1\Temp\PR\data\asimages\{A9749869-B337-4B46-A235-0B7EFC19F174}_4.png&quot;/&gt;&lt;left val=&quot;0&quot;/&gt;&lt;top val=&quot;29&quot;/&gt;&lt;width val=&quot;721&quot;/&gt;&lt;height val=&quot;481&quot;/&gt;&lt;hasText val=&quot;1&quot;/&gt;&lt;/Image&gt;&lt;/ThreeDShape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4&quot;/&gt;&lt;lineCharCount val=&quot;10&quot;/&gt;&lt;/TableIndex&gt;&lt;/ShapeText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1&quot;/&gt;&lt;lineCharCount val=&quot;32&quot;/&gt;&lt;lineCharCount val=&quot;44&quot;/&gt;&lt;lineCharCount val=&quot;52&quot;/&gt;&lt;lineCharCount val=&quot;21&quot;/&gt;&lt;lineCharCount val=&quot;46&quot;/&gt;&lt;lineCharCount val=&quot;36&quot;/&gt;&lt;/TableIndex&gt;&lt;/ShapeTextInfo&gt;"/>
</p:tagLst>
</file>

<file path=ppt/tags/tag67.xml><?xml version="1.0" encoding="utf-8"?>
<p:tagLst xmlns:a="http://schemas.openxmlformats.org/drawingml/2006/main" xmlns:r="http://schemas.openxmlformats.org/officeDocument/2006/relationships" xmlns:p="http://schemas.openxmlformats.org/presentationml/2006/main">
  <p:tag name="PRESENTER_SHAPEINFO" val="&lt;ThreeDShapeInfo&gt;&lt;uuid val=&quot;{B76F77BD-6ECE-4A62-9629-9FA8D4321030}&quot;/&gt;&lt;isInvalidForFieldText val=&quot;0&quot;/&gt;&lt;Image&gt;&lt;filename val=&quot;C:\DOCUME~1\swp54152\LOCALS~1\Temp\PR\data\asimages\{B76F77BD-6ECE-4A62-9629-9FA8D4321030}_6.png&quot;/&gt;&lt;left val=&quot;36&quot;/&gt;&lt;top val=&quot;70&quot;/&gt;&lt;width val=&quot;630&quot;/&gt;&lt;height val=&quot;452&quot;/&gt;&lt;hasText val=&quot;1&quot;/&gt;&lt;/Image&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3&quot;/&gt;&lt;lineCharCount val=&quot;10&quot;/&gt;&lt;/TableIndex&gt;&lt;/ShapeText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1&quot;/&gt;&lt;lineCharCount val=&quot;46&quot;/&gt;&lt;lineCharCount val=&quot;27&quot;/&gt;&lt;lineCharCount val=&quot;51&quot;/&gt;&lt;lineCharCount val=&quot;19&quot;/&gt;&lt;/TableIndex&gt;&lt;/ShapeTextInfo&gt;"/>
</p:tagLst>
</file>

<file path=ppt/tags/tag70.xml><?xml version="1.0" encoding="utf-8"?>
<p:tagLst xmlns:a="http://schemas.openxmlformats.org/drawingml/2006/main" xmlns:r="http://schemas.openxmlformats.org/officeDocument/2006/relationships" xmlns:p="http://schemas.openxmlformats.org/presentationml/2006/main">
  <p:tag name="PRESENTER_SHAPEINFO" val="&lt;ThreeDShapeInfo&gt;&lt;uuid val=&quot;{DBA8EB9A-653D-4DC8-B08C-525A3C1E9BC2}&quot;/&gt;&lt;isInvalidForFieldText val=&quot;0&quot;/&gt;&lt;Image&gt;&lt;filename val=&quot;C:\DOCUME~1\swp54152\LOCALS~1\Temp\PR\data\asimages\{DBA8EB9A-653D-4DC8-B08C-525A3C1E9BC2}_7.png&quot;/&gt;&lt;left val=&quot;42&quot;/&gt;&lt;top val=&quot;63&quot;/&gt;&lt;width val=&quot;629&quot;/&gt;&lt;height val=&quot;450&quot;/&gt;&lt;hasText val=&quot;1&quot;/&gt;&lt;/Image&gt;&lt;/ThreeDShapeInfo&gt;"/>
</p:tagLst>
</file>

<file path=ppt/tags/tag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3&quot;/&gt;&lt;lineCharCount val=&quot;10&quot;/&gt;&lt;/TableIndex&gt;&lt;/ShapeTextInfo&gt;"/>
</p:tagLst>
</file>

<file path=ppt/tags/tag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2&quot;/&gt;&lt;lineCharCount val=&quot;1&quot;/&gt;&lt;lineCharCount val=&quot;46&quot;/&gt;&lt;lineCharCount val=&quot;45&quot;/&gt;&lt;lineCharCount val=&quot;45&quot;/&gt;&lt;/TableIndex&gt;&lt;/ShapeTextInfo&gt;"/>
</p:tagLst>
</file>

<file path=ppt/tags/tag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17&quot;/&gt;&lt;lineCharCount val=&quot;2&quot;/&gt;&lt;lineCharCount val=&quot;19&quot;/&gt;&lt;lineCharCount val=&quot;25&quot;/&gt;&lt;lineCharCount val=&quot;1&quot;/&gt;&lt;lineCharCount val=&quot;22&quot;/&gt;&lt;lineCharCount val=&quot;20&quot;/&gt;&lt;lineCharCount val=&quot;1&quot;/&gt;&lt;lineCharCount val=&quot;20&quot;/&gt;&lt;lineCharCount val=&quot;5&quot;/&gt;&lt;/TableIndex&gt;&lt;/ShapeTextInfo&gt;"/>
</p:tagLst>
</file>

<file path=ppt/tags/tag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E4AAEF-1C4A-43CC-ABA2-787FC2F6FE83}&quot;/&gt;&lt;isInvalidForFieldText val=&quot;0&quot;/&gt;&lt;Image&gt;&lt;filename val=&quot;C:\DOCUME~1\swp54152\LOCALS~1\Temp\PR\data\asimages\{94E4AAEF-1C4A-43CC-ABA2-787FC2F6FE83}_11.png&quot;/&gt;&lt;left val=&quot;534&quot;/&gt;&lt;top val=&quot;65&quot;/&gt;&lt;width val=&quot;166&quot;/&gt;&lt;height val=&quot;125&quot;/&gt;&lt;hasText val=&quot;1&quot;/&gt;&lt;/Image&gt;&lt;/ThreeDShapeInfo&gt;"/>
</p:tagLst>
</file>

<file path=ppt/tags/tag76.xml><?xml version="1.0" encoding="utf-8"?>
<p:tagLst xmlns:a="http://schemas.openxmlformats.org/drawingml/2006/main" xmlns:r="http://schemas.openxmlformats.org/officeDocument/2006/relationships" xmlns:p="http://schemas.openxmlformats.org/presentationml/2006/main">
  <p:tag name="PRESENTER_SHAPEINFO" val="&lt;ThreeDShapeInfo&gt;&lt;uuid val=&quot;{2D7C034D-9646-4C97-B77B-65597F2DEFAE}&quot;/&gt;&lt;isInvalidForFieldText val=&quot;0&quot;/&gt;&lt;Image&gt;&lt;filename val=&quot;C:\DOCUME~1\swp54152\LOCALS~1\Temp\PR\data\asimages\{2D7C034D-9646-4C97-B77B-65597F2DEFAE}_11.png&quot;/&gt;&lt;left val=&quot;427&quot;/&gt;&lt;top val=&quot;167&quot;/&gt;&lt;width val=&quot;162&quot;/&gt;&lt;height val=&quot;136&quot;/&gt;&lt;hasText val=&quot;1&quot;/&gt;&lt;/Image&gt;&lt;/ThreeDShapeInfo&gt;"/>
</p:tagLst>
</file>

<file path=ppt/tags/tag77.xml><?xml version="1.0" encoding="utf-8"?>
<p:tagLst xmlns:a="http://schemas.openxmlformats.org/drawingml/2006/main" xmlns:r="http://schemas.openxmlformats.org/officeDocument/2006/relationships" xmlns:p="http://schemas.openxmlformats.org/presentationml/2006/main">
  <p:tag name="PRESENTER_SHAPEINFO" val="&lt;ThreeDShapeInfo&gt;&lt;uuid val=&quot;{ABF71A11-E70D-4155-9EB2-E0808556608A}&quot;/&gt;&lt;isInvalidForFieldText val=&quot;0&quot;/&gt;&lt;Image&gt;&lt;filename val=&quot;C:\DOCUME~1\swp54152\LOCALS~1\Temp\PR\data\asimages\{ABF71A11-E70D-4155-9EB2-E0808556608A}_11.png&quot;/&gt;&lt;left val=&quot;534&quot;/&gt;&lt;top val=&quot;280&quot;/&gt;&lt;width val=&quot;163&quot;/&gt;&lt;height val=&quot;138&quot;/&gt;&lt;hasText val=&quot;1&quot;/&gt;&lt;/Image&gt;&lt;/ThreeDShapeInfo&gt;"/>
</p:tagLst>
</file>

<file path=ppt/tags/tag78.xml><?xml version="1.0" encoding="utf-8"?>
<p:tagLst xmlns:a="http://schemas.openxmlformats.org/drawingml/2006/main" xmlns:r="http://schemas.openxmlformats.org/officeDocument/2006/relationships" xmlns:p="http://schemas.openxmlformats.org/presentationml/2006/main">
  <p:tag name="PRESENTER_SHAPEINFO" val="&lt;ThreeDShapeInfo&gt;&lt;uuid val=&quot;{9218DE3F-0AD0-4771-A501-2B5C89864DA0}&quot;/&gt;&lt;isInvalidForFieldText val=&quot;0&quot;/&gt;&lt;Image&gt;&lt;filename val=&quot;C:\DOCUME~1\swp54152\LOCALS~1\Temp\PR\data\asimages\{9218DE3F-0AD0-4771-A501-2B5C89864DA0}_11.png&quot;/&gt;&lt;left val=&quot;427&quot;/&gt;&lt;top val=&quot;399&quot;/&gt;&lt;width val=&quot;162&quot;/&gt;&lt;height val=&quot;129&quot;/&gt;&lt;hasText val=&quot;1&quot;/&gt;&lt;/Image&gt;&lt;/ThreeDShape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17&quot;/&gt;&lt;lineCharCount val=&quot;2&quot;/&gt;&lt;lineCharCount val=&quot;19&quot;/&gt;&lt;lineCharCount val=&quot;25&quot;/&gt;&lt;lineCharCount val=&quot;1&quot;/&gt;&lt;lineCharCount val=&quot;22&quot;/&gt;&lt;lineCharCount val=&quot;20&quot;/&gt;&lt;lineCharCount val=&quot;1&quot;/&gt;&lt;lineCharCount val=&quot;20&quot;/&gt;&lt;lineCharCount val=&quot;5&quot;/&gt;&lt;/TableIndex&gt;&lt;/ShapeTextInfo&gt;"/>
</p:tagLst>
</file>

<file path=ppt/tags/tag8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E4AAEF-1C4A-43CC-ABA2-787FC2F6FE83}&quot;/&gt;&lt;isInvalidForFieldText val=&quot;0&quot;/&gt;&lt;Image&gt;&lt;filename val=&quot;C:\DOCUME~1\swp54152\LOCALS~1\Temp\PR\data\asimages\{94E4AAEF-1C4A-43CC-ABA2-787FC2F6FE83}_11.png&quot;/&gt;&lt;left val=&quot;534&quot;/&gt;&lt;top val=&quot;65&quot;/&gt;&lt;width val=&quot;166&quot;/&gt;&lt;height val=&quot;125&quot;/&gt;&lt;hasText val=&quot;1&quot;/&gt;&lt;/Image&gt;&lt;/ThreeDShapeInfo&gt;"/>
</p:tagLst>
</file>

<file path=ppt/tags/tag82.xml><?xml version="1.0" encoding="utf-8"?>
<p:tagLst xmlns:a="http://schemas.openxmlformats.org/drawingml/2006/main" xmlns:r="http://schemas.openxmlformats.org/officeDocument/2006/relationships" xmlns:p="http://schemas.openxmlformats.org/presentationml/2006/main">
  <p:tag name="PRESENTER_SHAPEINFO" val="&lt;ThreeDShapeInfo&gt;&lt;uuid val=&quot;{2D7C034D-9646-4C97-B77B-65597F2DEFAE}&quot;/&gt;&lt;isInvalidForFieldText val=&quot;0&quot;/&gt;&lt;Image&gt;&lt;filename val=&quot;C:\DOCUME~1\swp54152\LOCALS~1\Temp\PR\data\asimages\{2D7C034D-9646-4C97-B77B-65597F2DEFAE}_11.png&quot;/&gt;&lt;left val=&quot;427&quot;/&gt;&lt;top val=&quot;167&quot;/&gt;&lt;width val=&quot;162&quot;/&gt;&lt;height val=&quot;136&quot;/&gt;&lt;hasText val=&quot;1&quot;/&gt;&lt;/Image&gt;&lt;/ThreeDShapeInfo&gt;"/>
</p:tagLst>
</file>

<file path=ppt/tags/tag83.xml><?xml version="1.0" encoding="utf-8"?>
<p:tagLst xmlns:a="http://schemas.openxmlformats.org/drawingml/2006/main" xmlns:r="http://schemas.openxmlformats.org/officeDocument/2006/relationships" xmlns:p="http://schemas.openxmlformats.org/presentationml/2006/main">
  <p:tag name="PRESENTER_SHAPEINFO" val="&lt;ThreeDShapeInfo&gt;&lt;uuid val=&quot;{ABF71A11-E70D-4155-9EB2-E0808556608A}&quot;/&gt;&lt;isInvalidForFieldText val=&quot;0&quot;/&gt;&lt;Image&gt;&lt;filename val=&quot;C:\DOCUME~1\swp54152\LOCALS~1\Temp\PR\data\asimages\{ABF71A11-E70D-4155-9EB2-E0808556608A}_11.png&quot;/&gt;&lt;left val=&quot;534&quot;/&gt;&lt;top val=&quot;280&quot;/&gt;&lt;width val=&quot;163&quot;/&gt;&lt;height val=&quot;138&quot;/&gt;&lt;hasText val=&quot;1&quot;/&gt;&lt;/Image&gt;&lt;/ThreeDShapeInfo&gt;"/>
</p:tagLst>
</file>

<file path=ppt/tags/tag84.xml><?xml version="1.0" encoding="utf-8"?>
<p:tagLst xmlns:a="http://schemas.openxmlformats.org/drawingml/2006/main" xmlns:r="http://schemas.openxmlformats.org/officeDocument/2006/relationships" xmlns:p="http://schemas.openxmlformats.org/presentationml/2006/main">
  <p:tag name="PRESENTER_SHAPEINFO" val="&lt;ThreeDShapeInfo&gt;&lt;uuid val=&quot;{9218DE3F-0AD0-4771-A501-2B5C89864DA0}&quot;/&gt;&lt;isInvalidForFieldText val=&quot;0&quot;/&gt;&lt;Image&gt;&lt;filename val=&quot;C:\DOCUME~1\swp54152\LOCALS~1\Temp\PR\data\asimages\{9218DE3F-0AD0-4771-A501-2B5C89864DA0}_11.png&quot;/&gt;&lt;left val=&quot;427&quot;/&gt;&lt;top val=&quot;399&quot;/&gt;&lt;width val=&quot;162&quot;/&gt;&lt;height val=&quot;129&quot;/&gt;&lt;hasText val=&quot;1&quot;/&gt;&lt;/Image&gt;&lt;/ThreeDShapeInfo&gt;"/>
</p:tagLst>
</file>

<file path=ppt/tags/tag85.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7&quot;/&gt;&lt;lineCharCount val=&quot;1&quot;/&gt;&lt;lineCharCount val=&quot;20&quot;/&gt;&lt;lineCharCount val=&quot;12&quot;/&gt;&lt;lineCharCount val=&quot;1&quot;/&gt;&lt;lineCharCount val=&quot;21&quot;/&gt;&lt;lineCharCount val=&quot;8&quot;/&gt;&lt;/TableIndex&gt;&lt;/ShapeTextInfo&gt;"/>
</p:tagLst>
</file>

<file path=ppt/tags/tag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25&quot;/&gt;&lt;lineCharCount val=&quot;14&quot;/&gt;&lt;lineCharCount val=&quot;17&quot;/&gt;&lt;lineCharCount val=&quot;10&quot;/&gt;&lt;lineCharCount val=&quot;8&quot;/&gt;&lt;lineCharCount val=&quot;16&quot;/&gt;&lt;lineCharCount val=&quot;24&quot;/&gt;&lt;lineCharCount val=&quot;2&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INFO" val="&lt;ThreeDShapeInfo&gt;&lt;uuid val=&quot;{10FF5D06-F70A-4015-A158-66E64C09AB0D}&quot;/&gt;&lt;isInvalidForFieldText val=&quot;0&quot;/&gt;&lt;Image&gt;&lt;filename val=&quot;C:\DOCUME~1\swp54152\LOCALS~1\Temp\PR\data\asimages\{10FF5D06-F70A-4015-A158-66E64C09AB0D}_13.png&quot;/&gt;&lt;left val=&quot;430&quot;/&gt;&lt;top val=&quot;156&quot;/&gt;&lt;width val=&quot;278&quot;/&gt;&lt;height val=&quot;222&quot;/&gt;&lt;hasText val=&quot;1&quot;/&gt;&lt;/Image&gt;&lt;/ThreeDShapeInfo&gt;"/>
</p:tagLst>
</file>

<file path=ppt/tags/tag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22&quot;/&gt;&lt;lineCharCount val=&quot;14&quot;/&gt;&lt;lineCharCount val=&quot;27&quot;/&gt;&lt;lineCharCount val=&quot;20&quot;/&gt;&lt;lineCharCount val=&quot;22&quot;/&gt;&lt;lineCharCount val=&quot;6&quot;/&gt;&lt;lineCharCount val=&quot;27&quot;/&gt;&lt;lineCharCount val=&quot;14&quot;/&gt;&lt;lineCharCount val=&quot;20&quot;/&gt;&lt;/TableIndex&gt;&lt;/ShapeTextInfo&gt;"/>
</p:tagLst>
</file>

<file path=ppt/tags/tag95.xml><?xml version="1.0" encoding="utf-8"?>
<p:tagLst xmlns:a="http://schemas.openxmlformats.org/drawingml/2006/main" xmlns:r="http://schemas.openxmlformats.org/officeDocument/2006/relationships" xmlns:p="http://schemas.openxmlformats.org/presentationml/2006/main">
  <p:tag name="PRESENTER_SHAPEINFO" val="&lt;ThreeDShapeInfo&gt;&lt;uuid val=&quot;{FAD5B932-B118-4A32-B56C-AB6BFE48841A}&quot;/&gt;&lt;isInvalidForFieldText val=&quot;0&quot;/&gt;&lt;Image&gt;&lt;filename val=&quot;C:\DOCUME~1\swp54152\LOCALS~1\Temp\PR\data\asimages\{FAD5B932-B118-4A32-B56C-AB6BFE48841A}_14.png&quot;/&gt;&lt;left val=&quot;421&quot;/&gt;&lt;top val=&quot;156&quot;/&gt;&lt;width val=&quot;281&quot;/&gt;&lt;height val=&quot;231&quot;/&gt;&lt;hasText val=&quot;1&quot;/&gt;&lt;/Image&gt;&lt;/ThreeDShapeInfo&gt;"/>
</p:tagLst>
</file>

<file path=ppt/tags/tag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3&quot;/&gt;&lt;lineCharCount val=&quot;6&quot;/&gt;&lt;/TableIndex&gt;&lt;/ShapeTextInfo&gt;"/>
</p:tagLst>
</file>

<file path=ppt/tags/tag9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8&quot;/&gt;&lt;lineCharCount val=&quot;9&quot;/&gt;&lt;lineCharCount val=&quot;21&quot;/&gt;&lt;lineCharCount val=&quot;12&quot;/&gt;&lt;lineCharCount val=&quot;20&quot;/&gt;&lt;lineCharCount val=&quot;10&quot;/&gt;&lt;lineCharCount val=&quot;7&quot;/&gt;&lt;/TableIndex&gt;&lt;/ShapeTextInfo&gt;"/>
</p:tagLst>
</file>

<file path=ppt/tags/tag98.xml><?xml version="1.0" encoding="utf-8"?>
<p:tagLst xmlns:a="http://schemas.openxmlformats.org/drawingml/2006/main" xmlns:r="http://schemas.openxmlformats.org/officeDocument/2006/relationships" xmlns:p="http://schemas.openxmlformats.org/presentationml/2006/main">
  <p:tag name="PRESENTER_SHAPEINFO" val="&lt;ThreeDShapeInfo&gt;&lt;uuid val=&quot;{F4D25C09-A67D-457C-9A32-67CDDD3773D5}&quot;/&gt;&lt;isInvalidForFieldText val=&quot;0&quot;/&gt;&lt;Image&gt;&lt;filename val=&quot;C:\DOCUME~1\swp54152\LOCALS~1\Temp\PR\data\asimages\{F4D25C09-A67D-457C-9A32-67CDDD3773D5}_15.png&quot;/&gt;&lt;left val=&quot;372&quot;/&gt;&lt;top val=&quot;126&quot;/&gt;&lt;width val=&quot;332&quot;/&gt;&lt;height val=&quot;273&quot;/&gt;&lt;hasText val=&quot;1&quot;/&gt;&lt;/Image&gt;&lt;/ThreeDShapeInfo&gt;"/>
</p:tagLst>
</file>

<file path=ppt/tags/tag9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9&quot;/&gt;&lt;lineCharCount val=&quot;16&quot;/&gt;&lt;lineCharCount val=&quot;21&quot;/&gt;&lt;lineCharCount val=&quot;33&quot;/&gt;&lt;lineCharCount val=&quot;35&quot;/&gt;&lt;lineCharCount val=&quot;35&quot;/&gt;&lt;lineCharCount val=&quot;37&quot;/&gt;&lt;lineCharCount val=&quot;8&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8&quot;/&gt;&lt;lineCharCount val=&quot;23&quot;/&gt;&lt;/TableIndex&gt;&lt;/ShapeText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0&quot;/&gt;&lt;lineCharCount val=&quot;1&quot;/&gt;&lt;lineCharCount val=&quot;10&quot;/&gt;&lt;lineCharCount val=&quot;1&quot;/&gt;&lt;lineCharCount val=&quot;14&quot;/&gt;&lt;/TableIndex&gt;&lt;/ShapeTextInfo&gt;"/>
</p:tagLst>
</file>

<file path=ppt/tags/tag103.xml><?xml version="1.0" encoding="utf-8"?>
<p:tagLst xmlns:a="http://schemas.openxmlformats.org/drawingml/2006/main" xmlns:r="http://schemas.openxmlformats.org/officeDocument/2006/relationships" xmlns:p="http://schemas.openxmlformats.org/presentationml/2006/main">
  <p:tag name="PRESENTER_SHAPEINFO" val="&lt;ThreeDShapeInfo&gt;&lt;uuid val=&quot;{B6E30F53-5721-439D-8D3B-22CEFEABA6C5}&quot;/&gt;&lt;isInvalidForFieldText val=&quot;0&quot;/&gt;&lt;Image&gt;&lt;filename val=&quot;C:\DOCUME~1\swp54152\LOCALS~1\Temp\PR\data\asimages\{B6E30F53-5721-439D-8D3B-22CEFEABA6C5}_17.png&quot;/&gt;&lt;left val=&quot;234&quot;/&gt;&lt;top val=&quot;195&quot;/&gt;&lt;width val=&quot;249&quot;/&gt;&lt;height val=&quot;165&quot;/&gt;&lt;hasText val=&quot;1&quot;/&gt;&lt;/Image&gt;&lt;/ThreeDShapeInfo&gt;"/>
</p:tagLst>
</file>

<file path=ppt/tags/tag104.xml><?xml version="1.0" encoding="utf-8"?>
<p:tagLst xmlns:a="http://schemas.openxmlformats.org/drawingml/2006/main" xmlns:r="http://schemas.openxmlformats.org/officeDocument/2006/relationships" xmlns:p="http://schemas.openxmlformats.org/presentationml/2006/main">
  <p:tag name="PRESENTER_SHAPEINFO" val="&lt;ThreeDShapeInfo&gt;&lt;uuid val=&quot;{382CBF45-581C-43D7-882E-886C4CDC0075}&quot;/&gt;&lt;isInvalidForFieldText val=&quot;0&quot;/&gt;&lt;Image&gt;&lt;filename val=&quot;C:\DOCUME~1\swp54152\LOCALS~1\Temp\PR\data\asimages\{382CBF45-581C-43D7-882E-886C4CDC0075}_17.png&quot;/&gt;&lt;left val=&quot;461&quot;/&gt;&lt;top val=&quot;70&quot;/&gt;&lt;width val=&quot;206&quot;/&gt;&lt;height val=&quot;155&quot;/&gt;&lt;hasText val=&quot;1&quot;/&gt;&lt;/Image&gt;&lt;/ThreeDShapeInfo&gt;"/>
</p:tagLst>
</file>

<file path=ppt/tags/tag10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473B68F-9B3B-4B9B-A10F-4839050B9C23}&quot;/&gt;&lt;isInvalidForFieldText val=&quot;0&quot;/&gt;&lt;Image&gt;&lt;filename val=&quot;C:\DOCUME~1\swp54152\LOCALS~1\Temp\PR\data\asimages\{6473B68F-9B3B-4B9B-A10F-4839050B9C23}_17.png&quot;/&gt;&lt;left val=&quot;463&quot;/&gt;&lt;top val=&quot;356&quot;/&gt;&lt;width val=&quot;207&quot;/&gt;&lt;height val=&quot;155&quot;/&gt;&lt;hasText val=&quot;1&quot;/&gt;&lt;/Image&gt;&lt;/ThreeDShape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6006</TotalTime>
  <Words>5638</Words>
  <Application>Microsoft Office PowerPoint</Application>
  <PresentationFormat>Widescreen</PresentationFormat>
  <Paragraphs>452</Paragraphs>
  <Slides>35</Slides>
  <Notes>30</Notes>
  <HiddenSlides>0</HiddenSlides>
  <MMClips>2</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35</vt:i4>
      </vt:variant>
    </vt:vector>
  </HeadingPairs>
  <TitlesOfParts>
    <vt:vector size="47" baseType="lpstr">
      <vt:lpstr>ＭＳ Ｐゴシック</vt:lpstr>
      <vt:lpstr>Aptos</vt:lpstr>
      <vt:lpstr>Aptos Display</vt:lpstr>
      <vt:lpstr>Arial</vt:lpstr>
      <vt:lpstr>Calibri</vt:lpstr>
      <vt:lpstr>Microsoft Sans Serif</vt:lpstr>
      <vt:lpstr>Symbol</vt:lpstr>
      <vt:lpstr>Times New Roman</vt:lpstr>
      <vt:lpstr>Verdana</vt:lpstr>
      <vt:lpstr>Office Theme</vt:lpstr>
      <vt:lpstr>Default Design</vt:lpstr>
      <vt:lpstr>1_Default Design</vt:lpstr>
      <vt:lpstr>Dealing with Victims and Witnesses</vt:lpstr>
      <vt:lpstr>PowerPoint Presentation</vt:lpstr>
      <vt:lpstr>PowerPoint Presentation</vt:lpstr>
      <vt:lpstr>PowerPoint Presentation</vt:lpstr>
      <vt:lpstr>Impact of Crime</vt:lpstr>
      <vt:lpstr>Impact of Crime</vt:lpstr>
      <vt:lpstr>Trauma</vt:lpstr>
      <vt:lpstr>Trauma</vt:lpstr>
      <vt:lpstr>Trauma - Types</vt:lpstr>
      <vt:lpstr>Trauma</vt:lpstr>
      <vt:lpstr>Trauma</vt:lpstr>
      <vt:lpstr>Trauma</vt:lpstr>
      <vt:lpstr>Trauma – Potential Reactions </vt:lpstr>
      <vt:lpstr>Repeat Victimisation (RV) </vt:lpstr>
      <vt:lpstr>First Responder Actions</vt:lpstr>
      <vt:lpstr>PowerPoint Presentation</vt:lpstr>
      <vt:lpstr>Victim’s needs</vt:lpstr>
      <vt:lpstr> Youth Justice &amp; Criminal Evidence Act 1999 Section 16</vt:lpstr>
      <vt:lpstr>Youth Justice &amp; Criminal Evidence Act 1999 Section 16</vt:lpstr>
      <vt:lpstr>Youth Justice &amp; Criminal Evidence Act 1999 Section 17</vt:lpstr>
      <vt:lpstr>Special Measures</vt:lpstr>
      <vt:lpstr>Special Measures</vt:lpstr>
      <vt:lpstr>Victim Personal Statement</vt:lpstr>
      <vt:lpstr>Victim Personal Statement (VPS)</vt:lpstr>
      <vt:lpstr>Initial Communication</vt:lpstr>
      <vt:lpstr>Initial Communication</vt:lpstr>
      <vt:lpstr>Improving Communication with the Victim</vt:lpstr>
      <vt:lpstr>Initial Communication</vt:lpstr>
      <vt:lpstr>National Association Victim Support Schemes (NAVSS)</vt:lpstr>
      <vt:lpstr>Victim Support Service</vt:lpstr>
      <vt:lpstr>Sources of Advice and Support</vt:lpstr>
      <vt:lpstr>DVPO’s and DVPN’s</vt:lpstr>
      <vt:lpstr>DVPO’s and DVPN’s</vt:lpstr>
      <vt:lpstr>DAPO’s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7</cp:revision>
  <dcterms:created xsi:type="dcterms:W3CDTF">2026-02-12T09:01:56Z</dcterms:created>
  <dcterms:modified xsi:type="dcterms:W3CDTF">2026-02-16T13:13:09Z</dcterms:modified>
</cp:coreProperties>
</file>