
<file path=[Content_Types].xml><?xml version="1.0" encoding="utf-8"?>
<Types xmlns="http://schemas.openxmlformats.org/package/2006/content-types">
  <Default Extension="mp3" ContentType="audio/mpeg"/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812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CEE11D-F4AA-4C84-B114-04123BE60B69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B91DD0-FB06-4E0B-82EA-EDE74FDE7A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4132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056F16F-CF77-4D9B-A60A-FC7251B0ED07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19115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A4FAB-E87D-4CF4-8188-21C8E80D0092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465A5-8C56-465F-BF41-4A96E16DD5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15134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A4FAB-E87D-4CF4-8188-21C8E80D0092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465A5-8C56-465F-BF41-4A96E16DD5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37008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A4FAB-E87D-4CF4-8188-21C8E80D0092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465A5-8C56-465F-BF41-4A96E16DD5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81283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A4FAB-E87D-4CF4-8188-21C8E80D0092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465A5-8C56-465F-BF41-4A96E16DD5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19558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A4FAB-E87D-4CF4-8188-21C8E80D0092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465A5-8C56-465F-BF41-4A96E16DD5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0161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A4FAB-E87D-4CF4-8188-21C8E80D0092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465A5-8C56-465F-BF41-4A96E16DD5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70397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A4FAB-E87D-4CF4-8188-21C8E80D0092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465A5-8C56-465F-BF41-4A96E16DD5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9094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A4FAB-E87D-4CF4-8188-21C8E80D0092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465A5-8C56-465F-BF41-4A96E16DD5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48154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A4FAB-E87D-4CF4-8188-21C8E80D0092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465A5-8C56-465F-BF41-4A96E16DD5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19048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A4FAB-E87D-4CF4-8188-21C8E80D0092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465A5-8C56-465F-BF41-4A96E16DD5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22683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A4FAB-E87D-4CF4-8188-21C8E80D0092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465A5-8C56-465F-BF41-4A96E16DD5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5649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A4FAB-E87D-4CF4-8188-21C8E80D0092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C465A5-8C56-465F-BF41-4A96E16DD5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1330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 smtClean="0"/>
              <a:t>Viaggio</a:t>
            </a:r>
            <a:r>
              <a:rPr lang="en-GB" dirty="0" smtClean="0"/>
              <a:t> </a:t>
            </a:r>
            <a:r>
              <a:rPr lang="en-GB" dirty="0" err="1" smtClean="0"/>
              <a:t>attorno</a:t>
            </a:r>
            <a:r>
              <a:rPr lang="en-GB" dirty="0" smtClean="0"/>
              <a:t> al </a:t>
            </a:r>
            <a:r>
              <a:rPr lang="en-GB" dirty="0" err="1" smtClean="0"/>
              <a:t>mondo</a:t>
            </a:r>
            <a:endParaRPr lang="en-GB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 smtClean="0"/>
              <a:t>aggettivi</a:t>
            </a:r>
            <a:r>
              <a:rPr lang="en-GB" dirty="0" smtClean="0"/>
              <a:t> e </a:t>
            </a:r>
            <a:r>
              <a:rPr lang="en-GB" dirty="0" err="1" smtClean="0"/>
              <a:t>verbo</a:t>
            </a:r>
            <a:r>
              <a:rPr lang="en-GB" dirty="0" smtClean="0"/>
              <a:t> </a:t>
            </a:r>
            <a:r>
              <a:rPr lang="en-GB" dirty="0" err="1" smtClean="0"/>
              <a:t>essere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1112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365126"/>
            <a:ext cx="10515600" cy="580448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L’Europa</a:t>
            </a:r>
            <a:endParaRPr lang="en-GB" dirty="0"/>
          </a:p>
        </p:txBody>
      </p:sp>
      <p:sp>
        <p:nvSpPr>
          <p:cNvPr id="20485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8024284" y="1629641"/>
            <a:ext cx="3604298" cy="4959174"/>
          </a:xfrm>
        </p:spPr>
        <p:txBody>
          <a:bodyPr>
            <a:noAutofit/>
          </a:bodyPr>
          <a:lstStyle/>
          <a:p>
            <a:pPr marL="0" indent="0">
              <a:lnSpc>
                <a:spcPct val="80000"/>
              </a:lnSpc>
              <a:spcBef>
                <a:spcPts val="0"/>
              </a:spcBef>
              <a:buNone/>
            </a:pPr>
            <a:r>
              <a:rPr lang="en-GB" sz="1800" b="1" dirty="0" err="1"/>
              <a:t>albanese</a:t>
            </a:r>
            <a:endParaRPr lang="en-GB" sz="1800" b="1" dirty="0"/>
          </a:p>
          <a:p>
            <a:pPr marL="0" indent="0">
              <a:lnSpc>
                <a:spcPct val="80000"/>
              </a:lnSpc>
              <a:spcBef>
                <a:spcPts val="0"/>
              </a:spcBef>
              <a:buNone/>
            </a:pPr>
            <a:r>
              <a:rPr lang="en-GB" sz="1800" b="1" dirty="0" err="1"/>
              <a:t>austriaco</a:t>
            </a:r>
            <a:r>
              <a:rPr lang="en-GB" sz="1800" b="1" dirty="0"/>
              <a:t>/ </a:t>
            </a:r>
            <a:r>
              <a:rPr lang="en-GB" sz="1800" b="1" dirty="0" err="1"/>
              <a:t>austriaca</a:t>
            </a:r>
            <a:endParaRPr lang="en-GB" sz="1800" b="1" dirty="0"/>
          </a:p>
          <a:p>
            <a:pPr marL="0" indent="0">
              <a:lnSpc>
                <a:spcPct val="80000"/>
              </a:lnSpc>
              <a:spcBef>
                <a:spcPts val="0"/>
              </a:spcBef>
              <a:buNone/>
            </a:pPr>
            <a:r>
              <a:rPr lang="en-GB" sz="1800" b="1" dirty="0" err="1">
                <a:solidFill>
                  <a:srgbClr val="FF0000"/>
                </a:solidFill>
              </a:rPr>
              <a:t>belga</a:t>
            </a:r>
            <a:endParaRPr lang="en-GB" sz="1800" b="1" dirty="0">
              <a:solidFill>
                <a:srgbClr val="FF0000"/>
              </a:solidFill>
            </a:endParaRPr>
          </a:p>
          <a:p>
            <a:pPr marL="0" indent="0">
              <a:lnSpc>
                <a:spcPct val="80000"/>
              </a:lnSpc>
              <a:spcBef>
                <a:spcPts val="0"/>
              </a:spcBef>
              <a:buNone/>
            </a:pPr>
            <a:r>
              <a:rPr lang="en-GB" sz="1800" b="1" dirty="0" err="1"/>
              <a:t>bulgaro</a:t>
            </a:r>
            <a:r>
              <a:rPr lang="en-GB" sz="1800" b="1" dirty="0"/>
              <a:t>/ </a:t>
            </a:r>
            <a:r>
              <a:rPr lang="en-GB" sz="1800" b="1" dirty="0" err="1"/>
              <a:t>bulgara</a:t>
            </a:r>
            <a:endParaRPr lang="en-GB" sz="1800" b="1" dirty="0"/>
          </a:p>
          <a:p>
            <a:pPr marL="0" indent="0">
              <a:lnSpc>
                <a:spcPct val="80000"/>
              </a:lnSpc>
              <a:spcBef>
                <a:spcPts val="0"/>
              </a:spcBef>
              <a:buNone/>
            </a:pPr>
            <a:r>
              <a:rPr lang="en-GB" sz="1800" b="1" dirty="0" err="1"/>
              <a:t>croato</a:t>
            </a:r>
            <a:r>
              <a:rPr lang="en-GB" sz="1800" b="1" dirty="0"/>
              <a:t>/ </a:t>
            </a:r>
            <a:r>
              <a:rPr lang="en-GB" sz="1800" b="1" dirty="0" err="1"/>
              <a:t>croata</a:t>
            </a:r>
            <a:endParaRPr lang="en-GB" sz="1800" b="1" dirty="0"/>
          </a:p>
          <a:p>
            <a:pPr marL="0" indent="0">
              <a:lnSpc>
                <a:spcPct val="80000"/>
              </a:lnSpc>
              <a:spcBef>
                <a:spcPts val="0"/>
              </a:spcBef>
              <a:buNone/>
            </a:pPr>
            <a:r>
              <a:rPr lang="en-GB" sz="1800" b="1" dirty="0" err="1"/>
              <a:t>estone</a:t>
            </a:r>
            <a:endParaRPr lang="en-GB" sz="1800" b="1" dirty="0"/>
          </a:p>
          <a:p>
            <a:pPr marL="0" indent="0">
              <a:lnSpc>
                <a:spcPct val="80000"/>
              </a:lnSpc>
              <a:spcBef>
                <a:spcPts val="0"/>
              </a:spcBef>
              <a:buNone/>
            </a:pPr>
            <a:r>
              <a:rPr lang="en-GB" sz="1800" b="1" dirty="0" err="1"/>
              <a:t>francese</a:t>
            </a:r>
            <a:endParaRPr lang="en-GB" sz="1800" b="1" dirty="0"/>
          </a:p>
          <a:p>
            <a:pPr marL="0" indent="0">
              <a:lnSpc>
                <a:spcPct val="80000"/>
              </a:lnSpc>
              <a:spcBef>
                <a:spcPts val="0"/>
              </a:spcBef>
              <a:buNone/>
            </a:pPr>
            <a:r>
              <a:rPr lang="en-GB" sz="1800" b="1" dirty="0" err="1"/>
              <a:t>finlandese</a:t>
            </a:r>
            <a:endParaRPr lang="en-GB" sz="1800" b="1" dirty="0"/>
          </a:p>
          <a:p>
            <a:pPr marL="0" indent="0">
              <a:lnSpc>
                <a:spcPct val="80000"/>
              </a:lnSpc>
              <a:spcBef>
                <a:spcPts val="0"/>
              </a:spcBef>
              <a:buNone/>
            </a:pPr>
            <a:r>
              <a:rPr lang="en-GB" sz="1800" b="1" dirty="0" err="1"/>
              <a:t>greco</a:t>
            </a:r>
            <a:r>
              <a:rPr lang="en-GB" sz="1800" b="1" dirty="0"/>
              <a:t>/ </a:t>
            </a:r>
            <a:r>
              <a:rPr lang="en-GB" sz="1800" b="1" dirty="0" err="1"/>
              <a:t>greca</a:t>
            </a:r>
            <a:endParaRPr lang="en-GB" sz="1800" b="1" dirty="0"/>
          </a:p>
          <a:p>
            <a:pPr marL="0" indent="0">
              <a:lnSpc>
                <a:spcPct val="80000"/>
              </a:lnSpc>
              <a:spcBef>
                <a:spcPts val="0"/>
              </a:spcBef>
              <a:buNone/>
            </a:pPr>
            <a:r>
              <a:rPr lang="en-GB" sz="1800" b="1" dirty="0" err="1"/>
              <a:t>inglese</a:t>
            </a:r>
            <a:r>
              <a:rPr lang="en-GB" sz="1800" b="1" dirty="0"/>
              <a:t> – </a:t>
            </a:r>
            <a:r>
              <a:rPr lang="en-GB" sz="1800" b="1" dirty="0" err="1"/>
              <a:t>gallese</a:t>
            </a:r>
            <a:r>
              <a:rPr lang="en-GB" sz="1800" b="1" dirty="0"/>
              <a:t> - </a:t>
            </a:r>
            <a:r>
              <a:rPr lang="en-GB" sz="1800" b="1" dirty="0" err="1"/>
              <a:t>scozzese</a:t>
            </a:r>
            <a:endParaRPr lang="en-GB" sz="1800" b="1" dirty="0"/>
          </a:p>
          <a:p>
            <a:pPr marL="0" indent="0">
              <a:lnSpc>
                <a:spcPct val="80000"/>
              </a:lnSpc>
              <a:spcBef>
                <a:spcPts val="0"/>
              </a:spcBef>
              <a:buNone/>
            </a:pPr>
            <a:r>
              <a:rPr lang="en-GB" sz="1800" b="1" dirty="0" err="1"/>
              <a:t>irlandese</a:t>
            </a:r>
            <a:endParaRPr lang="en-GB" sz="1800" b="1" dirty="0"/>
          </a:p>
          <a:p>
            <a:pPr marL="0" indent="0">
              <a:lnSpc>
                <a:spcPct val="80000"/>
              </a:lnSpc>
              <a:spcBef>
                <a:spcPts val="0"/>
              </a:spcBef>
              <a:buNone/>
            </a:pPr>
            <a:r>
              <a:rPr lang="en-GB" sz="1800" b="1" dirty="0" err="1"/>
              <a:t>italiano</a:t>
            </a:r>
            <a:r>
              <a:rPr lang="en-GB" sz="1800" b="1" dirty="0"/>
              <a:t>/</a:t>
            </a:r>
            <a:r>
              <a:rPr lang="en-GB" sz="1800" b="1" dirty="0" err="1"/>
              <a:t>italiana</a:t>
            </a:r>
            <a:endParaRPr lang="en-GB" sz="1800" b="1" dirty="0"/>
          </a:p>
          <a:p>
            <a:pPr marL="0" indent="0">
              <a:lnSpc>
                <a:spcPct val="80000"/>
              </a:lnSpc>
              <a:spcBef>
                <a:spcPts val="0"/>
              </a:spcBef>
              <a:buNone/>
            </a:pPr>
            <a:r>
              <a:rPr lang="en-GB" sz="1800" b="1" dirty="0" err="1"/>
              <a:t>lettone</a:t>
            </a:r>
            <a:endParaRPr lang="en-GB" sz="1800" b="1" dirty="0"/>
          </a:p>
          <a:p>
            <a:pPr marL="0" indent="0">
              <a:lnSpc>
                <a:spcPct val="80000"/>
              </a:lnSpc>
              <a:spcBef>
                <a:spcPts val="0"/>
              </a:spcBef>
              <a:buNone/>
            </a:pPr>
            <a:r>
              <a:rPr lang="en-GB" sz="1800" b="1" dirty="0" err="1"/>
              <a:t>lituano</a:t>
            </a:r>
            <a:r>
              <a:rPr lang="en-GB" sz="1800" b="1" dirty="0"/>
              <a:t>/</a:t>
            </a:r>
            <a:r>
              <a:rPr lang="en-GB" sz="1800" b="1" dirty="0" err="1"/>
              <a:t>lituana</a:t>
            </a:r>
            <a:endParaRPr lang="en-GB" sz="1800" b="1" dirty="0"/>
          </a:p>
          <a:p>
            <a:pPr marL="0" indent="0">
              <a:lnSpc>
                <a:spcPct val="80000"/>
              </a:lnSpc>
              <a:spcBef>
                <a:spcPts val="0"/>
              </a:spcBef>
              <a:buNone/>
            </a:pPr>
            <a:r>
              <a:rPr lang="en-GB" sz="1800" b="1" dirty="0" err="1"/>
              <a:t>norvegese</a:t>
            </a:r>
            <a:endParaRPr lang="en-GB" sz="1800" b="1" dirty="0"/>
          </a:p>
          <a:p>
            <a:pPr marL="0" indent="0">
              <a:lnSpc>
                <a:spcPct val="80000"/>
              </a:lnSpc>
              <a:spcBef>
                <a:spcPts val="0"/>
              </a:spcBef>
              <a:buNone/>
            </a:pPr>
            <a:r>
              <a:rPr lang="en-GB" sz="1800" b="1" dirty="0" err="1"/>
              <a:t>portoghese</a:t>
            </a:r>
            <a:endParaRPr lang="en-GB" sz="1800" b="1" dirty="0"/>
          </a:p>
          <a:p>
            <a:pPr marL="0" indent="0">
              <a:lnSpc>
                <a:spcPct val="80000"/>
              </a:lnSpc>
              <a:spcBef>
                <a:spcPts val="0"/>
              </a:spcBef>
              <a:buNone/>
            </a:pPr>
            <a:r>
              <a:rPr lang="en-GB" sz="1800" b="1" dirty="0" err="1"/>
              <a:t>polacco</a:t>
            </a:r>
            <a:r>
              <a:rPr lang="en-GB" sz="1800" b="1" dirty="0"/>
              <a:t>/</a:t>
            </a:r>
            <a:r>
              <a:rPr lang="en-GB" sz="1800" b="1" dirty="0" err="1"/>
              <a:t>polacca</a:t>
            </a:r>
            <a:endParaRPr lang="en-GB" sz="1800" b="1" dirty="0"/>
          </a:p>
          <a:p>
            <a:pPr marL="0" indent="0">
              <a:lnSpc>
                <a:spcPct val="80000"/>
              </a:lnSpc>
              <a:spcBef>
                <a:spcPts val="0"/>
              </a:spcBef>
              <a:buNone/>
            </a:pPr>
            <a:r>
              <a:rPr lang="en-GB" sz="1800" b="1" dirty="0" err="1"/>
              <a:t>spagnolo</a:t>
            </a:r>
            <a:r>
              <a:rPr lang="en-GB" sz="1800" b="1" dirty="0"/>
              <a:t>/</a:t>
            </a:r>
            <a:r>
              <a:rPr lang="en-GB" sz="1800" b="1" dirty="0" err="1"/>
              <a:t>spagnola</a:t>
            </a:r>
            <a:endParaRPr lang="en-GB" sz="1800" b="1" dirty="0"/>
          </a:p>
          <a:p>
            <a:pPr marL="0" indent="0">
              <a:lnSpc>
                <a:spcPct val="80000"/>
              </a:lnSpc>
              <a:spcBef>
                <a:spcPts val="0"/>
              </a:spcBef>
              <a:buNone/>
            </a:pPr>
            <a:r>
              <a:rPr lang="en-GB" sz="1800" b="1" dirty="0" err="1"/>
              <a:t>svizzero</a:t>
            </a:r>
            <a:r>
              <a:rPr lang="en-GB" sz="1800" b="1" dirty="0"/>
              <a:t>/ </a:t>
            </a:r>
            <a:r>
              <a:rPr lang="en-GB" sz="1800" b="1" dirty="0" err="1"/>
              <a:t>svizzera</a:t>
            </a:r>
            <a:endParaRPr lang="en-GB" sz="1800" b="1" dirty="0"/>
          </a:p>
          <a:p>
            <a:pPr marL="0" indent="0">
              <a:lnSpc>
                <a:spcPct val="80000"/>
              </a:lnSpc>
              <a:spcBef>
                <a:spcPts val="0"/>
              </a:spcBef>
              <a:buNone/>
            </a:pPr>
            <a:r>
              <a:rPr lang="en-GB" sz="1800" b="1" dirty="0" err="1"/>
              <a:t>tedesco</a:t>
            </a:r>
            <a:r>
              <a:rPr lang="en-GB" sz="1800" b="1" dirty="0"/>
              <a:t>/</a:t>
            </a:r>
            <a:r>
              <a:rPr lang="en-GB" sz="1800" b="1" dirty="0" err="1"/>
              <a:t>tedesca</a:t>
            </a:r>
            <a:endParaRPr lang="en-GB" sz="1800" b="1" dirty="0"/>
          </a:p>
          <a:p>
            <a:pPr marL="0" indent="0">
              <a:lnSpc>
                <a:spcPct val="80000"/>
              </a:lnSpc>
              <a:spcBef>
                <a:spcPts val="0"/>
              </a:spcBef>
              <a:buNone/>
            </a:pPr>
            <a:r>
              <a:rPr lang="en-GB" sz="1800" b="1" dirty="0" err="1"/>
              <a:t>ungherese</a:t>
            </a:r>
            <a:endParaRPr lang="en-GB" sz="1800" b="1" dirty="0"/>
          </a:p>
          <a:p>
            <a:pPr marL="0" indent="0">
              <a:lnSpc>
                <a:spcPct val="80000"/>
              </a:lnSpc>
              <a:spcBef>
                <a:spcPts val="0"/>
              </a:spcBef>
              <a:buNone/>
            </a:pPr>
            <a:r>
              <a:rPr lang="en-GB" sz="1800" b="1" dirty="0" err="1"/>
              <a:t>bosniaco</a:t>
            </a:r>
            <a:r>
              <a:rPr lang="en-GB" sz="1800" b="1" dirty="0"/>
              <a:t>/</a:t>
            </a:r>
            <a:r>
              <a:rPr lang="en-GB" sz="1800" b="1" dirty="0" err="1"/>
              <a:t>bosniaca</a:t>
            </a:r>
            <a:r>
              <a:rPr lang="en-GB" sz="1800" b="1" dirty="0"/>
              <a:t>…</a:t>
            </a:r>
          </a:p>
        </p:txBody>
      </p:sp>
      <p:sp>
        <p:nvSpPr>
          <p:cNvPr id="6" name="Rectangle 5"/>
          <p:cNvSpPr/>
          <p:nvPr/>
        </p:nvSpPr>
        <p:spPr>
          <a:xfrm>
            <a:off x="5479510" y="5507207"/>
            <a:ext cx="2133918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Italian 1 Palgrave Foundations 2001</a:t>
            </a: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1"/>
          </p:nvPr>
        </p:nvPicPr>
        <p:blipFill>
          <a:blip r:embed="rId5"/>
          <a:stretch>
            <a:fillRect/>
          </a:stretch>
        </p:blipFill>
        <p:spPr>
          <a:xfrm>
            <a:off x="266698" y="945574"/>
            <a:ext cx="7568047" cy="571770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" name="1242924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174725" y="20601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6187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4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4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4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4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4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4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4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4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4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4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4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4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48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48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48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48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48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48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048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48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48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048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048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048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048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048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048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048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048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048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048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048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048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048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048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048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2048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048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048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2048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048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048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2048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048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048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2048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048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048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048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048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048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20485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20485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20485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20485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20485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20485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20485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20485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20485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20485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20485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20485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20485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20485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20485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8" dur="3328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16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2048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086" y="1118586"/>
            <a:ext cx="7670592" cy="547752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TextBox 5"/>
          <p:cNvSpPr txBox="1"/>
          <p:nvPr/>
        </p:nvSpPr>
        <p:spPr>
          <a:xfrm>
            <a:off x="8176334" y="1544715"/>
            <a:ext cx="308055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kazako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/</a:t>
            </a: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kazaka</a:t>
            </a: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turco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/</a:t>
            </a: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turca</a:t>
            </a: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mongolo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/</a:t>
            </a: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mongola</a:t>
            </a: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giapponese</a:t>
            </a: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cinese</a:t>
            </a: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coreano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/</a:t>
            </a: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coreana</a:t>
            </a: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filippino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/</a:t>
            </a: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filippina</a:t>
            </a: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vietnamita</a:t>
            </a: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indonesiano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/</a:t>
            </a: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indonesiana</a:t>
            </a: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malesiano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/</a:t>
            </a: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malesiana</a:t>
            </a: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yemenita</a:t>
            </a: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giordano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/</a:t>
            </a: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giordana</a:t>
            </a: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siriano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/</a:t>
            </a: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siriana</a:t>
            </a: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uzbeko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/</a:t>
            </a: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uzbeka</a:t>
            </a: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cambogiano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/</a:t>
            </a: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cambogiana</a:t>
            </a: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iracheno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/</a:t>
            </a: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irachena</a:t>
            </a: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libanese</a:t>
            </a: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israeliano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/</a:t>
            </a: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israeliana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….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88272" y="310717"/>
            <a:ext cx="322259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L’Asia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5471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778" y="1059372"/>
            <a:ext cx="7808003" cy="556336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TextBox 2"/>
          <p:cNvSpPr txBox="1"/>
          <p:nvPr/>
        </p:nvSpPr>
        <p:spPr>
          <a:xfrm>
            <a:off x="190778" y="351486"/>
            <a:ext cx="775020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L’America</a:t>
            </a: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del </a:t>
            </a:r>
            <a:r>
              <a:rPr kumimoji="0" lang="en-GB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sud</a:t>
            </a: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(</a:t>
            </a:r>
            <a:r>
              <a:rPr kumimoji="0" lang="en-GB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il</a:t>
            </a: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Sudamerica</a:t>
            </a: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47356" y="1935332"/>
            <a:ext cx="327586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argentino/argentina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brasiliano/brasiliana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peruviano/peruviana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venezuelano/venezuelana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equadoregno/equadoregna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colombiano/colombiana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cileno/cilena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giamaicano/giamaicana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haitiano/haitiana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cubano/cubana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boliviano/boliviana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guianese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dominicano/dominicana…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84795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496" y="960870"/>
            <a:ext cx="7364120" cy="551095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TextBox 2"/>
          <p:cNvSpPr txBox="1"/>
          <p:nvPr/>
        </p:nvSpPr>
        <p:spPr>
          <a:xfrm>
            <a:off x="501496" y="252984"/>
            <a:ext cx="782122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L’America</a:t>
            </a: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del </a:t>
            </a:r>
            <a:r>
              <a:rPr kumimoji="0" lang="en-GB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nord</a:t>
            </a: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(</a:t>
            </a:r>
            <a:r>
              <a:rPr kumimoji="0" lang="en-GB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il</a:t>
            </a: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Nordamerica</a:t>
            </a: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096435" y="1775534"/>
            <a:ext cx="371974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americano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/</a:t>
            </a: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americana</a:t>
            </a: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canadese</a:t>
            </a: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messicano/messicana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47688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663" y="1019226"/>
            <a:ext cx="7438378" cy="564346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TextBox 2"/>
          <p:cNvSpPr txBox="1"/>
          <p:nvPr/>
        </p:nvSpPr>
        <p:spPr>
          <a:xfrm>
            <a:off x="630314" y="213064"/>
            <a:ext cx="37024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L’Africa</a:t>
            </a: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7812350" y="1695635"/>
            <a:ext cx="333800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algerino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/</a:t>
            </a: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algerina</a:t>
            </a: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libico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/</a:t>
            </a: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libica</a:t>
            </a: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marocchino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/</a:t>
            </a: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marocchina</a:t>
            </a: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egiziano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/</a:t>
            </a: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egiziana</a:t>
            </a: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nigeriano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/</a:t>
            </a: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nigeriana</a:t>
            </a: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sudanese</a:t>
            </a: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eritreo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/</a:t>
            </a: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eritrea</a:t>
            </a: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mozambicano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/</a:t>
            </a: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mozambicana</a:t>
            </a: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sudafricano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/</a:t>
            </a: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sudafricana</a:t>
            </a: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congolese</a:t>
            </a: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ghanese</a:t>
            </a: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senegalese</a:t>
            </a: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etiope</a:t>
            </a: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keniota</a:t>
            </a: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tunisino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/</a:t>
            </a: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tunisina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…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14167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6267" y="492828"/>
            <a:ext cx="6764867" cy="1325563"/>
          </a:xfrm>
        </p:spPr>
        <p:txBody>
          <a:bodyPr/>
          <a:lstStyle/>
          <a:p>
            <a:pPr algn="ctr"/>
            <a:r>
              <a:rPr lang="en-GB" dirty="0" err="1"/>
              <a:t>Aggettivi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54666" y="2579158"/>
            <a:ext cx="2599267" cy="1671108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A/O</a:t>
            </a:r>
          </a:p>
          <a:p>
            <a:pPr marL="0" indent="0">
              <a:buNone/>
            </a:pPr>
            <a:r>
              <a:rPr lang="en-GB" dirty="0"/>
              <a:t>In –a: </a:t>
            </a:r>
            <a:r>
              <a:rPr lang="en-GB" dirty="0" err="1"/>
              <a:t>femminile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In –o: </a:t>
            </a:r>
            <a:r>
              <a:rPr lang="en-GB" dirty="0" err="1"/>
              <a:t>maschile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791200" y="2655261"/>
            <a:ext cx="4699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Sia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femminile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che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maschile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354666" y="4446238"/>
            <a:ext cx="357293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Un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ragazz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italian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Una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ragazz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italian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791200" y="4086479"/>
            <a:ext cx="427566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Un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uom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frances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Una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donn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frances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8" name="Straight Connector 7"/>
          <p:cNvCxnSpPr/>
          <p:nvPr/>
        </p:nvCxnSpPr>
        <p:spPr>
          <a:xfrm flipH="1">
            <a:off x="3141133" y="1600200"/>
            <a:ext cx="1278467" cy="875181"/>
          </a:xfrm>
          <a:prstGeom prst="line">
            <a:avLst/>
          </a:prstGeom>
          <a:ln w="349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4838700" y="1614843"/>
            <a:ext cx="1109133" cy="906177"/>
          </a:xfrm>
          <a:prstGeom prst="line">
            <a:avLst/>
          </a:prstGeom>
          <a:ln w="349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57739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rgbClr val="FF0000"/>
                </a:solidFill>
              </a:rPr>
              <a:t>Il </a:t>
            </a:r>
            <a:r>
              <a:rPr lang="en-GB" b="1" dirty="0" err="1">
                <a:solidFill>
                  <a:srgbClr val="FF0000"/>
                </a:solidFill>
              </a:rPr>
              <a:t>verbo</a:t>
            </a:r>
            <a:r>
              <a:rPr lang="en-GB" b="1" dirty="0">
                <a:solidFill>
                  <a:srgbClr val="FF0000"/>
                </a:solidFill>
              </a:rPr>
              <a:t> </a:t>
            </a:r>
            <a:r>
              <a:rPr lang="en-GB" b="1" dirty="0" err="1">
                <a:solidFill>
                  <a:srgbClr val="FF0000"/>
                </a:solidFill>
              </a:rPr>
              <a:t>essere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3708400" cy="352530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B050"/>
                </a:solidFill>
              </a:rPr>
              <a:t>Di dove </a:t>
            </a:r>
            <a:r>
              <a:rPr lang="en-GB" dirty="0" err="1">
                <a:solidFill>
                  <a:srgbClr val="FF0000"/>
                </a:solidFill>
              </a:rPr>
              <a:t>sei</a:t>
            </a:r>
            <a:r>
              <a:rPr lang="en-GB" dirty="0">
                <a:solidFill>
                  <a:srgbClr val="00B050"/>
                </a:solidFill>
              </a:rPr>
              <a:t>?</a:t>
            </a:r>
          </a:p>
          <a:p>
            <a:r>
              <a:rPr lang="en-GB" dirty="0" err="1">
                <a:solidFill>
                  <a:srgbClr val="FF0000"/>
                </a:solidFill>
              </a:rPr>
              <a:t>Sono</a:t>
            </a:r>
            <a:r>
              <a:rPr lang="en-GB" dirty="0">
                <a:solidFill>
                  <a:srgbClr val="00B050"/>
                </a:solidFill>
              </a:rPr>
              <a:t> </a:t>
            </a:r>
            <a:r>
              <a:rPr lang="en-GB" dirty="0" err="1">
                <a:solidFill>
                  <a:srgbClr val="00B050"/>
                </a:solidFill>
              </a:rPr>
              <a:t>italiana</a:t>
            </a:r>
            <a:r>
              <a:rPr lang="en-GB" dirty="0">
                <a:solidFill>
                  <a:srgbClr val="00B050"/>
                </a:solidFill>
              </a:rPr>
              <a:t>, di Roma.</a:t>
            </a:r>
          </a:p>
          <a:p>
            <a:endParaRPr lang="en-GB" dirty="0"/>
          </a:p>
          <a:p>
            <a:r>
              <a:rPr lang="en-GB" dirty="0">
                <a:solidFill>
                  <a:srgbClr val="0070C0"/>
                </a:solidFill>
              </a:rPr>
              <a:t>Di </a:t>
            </a:r>
            <a:r>
              <a:rPr lang="en-GB" dirty="0" err="1">
                <a:solidFill>
                  <a:srgbClr val="0070C0"/>
                </a:solidFill>
              </a:rPr>
              <a:t>dov’</a:t>
            </a:r>
            <a:r>
              <a:rPr lang="en-GB" dirty="0" err="1">
                <a:solidFill>
                  <a:srgbClr val="FF0000"/>
                </a:solidFill>
              </a:rPr>
              <a:t>è</a:t>
            </a:r>
            <a:r>
              <a:rPr lang="en-GB" dirty="0">
                <a:solidFill>
                  <a:srgbClr val="0070C0"/>
                </a:solidFill>
              </a:rPr>
              <a:t> Roberto?</a:t>
            </a:r>
          </a:p>
          <a:p>
            <a:r>
              <a:rPr lang="en-GB" dirty="0">
                <a:solidFill>
                  <a:srgbClr val="FF0000"/>
                </a:solidFill>
              </a:rPr>
              <a:t>È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italiano</a:t>
            </a:r>
            <a:r>
              <a:rPr lang="en-GB" dirty="0">
                <a:solidFill>
                  <a:srgbClr val="0070C0"/>
                </a:solidFill>
              </a:rPr>
              <a:t>, di Milano</a:t>
            </a:r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4916184" y="1962363"/>
            <a:ext cx="302060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Io </a:t>
            </a:r>
            <a:r>
              <a:rPr lang="en-GB" sz="2800" dirty="0" err="1" smtClean="0"/>
              <a:t>sono</a:t>
            </a:r>
            <a:endParaRPr lang="en-GB" sz="2800" dirty="0" smtClean="0"/>
          </a:p>
          <a:p>
            <a:r>
              <a:rPr lang="en-GB" sz="2800" dirty="0" err="1" smtClean="0"/>
              <a:t>Tu</a:t>
            </a:r>
            <a:r>
              <a:rPr lang="en-GB" sz="2800" dirty="0" smtClean="0"/>
              <a:t> </a:t>
            </a:r>
            <a:r>
              <a:rPr lang="en-GB" sz="2800" dirty="0" err="1" smtClean="0"/>
              <a:t>sei</a:t>
            </a:r>
            <a:endParaRPr lang="en-GB" sz="2800" dirty="0" smtClean="0"/>
          </a:p>
          <a:p>
            <a:r>
              <a:rPr lang="en-GB" sz="2800" dirty="0" err="1" smtClean="0"/>
              <a:t>Lui</a:t>
            </a:r>
            <a:r>
              <a:rPr lang="en-GB" sz="2800" dirty="0" smtClean="0"/>
              <a:t>/lei/Lei è</a:t>
            </a:r>
          </a:p>
          <a:p>
            <a:r>
              <a:rPr lang="en-GB" sz="2800" dirty="0" err="1" smtClean="0"/>
              <a:t>Noi</a:t>
            </a:r>
            <a:r>
              <a:rPr lang="en-GB" sz="2800" dirty="0" smtClean="0"/>
              <a:t> </a:t>
            </a:r>
            <a:r>
              <a:rPr lang="en-GB" sz="2800" dirty="0" err="1" smtClean="0"/>
              <a:t>siamo</a:t>
            </a:r>
            <a:endParaRPr lang="en-GB" sz="2800" dirty="0" smtClean="0"/>
          </a:p>
          <a:p>
            <a:r>
              <a:rPr lang="en-GB" sz="2800" dirty="0" err="1" smtClean="0"/>
              <a:t>Voi</a:t>
            </a:r>
            <a:r>
              <a:rPr lang="en-GB" sz="2800" dirty="0" smtClean="0"/>
              <a:t> </a:t>
            </a:r>
            <a:r>
              <a:rPr lang="en-GB" sz="2800" dirty="0" err="1" smtClean="0"/>
              <a:t>siete</a:t>
            </a:r>
            <a:endParaRPr lang="en-GB" sz="2800" dirty="0" smtClean="0"/>
          </a:p>
          <a:p>
            <a:r>
              <a:rPr lang="en-GB" sz="2800" dirty="0" err="1" smtClean="0"/>
              <a:t>Loro</a:t>
            </a:r>
            <a:r>
              <a:rPr lang="en-GB" sz="2800" dirty="0" smtClean="0"/>
              <a:t> </a:t>
            </a:r>
            <a:r>
              <a:rPr lang="en-GB" sz="2800" dirty="0" err="1" smtClean="0"/>
              <a:t>sono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503816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</TotalTime>
  <Words>183</Words>
  <Application>Microsoft Office PowerPoint</Application>
  <PresentationFormat>Widescreen</PresentationFormat>
  <Paragraphs>102</Paragraphs>
  <Slides>8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Viaggio attorno al mondo</vt:lpstr>
      <vt:lpstr>L’Europa</vt:lpstr>
      <vt:lpstr>PowerPoint Presentation</vt:lpstr>
      <vt:lpstr>PowerPoint Presentation</vt:lpstr>
      <vt:lpstr>PowerPoint Presentation</vt:lpstr>
      <vt:lpstr>PowerPoint Presentation</vt:lpstr>
      <vt:lpstr>Aggettivi</vt:lpstr>
      <vt:lpstr>Il verbo essere</vt:lpstr>
    </vt:vector>
  </TitlesOfParts>
  <Company>Cardiff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Viaggio attorno al mondo</dc:title>
  <dc:creator>insrv</dc:creator>
  <cp:lastModifiedBy>Alessandra Palidda</cp:lastModifiedBy>
  <cp:revision>5</cp:revision>
  <dcterms:created xsi:type="dcterms:W3CDTF">2018-11-04T14:33:57Z</dcterms:created>
  <dcterms:modified xsi:type="dcterms:W3CDTF">2018-11-05T12:30:06Z</dcterms:modified>
</cp:coreProperties>
</file>