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liver King (1601178)" initials="OK(" lastIdx="2" clrIdx="0">
    <p:extLst>
      <p:ext uri="{19B8F6BF-5375-455C-9EA6-DF929625EA0E}">
        <p15:presenceInfo xmlns:p15="http://schemas.microsoft.com/office/powerpoint/2012/main" userId="S-1-5-21-809251214-2178901256-4152538893-2097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11/22/2018</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books.google.co.uk/books?id=QcbJInkd_iMC&amp;printsec=frontcover&amp;dq=skinner+positive+reinforcement&amp;hl=en&amp;sa=X&amp;ved=0ahUKEwjK36u3oePeAhWCbMAKHSG_CzoQ6AEILjAB#v=onepage&amp;q=positive%20reinforcment&amp;f=fals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 Placement Experience </a:t>
            </a:r>
            <a:endParaRPr lang="en-GB" dirty="0"/>
          </a:p>
        </p:txBody>
      </p:sp>
      <p:sp>
        <p:nvSpPr>
          <p:cNvPr id="3" name="Subtitle 2"/>
          <p:cNvSpPr>
            <a:spLocks noGrp="1"/>
          </p:cNvSpPr>
          <p:nvPr>
            <p:ph type="subTitle" idx="1"/>
          </p:nvPr>
        </p:nvSpPr>
        <p:spPr/>
        <p:txBody>
          <a:bodyPr/>
          <a:lstStyle/>
          <a:p>
            <a:r>
              <a:rPr lang="en-GB" dirty="0" smtClean="0"/>
              <a:t>-By Oliver King</a:t>
            </a:r>
            <a:endParaRPr lang="en-GB" dirty="0"/>
          </a:p>
        </p:txBody>
      </p:sp>
      <p:sp>
        <p:nvSpPr>
          <p:cNvPr id="4" name="TextBox 3"/>
          <p:cNvSpPr txBox="1"/>
          <p:nvPr/>
        </p:nvSpPr>
        <p:spPr>
          <a:xfrm>
            <a:off x="11454938" y="6334298"/>
            <a:ext cx="312906" cy="369332"/>
          </a:xfrm>
          <a:prstGeom prst="rect">
            <a:avLst/>
          </a:prstGeom>
          <a:noFill/>
        </p:spPr>
        <p:txBody>
          <a:bodyPr wrap="none" rtlCol="0">
            <a:spAutoFit/>
          </a:bodyPr>
          <a:lstStyle/>
          <a:p>
            <a:r>
              <a:rPr lang="en-GB" dirty="0" smtClean="0"/>
              <a:t>1</a:t>
            </a:r>
            <a:endParaRPr lang="en-GB" dirty="0"/>
          </a:p>
        </p:txBody>
      </p:sp>
    </p:spTree>
    <p:extLst>
      <p:ext uri="{BB962C8B-B14F-4D97-AF65-F5344CB8AC3E}">
        <p14:creationId xmlns:p14="http://schemas.microsoft.com/office/powerpoint/2010/main" val="2427156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27" y="0"/>
            <a:ext cx="12108873" cy="1507067"/>
          </a:xfrm>
        </p:spPr>
        <p:txBody>
          <a:bodyPr/>
          <a:lstStyle/>
          <a:p>
            <a:r>
              <a:rPr lang="en-GB" dirty="0" smtClean="0"/>
              <a:t>Introduction</a:t>
            </a:r>
            <a:endParaRPr lang="en-GB" dirty="0"/>
          </a:p>
        </p:txBody>
      </p:sp>
      <p:sp>
        <p:nvSpPr>
          <p:cNvPr id="4" name="TextBox 3"/>
          <p:cNvSpPr txBox="1"/>
          <p:nvPr/>
        </p:nvSpPr>
        <p:spPr>
          <a:xfrm>
            <a:off x="631768" y="1986742"/>
            <a:ext cx="7326900" cy="1477328"/>
          </a:xfrm>
          <a:prstGeom prst="rect">
            <a:avLst/>
          </a:prstGeom>
          <a:noFill/>
        </p:spPr>
        <p:txBody>
          <a:bodyPr wrap="square" rtlCol="0">
            <a:spAutoFit/>
          </a:bodyPr>
          <a:lstStyle/>
          <a:p>
            <a:r>
              <a:rPr lang="en-GB" dirty="0" smtClean="0"/>
              <a:t>.The Placement went according to plan with very few setbacks.</a:t>
            </a:r>
          </a:p>
          <a:p>
            <a:r>
              <a:rPr lang="en-GB" dirty="0" smtClean="0"/>
              <a:t>.I was able to gather a week’s worth of notes.</a:t>
            </a:r>
          </a:p>
          <a:p>
            <a:r>
              <a:rPr lang="en-GB" dirty="0" smtClean="0"/>
              <a:t>.Everything went according to plan.</a:t>
            </a:r>
          </a:p>
          <a:p>
            <a:r>
              <a:rPr lang="en-GB" dirty="0" smtClean="0"/>
              <a:t>.To begin with I’ll talk about discipline within the classroom and how that relates to teaching methodology.</a:t>
            </a:r>
            <a:endParaRPr lang="en-GB" dirty="0"/>
          </a:p>
        </p:txBody>
      </p:sp>
      <p:sp>
        <p:nvSpPr>
          <p:cNvPr id="3" name="TextBox 2"/>
          <p:cNvSpPr txBox="1"/>
          <p:nvPr/>
        </p:nvSpPr>
        <p:spPr>
          <a:xfrm>
            <a:off x="11454939" y="6359237"/>
            <a:ext cx="312906" cy="369332"/>
          </a:xfrm>
          <a:prstGeom prst="rect">
            <a:avLst/>
          </a:prstGeom>
          <a:noFill/>
        </p:spPr>
        <p:txBody>
          <a:bodyPr wrap="none" rtlCol="0">
            <a:spAutoFit/>
          </a:bodyPr>
          <a:lstStyle/>
          <a:p>
            <a:r>
              <a:rPr lang="en-GB" dirty="0" smtClean="0"/>
              <a:t>2</a:t>
            </a:r>
            <a:endParaRPr lang="en-GB" dirty="0"/>
          </a:p>
        </p:txBody>
      </p:sp>
    </p:spTree>
    <p:extLst>
      <p:ext uri="{BB962C8B-B14F-4D97-AF65-F5344CB8AC3E}">
        <p14:creationId xmlns:p14="http://schemas.microsoft.com/office/powerpoint/2010/main" val="1538239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9425" y="323460"/>
            <a:ext cx="8215883" cy="1507067"/>
          </a:xfrm>
        </p:spPr>
        <p:txBody>
          <a:bodyPr>
            <a:normAutofit/>
          </a:bodyPr>
          <a:lstStyle/>
          <a:p>
            <a:r>
              <a:rPr lang="en-GB" dirty="0" smtClean="0"/>
              <a:t>Things I noticed while on placement...</a:t>
            </a:r>
            <a:endParaRPr lang="en-GB" dirty="0"/>
          </a:p>
        </p:txBody>
      </p:sp>
      <p:sp>
        <p:nvSpPr>
          <p:cNvPr id="7" name="TextBox 6"/>
          <p:cNvSpPr txBox="1"/>
          <p:nvPr/>
        </p:nvSpPr>
        <p:spPr>
          <a:xfrm>
            <a:off x="4842933" y="1554415"/>
            <a:ext cx="6993468" cy="2585323"/>
          </a:xfrm>
          <a:prstGeom prst="rect">
            <a:avLst/>
          </a:prstGeom>
          <a:noFill/>
        </p:spPr>
        <p:txBody>
          <a:bodyPr wrap="square" rtlCol="0">
            <a:spAutoFit/>
          </a:bodyPr>
          <a:lstStyle/>
          <a:p>
            <a:r>
              <a:rPr lang="en-GB" dirty="0" smtClean="0"/>
              <a:t>.For my placement I noticed in regards to discipline; discipline varies between teachers some lessons are ‘heavy’ on discipline  for example boy-girl-boy arrangements</a:t>
            </a:r>
          </a:p>
          <a:p>
            <a:r>
              <a:rPr lang="en-GB" dirty="0" smtClean="0"/>
              <a:t>.Other teachers make jokes and apply the use of sarcasm to maintain discipline and to keep pupils ‘on their toes’.</a:t>
            </a:r>
          </a:p>
          <a:p>
            <a:r>
              <a:rPr lang="en-GB" dirty="0" smtClean="0"/>
              <a:t>.I found classes with the boy-girl-boy arrangement were much more well-behaved and the general feel for the class I felt was better suited for applying teaching.</a:t>
            </a:r>
          </a:p>
          <a:p>
            <a:endParaRPr lang="en-GB" dirty="0"/>
          </a:p>
        </p:txBody>
      </p:sp>
      <p:sp>
        <p:nvSpPr>
          <p:cNvPr id="12" name="TextBox 11"/>
          <p:cNvSpPr txBox="1"/>
          <p:nvPr/>
        </p:nvSpPr>
        <p:spPr>
          <a:xfrm>
            <a:off x="681643" y="4139738"/>
            <a:ext cx="8911091" cy="2031325"/>
          </a:xfrm>
          <a:prstGeom prst="rect">
            <a:avLst/>
          </a:prstGeom>
          <a:noFill/>
        </p:spPr>
        <p:txBody>
          <a:bodyPr wrap="square" rtlCol="0">
            <a:spAutoFit/>
          </a:bodyPr>
          <a:lstStyle/>
          <a:p>
            <a:r>
              <a:rPr lang="en-GB" dirty="0" smtClean="0"/>
              <a:t>.Most seating arrangements in most classes 75% of the time particularly in English lesson classrooms and religious studies were arranged in rows which I found particularly perplexing because it encouraged individual work but did not allow for much classroom discussion and they were afflicted with much more noise with classrooms with no particular seating arrangement.</a:t>
            </a:r>
          </a:p>
          <a:p>
            <a:r>
              <a:rPr lang="en-GB" dirty="0" smtClean="0"/>
              <a:t>.the individual classroom seating arrangement pro and cons are listed on the image just up above.</a:t>
            </a:r>
            <a:endParaRPr lang="en-GB" dirty="0"/>
          </a:p>
        </p:txBody>
      </p:sp>
      <p:pic>
        <p:nvPicPr>
          <p:cNvPr id="1026" name="Picture 2" descr="Image result for types of seating arrangement in schoo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643" y="323460"/>
            <a:ext cx="3823758" cy="36096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185848" y="3893618"/>
            <a:ext cx="1152880" cy="369332"/>
          </a:xfrm>
          <a:prstGeom prst="rect">
            <a:avLst/>
          </a:prstGeom>
          <a:noFill/>
        </p:spPr>
        <p:txBody>
          <a:bodyPr wrap="none" rtlCol="0">
            <a:spAutoFit/>
          </a:bodyPr>
          <a:lstStyle/>
          <a:p>
            <a:r>
              <a:rPr lang="en-GB" dirty="0" smtClean="0"/>
              <a:t>Image A</a:t>
            </a:r>
            <a:endParaRPr lang="en-GB" dirty="0"/>
          </a:p>
        </p:txBody>
      </p:sp>
      <p:sp>
        <p:nvSpPr>
          <p:cNvPr id="4" name="TextBox 3"/>
          <p:cNvSpPr txBox="1"/>
          <p:nvPr/>
        </p:nvSpPr>
        <p:spPr>
          <a:xfrm>
            <a:off x="11269134" y="6324600"/>
            <a:ext cx="312906" cy="369332"/>
          </a:xfrm>
          <a:prstGeom prst="rect">
            <a:avLst/>
          </a:prstGeom>
          <a:noFill/>
        </p:spPr>
        <p:txBody>
          <a:bodyPr wrap="none" rtlCol="0">
            <a:spAutoFit/>
          </a:bodyPr>
          <a:lstStyle/>
          <a:p>
            <a:r>
              <a:rPr lang="en-GB" dirty="0" smtClean="0"/>
              <a:t>3</a:t>
            </a:r>
            <a:endParaRPr lang="en-GB" dirty="0"/>
          </a:p>
        </p:txBody>
      </p:sp>
    </p:spTree>
    <p:extLst>
      <p:ext uri="{BB962C8B-B14F-4D97-AF65-F5344CB8AC3E}">
        <p14:creationId xmlns:p14="http://schemas.microsoft.com/office/powerpoint/2010/main" val="1175289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5176" y="486835"/>
            <a:ext cx="6568024" cy="1107014"/>
          </a:xfrm>
        </p:spPr>
        <p:txBody>
          <a:bodyPr>
            <a:normAutofit fontScale="90000"/>
          </a:bodyPr>
          <a:lstStyle/>
          <a:p>
            <a:r>
              <a:rPr lang="en-GB" dirty="0" smtClean="0"/>
              <a:t>Little evidence of the ‘skinner box’ technique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200" y="501651"/>
            <a:ext cx="4353976" cy="2512483"/>
          </a:xfrm>
          <a:prstGeom prst="rect">
            <a:avLst/>
          </a:prstGeom>
        </p:spPr>
      </p:pic>
      <p:sp>
        <p:nvSpPr>
          <p:cNvPr id="5" name="TextBox 4"/>
          <p:cNvSpPr txBox="1"/>
          <p:nvPr/>
        </p:nvSpPr>
        <p:spPr>
          <a:xfrm>
            <a:off x="5065176" y="1481665"/>
            <a:ext cx="5839891" cy="1754326"/>
          </a:xfrm>
          <a:prstGeom prst="rect">
            <a:avLst/>
          </a:prstGeom>
          <a:noFill/>
        </p:spPr>
        <p:txBody>
          <a:bodyPr wrap="square" rtlCol="0">
            <a:spAutoFit/>
          </a:bodyPr>
          <a:lstStyle/>
          <a:p>
            <a:r>
              <a:rPr lang="en-GB" dirty="0" smtClean="0"/>
              <a:t>.There was little evidence of a reward system or negative reinforcement system for example students while I was there I did not see any merits  being given out even though I do believe they had a merit system. Last year I saw example of sweets given out but I did not see it this year.</a:t>
            </a:r>
            <a:endParaRPr lang="en-GB" dirty="0"/>
          </a:p>
        </p:txBody>
      </p:sp>
      <p:sp>
        <p:nvSpPr>
          <p:cNvPr id="7" name="TextBox 6"/>
          <p:cNvSpPr txBox="1"/>
          <p:nvPr/>
        </p:nvSpPr>
        <p:spPr>
          <a:xfrm>
            <a:off x="711200" y="3235991"/>
            <a:ext cx="8398933" cy="2031325"/>
          </a:xfrm>
          <a:prstGeom prst="rect">
            <a:avLst/>
          </a:prstGeom>
          <a:noFill/>
        </p:spPr>
        <p:txBody>
          <a:bodyPr wrap="square" rtlCol="0">
            <a:spAutoFit/>
          </a:bodyPr>
          <a:lstStyle/>
          <a:p>
            <a:r>
              <a:rPr lang="en-GB" dirty="0" smtClean="0"/>
              <a:t>.There was however evidence of enforcement of the curriculum and students with teacher’s satisfaction – were measured by how well students were behaved in class and how well their marks were during GCSE mock exams.</a:t>
            </a:r>
          </a:p>
          <a:p>
            <a:r>
              <a:rPr lang="en-GB" dirty="0" smtClean="0"/>
              <a:t>.So positive reinforcement was not clear to see much like the ‘skinner box’ or ‘operant chamber’ experiment where mice were rewarded through positive stimuli.</a:t>
            </a:r>
            <a:endParaRPr lang="en-GB" dirty="0"/>
          </a:p>
        </p:txBody>
      </p:sp>
      <p:sp>
        <p:nvSpPr>
          <p:cNvPr id="3" name="TextBox 2"/>
          <p:cNvSpPr txBox="1"/>
          <p:nvPr/>
        </p:nvSpPr>
        <p:spPr>
          <a:xfrm flipH="1">
            <a:off x="2424851" y="2940397"/>
            <a:ext cx="1173481" cy="369332"/>
          </a:xfrm>
          <a:prstGeom prst="rect">
            <a:avLst/>
          </a:prstGeom>
          <a:noFill/>
        </p:spPr>
        <p:txBody>
          <a:bodyPr wrap="square" rtlCol="0">
            <a:spAutoFit/>
          </a:bodyPr>
          <a:lstStyle/>
          <a:p>
            <a:r>
              <a:rPr lang="en-GB" dirty="0" smtClean="0"/>
              <a:t>Image B</a:t>
            </a:r>
            <a:endParaRPr lang="en-GB" dirty="0"/>
          </a:p>
        </p:txBody>
      </p:sp>
      <p:sp>
        <p:nvSpPr>
          <p:cNvPr id="6" name="TextBox 5"/>
          <p:cNvSpPr txBox="1"/>
          <p:nvPr/>
        </p:nvSpPr>
        <p:spPr>
          <a:xfrm>
            <a:off x="11243733" y="6316133"/>
            <a:ext cx="312906" cy="369332"/>
          </a:xfrm>
          <a:prstGeom prst="rect">
            <a:avLst/>
          </a:prstGeom>
          <a:noFill/>
        </p:spPr>
        <p:txBody>
          <a:bodyPr wrap="none" rtlCol="0">
            <a:spAutoFit/>
          </a:bodyPr>
          <a:lstStyle/>
          <a:p>
            <a:r>
              <a:rPr lang="en-GB" dirty="0" smtClean="0"/>
              <a:t>4</a:t>
            </a:r>
            <a:endParaRPr lang="en-GB" dirty="0"/>
          </a:p>
        </p:txBody>
      </p:sp>
    </p:spTree>
    <p:extLst>
      <p:ext uri="{BB962C8B-B14F-4D97-AF65-F5344CB8AC3E}">
        <p14:creationId xmlns:p14="http://schemas.microsoft.com/office/powerpoint/2010/main" val="1898790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7612" y="0"/>
            <a:ext cx="6054388" cy="1507067"/>
          </a:xfrm>
        </p:spPr>
        <p:txBody>
          <a:bodyPr/>
          <a:lstStyle/>
          <a:p>
            <a:r>
              <a:rPr lang="en-GB" dirty="0" smtClean="0"/>
              <a:t>Critical engagement…</a:t>
            </a:r>
            <a:endParaRPr lang="en-GB" dirty="0"/>
          </a:p>
        </p:txBody>
      </p:sp>
      <p:sp>
        <p:nvSpPr>
          <p:cNvPr id="4" name="TextBox 3"/>
          <p:cNvSpPr txBox="1"/>
          <p:nvPr/>
        </p:nvSpPr>
        <p:spPr>
          <a:xfrm>
            <a:off x="314036" y="1699490"/>
            <a:ext cx="9042400" cy="3416320"/>
          </a:xfrm>
          <a:prstGeom prst="rect">
            <a:avLst/>
          </a:prstGeom>
          <a:noFill/>
        </p:spPr>
        <p:txBody>
          <a:bodyPr wrap="square" rtlCol="0">
            <a:spAutoFit/>
          </a:bodyPr>
          <a:lstStyle/>
          <a:p>
            <a:r>
              <a:rPr lang="en-GB" dirty="0" smtClean="0"/>
              <a:t>.To critically engage pupils some teachers spoke with a ‘loud’ voice to critically engage students. Effective strategy for keeping students alert, pupils never knew when teacher was angry which kept pupils on ‘on their toes’ very evident in chemistry classes.</a:t>
            </a:r>
          </a:p>
          <a:p>
            <a:r>
              <a:rPr lang="en-GB" dirty="0" smtClean="0"/>
              <a:t>.Evidence of </a:t>
            </a:r>
            <a:r>
              <a:rPr lang="en-GB" dirty="0" smtClean="0"/>
              <a:t>Bruner </a:t>
            </a:r>
            <a:r>
              <a:rPr lang="en-GB" dirty="0" smtClean="0"/>
              <a:t>‘work through play’ technique during DT lessons during on of the DT lessons pupils were able to create a lorry USB stick which the pupils designed the lorry through the 3d printer software.</a:t>
            </a:r>
          </a:p>
          <a:p>
            <a:r>
              <a:rPr lang="en-GB" dirty="0" smtClean="0"/>
              <a:t>.There were a lot of evidence on walls of English rooms where students were expected to create work which was later put up on the walls so there was evidence of reward system in English lessons where students best work was put up on walls and evidence of group work to critically engage pupils during English lessons. Evidence of </a:t>
            </a:r>
            <a:r>
              <a:rPr lang="en-GB" dirty="0" smtClean="0"/>
              <a:t>Bruner </a:t>
            </a:r>
            <a:r>
              <a:rPr lang="en-GB" dirty="0" smtClean="0"/>
              <a:t>yet again with a child centred approach</a:t>
            </a:r>
            <a:endParaRPr lang="en-GB" dirty="0"/>
          </a:p>
        </p:txBody>
      </p:sp>
      <p:sp>
        <p:nvSpPr>
          <p:cNvPr id="3" name="TextBox 2"/>
          <p:cNvSpPr txBox="1"/>
          <p:nvPr/>
        </p:nvSpPr>
        <p:spPr>
          <a:xfrm>
            <a:off x="11159067" y="6282266"/>
            <a:ext cx="312906" cy="369332"/>
          </a:xfrm>
          <a:prstGeom prst="rect">
            <a:avLst/>
          </a:prstGeom>
          <a:noFill/>
        </p:spPr>
        <p:txBody>
          <a:bodyPr wrap="none" rtlCol="0">
            <a:spAutoFit/>
          </a:bodyPr>
          <a:lstStyle/>
          <a:p>
            <a:r>
              <a:rPr lang="en-GB" dirty="0" smtClean="0"/>
              <a:t>5</a:t>
            </a:r>
            <a:endParaRPr lang="en-GB" dirty="0"/>
          </a:p>
        </p:txBody>
      </p:sp>
    </p:spTree>
    <p:extLst>
      <p:ext uri="{BB962C8B-B14F-4D97-AF65-F5344CB8AC3E}">
        <p14:creationId xmlns:p14="http://schemas.microsoft.com/office/powerpoint/2010/main" val="2163241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0254" y="0"/>
            <a:ext cx="7888576" cy="1507067"/>
          </a:xfrm>
        </p:spPr>
        <p:txBody>
          <a:bodyPr/>
          <a:lstStyle/>
          <a:p>
            <a:r>
              <a:rPr lang="en-GB" dirty="0" smtClean="0"/>
              <a:t>Evidence of Montessori…</a:t>
            </a:r>
            <a:endParaRPr lang="en-GB" dirty="0"/>
          </a:p>
        </p:txBody>
      </p:sp>
      <p:sp>
        <p:nvSpPr>
          <p:cNvPr id="4" name="TextBox 3"/>
          <p:cNvSpPr txBox="1"/>
          <p:nvPr/>
        </p:nvSpPr>
        <p:spPr>
          <a:xfrm>
            <a:off x="92364" y="1302327"/>
            <a:ext cx="10704945" cy="3416320"/>
          </a:xfrm>
          <a:prstGeom prst="rect">
            <a:avLst/>
          </a:prstGeom>
          <a:noFill/>
        </p:spPr>
        <p:txBody>
          <a:bodyPr wrap="square" rtlCol="0">
            <a:spAutoFit/>
          </a:bodyPr>
          <a:lstStyle/>
          <a:p>
            <a:r>
              <a:rPr lang="en-GB" dirty="0" smtClean="0"/>
              <a:t>.There was not much evidence of independent learning in Bro Pedr this time round.</a:t>
            </a:r>
          </a:p>
          <a:p>
            <a:r>
              <a:rPr lang="en-GB" dirty="0" smtClean="0"/>
              <a:t>.much of the independent learning stemmed from individual homework, exercises in the classroom and mock exam papers that pupils were expected to complete for GCSE and regular homework for everyone else which seems expected and met my expectations of the school.</a:t>
            </a:r>
          </a:p>
          <a:p>
            <a:r>
              <a:rPr lang="en-GB" dirty="0" smtClean="0"/>
              <a:t>.There was not much evidence of over-compensation for individualistic styles of learning instead there was dispensations of criteria that met </a:t>
            </a:r>
            <a:r>
              <a:rPr lang="en-GB" dirty="0" smtClean="0"/>
              <a:t>Bruner </a:t>
            </a:r>
            <a:r>
              <a:rPr lang="en-GB" dirty="0" smtClean="0"/>
              <a:t>and </a:t>
            </a:r>
            <a:r>
              <a:rPr lang="en-GB" dirty="0" smtClean="0"/>
              <a:t>Skinner </a:t>
            </a:r>
            <a:r>
              <a:rPr lang="en-GB" dirty="0" smtClean="0"/>
              <a:t>but not much for Montessori.</a:t>
            </a:r>
          </a:p>
          <a:p>
            <a:r>
              <a:rPr lang="en-GB" dirty="0" smtClean="0"/>
              <a:t>.Students were left to their own devises whether or not they wanted to learn in some lower set classes though there is only so much a teacher can do to try and critically engage students if they were misbehaving and the teacher at the start of the class even said that I would notice for sure that it was definitely a lower set class for science.</a:t>
            </a:r>
            <a:endParaRPr lang="en-GB" dirty="0"/>
          </a:p>
        </p:txBody>
      </p:sp>
      <p:sp>
        <p:nvSpPr>
          <p:cNvPr id="3" name="TextBox 2"/>
          <p:cNvSpPr txBox="1"/>
          <p:nvPr/>
        </p:nvSpPr>
        <p:spPr>
          <a:xfrm>
            <a:off x="11114116" y="6251170"/>
            <a:ext cx="312906" cy="369332"/>
          </a:xfrm>
          <a:prstGeom prst="rect">
            <a:avLst/>
          </a:prstGeom>
          <a:noFill/>
        </p:spPr>
        <p:txBody>
          <a:bodyPr wrap="none" rtlCol="0">
            <a:spAutoFit/>
          </a:bodyPr>
          <a:lstStyle/>
          <a:p>
            <a:r>
              <a:rPr lang="en-GB" dirty="0" smtClean="0"/>
              <a:t>6</a:t>
            </a:r>
            <a:endParaRPr lang="en-GB" dirty="0"/>
          </a:p>
        </p:txBody>
      </p:sp>
    </p:spTree>
    <p:extLst>
      <p:ext uri="{BB962C8B-B14F-4D97-AF65-F5344CB8AC3E}">
        <p14:creationId xmlns:p14="http://schemas.microsoft.com/office/powerpoint/2010/main" val="2832523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0"/>
            <a:ext cx="8534400" cy="1507067"/>
          </a:xfrm>
        </p:spPr>
        <p:txBody>
          <a:bodyPr/>
          <a:lstStyle/>
          <a:p>
            <a:r>
              <a:rPr lang="en-GB" dirty="0" smtClean="0"/>
              <a:t>Evidence of A.S. Neill…</a:t>
            </a:r>
            <a:endParaRPr lang="en-GB" dirty="0"/>
          </a:p>
        </p:txBody>
      </p:sp>
      <p:sp>
        <p:nvSpPr>
          <p:cNvPr id="4" name="TextBox 3"/>
          <p:cNvSpPr txBox="1"/>
          <p:nvPr/>
        </p:nvSpPr>
        <p:spPr>
          <a:xfrm>
            <a:off x="175491" y="1154545"/>
            <a:ext cx="10141527" cy="4524315"/>
          </a:xfrm>
          <a:prstGeom prst="rect">
            <a:avLst/>
          </a:prstGeom>
          <a:noFill/>
        </p:spPr>
        <p:txBody>
          <a:bodyPr wrap="square" rtlCol="0">
            <a:spAutoFit/>
          </a:bodyPr>
          <a:lstStyle/>
          <a:p>
            <a:r>
              <a:rPr lang="en-GB" dirty="0" smtClean="0"/>
              <a:t>.Students were lead to be critically engaged in their own way which was something quite unique about Bro Pedr which I did not notice the first time round that some pupils were not penalised in such a way for misbehaving and only when most certain anarchy was about to ensue that they were penalised so that some lessons were governed in a way that students by their own </a:t>
            </a:r>
            <a:r>
              <a:rPr lang="en-GB" dirty="0" err="1" smtClean="0"/>
              <a:t>defises</a:t>
            </a:r>
            <a:r>
              <a:rPr lang="en-GB" dirty="0" smtClean="0"/>
              <a:t> always came round to the teachers way of thinking and that they always decided amongst themselves that by listening and doing as the teacher instructed that they will indeed learn. </a:t>
            </a:r>
          </a:p>
          <a:p>
            <a:r>
              <a:rPr lang="en-GB" dirty="0" smtClean="0"/>
              <a:t>.This style of thinking for lower set classes has its draw backs some students cannot critically engage with the classroom setting because of some other students behaviour however with this mode of learning students always come round to the teacher’s style of learning on the other hand.</a:t>
            </a:r>
          </a:p>
          <a:p>
            <a:r>
              <a:rPr lang="en-GB" dirty="0" smtClean="0"/>
              <a:t>.There were problems with some students that evidently had ADHD and could not sit down for very long and they were not penalised so an A.S Neill style of learning was more beneficial because pupils were </a:t>
            </a:r>
            <a:r>
              <a:rPr lang="en-GB" dirty="0"/>
              <a:t>being </a:t>
            </a:r>
            <a:r>
              <a:rPr lang="en-GB" dirty="0" smtClean="0"/>
              <a:t>coerced into learning rather than being penalised in a way that pupils with learning difficulties were penalised for misbehaving they came round by their own accord.</a:t>
            </a:r>
            <a:endParaRPr lang="en-GB" dirty="0"/>
          </a:p>
        </p:txBody>
      </p:sp>
      <p:sp>
        <p:nvSpPr>
          <p:cNvPr id="3" name="TextBox 2"/>
          <p:cNvSpPr txBox="1"/>
          <p:nvPr/>
        </p:nvSpPr>
        <p:spPr>
          <a:xfrm>
            <a:off x="11130742" y="6192982"/>
            <a:ext cx="312906" cy="369332"/>
          </a:xfrm>
          <a:prstGeom prst="rect">
            <a:avLst/>
          </a:prstGeom>
          <a:noFill/>
        </p:spPr>
        <p:txBody>
          <a:bodyPr wrap="none" rtlCol="0">
            <a:spAutoFit/>
          </a:bodyPr>
          <a:lstStyle/>
          <a:p>
            <a:r>
              <a:rPr lang="en-GB" dirty="0" smtClean="0"/>
              <a:t>7</a:t>
            </a:r>
            <a:endParaRPr lang="en-GB" dirty="0"/>
          </a:p>
        </p:txBody>
      </p:sp>
    </p:spTree>
    <p:extLst>
      <p:ext uri="{BB962C8B-B14F-4D97-AF65-F5344CB8AC3E}">
        <p14:creationId xmlns:p14="http://schemas.microsoft.com/office/powerpoint/2010/main" val="1467070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3745" y="0"/>
            <a:ext cx="9818255" cy="1320801"/>
          </a:xfrm>
        </p:spPr>
        <p:txBody>
          <a:bodyPr>
            <a:normAutofit/>
          </a:bodyPr>
          <a:lstStyle/>
          <a:p>
            <a:r>
              <a:rPr lang="en-GB" dirty="0" smtClean="0"/>
              <a:t>What was seen in regards to the Donaldson report and assessment…</a:t>
            </a:r>
            <a:endParaRPr lang="en-GB" dirty="0"/>
          </a:p>
        </p:txBody>
      </p:sp>
      <p:sp>
        <p:nvSpPr>
          <p:cNvPr id="6" name="TextBox 5"/>
          <p:cNvSpPr txBox="1"/>
          <p:nvPr/>
        </p:nvSpPr>
        <p:spPr>
          <a:xfrm>
            <a:off x="4461933" y="1320801"/>
            <a:ext cx="6585527" cy="3416320"/>
          </a:xfrm>
          <a:prstGeom prst="rect">
            <a:avLst/>
          </a:prstGeom>
          <a:noFill/>
        </p:spPr>
        <p:txBody>
          <a:bodyPr wrap="square" rtlCol="0">
            <a:spAutoFit/>
          </a:bodyPr>
          <a:lstStyle/>
          <a:p>
            <a:r>
              <a:rPr lang="en-GB" dirty="0" smtClean="0"/>
              <a:t>.There’s was a large effort in year 11 classes to focus on assessment criteria for good grades for pupils to move on to the next level of education though from what was evident this does detract from the overall aim of education that schooling should not be about assessment criteria which advocates from other systems imply that this system is outdated.</a:t>
            </a:r>
          </a:p>
          <a:p>
            <a:r>
              <a:rPr lang="en-GB" dirty="0" smtClean="0"/>
              <a:t>.Though from being in maths classes I could see evidence of peer reviewed work as well as individual work which assessment styled criteria justifies.</a:t>
            </a:r>
          </a:p>
          <a:p>
            <a:endParaRPr lang="en-GB" dirty="0"/>
          </a:p>
          <a:p>
            <a:endParaRPr lang="en-GB"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303" y="1193615"/>
            <a:ext cx="4334934" cy="3128008"/>
          </a:xfrm>
          <a:prstGeom prst="rect">
            <a:avLst/>
          </a:prstGeom>
        </p:spPr>
      </p:pic>
      <p:sp>
        <p:nvSpPr>
          <p:cNvPr id="4" name="TextBox 3"/>
          <p:cNvSpPr txBox="1"/>
          <p:nvPr/>
        </p:nvSpPr>
        <p:spPr>
          <a:xfrm>
            <a:off x="123303" y="4618349"/>
            <a:ext cx="9066877" cy="2585323"/>
          </a:xfrm>
          <a:prstGeom prst="rect">
            <a:avLst/>
          </a:prstGeom>
          <a:noFill/>
        </p:spPr>
        <p:txBody>
          <a:bodyPr wrap="square" rtlCol="0">
            <a:spAutoFit/>
          </a:bodyPr>
          <a:lstStyle/>
          <a:p>
            <a:r>
              <a:rPr lang="en-GB" dirty="0"/>
              <a:t>.The roles that self-assessment, peer reviewed assessment and teacher assessment play in the classroom environment which match the evidence seen that it does indeed promote individual improvement whether or not it improves academic performance is sufficed to say with only one week in Bro Pedr school. </a:t>
            </a:r>
          </a:p>
          <a:p>
            <a:r>
              <a:rPr lang="en-GB" dirty="0"/>
              <a:t>.This was primarily observed in maths classes where there was evidence of this framework where the boundaries of work were less negotiable whether they were Donaldson-Skinner and what not.</a:t>
            </a:r>
          </a:p>
          <a:p>
            <a:endParaRPr lang="en-GB" dirty="0"/>
          </a:p>
          <a:p>
            <a:endParaRPr lang="en-GB" dirty="0"/>
          </a:p>
        </p:txBody>
      </p:sp>
      <p:sp>
        <p:nvSpPr>
          <p:cNvPr id="5" name="TextBox 4"/>
          <p:cNvSpPr txBox="1"/>
          <p:nvPr/>
        </p:nvSpPr>
        <p:spPr>
          <a:xfrm>
            <a:off x="1789290" y="4264143"/>
            <a:ext cx="1168910" cy="369332"/>
          </a:xfrm>
          <a:prstGeom prst="rect">
            <a:avLst/>
          </a:prstGeom>
          <a:noFill/>
        </p:spPr>
        <p:txBody>
          <a:bodyPr wrap="none" rtlCol="0">
            <a:spAutoFit/>
          </a:bodyPr>
          <a:lstStyle/>
          <a:p>
            <a:r>
              <a:rPr lang="en-GB" dirty="0" smtClean="0"/>
              <a:t>Image C</a:t>
            </a:r>
            <a:endParaRPr lang="en-GB" dirty="0"/>
          </a:p>
        </p:txBody>
      </p:sp>
      <p:sp>
        <p:nvSpPr>
          <p:cNvPr id="7" name="TextBox 6"/>
          <p:cNvSpPr txBox="1"/>
          <p:nvPr/>
        </p:nvSpPr>
        <p:spPr>
          <a:xfrm>
            <a:off x="11163838" y="6209607"/>
            <a:ext cx="312906" cy="369332"/>
          </a:xfrm>
          <a:prstGeom prst="rect">
            <a:avLst/>
          </a:prstGeom>
          <a:noFill/>
        </p:spPr>
        <p:txBody>
          <a:bodyPr wrap="none" rtlCol="0">
            <a:spAutoFit/>
          </a:bodyPr>
          <a:lstStyle/>
          <a:p>
            <a:r>
              <a:rPr lang="en-GB" dirty="0" smtClean="0"/>
              <a:t>8</a:t>
            </a:r>
            <a:endParaRPr lang="en-GB" dirty="0"/>
          </a:p>
        </p:txBody>
      </p:sp>
    </p:spTree>
    <p:extLst>
      <p:ext uri="{BB962C8B-B14F-4D97-AF65-F5344CB8AC3E}">
        <p14:creationId xmlns:p14="http://schemas.microsoft.com/office/powerpoint/2010/main" val="578548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721" y="16932"/>
            <a:ext cx="8534400" cy="1507067"/>
          </a:xfrm>
        </p:spPr>
        <p:txBody>
          <a:bodyPr/>
          <a:lstStyle/>
          <a:p>
            <a:r>
              <a:rPr lang="en-GB" dirty="0" smtClean="0"/>
              <a:t>Donaldson report part 2 on reflection…</a:t>
            </a:r>
            <a:endParaRPr lang="en-GB" dirty="0"/>
          </a:p>
        </p:txBody>
      </p:sp>
      <p:sp>
        <p:nvSpPr>
          <p:cNvPr id="4" name="TextBox 3"/>
          <p:cNvSpPr txBox="1"/>
          <p:nvPr/>
        </p:nvSpPr>
        <p:spPr>
          <a:xfrm>
            <a:off x="147782" y="1413163"/>
            <a:ext cx="10446327" cy="3139321"/>
          </a:xfrm>
          <a:prstGeom prst="rect">
            <a:avLst/>
          </a:prstGeom>
          <a:noFill/>
        </p:spPr>
        <p:txBody>
          <a:bodyPr wrap="square" rtlCol="0">
            <a:spAutoFit/>
          </a:bodyPr>
          <a:lstStyle/>
          <a:p>
            <a:r>
              <a:rPr lang="en-GB" dirty="0" smtClean="0"/>
              <a:t>. Much of the framework of the current curriculum is about motivating pupils to achieve a certain level of mental, physical, spiritual and morale standard to help them better understand the world and be a working citizen within that world.</a:t>
            </a:r>
          </a:p>
          <a:p>
            <a:r>
              <a:rPr lang="en-GB" dirty="0" smtClean="0"/>
              <a:t>.much of what I saw met the guidelines requirements of the Donaldson report where pupils were motivated in the best way that could possibly be while also benefiting the middle of the classroom as well as the bottom though I do believe that I did not see much effort undertaken for pupils that were above the classroom standard.</a:t>
            </a:r>
          </a:p>
          <a:p>
            <a:r>
              <a:rPr lang="en-GB" dirty="0" smtClean="0"/>
              <a:t>.much of what was seen within the classroom could be applicable for a morale and spiritual framework especially in religious studies lessons.</a:t>
            </a:r>
          </a:p>
          <a:p>
            <a:r>
              <a:rPr lang="en-GB" dirty="0" smtClean="0"/>
              <a:t>.Though admittedly I did not see any P.E lessons which is why I cannot comment if I believe the welsh curriculum is up to standard for motivating pupils in that instance.</a:t>
            </a:r>
          </a:p>
        </p:txBody>
      </p:sp>
      <p:sp>
        <p:nvSpPr>
          <p:cNvPr id="3" name="TextBox 2"/>
          <p:cNvSpPr txBox="1"/>
          <p:nvPr/>
        </p:nvSpPr>
        <p:spPr>
          <a:xfrm>
            <a:off x="11072553" y="6292735"/>
            <a:ext cx="312906" cy="369332"/>
          </a:xfrm>
          <a:prstGeom prst="rect">
            <a:avLst/>
          </a:prstGeom>
          <a:noFill/>
        </p:spPr>
        <p:txBody>
          <a:bodyPr wrap="none" rtlCol="0">
            <a:spAutoFit/>
          </a:bodyPr>
          <a:lstStyle/>
          <a:p>
            <a:r>
              <a:rPr lang="en-GB" dirty="0" smtClean="0"/>
              <a:t>9</a:t>
            </a:r>
            <a:endParaRPr lang="en-GB" dirty="0"/>
          </a:p>
        </p:txBody>
      </p:sp>
    </p:spTree>
    <p:extLst>
      <p:ext uri="{BB962C8B-B14F-4D97-AF65-F5344CB8AC3E}">
        <p14:creationId xmlns:p14="http://schemas.microsoft.com/office/powerpoint/2010/main" val="118880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0"/>
            <a:ext cx="8534400" cy="1507067"/>
          </a:xfrm>
        </p:spPr>
        <p:txBody>
          <a:bodyPr/>
          <a:lstStyle/>
          <a:p>
            <a:r>
              <a:rPr lang="en-GB" dirty="0" smtClean="0"/>
              <a:t>Much of teacher’s initiative draws from Piaget</a:t>
            </a:r>
            <a:endParaRPr lang="en-GB" dirty="0"/>
          </a:p>
        </p:txBody>
      </p:sp>
      <p:sp>
        <p:nvSpPr>
          <p:cNvPr id="4" name="TextBox 3"/>
          <p:cNvSpPr txBox="1"/>
          <p:nvPr/>
        </p:nvSpPr>
        <p:spPr>
          <a:xfrm>
            <a:off x="482138" y="2136371"/>
            <a:ext cx="8941262" cy="2862322"/>
          </a:xfrm>
          <a:prstGeom prst="rect">
            <a:avLst/>
          </a:prstGeom>
          <a:noFill/>
        </p:spPr>
        <p:txBody>
          <a:bodyPr wrap="square" rtlCol="0">
            <a:spAutoFit/>
          </a:bodyPr>
          <a:lstStyle/>
          <a:p>
            <a:r>
              <a:rPr lang="en-GB" dirty="0" smtClean="0"/>
              <a:t>.From observation there appears to be a lot of evidence that much of the teaching methods within schools stems from the inner workings of Piaget.</a:t>
            </a:r>
          </a:p>
          <a:p>
            <a:r>
              <a:rPr lang="en-GB" dirty="0" smtClean="0"/>
              <a:t>.For example much of what Is said within a classroom environment stems from reasoning and comes from not self established reasoning but the reasoning of the establishment.</a:t>
            </a:r>
          </a:p>
          <a:p>
            <a:r>
              <a:rPr lang="en-GB" dirty="0" smtClean="0"/>
              <a:t>. Much of what is taught in school is about recognising the ‘irrational’ and replacing it with the ‘rational’ this stems from the top and ‘</a:t>
            </a:r>
            <a:r>
              <a:rPr lang="en-GB" dirty="0" err="1" smtClean="0"/>
              <a:t>pitters</a:t>
            </a:r>
            <a:r>
              <a:rPr lang="en-GB" dirty="0" smtClean="0"/>
              <a:t>’ it’s way down the school. </a:t>
            </a:r>
          </a:p>
          <a:p>
            <a:r>
              <a:rPr lang="en-GB" dirty="0" smtClean="0"/>
              <a:t>.Whilst also replacing educationalist theory with more up to date theory as a pupil gets older.</a:t>
            </a:r>
            <a:endParaRPr lang="en-GB" dirty="0"/>
          </a:p>
        </p:txBody>
      </p:sp>
      <p:sp>
        <p:nvSpPr>
          <p:cNvPr id="3" name="TextBox 2"/>
          <p:cNvSpPr txBox="1"/>
          <p:nvPr/>
        </p:nvSpPr>
        <p:spPr>
          <a:xfrm>
            <a:off x="10914611" y="6359236"/>
            <a:ext cx="441146" cy="369332"/>
          </a:xfrm>
          <a:prstGeom prst="rect">
            <a:avLst/>
          </a:prstGeom>
          <a:noFill/>
        </p:spPr>
        <p:txBody>
          <a:bodyPr wrap="none" rtlCol="0">
            <a:spAutoFit/>
          </a:bodyPr>
          <a:lstStyle/>
          <a:p>
            <a:r>
              <a:rPr lang="en-GB" dirty="0" smtClean="0"/>
              <a:t>10</a:t>
            </a:r>
            <a:endParaRPr lang="en-GB" dirty="0"/>
          </a:p>
        </p:txBody>
      </p:sp>
    </p:spTree>
    <p:extLst>
      <p:ext uri="{BB962C8B-B14F-4D97-AF65-F5344CB8AC3E}">
        <p14:creationId xmlns:p14="http://schemas.microsoft.com/office/powerpoint/2010/main" val="1282273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9719" y="2658532"/>
            <a:ext cx="8534400" cy="1507067"/>
          </a:xfrm>
        </p:spPr>
        <p:txBody>
          <a:bodyPr/>
          <a:lstStyle/>
          <a:p>
            <a:r>
              <a:rPr lang="en-GB" dirty="0" smtClean="0"/>
              <a:t>I hope you’ve enjoyed!</a:t>
            </a:r>
            <a:endParaRPr lang="en-GB" dirty="0"/>
          </a:p>
        </p:txBody>
      </p:sp>
      <p:sp>
        <p:nvSpPr>
          <p:cNvPr id="3" name="TextBox 2"/>
          <p:cNvSpPr txBox="1"/>
          <p:nvPr/>
        </p:nvSpPr>
        <p:spPr>
          <a:xfrm>
            <a:off x="11139055" y="6276109"/>
            <a:ext cx="441146" cy="369332"/>
          </a:xfrm>
          <a:prstGeom prst="rect">
            <a:avLst/>
          </a:prstGeom>
          <a:noFill/>
        </p:spPr>
        <p:txBody>
          <a:bodyPr wrap="none" rtlCol="0">
            <a:spAutoFit/>
          </a:bodyPr>
          <a:lstStyle/>
          <a:p>
            <a:r>
              <a:rPr lang="en-GB" dirty="0" smtClean="0"/>
              <a:t>11</a:t>
            </a:r>
            <a:endParaRPr lang="en-GB" dirty="0"/>
          </a:p>
        </p:txBody>
      </p:sp>
    </p:spTree>
    <p:extLst>
      <p:ext uri="{BB962C8B-B14F-4D97-AF65-F5344CB8AC3E}">
        <p14:creationId xmlns:p14="http://schemas.microsoft.com/office/powerpoint/2010/main" val="1955237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085"/>
            <a:ext cx="8534400" cy="1507067"/>
          </a:xfrm>
        </p:spPr>
        <p:txBody>
          <a:bodyPr/>
          <a:lstStyle/>
          <a:p>
            <a:r>
              <a:rPr lang="en-GB" dirty="0" smtClean="0"/>
              <a:t>Bibliography:</a:t>
            </a:r>
            <a:endParaRPr lang="en-GB" dirty="0"/>
          </a:p>
        </p:txBody>
      </p:sp>
      <p:sp>
        <p:nvSpPr>
          <p:cNvPr id="5" name="TextBox 4"/>
          <p:cNvSpPr txBox="1"/>
          <p:nvPr/>
        </p:nvSpPr>
        <p:spPr>
          <a:xfrm>
            <a:off x="287867" y="1073572"/>
            <a:ext cx="9775767" cy="4708981"/>
          </a:xfrm>
          <a:prstGeom prst="rect">
            <a:avLst/>
          </a:prstGeom>
          <a:noFill/>
        </p:spPr>
        <p:txBody>
          <a:bodyPr wrap="square" rtlCol="0">
            <a:spAutoFit/>
          </a:bodyPr>
          <a:lstStyle/>
          <a:p>
            <a:r>
              <a:rPr lang="en-GB" sz="1200" dirty="0"/>
              <a:t>Bruner, Jerome, </a:t>
            </a:r>
            <a:r>
              <a:rPr lang="en-GB" sz="1200" i="1" dirty="0"/>
              <a:t>The Process Of Education, Revised Edition</a:t>
            </a:r>
            <a:r>
              <a:rPr lang="en-GB" sz="1200" dirty="0"/>
              <a:t>, 2nd </a:t>
            </a:r>
            <a:r>
              <a:rPr lang="en-GB" sz="1200" dirty="0" err="1"/>
              <a:t>edn</a:t>
            </a:r>
            <a:r>
              <a:rPr lang="en-GB" sz="1200" dirty="0"/>
              <a:t> (London: Harvard University Press, 2018), p. 38 &lt;https://books.google.co.uk/books?hl=en&amp;lr=&amp;id=S6FKW90QY40C&amp;oi=fnd&amp;pg=PR29&amp;dq=bruner&amp;ots=lcgWsh10o0&amp;sig=cQvpJRWQjP8MnE6Qnz68QX7kie8#v=onepage&amp;q=play&amp;f=false&gt; [Accessed 22 November 2018]</a:t>
            </a:r>
          </a:p>
          <a:p>
            <a:endParaRPr lang="en-GB" sz="1200" dirty="0" smtClean="0"/>
          </a:p>
          <a:p>
            <a:r>
              <a:rPr lang="en-GB" sz="1200" dirty="0" smtClean="0"/>
              <a:t>Donaldson</a:t>
            </a:r>
            <a:r>
              <a:rPr lang="en-GB" sz="1200" dirty="0"/>
              <a:t>, Graham, </a:t>
            </a:r>
            <a:r>
              <a:rPr lang="en-GB" sz="1200" i="1" dirty="0"/>
              <a:t>Successful Futures: Independent Review Of Curriculum And Assessment Arrangements In Wales</a:t>
            </a:r>
            <a:r>
              <a:rPr lang="en-GB" sz="1200" dirty="0"/>
              <a:t>, 1st </a:t>
            </a:r>
            <a:r>
              <a:rPr lang="en-GB" sz="1200" dirty="0" err="1"/>
              <a:t>edn</a:t>
            </a:r>
            <a:r>
              <a:rPr lang="en-GB" sz="1200" dirty="0"/>
              <a:t> (Online: Crown, 2018), pp. 1-120 &lt;http://file:///C:/Users/1601178/Downloads/Donaldson%20Report%20-%20Successful%20Futures%20-%20Independent%20Review%20of%20Curriculum%20and%20Assessment%20Arrangements%20in%20Wales%20(1).pdf&gt; [Accessed 21 November 2018]</a:t>
            </a:r>
          </a:p>
          <a:p>
            <a:endParaRPr lang="en-GB" sz="1200" i="1" dirty="0" smtClean="0"/>
          </a:p>
          <a:p>
            <a:r>
              <a:rPr lang="en-GB" sz="1200" i="1" dirty="0" smtClean="0"/>
              <a:t>Image </a:t>
            </a:r>
            <a:r>
              <a:rPr lang="en-GB" sz="1200" i="1" dirty="0"/>
              <a:t>A</a:t>
            </a:r>
            <a:r>
              <a:rPr lang="en-GB" sz="1200" dirty="0"/>
              <a:t>, 2018 &lt;https://cdn.displays2go.com/images/classroom_rows_infographic.jpg&gt; [Accessed 21 November 2018</a:t>
            </a:r>
            <a:r>
              <a:rPr lang="en-GB" sz="1200" dirty="0" smtClean="0"/>
              <a:t>]</a:t>
            </a:r>
          </a:p>
          <a:p>
            <a:endParaRPr lang="en-GB" sz="1200" i="1" dirty="0" smtClean="0"/>
          </a:p>
          <a:p>
            <a:r>
              <a:rPr lang="en-GB" sz="1200" i="1" dirty="0" smtClean="0"/>
              <a:t>Image </a:t>
            </a:r>
            <a:r>
              <a:rPr lang="en-GB" sz="1200" i="1" dirty="0"/>
              <a:t>B</a:t>
            </a:r>
            <a:r>
              <a:rPr lang="en-GB" sz="1200" dirty="0"/>
              <a:t>, 2018 &lt;https://www.simplypsychology.org/skinner%20box.jpg&gt; [Accessed 21 November 2018]</a:t>
            </a:r>
          </a:p>
          <a:p>
            <a:endParaRPr lang="en-GB" sz="1200" dirty="0"/>
          </a:p>
          <a:p>
            <a:r>
              <a:rPr lang="en-GB" sz="1200" i="1" dirty="0"/>
              <a:t>Image C</a:t>
            </a:r>
            <a:r>
              <a:rPr lang="en-GB" sz="1200" dirty="0"/>
              <a:t>, 2018 &lt;http://pantyrhedyn.weebly.com/uploads/2/3/4/9/23499204/four-purposes.png&gt; [Accessed 21 November 2018</a:t>
            </a:r>
            <a:r>
              <a:rPr lang="en-GB" sz="1200" dirty="0" smtClean="0"/>
              <a:t>]</a:t>
            </a:r>
          </a:p>
          <a:p>
            <a:endParaRPr lang="en-GB" sz="1200" dirty="0"/>
          </a:p>
          <a:p>
            <a:r>
              <a:rPr lang="en-GB" sz="1200" dirty="0"/>
              <a:t>Palmer, Joy, David Cooper, and </a:t>
            </a:r>
            <a:r>
              <a:rPr lang="en-GB" sz="1200" dirty="0" err="1"/>
              <a:t>Liora</a:t>
            </a:r>
            <a:r>
              <a:rPr lang="en-GB" sz="1200" dirty="0"/>
              <a:t> </a:t>
            </a:r>
            <a:r>
              <a:rPr lang="en-GB" sz="1200" dirty="0" err="1"/>
              <a:t>Bresler</a:t>
            </a:r>
            <a:r>
              <a:rPr lang="en-GB" sz="1200" dirty="0"/>
              <a:t>, </a:t>
            </a:r>
            <a:r>
              <a:rPr lang="en-GB" sz="1200" i="1" dirty="0"/>
              <a:t>Fifty Modern Thinkers On Education: From Piaget To The Present Day</a:t>
            </a:r>
            <a:r>
              <a:rPr lang="en-GB" sz="1200" dirty="0"/>
              <a:t>, 1st </a:t>
            </a:r>
            <a:r>
              <a:rPr lang="en-GB" sz="1200" dirty="0" err="1"/>
              <a:t>edn</a:t>
            </a:r>
            <a:r>
              <a:rPr lang="en-GB" sz="1200" dirty="0"/>
              <a:t> (Oxon: Taylor And Francis Ltd., 2018), pp. 1-234 &lt;https://books.google.co.uk/books?id=MXcii-IYm2kC&amp;printsec=frontcover&amp;dq=50+modern+thinkers&amp;hl=en&amp;sa=X&amp;ved=0ahUKEwjQ4--Eo-PeAhWRWsAKHXm-CYIQ6AEIKDAA#v=onepage&amp;q=50%20modern%20thinkers&amp;f=false&gt; [Accessed 21 November 2018</a:t>
            </a:r>
            <a:r>
              <a:rPr lang="en-GB" sz="1200" dirty="0" smtClean="0"/>
              <a:t>]</a:t>
            </a:r>
          </a:p>
          <a:p>
            <a:endParaRPr lang="en-GB" sz="1200" dirty="0">
              <a:hlinkClick r:id="rId2"/>
            </a:endParaRPr>
          </a:p>
          <a:p>
            <a:r>
              <a:rPr lang="en-GB" sz="1200" dirty="0"/>
              <a:t>Skinner, B.F, </a:t>
            </a:r>
            <a:r>
              <a:rPr lang="en-GB" sz="1200" i="1" dirty="0"/>
              <a:t>Science And Human Behaviour</a:t>
            </a:r>
            <a:r>
              <a:rPr lang="en-GB" sz="1200" dirty="0"/>
              <a:t>, 1st </a:t>
            </a:r>
            <a:r>
              <a:rPr lang="en-GB" sz="1200" dirty="0" err="1"/>
              <a:t>edn</a:t>
            </a:r>
            <a:r>
              <a:rPr lang="en-GB" sz="1200" dirty="0"/>
              <a:t> (New York: The Free Press, 1953), pp. 1, </a:t>
            </a:r>
            <a:r>
              <a:rPr lang="en-GB" sz="1200" dirty="0" smtClean="0"/>
              <a:t>345 </a:t>
            </a:r>
            <a:r>
              <a:rPr lang="en-GB" sz="1200" dirty="0"/>
              <a:t>&lt;https://books.google.co.uk/books?id=QcbJInkd_iMC&amp;printsec=frontcover&amp;dq=skinner+positive+reinforcement&amp;hl=en&amp;sa=X&amp;ved=0ahUKEwjK36u3oePeAhWCbMAKHSG_CzoQ6AEILjAB#v=onepage&amp;q=positive%20reinforcment&amp;f=false&gt; [Accessed 21 November 2018] </a:t>
            </a:r>
            <a:endParaRPr lang="en-GB" sz="1200" dirty="0" smtClean="0"/>
          </a:p>
        </p:txBody>
      </p:sp>
      <p:sp>
        <p:nvSpPr>
          <p:cNvPr id="3" name="TextBox 2"/>
          <p:cNvSpPr txBox="1"/>
          <p:nvPr/>
        </p:nvSpPr>
        <p:spPr>
          <a:xfrm>
            <a:off x="11238807" y="6267797"/>
            <a:ext cx="441146" cy="369332"/>
          </a:xfrm>
          <a:prstGeom prst="rect">
            <a:avLst/>
          </a:prstGeom>
          <a:noFill/>
        </p:spPr>
        <p:txBody>
          <a:bodyPr wrap="none" rtlCol="0">
            <a:spAutoFit/>
          </a:bodyPr>
          <a:lstStyle/>
          <a:p>
            <a:r>
              <a:rPr lang="en-GB" dirty="0" smtClean="0"/>
              <a:t>12</a:t>
            </a:r>
            <a:endParaRPr lang="en-GB" dirty="0"/>
          </a:p>
        </p:txBody>
      </p:sp>
    </p:spTree>
    <p:extLst>
      <p:ext uri="{BB962C8B-B14F-4D97-AF65-F5344CB8AC3E}">
        <p14:creationId xmlns:p14="http://schemas.microsoft.com/office/powerpoint/2010/main" val="151416329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449</TotalTime>
  <Words>1392</Words>
  <Application>Microsoft Office PowerPoint</Application>
  <PresentationFormat>Widescreen</PresentationFormat>
  <Paragraphs>75</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Century Gothic</vt:lpstr>
      <vt:lpstr>Wingdings 3</vt:lpstr>
      <vt:lpstr>Slice</vt:lpstr>
      <vt:lpstr>My Placement Experience </vt:lpstr>
      <vt:lpstr>Introduction</vt:lpstr>
      <vt:lpstr>Things I noticed while on placement...</vt:lpstr>
      <vt:lpstr>Little evidence of the ‘skinner box’ technique</vt:lpstr>
      <vt:lpstr>Critical engagement…</vt:lpstr>
      <vt:lpstr>Evidence of Montessori…</vt:lpstr>
      <vt:lpstr>Evidence of A.S. Neill…</vt:lpstr>
      <vt:lpstr>What was seen in regards to the Donaldson report and assessment…</vt:lpstr>
      <vt:lpstr>Donaldson report part 2 on reflection…</vt:lpstr>
      <vt:lpstr>Much of teacher’s initiative draws from Piaget</vt:lpstr>
      <vt:lpstr>I hope you’ve enjoyed!</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Placement Experience</dc:title>
  <dc:creator>Oliver King (1601178)</dc:creator>
  <cp:lastModifiedBy>Oliver King (1601178)</cp:lastModifiedBy>
  <cp:revision>42</cp:revision>
  <dcterms:created xsi:type="dcterms:W3CDTF">2018-11-15T17:12:58Z</dcterms:created>
  <dcterms:modified xsi:type="dcterms:W3CDTF">2018-11-22T16:50:35Z</dcterms:modified>
</cp:coreProperties>
</file>