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4"/>
  </p:notesMasterIdLst>
  <p:sldIdLst>
    <p:sldId id="256" r:id="rId2"/>
    <p:sldId id="312" r:id="rId3"/>
    <p:sldId id="257" r:id="rId4"/>
    <p:sldId id="280" r:id="rId5"/>
    <p:sldId id="287" r:id="rId6"/>
    <p:sldId id="288" r:id="rId7"/>
    <p:sldId id="292" r:id="rId8"/>
    <p:sldId id="290" r:id="rId9"/>
    <p:sldId id="311" r:id="rId10"/>
    <p:sldId id="258" r:id="rId11"/>
    <p:sldId id="260" r:id="rId12"/>
    <p:sldId id="261" r:id="rId13"/>
    <p:sldId id="262" r:id="rId14"/>
    <p:sldId id="264" r:id="rId15"/>
    <p:sldId id="263" r:id="rId16"/>
    <p:sldId id="268" r:id="rId17"/>
    <p:sldId id="273" r:id="rId18"/>
    <p:sldId id="265" r:id="rId19"/>
    <p:sldId id="266" r:id="rId20"/>
    <p:sldId id="267" r:id="rId21"/>
    <p:sldId id="271" r:id="rId22"/>
    <p:sldId id="272" r:id="rId23"/>
    <p:sldId id="274" r:id="rId24"/>
    <p:sldId id="275" r:id="rId25"/>
    <p:sldId id="289" r:id="rId26"/>
    <p:sldId id="313" r:id="rId27"/>
    <p:sldId id="314" r:id="rId28"/>
    <p:sldId id="277" r:id="rId29"/>
    <p:sldId id="278" r:id="rId30"/>
    <p:sldId id="315" r:id="rId31"/>
    <p:sldId id="276" r:id="rId32"/>
    <p:sldId id="270"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CD2909-4B5B-44FD-9C23-D11B0694D33F}" v="11" dt="2021-02-18T10:35:30.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BCCD2909-4B5B-44FD-9C23-D11B0694D33F}"/>
    <pc:docChg chg="custSel addSld delSld modSld sldOrd">
      <pc:chgData name="Alison Murphy" userId="9ba79fcb-d62b-4ed0-b66e-b4415e918fea" providerId="ADAL" clId="{BCCD2909-4B5B-44FD-9C23-D11B0694D33F}" dt="2021-02-18T10:35:40.665" v="277" actId="20577"/>
      <pc:docMkLst>
        <pc:docMk/>
      </pc:docMkLst>
      <pc:sldChg chg="modSp mod ord">
        <pc:chgData name="Alison Murphy" userId="9ba79fcb-d62b-4ed0-b66e-b4415e918fea" providerId="ADAL" clId="{BCCD2909-4B5B-44FD-9C23-D11B0694D33F}" dt="2021-02-18T10:24:49.805" v="50" actId="27636"/>
        <pc:sldMkLst>
          <pc:docMk/>
          <pc:sldMk cId="0" sldId="277"/>
        </pc:sldMkLst>
        <pc:spChg chg="mod">
          <ac:chgData name="Alison Murphy" userId="9ba79fcb-d62b-4ed0-b66e-b4415e918fea" providerId="ADAL" clId="{BCCD2909-4B5B-44FD-9C23-D11B0694D33F}" dt="2021-02-18T10:24:49.805" v="50" actId="27636"/>
          <ac:spMkLst>
            <pc:docMk/>
            <pc:sldMk cId="0" sldId="277"/>
            <ac:spMk id="3" creationId="{00000000-0000-0000-0000-000000000000}"/>
          </ac:spMkLst>
        </pc:spChg>
      </pc:sldChg>
      <pc:sldChg chg="modSp mod ord">
        <pc:chgData name="Alison Murphy" userId="9ba79fcb-d62b-4ed0-b66e-b4415e918fea" providerId="ADAL" clId="{BCCD2909-4B5B-44FD-9C23-D11B0694D33F}" dt="2021-02-18T10:25:03.016" v="54" actId="27636"/>
        <pc:sldMkLst>
          <pc:docMk/>
          <pc:sldMk cId="0" sldId="278"/>
        </pc:sldMkLst>
        <pc:spChg chg="mod">
          <ac:chgData name="Alison Murphy" userId="9ba79fcb-d62b-4ed0-b66e-b4415e918fea" providerId="ADAL" clId="{BCCD2909-4B5B-44FD-9C23-D11B0694D33F}" dt="2021-02-18T10:25:03.016" v="54" actId="27636"/>
          <ac:spMkLst>
            <pc:docMk/>
            <pc:sldMk cId="0" sldId="278"/>
            <ac:spMk id="3" creationId="{00000000-0000-0000-0000-000000000000}"/>
          </ac:spMkLst>
        </pc:spChg>
      </pc:sldChg>
      <pc:sldChg chg="del">
        <pc:chgData name="Alison Murphy" userId="9ba79fcb-d62b-4ed0-b66e-b4415e918fea" providerId="ADAL" clId="{BCCD2909-4B5B-44FD-9C23-D11B0694D33F}" dt="2021-02-18T10:27:55.423" v="119" actId="47"/>
        <pc:sldMkLst>
          <pc:docMk/>
          <pc:sldMk cId="0" sldId="279"/>
        </pc:sldMkLst>
      </pc:sldChg>
      <pc:sldChg chg="modSp mod">
        <pc:chgData name="Alison Murphy" userId="9ba79fcb-d62b-4ed0-b66e-b4415e918fea" providerId="ADAL" clId="{BCCD2909-4B5B-44FD-9C23-D11B0694D33F}" dt="2021-02-18T10:32:48.597" v="146" actId="20577"/>
        <pc:sldMkLst>
          <pc:docMk/>
          <pc:sldMk cId="0" sldId="280"/>
        </pc:sldMkLst>
        <pc:spChg chg="mod">
          <ac:chgData name="Alison Murphy" userId="9ba79fcb-d62b-4ed0-b66e-b4415e918fea" providerId="ADAL" clId="{BCCD2909-4B5B-44FD-9C23-D11B0694D33F}" dt="2021-02-18T10:32:48.597" v="146" actId="20577"/>
          <ac:spMkLst>
            <pc:docMk/>
            <pc:sldMk cId="0" sldId="280"/>
            <ac:spMk id="3" creationId="{00000000-0000-0000-0000-000000000000}"/>
          </ac:spMkLst>
        </pc:spChg>
      </pc:sldChg>
      <pc:sldChg chg="modSp mod">
        <pc:chgData name="Alison Murphy" userId="9ba79fcb-d62b-4ed0-b66e-b4415e918fea" providerId="ADAL" clId="{BCCD2909-4B5B-44FD-9C23-D11B0694D33F}" dt="2021-02-18T10:33:31.660" v="147" actId="6549"/>
        <pc:sldMkLst>
          <pc:docMk/>
          <pc:sldMk cId="0" sldId="288"/>
        </pc:sldMkLst>
        <pc:spChg chg="mod">
          <ac:chgData name="Alison Murphy" userId="9ba79fcb-d62b-4ed0-b66e-b4415e918fea" providerId="ADAL" clId="{BCCD2909-4B5B-44FD-9C23-D11B0694D33F}" dt="2021-02-18T10:33:31.660" v="147" actId="6549"/>
          <ac:spMkLst>
            <pc:docMk/>
            <pc:sldMk cId="0" sldId="288"/>
            <ac:spMk id="3" creationId="{00000000-0000-0000-0000-000000000000}"/>
          </ac:spMkLst>
        </pc:spChg>
      </pc:sldChg>
      <pc:sldChg chg="modSp new mod ord">
        <pc:chgData name="Alison Murphy" userId="9ba79fcb-d62b-4ed0-b66e-b4415e918fea" providerId="ADAL" clId="{BCCD2909-4B5B-44FD-9C23-D11B0694D33F}" dt="2021-02-18T10:23:52.157" v="42"/>
        <pc:sldMkLst>
          <pc:docMk/>
          <pc:sldMk cId="3094588737" sldId="313"/>
        </pc:sldMkLst>
        <pc:spChg chg="mod">
          <ac:chgData name="Alison Murphy" userId="9ba79fcb-d62b-4ed0-b66e-b4415e918fea" providerId="ADAL" clId="{BCCD2909-4B5B-44FD-9C23-D11B0694D33F}" dt="2021-02-18T10:22:29.411" v="18" actId="20577"/>
          <ac:spMkLst>
            <pc:docMk/>
            <pc:sldMk cId="3094588737" sldId="313"/>
            <ac:spMk id="2" creationId="{080293F4-C38F-49C9-9EEC-E78104C52552}"/>
          </ac:spMkLst>
        </pc:spChg>
        <pc:spChg chg="mod">
          <ac:chgData name="Alison Murphy" userId="9ba79fcb-d62b-4ed0-b66e-b4415e918fea" providerId="ADAL" clId="{BCCD2909-4B5B-44FD-9C23-D11B0694D33F}" dt="2021-02-18T10:22:41.825" v="19" actId="255"/>
          <ac:spMkLst>
            <pc:docMk/>
            <pc:sldMk cId="3094588737" sldId="313"/>
            <ac:spMk id="3" creationId="{6A0F8714-0F89-474A-9AF3-45017280BA2B}"/>
          </ac:spMkLst>
        </pc:spChg>
      </pc:sldChg>
      <pc:sldChg chg="modSp new mod ord">
        <pc:chgData name="Alison Murphy" userId="9ba79fcb-d62b-4ed0-b66e-b4415e918fea" providerId="ADAL" clId="{BCCD2909-4B5B-44FD-9C23-D11B0694D33F}" dt="2021-02-18T10:35:40.665" v="277" actId="20577"/>
        <pc:sldMkLst>
          <pc:docMk/>
          <pc:sldMk cId="2278676351" sldId="314"/>
        </pc:sldMkLst>
        <pc:spChg chg="mod">
          <ac:chgData name="Alison Murphy" userId="9ba79fcb-d62b-4ed0-b66e-b4415e918fea" providerId="ADAL" clId="{BCCD2909-4B5B-44FD-9C23-D11B0694D33F}" dt="2021-02-18T10:22:56.916" v="38" actId="20577"/>
          <ac:spMkLst>
            <pc:docMk/>
            <pc:sldMk cId="2278676351" sldId="314"/>
            <ac:spMk id="2" creationId="{C95C2D6C-2C64-405E-8BF6-08AB81F83705}"/>
          </ac:spMkLst>
        </pc:spChg>
        <pc:spChg chg="mod">
          <ac:chgData name="Alison Murphy" userId="9ba79fcb-d62b-4ed0-b66e-b4415e918fea" providerId="ADAL" clId="{BCCD2909-4B5B-44FD-9C23-D11B0694D33F}" dt="2021-02-18T10:35:40.665" v="277" actId="20577"/>
          <ac:spMkLst>
            <pc:docMk/>
            <pc:sldMk cId="2278676351" sldId="314"/>
            <ac:spMk id="3" creationId="{652CFE29-94C7-473C-BB8E-3EF1F55D63DC}"/>
          </ac:spMkLst>
        </pc:spChg>
      </pc:sldChg>
      <pc:sldChg chg="addSp modSp new mod">
        <pc:chgData name="Alison Murphy" userId="9ba79fcb-d62b-4ed0-b66e-b4415e918fea" providerId="ADAL" clId="{BCCD2909-4B5B-44FD-9C23-D11B0694D33F}" dt="2021-02-18T10:27:42.755" v="118" actId="1076"/>
        <pc:sldMkLst>
          <pc:docMk/>
          <pc:sldMk cId="136012374" sldId="315"/>
        </pc:sldMkLst>
        <pc:spChg chg="mod">
          <ac:chgData name="Alison Murphy" userId="9ba79fcb-d62b-4ed0-b66e-b4415e918fea" providerId="ADAL" clId="{BCCD2909-4B5B-44FD-9C23-D11B0694D33F}" dt="2021-02-18T10:27:15.711" v="111" actId="20577"/>
          <ac:spMkLst>
            <pc:docMk/>
            <pc:sldMk cId="136012374" sldId="315"/>
            <ac:spMk id="2" creationId="{0144DA22-8D53-4B99-A075-C73A9C9EF138}"/>
          </ac:spMkLst>
        </pc:spChg>
        <pc:spChg chg="mod">
          <ac:chgData name="Alison Murphy" userId="9ba79fcb-d62b-4ed0-b66e-b4415e918fea" providerId="ADAL" clId="{BCCD2909-4B5B-44FD-9C23-D11B0694D33F}" dt="2021-02-18T10:27:36.319" v="116" actId="5793"/>
          <ac:spMkLst>
            <pc:docMk/>
            <pc:sldMk cId="136012374" sldId="315"/>
            <ac:spMk id="3" creationId="{360727F1-E137-4E44-B5F2-A41DC0E90D8E}"/>
          </ac:spMkLst>
        </pc:spChg>
        <pc:picChg chg="add mod">
          <ac:chgData name="Alison Murphy" userId="9ba79fcb-d62b-4ed0-b66e-b4415e918fea" providerId="ADAL" clId="{BCCD2909-4B5B-44FD-9C23-D11B0694D33F}" dt="2021-02-18T10:27:42.755" v="118" actId="1076"/>
          <ac:picMkLst>
            <pc:docMk/>
            <pc:sldMk cId="136012374" sldId="315"/>
            <ac:picMk id="4" creationId="{0D09AD8A-B216-42AD-A2AB-1F85890849E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54A016-7ABA-4F4A-B2C8-A25A987015B7}" type="datetimeFigureOut">
              <a:rPr lang="en-GB" smtClean="0"/>
              <a:pPr/>
              <a:t>18/02/2021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00E7877-D7DE-4B59-9043-EA898C91675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Could mention a few baby reflexes that disappear– rooting, walking, grasp, sucking,</a:t>
            </a:r>
            <a:r>
              <a:rPr lang="en-GB" baseline="0" dirty="0"/>
              <a:t> </a:t>
            </a:r>
            <a:r>
              <a:rPr lang="en-GB" baseline="0" dirty="0" err="1"/>
              <a:t>babinski</a:t>
            </a:r>
            <a:endParaRPr lang="en-GB" baseline="0" dirty="0"/>
          </a:p>
          <a:p>
            <a:endParaRPr lang="en-GB" baseline="0" dirty="0"/>
          </a:p>
          <a:p>
            <a:r>
              <a:rPr lang="en-GB" baseline="0"/>
              <a:t>Skill development </a:t>
            </a:r>
            <a:r>
              <a:rPr lang="en-GB" baseline="0" dirty="0"/>
              <a:t>could also be related to </a:t>
            </a:r>
            <a:r>
              <a:rPr lang="en-GB" baseline="0" dirty="0" err="1"/>
              <a:t>piaget</a:t>
            </a:r>
            <a:r>
              <a:rPr lang="en-GB" baseline="0" dirty="0"/>
              <a:t>, coming in later weeks.</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6</a:t>
            </a:fld>
            <a:endParaRPr lang="en-GB"/>
          </a:p>
        </p:txBody>
      </p:sp>
    </p:spTree>
    <p:extLst>
      <p:ext uri="{BB962C8B-B14F-4D97-AF65-F5344CB8AC3E}">
        <p14:creationId xmlns:p14="http://schemas.microsoft.com/office/powerpoint/2010/main" val="3377808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7</a:t>
            </a:fld>
            <a:endParaRPr lang="en-GB"/>
          </a:p>
        </p:txBody>
      </p:sp>
    </p:spTree>
    <p:extLst>
      <p:ext uri="{BB962C8B-B14F-4D97-AF65-F5344CB8AC3E}">
        <p14:creationId xmlns:p14="http://schemas.microsoft.com/office/powerpoint/2010/main" val="1376253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Lots of variation in this of course, but order is more constant than speed.</a:t>
            </a:r>
          </a:p>
          <a:p>
            <a:endParaRPr lang="en-GB" dirty="0"/>
          </a:p>
          <a:p>
            <a:r>
              <a:rPr lang="en-GB" dirty="0"/>
              <a:t>Basic early motor skills continue to be modified. As they mature and engage in physical activity basic abilities improve:</a:t>
            </a:r>
          </a:p>
          <a:p>
            <a:pPr lvl="1"/>
            <a:r>
              <a:rPr lang="en-GB" dirty="0"/>
              <a:t>Jumping</a:t>
            </a:r>
          </a:p>
          <a:p>
            <a:pPr lvl="1"/>
            <a:r>
              <a:rPr lang="en-GB" dirty="0"/>
              <a:t>Hopping</a:t>
            </a:r>
          </a:p>
          <a:p>
            <a:pPr lvl="1"/>
            <a:r>
              <a:rPr lang="en-GB" dirty="0"/>
              <a:t>Running</a:t>
            </a:r>
          </a:p>
          <a:p>
            <a:pPr lvl="1"/>
            <a:r>
              <a:rPr lang="en-GB" dirty="0"/>
              <a:t>Balancing</a:t>
            </a:r>
          </a:p>
          <a:p>
            <a:pPr lvl="1"/>
            <a:r>
              <a:rPr lang="en-GB" dirty="0"/>
              <a:t>Catching</a:t>
            </a:r>
          </a:p>
          <a:p>
            <a:pPr lvl="1"/>
            <a:r>
              <a:rPr lang="en-GB" dirty="0"/>
              <a:t>throwing</a:t>
            </a:r>
          </a:p>
          <a:p>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0A3820D-2CD0-4BF3-BB8A-176F349B276A}" type="slidenum">
              <a:rPr lang="en-US"/>
              <a:pPr/>
              <a:t>11</a:t>
            </a:fld>
            <a:endParaRPr lang="en-US"/>
          </a:p>
        </p:txBody>
      </p:sp>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pPr lvl="1"/>
            <a:endParaRPr lang="en-US">
              <a:solidFill>
                <a:srgbClr val="000000"/>
              </a:solidFill>
              <a:latin typeface="Stone Sans ITC TT-Semi" pitchFamily="1"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7"/>
          <p:cNvSpPr>
            <a:spLocks noGrp="1" noChangeArrowheads="1"/>
          </p:cNvSpPr>
          <p:nvPr>
            <p:ph type="sldNum" sz="quarter" idx="5"/>
          </p:nvPr>
        </p:nvSpPr>
        <p:spPr>
          <a:noFill/>
        </p:spPr>
        <p:txBody>
          <a:bodyPr/>
          <a:lstStyle/>
          <a:p>
            <a:fld id="{1236888C-631B-451D-852B-A1ADB0CFCFD2}" type="slidenum">
              <a:rPr lang="en-US" smtClean="0"/>
              <a:pPr/>
              <a:t>22</a:t>
            </a:fld>
            <a:endParaRPr lang="en-US"/>
          </a:p>
        </p:txBody>
      </p:sp>
      <p:sp>
        <p:nvSpPr>
          <p:cNvPr id="146435" name="Rectangle 2"/>
          <p:cNvSpPr>
            <a:spLocks noGrp="1" noRot="1" noChangeAspect="1" noChangeArrowheads="1" noTextEdit="1"/>
          </p:cNvSpPr>
          <p:nvPr>
            <p:ph type="sldImg"/>
          </p:nvPr>
        </p:nvSpPr>
        <p:spPr>
          <a:ln/>
        </p:spPr>
      </p:sp>
      <p:sp>
        <p:nvSpPr>
          <p:cNvPr id="14643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25</a:t>
            </a:fld>
            <a:endParaRPr lang="en-GB"/>
          </a:p>
        </p:txBody>
      </p:sp>
    </p:spTree>
    <p:extLst>
      <p:ext uri="{BB962C8B-B14F-4D97-AF65-F5344CB8AC3E}">
        <p14:creationId xmlns:p14="http://schemas.microsoft.com/office/powerpoint/2010/main" val="3794079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6236EDA5-070E-4E63-99AB-E190C4AB9DC6}" type="datetimeFigureOut">
              <a:rPr lang="en-GB" smtClean="0"/>
              <a:pPr/>
              <a:t>18/02/2021</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BF0DF303-C2C1-4C51-95DC-71D578BDCB17}"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6236EDA5-070E-4E63-99AB-E190C4AB9DC6}" type="datetimeFigureOut">
              <a:rPr lang="en-GB" smtClean="0"/>
              <a:pPr/>
              <a:t>18/02/2021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BF0DF303-C2C1-4C51-95DC-71D578BDCB17}"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6236EDA5-070E-4E63-99AB-E190C4AB9DC6}" type="datetimeFigureOut">
              <a:rPr lang="en-GB" smtClean="0"/>
              <a:pPr/>
              <a:t>18/02/2021</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BF0DF303-C2C1-4C51-95DC-71D578BDCB17}"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6236EDA5-070E-4E63-99AB-E190C4AB9DC6}" type="datetimeFigureOut">
              <a:rPr lang="en-GB" smtClean="0"/>
              <a:pPr/>
              <a:t>18/02/2021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0DF303-C2C1-4C51-95DC-71D578BDCB17}"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236EDA5-070E-4E63-99AB-E190C4AB9DC6}" type="datetimeFigureOut">
              <a:rPr lang="en-GB" smtClean="0"/>
              <a:pPr/>
              <a:t>18/02/2021</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BF0DF303-C2C1-4C51-95DC-71D578BDCB17}"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236EDA5-070E-4E63-99AB-E190C4AB9DC6}" type="datetimeFigureOut">
              <a:rPr lang="en-GB" smtClean="0"/>
              <a:pPr/>
              <a:t>18/02/2021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BF0DF303-C2C1-4C51-95DC-71D578BDCB1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6236EDA5-070E-4E63-99AB-E190C4AB9DC6}" type="datetimeFigureOut">
              <a:rPr lang="en-GB" smtClean="0"/>
              <a:pPr/>
              <a:t>18/02/2021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BF0DF303-C2C1-4C51-95DC-71D578BDCB1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BF0DF303-C2C1-4C51-95DC-71D578BDCB17}"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6236EDA5-070E-4E63-99AB-E190C4AB9DC6}" type="datetimeFigureOut">
              <a:rPr lang="en-GB" smtClean="0"/>
              <a:pPr/>
              <a:t>18/02/2021</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BF0DF303-C2C1-4C51-95DC-71D578BDCB17}"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6236EDA5-070E-4E63-99AB-E190C4AB9DC6}" type="datetimeFigureOut">
              <a:rPr lang="en-GB" smtClean="0"/>
              <a:pPr/>
              <a:t>18/02/2021</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236EDA5-070E-4E63-99AB-E190C4AB9DC6}" type="datetimeFigureOut">
              <a:rPr lang="en-GB" smtClean="0"/>
              <a:pPr/>
              <a:t>18/02/2021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0DF303-C2C1-4C51-95DC-71D578BDCB1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BF0DF303-C2C1-4C51-95DC-71D578BDCB17}"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236EDA5-070E-4E63-99AB-E190C4AB9DC6}" type="datetimeFigureOut">
              <a:rPr lang="en-GB" smtClean="0"/>
              <a:pPr/>
              <a:t>18/02/2021</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236EDA5-070E-4E63-99AB-E190C4AB9DC6}" type="datetimeFigureOut">
              <a:rPr lang="en-GB" smtClean="0"/>
              <a:pPr/>
              <a:t>18/02/2021</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BF0DF303-C2C1-4C51-95DC-71D578BDCB17}"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youtube.com/watch?v=NLDqjgkZ5t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zerotothree.org/resources/201-busy-bodies-how-the-development-of-physical-skills-supports-learning"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ECES4008 Session 2</a:t>
            </a:r>
          </a:p>
        </p:txBody>
      </p:sp>
      <p:sp>
        <p:nvSpPr>
          <p:cNvPr id="2" name="Title 1"/>
          <p:cNvSpPr>
            <a:spLocks noGrp="1"/>
          </p:cNvSpPr>
          <p:nvPr>
            <p:ph type="ctrTitle"/>
          </p:nvPr>
        </p:nvSpPr>
        <p:spPr/>
        <p:txBody>
          <a:bodyPr/>
          <a:lstStyle/>
          <a:p>
            <a:r>
              <a:rPr lang="en-GB" dirty="0"/>
              <a:t>The Body and Physical Growth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42011-0ED7-467E-A7EB-71E7A33A46BF}"/>
              </a:ext>
            </a:extLst>
          </p:cNvPr>
          <p:cNvSpPr>
            <a:spLocks noGrp="1"/>
          </p:cNvSpPr>
          <p:nvPr>
            <p:ph type="title"/>
          </p:nvPr>
        </p:nvSpPr>
        <p:spPr/>
        <p:txBody>
          <a:bodyPr/>
          <a:lstStyle/>
          <a:p>
            <a:r>
              <a:rPr lang="en-GB" dirty="0"/>
              <a:t>Recap from Session 1</a:t>
            </a:r>
          </a:p>
        </p:txBody>
      </p:sp>
      <p:sp>
        <p:nvSpPr>
          <p:cNvPr id="3" name="Content Placeholder 2">
            <a:extLst>
              <a:ext uri="{FF2B5EF4-FFF2-40B4-BE49-F238E27FC236}">
                <a16:creationId xmlns:a16="http://schemas.microsoft.com/office/drawing/2014/main" id="{4B7056B8-7E3A-4C2B-83B8-637A554BB96D}"/>
              </a:ext>
            </a:extLst>
          </p:cNvPr>
          <p:cNvSpPr>
            <a:spLocks noGrp="1"/>
          </p:cNvSpPr>
          <p:nvPr>
            <p:ph sz="quarter" idx="1"/>
          </p:nvPr>
        </p:nvSpPr>
        <p:spPr/>
        <p:txBody>
          <a:bodyPr/>
          <a:lstStyle/>
          <a:p>
            <a:r>
              <a:rPr lang="en-GB" dirty="0"/>
              <a:t>Reflect on your learning from this session</a:t>
            </a:r>
          </a:p>
          <a:p>
            <a:r>
              <a:rPr lang="en-GB" dirty="0"/>
              <a:t>What were the key messages about individual development?</a:t>
            </a:r>
          </a:p>
          <a:p>
            <a:r>
              <a:rPr lang="en-GB" dirty="0"/>
              <a:t>What is the nature vs nurture debate?</a:t>
            </a:r>
          </a:p>
          <a:p>
            <a:r>
              <a:rPr lang="en-GB" dirty="0"/>
              <a:t>How has this shaped my own thinking about how we develop?</a:t>
            </a:r>
          </a:p>
          <a:p>
            <a:r>
              <a:rPr lang="en-GB" dirty="0"/>
              <a:t>Questions</a:t>
            </a:r>
          </a:p>
          <a:p>
            <a:endParaRPr lang="en-GB" dirty="0"/>
          </a:p>
        </p:txBody>
      </p:sp>
    </p:spTree>
    <p:extLst>
      <p:ext uri="{BB962C8B-B14F-4D97-AF65-F5344CB8AC3E}">
        <p14:creationId xmlns:p14="http://schemas.microsoft.com/office/powerpoint/2010/main" val="1711643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sz="quarter" idx="1"/>
          </p:nvPr>
        </p:nvSpPr>
        <p:spPr/>
        <p:txBody>
          <a:bodyPr/>
          <a:lstStyle/>
          <a:p>
            <a:r>
              <a:rPr lang="en-GB" dirty="0"/>
              <a:t>To become familiar with physical growth changes in childhood</a:t>
            </a:r>
          </a:p>
          <a:p>
            <a:r>
              <a:rPr lang="en-GB" dirty="0"/>
              <a:t>To explore individual and cultural differences</a:t>
            </a:r>
          </a:p>
          <a:p>
            <a:r>
              <a:rPr lang="en-GB" dirty="0"/>
              <a:t>To identify key theories of motor development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Watch and consider</a:t>
            </a:r>
          </a:p>
        </p:txBody>
      </p:sp>
      <p:sp>
        <p:nvSpPr>
          <p:cNvPr id="3" name="Content Placeholder 2"/>
          <p:cNvSpPr>
            <a:spLocks noGrp="1"/>
          </p:cNvSpPr>
          <p:nvPr>
            <p:ph sz="quarter" idx="1"/>
          </p:nvPr>
        </p:nvSpPr>
        <p:spPr/>
        <p:txBody>
          <a:bodyPr/>
          <a:lstStyle/>
          <a:p>
            <a:r>
              <a:rPr lang="en-GB" dirty="0">
                <a:hlinkClick r:id="rId2"/>
              </a:rPr>
              <a:t>http://www.youtube.com/watch?v=NLDqjgkZ5ts</a:t>
            </a:r>
            <a:endParaRPr lang="en-GB" dirty="0"/>
          </a:p>
          <a:p>
            <a:endParaRPr lang="en-GB" dirty="0"/>
          </a:p>
          <a:p>
            <a:r>
              <a:rPr lang="en-GB" dirty="0"/>
              <a:t>Make some notes </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21682BA-8B52-44CC-BE55-4537946DAE35}"/>
              </a:ext>
            </a:extLst>
          </p:cNvPr>
          <p:cNvSpPr>
            <a:spLocks noGrp="1"/>
          </p:cNvSpPr>
          <p:nvPr>
            <p:ph type="title"/>
          </p:nvPr>
        </p:nvSpPr>
        <p:spPr>
          <a:xfrm>
            <a:off x="301752" y="228600"/>
            <a:ext cx="8534400" cy="968152"/>
          </a:xfrm>
        </p:spPr>
        <p:txBody>
          <a:bodyPr>
            <a:normAutofit fontScale="90000"/>
          </a:bodyPr>
          <a:lstStyle/>
          <a:p>
            <a:pPr algn="l"/>
            <a:r>
              <a:rPr lang="en-GB" sz="3600" dirty="0">
                <a:solidFill>
                  <a:schemeClr val="accent5"/>
                </a:solidFill>
              </a:rPr>
              <a:t>Development in early childhood –and motor skills</a:t>
            </a:r>
            <a:endParaRPr lang="en-GB" dirty="0">
              <a:solidFill>
                <a:schemeClr val="accent5"/>
              </a:solidFill>
            </a:endParaRPr>
          </a:p>
        </p:txBody>
      </p:sp>
      <p:sp>
        <p:nvSpPr>
          <p:cNvPr id="3" name="Content Placeholder 2"/>
          <p:cNvSpPr>
            <a:spLocks noGrp="1"/>
          </p:cNvSpPr>
          <p:nvPr>
            <p:ph sz="quarter" idx="1"/>
          </p:nvPr>
        </p:nvSpPr>
        <p:spPr/>
        <p:txBody>
          <a:bodyPr anchor="ctr">
            <a:normAutofit/>
          </a:bodyPr>
          <a:lstStyle/>
          <a:p>
            <a:r>
              <a:rPr lang="en-GB" sz="2400" dirty="0"/>
              <a:t>Motor skills improve with the development of muscle/cartilage and nervous system.</a:t>
            </a:r>
          </a:p>
          <a:p>
            <a:endParaRPr lang="en-GB" sz="2400" dirty="0"/>
          </a:p>
          <a:p>
            <a:r>
              <a:rPr lang="en-GB" sz="2400" dirty="0"/>
              <a:t>Earliest movements are reflexes and rhythmic stereotypes.</a:t>
            </a:r>
          </a:p>
          <a:p>
            <a:endParaRPr lang="en-GB" sz="2400" dirty="0"/>
          </a:p>
          <a:p>
            <a:r>
              <a:rPr lang="en-GB" sz="2400" dirty="0"/>
              <a:t>During first year infants begin to show wider range of voluntary movements.</a:t>
            </a:r>
          </a:p>
          <a:p>
            <a:endParaRPr lang="en-GB" sz="2400" dirty="0"/>
          </a:p>
          <a:p>
            <a:endParaRPr lang="en-US" sz="1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pPr algn="r"/>
            <a:r>
              <a:rPr lang="en-GB" sz="3500" dirty="0">
                <a:solidFill>
                  <a:schemeClr val="accent5"/>
                </a:solidFill>
              </a:rPr>
              <a:t>Motor </a:t>
            </a:r>
            <a:r>
              <a:rPr lang="en-GB" sz="3500" dirty="0" err="1">
                <a:solidFill>
                  <a:schemeClr val="accent5"/>
                </a:solidFill>
              </a:rPr>
              <a:t>milestones</a:t>
            </a:r>
            <a:r>
              <a:rPr lang="en-GB" sz="3500" dirty="0" err="1">
                <a:solidFill>
                  <a:srgbClr val="FFFFFF"/>
                </a:solidFill>
              </a:rPr>
              <a:t>milestones</a:t>
            </a:r>
            <a:endParaRPr lang="en-US" sz="3500" dirty="0">
              <a:solidFill>
                <a:srgbClr val="FFFFFF"/>
              </a:solidFill>
            </a:endParaRPr>
          </a:p>
        </p:txBody>
      </p:sp>
      <p:sp>
        <p:nvSpPr>
          <p:cNvPr id="3" name="Content Placeholder 2"/>
          <p:cNvSpPr>
            <a:spLocks noGrp="1"/>
          </p:cNvSpPr>
          <p:nvPr>
            <p:ph sz="quarter" idx="1"/>
          </p:nvPr>
        </p:nvSpPr>
        <p:spPr>
          <a:xfrm>
            <a:off x="301752" y="1556792"/>
            <a:ext cx="8503920" cy="4104456"/>
          </a:xfrm>
        </p:spPr>
        <p:txBody>
          <a:bodyPr anchor="ctr">
            <a:normAutofit/>
          </a:bodyPr>
          <a:lstStyle/>
          <a:p>
            <a:r>
              <a:rPr lang="en-GB" sz="2400" dirty="0"/>
              <a:t>Grasping </a:t>
            </a:r>
          </a:p>
          <a:p>
            <a:r>
              <a:rPr lang="en-GB" sz="2400" dirty="0"/>
              <a:t>Crawling</a:t>
            </a:r>
          </a:p>
          <a:p>
            <a:r>
              <a:rPr lang="en-GB" sz="2400" dirty="0"/>
              <a:t>Walking </a:t>
            </a:r>
          </a:p>
          <a:p>
            <a:pPr marL="0" indent="0">
              <a:buNone/>
            </a:pPr>
            <a:endParaRPr lang="en-GB" sz="2400" dirty="0"/>
          </a:p>
          <a:p>
            <a:pPr marL="0" indent="0">
              <a:buNone/>
            </a:pPr>
            <a:r>
              <a:rPr lang="en-GB" sz="2400" dirty="0"/>
              <a:t>Each milestone opens up new experiences for the child and encourage different responses from caregivers.</a:t>
            </a:r>
          </a:p>
          <a:p>
            <a:pPr marL="0" indent="0">
              <a:buNone/>
            </a:pPr>
            <a:endParaRPr lang="en-GB"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B45D8B-C430-46C3-AAD4-C0C416E46805}"/>
              </a:ext>
            </a:extLst>
          </p:cNvPr>
          <p:cNvSpPr>
            <a:spLocks noGrp="1"/>
          </p:cNvSpPr>
          <p:nvPr>
            <p:ph type="title"/>
          </p:nvPr>
        </p:nvSpPr>
        <p:spPr/>
        <p:txBody>
          <a:bodyPr vert="horz" lIns="91440" tIns="45720" rIns="91440" bIns="45720" rtlCol="0" anchor="ctr">
            <a:normAutofit fontScale="90000"/>
          </a:bodyPr>
          <a:lstStyle/>
          <a:p>
            <a:pPr algn="l"/>
            <a:br>
              <a:rPr lang="en-US" sz="2400" dirty="0">
                <a:solidFill>
                  <a:schemeClr val="accent5"/>
                </a:solidFill>
              </a:rPr>
            </a:br>
            <a:r>
              <a:rPr lang="en-US" sz="2400" dirty="0">
                <a:solidFill>
                  <a:schemeClr val="accent5"/>
                </a:solidFill>
              </a:rPr>
              <a:t>As children mature, their fine and gross motor skills develop further</a:t>
            </a:r>
            <a:br>
              <a:rPr lang="en-US" sz="2400" dirty="0">
                <a:solidFill>
                  <a:schemeClr val="accent5"/>
                </a:solidFill>
              </a:rPr>
            </a:br>
            <a:r>
              <a:rPr lang="en-US" sz="2300" dirty="0">
                <a:solidFill>
                  <a:schemeClr val="bg1"/>
                </a:solidFill>
              </a:rPr>
              <a:t>Motor Development</a:t>
            </a:r>
          </a:p>
        </p:txBody>
      </p:sp>
      <p:pic>
        <p:nvPicPr>
          <p:cNvPr id="6" name="Content Placeholder 5" descr="children dancing.jpg">
            <a:extLst>
              <a:ext uri="{FF2B5EF4-FFF2-40B4-BE49-F238E27FC236}">
                <a16:creationId xmlns:a16="http://schemas.microsoft.com/office/drawing/2014/main" id="{B4D3107C-8EF5-4F8B-816B-9E790BB4B00F}"/>
              </a:ext>
            </a:extLst>
          </p:cNvPr>
          <p:cNvPicPr>
            <a:picLocks noGrp="1" noChangeAspect="1"/>
          </p:cNvPicPr>
          <p:nvPr>
            <p:ph sz="half" idx="1"/>
          </p:nvPr>
        </p:nvPicPr>
        <p:blipFill rotWithShape="1">
          <a:blip r:embed="rId3" cstate="print"/>
          <a:stretch/>
        </p:blipFill>
        <p:spPr>
          <a:xfrm>
            <a:off x="4797552" y="1484784"/>
            <a:ext cx="4038600" cy="2693241"/>
          </a:xfrm>
          <a:prstGeom prst="rect">
            <a:avLst/>
          </a:prstGeom>
        </p:spPr>
      </p:pic>
      <p:sp>
        <p:nvSpPr>
          <p:cNvPr id="8" name="Content Placeholder 7">
            <a:extLst>
              <a:ext uri="{FF2B5EF4-FFF2-40B4-BE49-F238E27FC236}">
                <a16:creationId xmlns:a16="http://schemas.microsoft.com/office/drawing/2014/main" id="{FFFD1167-3475-41D0-BF51-69C3C015F096}"/>
              </a:ext>
            </a:extLst>
          </p:cNvPr>
          <p:cNvSpPr>
            <a:spLocks noGrp="1"/>
          </p:cNvSpPr>
          <p:nvPr>
            <p:ph sz="half" idx="2"/>
          </p:nvPr>
        </p:nvSpPr>
        <p:spPr/>
        <p:txBody>
          <a:bodyPr vert="horz" lIns="91440" tIns="45720" rIns="91440" bIns="45720" rtlCol="0" anchor="ctr">
            <a:normAutofit/>
          </a:bodyPr>
          <a:lstStyle/>
          <a:p>
            <a:pPr indent="-228600" defTabSz="914400"/>
            <a:endParaRPr lang="en-US" sz="1500" dirty="0">
              <a:solidFill>
                <a:schemeClr val="bg1"/>
              </a:solidFill>
            </a:endParaRPr>
          </a:p>
        </p:txBody>
      </p:sp>
      <p:pic>
        <p:nvPicPr>
          <p:cNvPr id="5" name="Picture 4" descr="toddler2.jpg"/>
          <p:cNvPicPr>
            <a:picLocks noChangeAspect="1"/>
          </p:cNvPicPr>
          <p:nvPr/>
        </p:nvPicPr>
        <p:blipFill rotWithShape="1">
          <a:blip r:embed="rId4" cstate="print"/>
          <a:srcRect l="6214" r="9569" b="2"/>
          <a:stretch/>
        </p:blipFill>
        <p:spPr>
          <a:xfrm>
            <a:off x="899592" y="1412776"/>
            <a:ext cx="2744376" cy="397393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Motor skill development chronology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4056796"/>
              </p:ext>
            </p:extLst>
          </p:nvPr>
        </p:nvGraphicFramePr>
        <p:xfrm>
          <a:off x="755576" y="1371562"/>
          <a:ext cx="7931224" cy="4937760"/>
        </p:xfrm>
        <a:graphic>
          <a:graphicData uri="http://schemas.openxmlformats.org/drawingml/2006/table">
            <a:tbl>
              <a:tblPr firstRow="1" bandRow="1">
                <a:tableStyleId>{5C22544A-7EE6-4342-B048-85BDC9FD1C3A}</a:tableStyleId>
              </a:tblPr>
              <a:tblGrid>
                <a:gridCol w="3965612">
                  <a:extLst>
                    <a:ext uri="{9D8B030D-6E8A-4147-A177-3AD203B41FA5}">
                      <a16:colId xmlns:a16="http://schemas.microsoft.com/office/drawing/2014/main" val="20000"/>
                    </a:ext>
                  </a:extLst>
                </a:gridCol>
                <a:gridCol w="3965612">
                  <a:extLst>
                    <a:ext uri="{9D8B030D-6E8A-4147-A177-3AD203B41FA5}">
                      <a16:colId xmlns:a16="http://schemas.microsoft.com/office/drawing/2014/main" val="20001"/>
                    </a:ext>
                  </a:extLst>
                </a:gridCol>
              </a:tblGrid>
              <a:tr h="606734">
                <a:tc>
                  <a:txBody>
                    <a:bodyPr/>
                    <a:lstStyle/>
                    <a:p>
                      <a:r>
                        <a:rPr lang="en-GB" dirty="0"/>
                        <a:t>Age</a:t>
                      </a:r>
                    </a:p>
                  </a:txBody>
                  <a:tcPr/>
                </a:tc>
                <a:tc>
                  <a:txBody>
                    <a:bodyPr/>
                    <a:lstStyle/>
                    <a:p>
                      <a:r>
                        <a:rPr lang="en-GB" dirty="0"/>
                        <a:t>Some key motor skill developments</a:t>
                      </a:r>
                    </a:p>
                  </a:txBody>
                  <a:tcPr/>
                </a:tc>
                <a:extLst>
                  <a:ext uri="{0D108BD9-81ED-4DB2-BD59-A6C34878D82A}">
                    <a16:rowId xmlns:a16="http://schemas.microsoft.com/office/drawing/2014/main" val="10000"/>
                  </a:ext>
                </a:extLst>
              </a:tr>
              <a:tr h="346705">
                <a:tc>
                  <a:txBody>
                    <a:bodyPr/>
                    <a:lstStyle/>
                    <a:p>
                      <a:r>
                        <a:rPr lang="en-GB" dirty="0"/>
                        <a:t>2 months</a:t>
                      </a:r>
                    </a:p>
                  </a:txBody>
                  <a:tcPr/>
                </a:tc>
                <a:tc>
                  <a:txBody>
                    <a:bodyPr/>
                    <a:lstStyle/>
                    <a:p>
                      <a:r>
                        <a:rPr lang="en-GB" dirty="0"/>
                        <a:t>Lifts head up</a:t>
                      </a:r>
                    </a:p>
                  </a:txBody>
                  <a:tcPr/>
                </a:tc>
                <a:extLst>
                  <a:ext uri="{0D108BD9-81ED-4DB2-BD59-A6C34878D82A}">
                    <a16:rowId xmlns:a16="http://schemas.microsoft.com/office/drawing/2014/main" val="10001"/>
                  </a:ext>
                </a:extLst>
              </a:tr>
              <a:tr h="346705">
                <a:tc>
                  <a:txBody>
                    <a:bodyPr/>
                    <a:lstStyle/>
                    <a:p>
                      <a:r>
                        <a:rPr lang="en-GB" dirty="0"/>
                        <a:t>3 months</a:t>
                      </a:r>
                    </a:p>
                  </a:txBody>
                  <a:tcPr/>
                </a:tc>
                <a:tc>
                  <a:txBody>
                    <a:bodyPr/>
                    <a:lstStyle/>
                    <a:p>
                      <a:r>
                        <a:rPr lang="en-GB" dirty="0"/>
                        <a:t>Rolls</a:t>
                      </a:r>
                      <a:r>
                        <a:rPr lang="en-GB" baseline="0" dirty="0"/>
                        <a:t> over</a:t>
                      </a:r>
                      <a:endParaRPr lang="en-GB" dirty="0"/>
                    </a:p>
                  </a:txBody>
                  <a:tcPr/>
                </a:tc>
                <a:extLst>
                  <a:ext uri="{0D108BD9-81ED-4DB2-BD59-A6C34878D82A}">
                    <a16:rowId xmlns:a16="http://schemas.microsoft.com/office/drawing/2014/main" val="10002"/>
                  </a:ext>
                </a:extLst>
              </a:tr>
              <a:tr h="346705">
                <a:tc>
                  <a:txBody>
                    <a:bodyPr/>
                    <a:lstStyle/>
                    <a:p>
                      <a:r>
                        <a:rPr lang="en-GB" dirty="0"/>
                        <a:t>4 months</a:t>
                      </a:r>
                    </a:p>
                  </a:txBody>
                  <a:tcPr/>
                </a:tc>
                <a:tc>
                  <a:txBody>
                    <a:bodyPr/>
                    <a:lstStyle/>
                    <a:p>
                      <a:r>
                        <a:rPr lang="en-GB" dirty="0"/>
                        <a:t>Grasps </a:t>
                      </a:r>
                    </a:p>
                  </a:txBody>
                  <a:tcPr/>
                </a:tc>
                <a:extLst>
                  <a:ext uri="{0D108BD9-81ED-4DB2-BD59-A6C34878D82A}">
                    <a16:rowId xmlns:a16="http://schemas.microsoft.com/office/drawing/2014/main" val="10003"/>
                  </a:ext>
                </a:extLst>
              </a:tr>
              <a:tr h="606734">
                <a:tc>
                  <a:txBody>
                    <a:bodyPr/>
                    <a:lstStyle/>
                    <a:p>
                      <a:r>
                        <a:rPr lang="en-GB" dirty="0"/>
                        <a:t>6 months</a:t>
                      </a:r>
                    </a:p>
                  </a:txBody>
                  <a:tcPr/>
                </a:tc>
                <a:tc>
                  <a:txBody>
                    <a:bodyPr/>
                    <a:lstStyle/>
                    <a:p>
                      <a:r>
                        <a:rPr lang="en-GB" dirty="0"/>
                        <a:t>Sits without support</a:t>
                      </a:r>
                    </a:p>
                    <a:p>
                      <a:r>
                        <a:rPr lang="en-GB" dirty="0"/>
                        <a:t>Stands holding something</a:t>
                      </a:r>
                    </a:p>
                  </a:txBody>
                  <a:tcPr/>
                </a:tc>
                <a:extLst>
                  <a:ext uri="{0D108BD9-81ED-4DB2-BD59-A6C34878D82A}">
                    <a16:rowId xmlns:a16="http://schemas.microsoft.com/office/drawing/2014/main" val="10004"/>
                  </a:ext>
                </a:extLst>
              </a:tr>
              <a:tr h="346705">
                <a:tc>
                  <a:txBody>
                    <a:bodyPr/>
                    <a:lstStyle/>
                    <a:p>
                      <a:r>
                        <a:rPr lang="en-GB" dirty="0"/>
                        <a:t>9 months</a:t>
                      </a:r>
                    </a:p>
                  </a:txBody>
                  <a:tcPr/>
                </a:tc>
                <a:tc>
                  <a:txBody>
                    <a:bodyPr/>
                    <a:lstStyle/>
                    <a:p>
                      <a:r>
                        <a:rPr lang="en-GB" dirty="0"/>
                        <a:t>Walks holding on</a:t>
                      </a:r>
                    </a:p>
                  </a:txBody>
                  <a:tcPr/>
                </a:tc>
                <a:extLst>
                  <a:ext uri="{0D108BD9-81ED-4DB2-BD59-A6C34878D82A}">
                    <a16:rowId xmlns:a16="http://schemas.microsoft.com/office/drawing/2014/main" val="10005"/>
                  </a:ext>
                </a:extLst>
              </a:tr>
              <a:tr h="346705">
                <a:tc>
                  <a:txBody>
                    <a:bodyPr/>
                    <a:lstStyle/>
                    <a:p>
                      <a:r>
                        <a:rPr lang="en-GB" dirty="0"/>
                        <a:t>11 months</a:t>
                      </a:r>
                    </a:p>
                  </a:txBody>
                  <a:tcPr/>
                </a:tc>
                <a:tc>
                  <a:txBody>
                    <a:bodyPr/>
                    <a:lstStyle/>
                    <a:p>
                      <a:r>
                        <a:rPr lang="en-GB" dirty="0"/>
                        <a:t>Stands alone</a:t>
                      </a:r>
                    </a:p>
                  </a:txBody>
                  <a:tcPr/>
                </a:tc>
                <a:extLst>
                  <a:ext uri="{0D108BD9-81ED-4DB2-BD59-A6C34878D82A}">
                    <a16:rowId xmlns:a16="http://schemas.microsoft.com/office/drawing/2014/main" val="10006"/>
                  </a:ext>
                </a:extLst>
              </a:tr>
              <a:tr h="346705">
                <a:tc>
                  <a:txBody>
                    <a:bodyPr/>
                    <a:lstStyle/>
                    <a:p>
                      <a:r>
                        <a:rPr lang="en-GB" dirty="0"/>
                        <a:t>12 months</a:t>
                      </a:r>
                    </a:p>
                  </a:txBody>
                  <a:tcPr/>
                </a:tc>
                <a:tc>
                  <a:txBody>
                    <a:bodyPr/>
                    <a:lstStyle/>
                    <a:p>
                      <a:r>
                        <a:rPr lang="en-GB" dirty="0"/>
                        <a:t>Drinks from</a:t>
                      </a:r>
                      <a:r>
                        <a:rPr lang="en-GB" baseline="0" dirty="0"/>
                        <a:t> cup</a:t>
                      </a:r>
                      <a:endParaRPr lang="en-GB" dirty="0"/>
                    </a:p>
                  </a:txBody>
                  <a:tcPr/>
                </a:tc>
                <a:extLst>
                  <a:ext uri="{0D108BD9-81ED-4DB2-BD59-A6C34878D82A}">
                    <a16:rowId xmlns:a16="http://schemas.microsoft.com/office/drawing/2014/main" val="10007"/>
                  </a:ext>
                </a:extLst>
              </a:tr>
              <a:tr h="346705">
                <a:tc>
                  <a:txBody>
                    <a:bodyPr/>
                    <a:lstStyle/>
                    <a:p>
                      <a:r>
                        <a:rPr lang="en-GB" dirty="0"/>
                        <a:t>14 months</a:t>
                      </a:r>
                    </a:p>
                  </a:txBody>
                  <a:tcPr/>
                </a:tc>
                <a:tc>
                  <a:txBody>
                    <a:bodyPr/>
                    <a:lstStyle/>
                    <a:p>
                      <a:r>
                        <a:rPr lang="en-GB" dirty="0"/>
                        <a:t>Builds tower using two blocks</a:t>
                      </a:r>
                    </a:p>
                  </a:txBody>
                  <a:tcPr/>
                </a:tc>
                <a:extLst>
                  <a:ext uri="{0D108BD9-81ED-4DB2-BD59-A6C34878D82A}">
                    <a16:rowId xmlns:a16="http://schemas.microsoft.com/office/drawing/2014/main" val="10008"/>
                  </a:ext>
                </a:extLst>
              </a:tr>
              <a:tr h="346705">
                <a:tc>
                  <a:txBody>
                    <a:bodyPr/>
                    <a:lstStyle/>
                    <a:p>
                      <a:r>
                        <a:rPr lang="en-GB" dirty="0"/>
                        <a:t>15 months</a:t>
                      </a:r>
                    </a:p>
                  </a:txBody>
                  <a:tcPr/>
                </a:tc>
                <a:tc>
                  <a:txBody>
                    <a:bodyPr/>
                    <a:lstStyle/>
                    <a:p>
                      <a:r>
                        <a:rPr lang="en-GB" dirty="0"/>
                        <a:t>Walks sideways and backwards</a:t>
                      </a:r>
                    </a:p>
                  </a:txBody>
                  <a:tcPr/>
                </a:tc>
                <a:extLst>
                  <a:ext uri="{0D108BD9-81ED-4DB2-BD59-A6C34878D82A}">
                    <a16:rowId xmlns:a16="http://schemas.microsoft.com/office/drawing/2014/main" val="10009"/>
                  </a:ext>
                </a:extLst>
              </a:tr>
              <a:tr h="346705">
                <a:tc>
                  <a:txBody>
                    <a:bodyPr/>
                    <a:lstStyle/>
                    <a:p>
                      <a:r>
                        <a:rPr lang="en-GB" dirty="0"/>
                        <a:t>17 months</a:t>
                      </a:r>
                    </a:p>
                  </a:txBody>
                  <a:tcPr/>
                </a:tc>
                <a:tc>
                  <a:txBody>
                    <a:bodyPr/>
                    <a:lstStyle/>
                    <a:p>
                      <a:r>
                        <a:rPr lang="en-GB" dirty="0"/>
                        <a:t>Walks up steps</a:t>
                      </a:r>
                    </a:p>
                  </a:txBody>
                  <a:tcPr/>
                </a:tc>
                <a:extLst>
                  <a:ext uri="{0D108BD9-81ED-4DB2-BD59-A6C34878D82A}">
                    <a16:rowId xmlns:a16="http://schemas.microsoft.com/office/drawing/2014/main" val="10010"/>
                  </a:ext>
                </a:extLst>
              </a:tr>
              <a:tr h="346705">
                <a:tc>
                  <a:txBody>
                    <a:bodyPr/>
                    <a:lstStyle/>
                    <a:p>
                      <a:r>
                        <a:rPr lang="en-GB" dirty="0"/>
                        <a:t>20 months </a:t>
                      </a:r>
                    </a:p>
                  </a:txBody>
                  <a:tcPr/>
                </a:tc>
                <a:tc>
                  <a:txBody>
                    <a:bodyPr/>
                    <a:lstStyle/>
                    <a:p>
                      <a:r>
                        <a:rPr lang="en-GB" dirty="0"/>
                        <a:t>Kicks ball forwards</a:t>
                      </a:r>
                    </a:p>
                  </a:txBody>
                  <a:tcPr/>
                </a:tc>
                <a:extLst>
                  <a:ext uri="{0D108BD9-81ED-4DB2-BD59-A6C34878D82A}">
                    <a16:rowId xmlns:a16="http://schemas.microsoft.com/office/drawing/2014/main" val="10011"/>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5257-1E67-43DA-B856-3EE4571D6FFD}"/>
              </a:ext>
            </a:extLst>
          </p:cNvPr>
          <p:cNvSpPr>
            <a:spLocks noGrp="1"/>
          </p:cNvSpPr>
          <p:nvPr>
            <p:ph type="title"/>
          </p:nvPr>
        </p:nvSpPr>
        <p:spPr/>
        <p:txBody>
          <a:bodyPr>
            <a:normAutofit fontScale="90000"/>
          </a:bodyPr>
          <a:lstStyle/>
          <a:p>
            <a:br>
              <a:rPr lang="en-GB" sz="1400" dirty="0"/>
            </a:br>
            <a:br>
              <a:rPr lang="en-GB" sz="1400" dirty="0"/>
            </a:br>
            <a:br>
              <a:rPr lang="en-GB" sz="3600" dirty="0"/>
            </a:br>
            <a:br>
              <a:rPr lang="en-GB" sz="1400" dirty="0"/>
            </a:br>
            <a:br>
              <a:rPr lang="en-GB" sz="1400" dirty="0"/>
            </a:br>
            <a:r>
              <a:rPr lang="en-GB" sz="3100" dirty="0"/>
              <a:t>What determines motor development?</a:t>
            </a:r>
          </a:p>
        </p:txBody>
      </p:sp>
      <p:sp>
        <p:nvSpPr>
          <p:cNvPr id="3" name="Content Placeholder 2">
            <a:extLst>
              <a:ext uri="{FF2B5EF4-FFF2-40B4-BE49-F238E27FC236}">
                <a16:creationId xmlns:a16="http://schemas.microsoft.com/office/drawing/2014/main" id="{B83B00A2-8052-4F96-93BC-92B60188C138}"/>
              </a:ext>
            </a:extLst>
          </p:cNvPr>
          <p:cNvSpPr>
            <a:spLocks noGrp="1"/>
          </p:cNvSpPr>
          <p:nvPr>
            <p:ph sz="half" idx="1"/>
          </p:nvPr>
        </p:nvSpPr>
        <p:spPr/>
        <p:txBody>
          <a:bodyPr>
            <a:normAutofit/>
          </a:bodyPr>
          <a:lstStyle/>
          <a:p>
            <a:endParaRPr lang="en-GB" sz="1800" dirty="0"/>
          </a:p>
          <a:p>
            <a:r>
              <a:rPr lang="en-GB" sz="1800" dirty="0"/>
              <a:t>In your break out groups consider what impacts on children’s motor development.</a:t>
            </a:r>
          </a:p>
          <a:p>
            <a:r>
              <a:rPr lang="en-GB" sz="1800" dirty="0"/>
              <a:t>Reflect on fine and gross motor skills.</a:t>
            </a:r>
          </a:p>
          <a:p>
            <a:r>
              <a:rPr lang="en-GB" sz="1800" dirty="0"/>
              <a:t>What are your personal experiences of motor development? What impacted on your skills?</a:t>
            </a:r>
          </a:p>
          <a:p>
            <a:r>
              <a:rPr lang="en-GB" sz="1800" dirty="0"/>
              <a:t>Feedback to the group </a:t>
            </a:r>
          </a:p>
          <a:p>
            <a:r>
              <a:rPr lang="en-GB" sz="1800" dirty="0"/>
              <a:t>TASK duration 15 minutes</a:t>
            </a:r>
          </a:p>
        </p:txBody>
      </p:sp>
      <p:sp>
        <p:nvSpPr>
          <p:cNvPr id="4" name="Content Placeholder 3">
            <a:extLst>
              <a:ext uri="{FF2B5EF4-FFF2-40B4-BE49-F238E27FC236}">
                <a16:creationId xmlns:a16="http://schemas.microsoft.com/office/drawing/2014/main" id="{F6AD8400-178D-4626-AF3E-CB773C163A67}"/>
              </a:ext>
            </a:extLst>
          </p:cNvPr>
          <p:cNvSpPr>
            <a:spLocks noGrp="1"/>
          </p:cNvSpPr>
          <p:nvPr>
            <p:ph sz="half" idx="2"/>
          </p:nvPr>
        </p:nvSpPr>
        <p:spPr/>
        <p:txBody>
          <a:bodyPr/>
          <a:lstStyle/>
          <a:p>
            <a:endParaRPr lang="en-GB"/>
          </a:p>
        </p:txBody>
      </p:sp>
      <p:pic>
        <p:nvPicPr>
          <p:cNvPr id="5" name="Graphic 4" descr="Group brainstorm with solid fill">
            <a:extLst>
              <a:ext uri="{FF2B5EF4-FFF2-40B4-BE49-F238E27FC236}">
                <a16:creationId xmlns:a16="http://schemas.microsoft.com/office/drawing/2014/main" id="{0AF48B0E-1E77-4144-A17A-2A4E83FF95F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51497" y="2507636"/>
            <a:ext cx="2413000" cy="2413000"/>
          </a:xfrm>
          <a:prstGeom prst="rect">
            <a:avLst/>
          </a:prstGeom>
        </p:spPr>
      </p:pic>
    </p:spTree>
    <p:extLst>
      <p:ext uri="{BB962C8B-B14F-4D97-AF65-F5344CB8AC3E}">
        <p14:creationId xmlns:p14="http://schemas.microsoft.com/office/powerpoint/2010/main" val="1857985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Perspectives on motor development</a:t>
            </a:r>
          </a:p>
        </p:txBody>
      </p:sp>
      <p:sp>
        <p:nvSpPr>
          <p:cNvPr id="3" name="Content Placeholder 2"/>
          <p:cNvSpPr>
            <a:spLocks noGrp="1"/>
          </p:cNvSpPr>
          <p:nvPr>
            <p:ph sz="quarter" idx="1"/>
          </p:nvPr>
        </p:nvSpPr>
        <p:spPr/>
        <p:txBody>
          <a:bodyPr/>
          <a:lstStyle/>
          <a:p>
            <a:r>
              <a:rPr lang="en-GB" dirty="0"/>
              <a:t>Biological maturation perspective</a:t>
            </a:r>
          </a:p>
          <a:p>
            <a:r>
              <a:rPr lang="en-GB" dirty="0"/>
              <a:t>Information processing perspective</a:t>
            </a:r>
          </a:p>
          <a:p>
            <a:r>
              <a:rPr lang="en-GB" dirty="0"/>
              <a:t>Ecological perspective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ormAutofit/>
          </a:bodyPr>
          <a:lstStyle/>
          <a:p>
            <a:r>
              <a:rPr lang="en-US" dirty="0" err="1">
                <a:solidFill>
                  <a:srgbClr val="000000"/>
                </a:solidFill>
              </a:rPr>
              <a:t>Maturationists</a:t>
            </a:r>
            <a:r>
              <a:rPr lang="en-US" dirty="0">
                <a:solidFill>
                  <a:srgbClr val="000000"/>
                </a:solidFill>
              </a:rPr>
              <a:t>: Arnold Gesell(1928)</a:t>
            </a:r>
            <a:r>
              <a:rPr lang="en-US" dirty="0">
                <a:solidFill>
                  <a:srgbClr val="000000"/>
                </a:solidFill>
                <a:latin typeface="Stone Sans ITC TT-Semi" pitchFamily="1" charset="0"/>
              </a:rPr>
              <a:t> </a:t>
            </a:r>
          </a:p>
        </p:txBody>
      </p:sp>
      <p:sp>
        <p:nvSpPr>
          <p:cNvPr id="41988" name="Rectangle 4"/>
          <p:cNvSpPr>
            <a:spLocks noGrp="1" noChangeArrowheads="1"/>
          </p:cNvSpPr>
          <p:nvPr>
            <p:ph sz="quarter" idx="1"/>
          </p:nvPr>
        </p:nvSpPr>
        <p:spPr>
          <a:xfrm>
            <a:off x="457200" y="1700808"/>
            <a:ext cx="8229600" cy="4776192"/>
          </a:xfrm>
        </p:spPr>
        <p:txBody>
          <a:bodyPr/>
          <a:lstStyle/>
          <a:p>
            <a:r>
              <a:rPr lang="en-US" dirty="0">
                <a:solidFill>
                  <a:srgbClr val="000000"/>
                </a:solidFill>
                <a:latin typeface="Georgia" panose="02040502050405020303" pitchFamily="18" charset="0"/>
              </a:rPr>
              <a:t>Believed there is a predetermined biological timetable.</a:t>
            </a:r>
          </a:p>
          <a:p>
            <a:pPr lvl="1">
              <a:buFont typeface="Wingdings" pitchFamily="1" charset="2"/>
              <a:buNone/>
            </a:pPr>
            <a:endParaRPr lang="en-US" dirty="0">
              <a:solidFill>
                <a:srgbClr val="000000"/>
              </a:solidFill>
              <a:latin typeface="Georgia" panose="02040502050405020303" pitchFamily="18" charset="0"/>
            </a:endParaRPr>
          </a:p>
          <a:p>
            <a:r>
              <a:rPr lang="en-US" dirty="0">
                <a:solidFill>
                  <a:srgbClr val="000000"/>
                </a:solidFill>
                <a:latin typeface="Georgia" panose="02040502050405020303" pitchFamily="18" charset="0"/>
              </a:rPr>
              <a:t>Gesell was a proponent of the normative approach to child study: using age-related averages of children's growth and behaviors to define what is normal.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US" altLang="en-US" dirty="0">
                <a:cs typeface="Times New Roman" pitchFamily="1" charset="0"/>
              </a:rPr>
              <a:t>Fitts and Posner’s Three Stage Model</a:t>
            </a:r>
            <a:r>
              <a:rPr lang="en-US" altLang="en-US" dirty="0"/>
              <a:t> (1967)</a:t>
            </a:r>
          </a:p>
        </p:txBody>
      </p:sp>
      <p:grpSp>
        <p:nvGrpSpPr>
          <p:cNvPr id="2" name="Group 4"/>
          <p:cNvGrpSpPr>
            <a:grpSpLocks/>
          </p:cNvGrpSpPr>
          <p:nvPr/>
        </p:nvGrpSpPr>
        <p:grpSpPr bwMode="auto">
          <a:xfrm>
            <a:off x="990600" y="3048000"/>
            <a:ext cx="7924800" cy="1752600"/>
            <a:chOff x="1221" y="3064"/>
            <a:chExt cx="9240" cy="1920"/>
          </a:xfrm>
        </p:grpSpPr>
        <p:sp>
          <p:nvSpPr>
            <p:cNvPr id="6159" name="Rectangle 15"/>
            <p:cNvSpPr>
              <a:spLocks noChangeArrowheads="1"/>
            </p:cNvSpPr>
            <p:nvPr/>
          </p:nvSpPr>
          <p:spPr bwMode="auto">
            <a:xfrm>
              <a:off x="1221" y="3064"/>
              <a:ext cx="2520" cy="1920"/>
            </a:xfrm>
            <a:prstGeom prst="rect">
              <a:avLst/>
            </a:prstGeom>
            <a:solidFill>
              <a:srgbClr val="FFFFFF"/>
            </a:solidFill>
            <a:ln w="9525">
              <a:solidFill>
                <a:srgbClr val="000000"/>
              </a:solidFill>
              <a:miter lim="800000"/>
              <a:headEnd/>
              <a:tailEnd/>
            </a:ln>
          </p:spPr>
          <p:txBody>
            <a:bodyPr/>
            <a:lstStyle/>
            <a:p>
              <a:endParaRPr lang="en-GB"/>
            </a:p>
          </p:txBody>
        </p:sp>
        <p:sp>
          <p:nvSpPr>
            <p:cNvPr id="6158" name="Rectangle 14"/>
            <p:cNvSpPr>
              <a:spLocks noChangeArrowheads="1"/>
            </p:cNvSpPr>
            <p:nvPr/>
          </p:nvSpPr>
          <p:spPr bwMode="auto">
            <a:xfrm>
              <a:off x="4581" y="3064"/>
              <a:ext cx="2520" cy="1920"/>
            </a:xfrm>
            <a:prstGeom prst="rect">
              <a:avLst/>
            </a:prstGeom>
            <a:solidFill>
              <a:srgbClr val="FFFFFF"/>
            </a:solidFill>
            <a:ln w="9525">
              <a:solidFill>
                <a:srgbClr val="000000"/>
              </a:solidFill>
              <a:miter lim="800000"/>
              <a:headEnd/>
              <a:tailEnd/>
            </a:ln>
          </p:spPr>
          <p:txBody>
            <a:bodyPr/>
            <a:lstStyle/>
            <a:p>
              <a:endParaRPr lang="en-GB"/>
            </a:p>
          </p:txBody>
        </p:sp>
        <p:sp>
          <p:nvSpPr>
            <p:cNvPr id="6157" name="Rectangle 13"/>
            <p:cNvSpPr>
              <a:spLocks noChangeArrowheads="1"/>
            </p:cNvSpPr>
            <p:nvPr/>
          </p:nvSpPr>
          <p:spPr bwMode="auto">
            <a:xfrm>
              <a:off x="7941" y="3064"/>
              <a:ext cx="2520" cy="1920"/>
            </a:xfrm>
            <a:prstGeom prst="rect">
              <a:avLst/>
            </a:prstGeom>
            <a:solidFill>
              <a:srgbClr val="FFFFFF"/>
            </a:solidFill>
            <a:ln w="9525">
              <a:solidFill>
                <a:srgbClr val="000000"/>
              </a:solidFill>
              <a:miter lim="800000"/>
              <a:headEnd/>
              <a:tailEnd/>
            </a:ln>
          </p:spPr>
          <p:txBody>
            <a:bodyPr/>
            <a:lstStyle/>
            <a:p>
              <a:endParaRPr lang="en-GB"/>
            </a:p>
          </p:txBody>
        </p:sp>
        <p:sp>
          <p:nvSpPr>
            <p:cNvPr id="6156" name="Text Box 12"/>
            <p:cNvSpPr txBox="1">
              <a:spLocks noChangeArrowheads="1"/>
            </p:cNvSpPr>
            <p:nvPr/>
          </p:nvSpPr>
          <p:spPr bwMode="auto">
            <a:xfrm>
              <a:off x="1341" y="3184"/>
              <a:ext cx="2280" cy="720"/>
            </a:xfrm>
            <a:prstGeom prst="rect">
              <a:avLst/>
            </a:prstGeom>
            <a:solidFill>
              <a:srgbClr val="FFFFFF"/>
            </a:solidFill>
            <a:ln w="9525">
              <a:noFill/>
              <a:miter lim="800000"/>
              <a:headEnd/>
              <a:tailEnd/>
            </a:ln>
          </p:spPr>
          <p:txBody>
            <a:bodyPr/>
            <a:lstStyle/>
            <a:p>
              <a:r>
                <a:rPr lang="en-US" altLang="en-US" sz="1400" b="1"/>
                <a:t>COGNITIVE STAGE</a:t>
              </a:r>
            </a:p>
            <a:p>
              <a:pPr eaLnBrk="0" hangingPunct="0"/>
              <a:endParaRPr lang="en-US" altLang="en-US" sz="1400"/>
            </a:p>
          </p:txBody>
        </p:sp>
        <p:sp>
          <p:nvSpPr>
            <p:cNvPr id="6155" name="Text Box 11"/>
            <p:cNvSpPr txBox="1">
              <a:spLocks noChangeArrowheads="1"/>
            </p:cNvSpPr>
            <p:nvPr/>
          </p:nvSpPr>
          <p:spPr bwMode="auto">
            <a:xfrm>
              <a:off x="4701" y="3184"/>
              <a:ext cx="2280" cy="720"/>
            </a:xfrm>
            <a:prstGeom prst="rect">
              <a:avLst/>
            </a:prstGeom>
            <a:solidFill>
              <a:srgbClr val="FFFFFF"/>
            </a:solidFill>
            <a:ln w="9525">
              <a:noFill/>
              <a:miter lim="800000"/>
              <a:headEnd/>
              <a:tailEnd/>
            </a:ln>
          </p:spPr>
          <p:txBody>
            <a:bodyPr/>
            <a:lstStyle/>
            <a:p>
              <a:pPr algn="ctr"/>
              <a:r>
                <a:rPr lang="en-US" altLang="en-US" sz="1400" b="1">
                  <a:cs typeface="Times New Roman" pitchFamily="1" charset="0"/>
                </a:rPr>
                <a:t>ASSOCIATIVE STAGE</a:t>
              </a:r>
              <a:endParaRPr lang="en-US" altLang="en-US" sz="1400">
                <a:cs typeface="Times New Roman" pitchFamily="1" charset="0"/>
              </a:endParaRPr>
            </a:p>
            <a:p>
              <a:pPr eaLnBrk="0" hangingPunct="0"/>
              <a:endParaRPr lang="en-US" altLang="en-US" sz="1400"/>
            </a:p>
          </p:txBody>
        </p:sp>
        <p:sp>
          <p:nvSpPr>
            <p:cNvPr id="6154" name="Text Box 10"/>
            <p:cNvSpPr txBox="1">
              <a:spLocks noChangeArrowheads="1"/>
            </p:cNvSpPr>
            <p:nvPr/>
          </p:nvSpPr>
          <p:spPr bwMode="auto">
            <a:xfrm>
              <a:off x="8181" y="3184"/>
              <a:ext cx="2160" cy="600"/>
            </a:xfrm>
            <a:prstGeom prst="rect">
              <a:avLst/>
            </a:prstGeom>
            <a:solidFill>
              <a:srgbClr val="FFFFFF"/>
            </a:solidFill>
            <a:ln w="9525">
              <a:noFill/>
              <a:miter lim="800000"/>
              <a:headEnd/>
              <a:tailEnd/>
            </a:ln>
          </p:spPr>
          <p:txBody>
            <a:bodyPr/>
            <a:lstStyle/>
            <a:p>
              <a:pPr algn="ctr"/>
              <a:r>
                <a:rPr lang="en-US" altLang="en-US" sz="1400" b="1">
                  <a:cs typeface="Times New Roman" pitchFamily="1" charset="0"/>
                </a:rPr>
                <a:t>AUTONOMOUS STAGE</a:t>
              </a:r>
              <a:endParaRPr lang="en-US" altLang="en-US" sz="1400">
                <a:cs typeface="Times New Roman" pitchFamily="1" charset="0"/>
              </a:endParaRPr>
            </a:p>
            <a:p>
              <a:pPr eaLnBrk="0" hangingPunct="0"/>
              <a:endParaRPr lang="en-US" altLang="en-US" sz="1400"/>
            </a:p>
          </p:txBody>
        </p:sp>
        <p:sp>
          <p:nvSpPr>
            <p:cNvPr id="6153" name="Text Box 9"/>
            <p:cNvSpPr txBox="1">
              <a:spLocks noChangeArrowheads="1"/>
            </p:cNvSpPr>
            <p:nvPr/>
          </p:nvSpPr>
          <p:spPr bwMode="auto">
            <a:xfrm>
              <a:off x="1341" y="3904"/>
              <a:ext cx="2160" cy="720"/>
            </a:xfrm>
            <a:prstGeom prst="rect">
              <a:avLst/>
            </a:prstGeom>
            <a:solidFill>
              <a:srgbClr val="FFFFFF"/>
            </a:solidFill>
            <a:ln w="9525">
              <a:solidFill>
                <a:srgbClr val="000000"/>
              </a:solidFill>
              <a:miter lim="800000"/>
              <a:headEnd/>
              <a:tailEnd/>
            </a:ln>
          </p:spPr>
          <p:txBody>
            <a:bodyPr/>
            <a:lstStyle/>
            <a:p>
              <a:pPr algn="ctr">
                <a:tabLst>
                  <a:tab pos="114300" algn="l"/>
                </a:tabLst>
              </a:pPr>
              <a:r>
                <a:rPr lang="en-US" altLang="en-US" sz="1400">
                  <a:cs typeface="Times New Roman" pitchFamily="1" charset="0"/>
                </a:rPr>
                <a:t>Development of basic movement pattern</a:t>
              </a:r>
            </a:p>
            <a:p>
              <a:pPr eaLnBrk="0" hangingPunct="0">
                <a:tabLst>
                  <a:tab pos="114300" algn="l"/>
                </a:tabLst>
              </a:pPr>
              <a:endParaRPr lang="en-US" altLang="en-US" sz="1600"/>
            </a:p>
          </p:txBody>
        </p:sp>
        <p:sp>
          <p:nvSpPr>
            <p:cNvPr id="6152" name="Text Box 8"/>
            <p:cNvSpPr txBox="1">
              <a:spLocks noChangeArrowheads="1"/>
            </p:cNvSpPr>
            <p:nvPr/>
          </p:nvSpPr>
          <p:spPr bwMode="auto">
            <a:xfrm>
              <a:off x="4701" y="3904"/>
              <a:ext cx="2308" cy="720"/>
            </a:xfrm>
            <a:prstGeom prst="rect">
              <a:avLst/>
            </a:prstGeom>
            <a:solidFill>
              <a:srgbClr val="FFFFFF"/>
            </a:solidFill>
            <a:ln w="9525">
              <a:solidFill>
                <a:srgbClr val="000000"/>
              </a:solidFill>
              <a:miter lim="800000"/>
              <a:headEnd/>
              <a:tailEnd/>
            </a:ln>
          </p:spPr>
          <p:txBody>
            <a:bodyPr/>
            <a:lstStyle/>
            <a:p>
              <a:pPr algn="ctr"/>
              <a:r>
                <a:rPr lang="en-US" altLang="en-US" sz="1400">
                  <a:cs typeface="Times New Roman" pitchFamily="1" charset="0"/>
                </a:rPr>
                <a:t>Refinement of movement pattern</a:t>
              </a:r>
            </a:p>
            <a:p>
              <a:pPr eaLnBrk="0" hangingPunct="0"/>
              <a:endParaRPr lang="en-US" altLang="en-US"/>
            </a:p>
          </p:txBody>
        </p:sp>
        <p:sp>
          <p:nvSpPr>
            <p:cNvPr id="6151" name="Text Box 7"/>
            <p:cNvSpPr txBox="1">
              <a:spLocks noChangeArrowheads="1"/>
            </p:cNvSpPr>
            <p:nvPr/>
          </p:nvSpPr>
          <p:spPr bwMode="auto">
            <a:xfrm>
              <a:off x="8181" y="3904"/>
              <a:ext cx="2040" cy="840"/>
            </a:xfrm>
            <a:prstGeom prst="rect">
              <a:avLst/>
            </a:prstGeom>
            <a:solidFill>
              <a:srgbClr val="FFFFFF"/>
            </a:solidFill>
            <a:ln w="9525">
              <a:solidFill>
                <a:srgbClr val="000000"/>
              </a:solidFill>
              <a:miter lim="800000"/>
              <a:headEnd/>
              <a:tailEnd/>
            </a:ln>
          </p:spPr>
          <p:txBody>
            <a:bodyPr/>
            <a:lstStyle/>
            <a:p>
              <a:pPr algn="ctr"/>
              <a:r>
                <a:rPr lang="en-US" altLang="en-US" sz="1400">
                  <a:cs typeface="Times New Roman" pitchFamily="1" charset="0"/>
                </a:rPr>
                <a:t>Performance of movement virtually automatic</a:t>
              </a:r>
            </a:p>
            <a:p>
              <a:pPr eaLnBrk="0" hangingPunct="0"/>
              <a:endParaRPr lang="en-US" altLang="en-US" sz="1400"/>
            </a:p>
          </p:txBody>
        </p:sp>
        <p:sp>
          <p:nvSpPr>
            <p:cNvPr id="6150" name="AutoShape 6"/>
            <p:cNvSpPr>
              <a:spLocks noChangeArrowheads="1"/>
            </p:cNvSpPr>
            <p:nvPr/>
          </p:nvSpPr>
          <p:spPr bwMode="auto">
            <a:xfrm>
              <a:off x="3861" y="4024"/>
              <a:ext cx="600" cy="360"/>
            </a:xfrm>
            <a:prstGeom prst="rightArrow">
              <a:avLst>
                <a:gd name="adj1" fmla="val 50000"/>
                <a:gd name="adj2" fmla="val 41667"/>
              </a:avLst>
            </a:prstGeom>
            <a:solidFill>
              <a:srgbClr val="000000"/>
            </a:solidFill>
            <a:ln w="9525">
              <a:solidFill>
                <a:srgbClr val="000000"/>
              </a:solidFill>
              <a:miter lim="800000"/>
              <a:headEnd/>
              <a:tailEnd/>
            </a:ln>
          </p:spPr>
          <p:txBody>
            <a:bodyPr/>
            <a:lstStyle/>
            <a:p>
              <a:endParaRPr lang="en-GB"/>
            </a:p>
          </p:txBody>
        </p:sp>
        <p:sp>
          <p:nvSpPr>
            <p:cNvPr id="6149" name="AutoShape 5"/>
            <p:cNvSpPr>
              <a:spLocks noChangeArrowheads="1"/>
            </p:cNvSpPr>
            <p:nvPr/>
          </p:nvSpPr>
          <p:spPr bwMode="auto">
            <a:xfrm>
              <a:off x="7221" y="4024"/>
              <a:ext cx="600" cy="360"/>
            </a:xfrm>
            <a:prstGeom prst="rightArrow">
              <a:avLst>
                <a:gd name="adj1" fmla="val 50000"/>
                <a:gd name="adj2" fmla="val 41667"/>
              </a:avLst>
            </a:prstGeom>
            <a:solidFill>
              <a:srgbClr val="000000"/>
            </a:solidFill>
            <a:ln w="9525">
              <a:solidFill>
                <a:srgbClr val="000000"/>
              </a:solidFill>
              <a:miter lim="800000"/>
              <a:headEnd/>
              <a:tailEnd/>
            </a:ln>
          </p:spPr>
          <p:txBody>
            <a:bodyPr/>
            <a:lstStyle/>
            <a:p>
              <a:endParaRPr lang="en-GB"/>
            </a:p>
          </p:txBody>
        </p:sp>
      </p:grpSp>
      <p:sp>
        <p:nvSpPr>
          <p:cNvPr id="6168" name="Rectangle 24"/>
          <p:cNvSpPr>
            <a:spLocks noChangeArrowheads="1"/>
          </p:cNvSpPr>
          <p:nvPr/>
        </p:nvSpPr>
        <p:spPr bwMode="auto">
          <a:xfrm>
            <a:off x="184150" y="4638675"/>
            <a:ext cx="9144000" cy="639763"/>
          </a:xfrm>
          <a:prstGeom prst="rect">
            <a:avLst/>
          </a:prstGeom>
          <a:noFill/>
          <a:ln w="9525">
            <a:noFill/>
            <a:miter lim="800000"/>
            <a:headEnd/>
            <a:tailEnd/>
          </a:ln>
          <a:effectLst/>
        </p:spPr>
        <p:txBody>
          <a:bodyPr>
            <a:spAutoFit/>
          </a:bodyPr>
          <a:lstStyle/>
          <a:p>
            <a:pPr algn="ctr"/>
            <a:br>
              <a:rPr lang="en-US" altLang="en-US" sz="1200">
                <a:cs typeface="Times New Roman" pitchFamily="1" charset="0"/>
              </a:rPr>
            </a:br>
            <a:endParaRPr lang="en-US" altLang="en-US"/>
          </a:p>
        </p:txBody>
      </p:sp>
      <p:sp>
        <p:nvSpPr>
          <p:cNvPr id="6169" name="Text Box 25"/>
          <p:cNvSpPr txBox="1">
            <a:spLocks noChangeArrowheads="1"/>
          </p:cNvSpPr>
          <p:nvPr/>
        </p:nvSpPr>
        <p:spPr bwMode="auto">
          <a:xfrm>
            <a:off x="1219200" y="5013325"/>
            <a:ext cx="3128963" cy="457200"/>
          </a:xfrm>
          <a:prstGeom prst="rect">
            <a:avLst/>
          </a:prstGeom>
          <a:noFill/>
          <a:ln w="9525">
            <a:noFill/>
            <a:miter lim="800000"/>
            <a:headEnd/>
            <a:tailEnd/>
          </a:ln>
          <a:effectLst/>
        </p:spPr>
        <p:txBody>
          <a:bodyPr>
            <a:spAutoFit/>
          </a:bodyPr>
          <a:lstStyle/>
          <a:p>
            <a:r>
              <a:rPr lang="en-US" altLang="en-US">
                <a:latin typeface="Times" pitchFamily="1" charset="0"/>
              </a:rPr>
              <a:t>Practice </a:t>
            </a:r>
          </a:p>
        </p:txBody>
      </p:sp>
      <p:sp>
        <p:nvSpPr>
          <p:cNvPr id="6170" name="Line 26"/>
          <p:cNvSpPr>
            <a:spLocks noChangeShapeType="1"/>
          </p:cNvSpPr>
          <p:nvPr/>
        </p:nvSpPr>
        <p:spPr bwMode="auto">
          <a:xfrm>
            <a:off x="4267200" y="5257800"/>
            <a:ext cx="1676400" cy="0"/>
          </a:xfrm>
          <a:prstGeom prst="line">
            <a:avLst/>
          </a:prstGeom>
          <a:noFill/>
          <a:ln w="9525">
            <a:solidFill>
              <a:schemeClr val="tx1"/>
            </a:solidFill>
            <a:miter lim="800000"/>
            <a:headEnd/>
            <a:tailEnd type="triangle" w="med" len="med"/>
          </a:ln>
          <a:effectLst/>
        </p:spPr>
        <p:txBody>
          <a:bodyPr wrap="none" anchor="ct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a:t>Cognitive Stage</a:t>
            </a:r>
          </a:p>
        </p:txBody>
      </p:sp>
      <p:sp>
        <p:nvSpPr>
          <p:cNvPr id="5123" name="Rectangle 3"/>
          <p:cNvSpPr>
            <a:spLocks noGrp="1" noChangeArrowheads="1"/>
          </p:cNvSpPr>
          <p:nvPr>
            <p:ph sz="quarter" idx="1"/>
          </p:nvPr>
        </p:nvSpPr>
        <p:spPr>
          <a:xfrm>
            <a:off x="914400" y="1556792"/>
            <a:ext cx="8001000" cy="4896544"/>
          </a:xfrm>
        </p:spPr>
        <p:txBody>
          <a:bodyPr>
            <a:normAutofit/>
          </a:bodyPr>
          <a:lstStyle/>
          <a:p>
            <a:pPr>
              <a:spcBef>
                <a:spcPct val="50000"/>
              </a:spcBef>
            </a:pPr>
            <a:r>
              <a:rPr lang="en-US" altLang="en-US" dirty="0">
                <a:cs typeface="Times New Roman" pitchFamily="1" charset="0"/>
              </a:rPr>
              <a:t>High degree of cognitive activity</a:t>
            </a:r>
            <a:r>
              <a:rPr lang="en-US" altLang="en-US" dirty="0"/>
              <a:t> </a:t>
            </a:r>
          </a:p>
          <a:p>
            <a:pPr>
              <a:spcBef>
                <a:spcPct val="50000"/>
              </a:spcBef>
            </a:pPr>
            <a:r>
              <a:rPr lang="en-US" altLang="en-US" dirty="0"/>
              <a:t>Attentional demands high, limited to movement </a:t>
            </a:r>
            <a:r>
              <a:rPr lang="en-US" altLang="en-US" dirty="0">
                <a:cs typeface="Times New Roman" pitchFamily="1" charset="0"/>
              </a:rPr>
              <a:t>production</a:t>
            </a:r>
            <a:r>
              <a:rPr lang="en-US" altLang="en-US" dirty="0"/>
              <a:t> </a:t>
            </a:r>
          </a:p>
          <a:p>
            <a:pPr>
              <a:spcBef>
                <a:spcPct val="50000"/>
              </a:spcBef>
            </a:pPr>
            <a:r>
              <a:rPr lang="en-US" altLang="en-US" dirty="0">
                <a:cs typeface="Times New Roman" pitchFamily="1" charset="0"/>
              </a:rPr>
              <a:t>Movements lack synchronization and appear choppy and deliberate</a:t>
            </a:r>
            <a:r>
              <a:rPr lang="en-US" altLang="en-US" dirty="0"/>
              <a:t> </a:t>
            </a:r>
          </a:p>
          <a:p>
            <a:pPr>
              <a:spcBef>
                <a:spcPct val="50000"/>
              </a:spcBef>
            </a:pPr>
            <a:r>
              <a:rPr lang="en-US" altLang="en-US" dirty="0"/>
              <a:t>Numerous errors, typically gross in nature</a:t>
            </a:r>
          </a:p>
          <a:p>
            <a:pPr>
              <a:spcBef>
                <a:spcPct val="50000"/>
              </a:spcBef>
            </a:pPr>
            <a:r>
              <a:rPr lang="en-US" altLang="en-US" dirty="0">
                <a:cs typeface="Times New Roman" pitchFamily="1" charset="0"/>
              </a:rPr>
              <a:t>Lacks capability to determine cause of errors or correct them</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a:t>Associative Stage</a:t>
            </a:r>
          </a:p>
        </p:txBody>
      </p:sp>
      <p:sp>
        <p:nvSpPr>
          <p:cNvPr id="7171" name="Rectangle 3"/>
          <p:cNvSpPr>
            <a:spLocks noGrp="1" noChangeArrowheads="1"/>
          </p:cNvSpPr>
          <p:nvPr>
            <p:ph sz="quarter" idx="1"/>
          </p:nvPr>
        </p:nvSpPr>
        <p:spPr>
          <a:xfrm>
            <a:off x="914400" y="1628800"/>
            <a:ext cx="8001000" cy="5000600"/>
          </a:xfrm>
        </p:spPr>
        <p:txBody>
          <a:bodyPr>
            <a:normAutofit/>
          </a:bodyPr>
          <a:lstStyle/>
          <a:p>
            <a:pPr>
              <a:spcBef>
                <a:spcPct val="50000"/>
              </a:spcBef>
            </a:pPr>
            <a:r>
              <a:rPr lang="en-US" altLang="en-US" dirty="0">
                <a:cs typeface="Times New Roman" pitchFamily="1" charset="0"/>
              </a:rPr>
              <a:t>More consistent</a:t>
            </a:r>
          </a:p>
          <a:p>
            <a:pPr>
              <a:spcBef>
                <a:spcPct val="50000"/>
              </a:spcBef>
            </a:pPr>
            <a:r>
              <a:rPr lang="en-US" altLang="en-US" dirty="0">
                <a:cs typeface="Times New Roman" pitchFamily="1" charset="0"/>
              </a:rPr>
              <a:t>Attentional demands for movement production decrease</a:t>
            </a:r>
          </a:p>
          <a:p>
            <a:pPr>
              <a:spcBef>
                <a:spcPct val="50000"/>
              </a:spcBef>
            </a:pPr>
            <a:r>
              <a:rPr lang="en-US" altLang="en-US" dirty="0">
                <a:cs typeface="Times New Roman" pitchFamily="1" charset="0"/>
              </a:rPr>
              <a:t>Fewer, less gross errors</a:t>
            </a:r>
            <a:r>
              <a:rPr lang="en-US" altLang="en-US" dirty="0"/>
              <a:t> </a:t>
            </a:r>
          </a:p>
          <a:p>
            <a:pPr>
              <a:spcBef>
                <a:spcPct val="50000"/>
              </a:spcBef>
            </a:pPr>
            <a:r>
              <a:rPr lang="en-US" altLang="en-US" dirty="0">
                <a:cs typeface="Times New Roman" pitchFamily="1" charset="0"/>
              </a:rPr>
              <a:t>Better at detecting cause of errors </a:t>
            </a:r>
          </a:p>
          <a:p>
            <a:pPr>
              <a:spcBef>
                <a:spcPct val="50000"/>
              </a:spcBef>
            </a:pPr>
            <a:r>
              <a:rPr lang="en-US" altLang="en-US" dirty="0">
                <a:cs typeface="Times New Roman" pitchFamily="1" charset="0"/>
              </a:rPr>
              <a:t>Begin to develop appropriate error correction strategies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a:t>Autonomous Stage</a:t>
            </a:r>
          </a:p>
        </p:txBody>
      </p:sp>
      <p:sp>
        <p:nvSpPr>
          <p:cNvPr id="8195" name="Rectangle 3"/>
          <p:cNvSpPr>
            <a:spLocks noGrp="1" noChangeArrowheads="1"/>
          </p:cNvSpPr>
          <p:nvPr>
            <p:ph sz="quarter" idx="1"/>
          </p:nvPr>
        </p:nvSpPr>
        <p:spPr>
          <a:xfrm>
            <a:off x="914400" y="1628800"/>
            <a:ext cx="8001000" cy="4752528"/>
          </a:xfrm>
        </p:spPr>
        <p:txBody>
          <a:bodyPr>
            <a:normAutofit/>
          </a:bodyPr>
          <a:lstStyle/>
          <a:p>
            <a:pPr>
              <a:lnSpc>
                <a:spcPct val="90000"/>
              </a:lnSpc>
              <a:spcBef>
                <a:spcPct val="50000"/>
              </a:spcBef>
            </a:pPr>
            <a:r>
              <a:rPr lang="en-US" altLang="en-US" dirty="0">
                <a:cs typeface="Times New Roman" pitchFamily="1" charset="0"/>
              </a:rPr>
              <a:t>Highest level of proficiency</a:t>
            </a:r>
          </a:p>
          <a:p>
            <a:pPr>
              <a:lnSpc>
                <a:spcPct val="90000"/>
              </a:lnSpc>
              <a:spcBef>
                <a:spcPct val="50000"/>
              </a:spcBef>
            </a:pPr>
            <a:r>
              <a:rPr lang="en-US" altLang="en-US" dirty="0"/>
              <a:t>Not all learners will reach this stage </a:t>
            </a:r>
          </a:p>
          <a:p>
            <a:pPr>
              <a:lnSpc>
                <a:spcPct val="90000"/>
              </a:lnSpc>
              <a:spcBef>
                <a:spcPct val="50000"/>
              </a:spcBef>
            </a:pPr>
            <a:r>
              <a:rPr lang="en-US" altLang="en-US" dirty="0">
                <a:cs typeface="Times New Roman" pitchFamily="1" charset="0"/>
              </a:rPr>
              <a:t>Attention reallocated to strategic decision-making</a:t>
            </a:r>
            <a:r>
              <a:rPr lang="en-US" altLang="en-US" dirty="0"/>
              <a:t> </a:t>
            </a:r>
          </a:p>
          <a:p>
            <a:pPr>
              <a:lnSpc>
                <a:spcPct val="90000"/>
              </a:lnSpc>
              <a:spcBef>
                <a:spcPct val="50000"/>
              </a:spcBef>
            </a:pPr>
            <a:r>
              <a:rPr lang="en-US" altLang="en-US" dirty="0">
                <a:cs typeface="Times New Roman" pitchFamily="1" charset="0"/>
              </a:rPr>
              <a:t>Consistent </a:t>
            </a:r>
          </a:p>
          <a:p>
            <a:pPr>
              <a:lnSpc>
                <a:spcPct val="90000"/>
              </a:lnSpc>
              <a:spcBef>
                <a:spcPct val="50000"/>
              </a:spcBef>
            </a:pPr>
            <a:r>
              <a:rPr lang="en-US" altLang="en-US" dirty="0">
                <a:cs typeface="Times New Roman" pitchFamily="1" charset="0"/>
              </a:rPr>
              <a:t>Confident</a:t>
            </a:r>
          </a:p>
          <a:p>
            <a:pPr>
              <a:lnSpc>
                <a:spcPct val="90000"/>
              </a:lnSpc>
              <a:spcBef>
                <a:spcPct val="50000"/>
              </a:spcBef>
            </a:pPr>
            <a:r>
              <a:rPr lang="en-US" altLang="en-US" dirty="0">
                <a:cs typeface="Times New Roman" pitchFamily="1" charset="0"/>
              </a:rPr>
              <a:t>Make few errors and can generally detect and correct those errors that do occur</a:t>
            </a:r>
            <a:r>
              <a:rPr lang="en-US" altLang="en-US" dirty="0"/>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br>
              <a:rPr lang="en-US" dirty="0"/>
            </a:br>
            <a:r>
              <a:rPr lang="en-US" sz="2900" dirty="0"/>
              <a:t>Adams’ Closed Loop Theory of Motor Learning (1971)</a:t>
            </a:r>
          </a:p>
        </p:txBody>
      </p:sp>
      <p:sp>
        <p:nvSpPr>
          <p:cNvPr id="27651" name="Rectangle 3"/>
          <p:cNvSpPr>
            <a:spLocks noGrp="1" noChangeArrowheads="1"/>
          </p:cNvSpPr>
          <p:nvPr>
            <p:ph type="body" idx="1"/>
          </p:nvPr>
        </p:nvSpPr>
        <p:spPr/>
        <p:txBody>
          <a:bodyPr/>
          <a:lstStyle/>
          <a:p>
            <a:endParaRPr lang="en-US"/>
          </a:p>
        </p:txBody>
      </p:sp>
      <p:sp>
        <p:nvSpPr>
          <p:cNvPr id="27652" name="Rectangle 4"/>
          <p:cNvSpPr>
            <a:spLocks noChangeArrowheads="1"/>
          </p:cNvSpPr>
          <p:nvPr/>
        </p:nvSpPr>
        <p:spPr bwMode="auto">
          <a:xfrm>
            <a:off x="762000" y="2743200"/>
            <a:ext cx="2362200" cy="1905000"/>
          </a:xfrm>
          <a:prstGeom prst="rect">
            <a:avLst/>
          </a:prstGeom>
          <a:solidFill>
            <a:schemeClr val="bg1"/>
          </a:solidFill>
          <a:ln w="12700">
            <a:solidFill>
              <a:schemeClr val="tx1"/>
            </a:solidFill>
            <a:miter lim="800000"/>
            <a:headEnd type="none" w="sm" len="sm"/>
            <a:tailEnd type="none" w="sm" len="sm"/>
          </a:ln>
          <a:effectLst/>
        </p:spPr>
        <p:txBody>
          <a:bodyPr wrap="none" anchor="ctr"/>
          <a:lstStyle/>
          <a:p>
            <a:endParaRPr lang="en-GB"/>
          </a:p>
        </p:txBody>
      </p:sp>
      <p:sp>
        <p:nvSpPr>
          <p:cNvPr id="27653" name="Rectangle 5"/>
          <p:cNvSpPr>
            <a:spLocks noChangeArrowheads="1"/>
          </p:cNvSpPr>
          <p:nvPr/>
        </p:nvSpPr>
        <p:spPr bwMode="auto">
          <a:xfrm>
            <a:off x="914400" y="3352800"/>
            <a:ext cx="1905000" cy="3048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eaLnBrk="0" hangingPunct="0"/>
            <a:r>
              <a:rPr lang="en-US" sz="2400">
                <a:effectLst>
                  <a:outerShdw blurRad="38100" dist="38100" dir="2700000" algn="tl">
                    <a:srgbClr val="C0C0C0"/>
                  </a:outerShdw>
                </a:effectLst>
              </a:rPr>
              <a:t>Standard</a:t>
            </a:r>
          </a:p>
        </p:txBody>
      </p:sp>
      <p:sp>
        <p:nvSpPr>
          <p:cNvPr id="27654" name="Rectangle 6"/>
          <p:cNvSpPr>
            <a:spLocks noChangeArrowheads="1"/>
          </p:cNvSpPr>
          <p:nvPr/>
        </p:nvSpPr>
        <p:spPr bwMode="auto">
          <a:xfrm>
            <a:off x="914400" y="4191000"/>
            <a:ext cx="1981200" cy="3048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eaLnBrk="0" hangingPunct="0"/>
            <a:r>
              <a:rPr lang="en-US" sz="2400">
                <a:effectLst>
                  <a:outerShdw blurRad="38100" dist="38100" dir="2700000" algn="tl">
                    <a:srgbClr val="C0C0C0"/>
                  </a:outerShdw>
                </a:effectLst>
              </a:rPr>
              <a:t>Error Detector</a:t>
            </a:r>
          </a:p>
        </p:txBody>
      </p:sp>
      <p:sp>
        <p:nvSpPr>
          <p:cNvPr id="27655" name="Line 7"/>
          <p:cNvSpPr>
            <a:spLocks noChangeShapeType="1"/>
          </p:cNvSpPr>
          <p:nvPr/>
        </p:nvSpPr>
        <p:spPr bwMode="auto">
          <a:xfrm>
            <a:off x="3200400" y="3429000"/>
            <a:ext cx="1143000" cy="0"/>
          </a:xfrm>
          <a:prstGeom prst="line">
            <a:avLst/>
          </a:prstGeom>
          <a:noFill/>
          <a:ln w="12700">
            <a:solidFill>
              <a:schemeClr val="tx1"/>
            </a:solidFill>
            <a:round/>
            <a:headEnd type="none" w="sm" len="sm"/>
            <a:tailEnd type="triangle" w="sm" len="sm"/>
          </a:ln>
          <a:effectLst/>
        </p:spPr>
        <p:txBody>
          <a:bodyPr/>
          <a:lstStyle/>
          <a:p>
            <a:endParaRPr lang="en-GB"/>
          </a:p>
        </p:txBody>
      </p:sp>
      <p:sp>
        <p:nvSpPr>
          <p:cNvPr id="27656" name="Rectangle 8"/>
          <p:cNvSpPr>
            <a:spLocks noChangeArrowheads="1"/>
          </p:cNvSpPr>
          <p:nvPr/>
        </p:nvSpPr>
        <p:spPr bwMode="auto">
          <a:xfrm>
            <a:off x="4343400" y="2743200"/>
            <a:ext cx="1676400" cy="13716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eaLnBrk="0" hangingPunct="0"/>
            <a:r>
              <a:rPr lang="en-US" sz="2400">
                <a:effectLst>
                  <a:outerShdw blurRad="38100" dist="38100" dir="2700000" algn="tl">
                    <a:srgbClr val="C0C0C0"/>
                  </a:outerShdw>
                </a:effectLst>
              </a:rPr>
              <a:t>Motor </a:t>
            </a:r>
          </a:p>
          <a:p>
            <a:pPr algn="ctr" eaLnBrk="0" hangingPunct="0"/>
            <a:r>
              <a:rPr lang="en-US" sz="2400">
                <a:effectLst>
                  <a:outerShdw blurRad="38100" dist="38100" dir="2700000" algn="tl">
                    <a:srgbClr val="C0C0C0"/>
                  </a:outerShdw>
                </a:effectLst>
              </a:rPr>
              <a:t>Organization</a:t>
            </a:r>
          </a:p>
          <a:p>
            <a:pPr algn="ctr" eaLnBrk="0" hangingPunct="0"/>
            <a:endParaRPr lang="en-US" sz="2400">
              <a:effectLst>
                <a:outerShdw blurRad="38100" dist="38100" dir="2700000" algn="tl">
                  <a:srgbClr val="C0C0C0"/>
                </a:outerShdw>
              </a:effectLst>
            </a:endParaRPr>
          </a:p>
        </p:txBody>
      </p:sp>
      <p:sp>
        <p:nvSpPr>
          <p:cNvPr id="27674" name="Rectangle 26"/>
          <p:cNvSpPr>
            <a:spLocks noChangeArrowheads="1"/>
          </p:cNvSpPr>
          <p:nvPr/>
        </p:nvSpPr>
        <p:spPr bwMode="auto">
          <a:xfrm>
            <a:off x="6858000" y="3657600"/>
            <a:ext cx="1219200" cy="13716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eaLnBrk="0" hangingPunct="0"/>
            <a:r>
              <a:rPr lang="en-US" sz="2400">
                <a:effectLst>
                  <a:outerShdw blurRad="38100" dist="38100" dir="2700000" algn="tl">
                    <a:srgbClr val="C0C0C0"/>
                  </a:outerShdw>
                </a:effectLst>
              </a:rPr>
              <a:t>Output</a:t>
            </a:r>
          </a:p>
        </p:txBody>
      </p:sp>
      <p:sp>
        <p:nvSpPr>
          <p:cNvPr id="27675" name="Line 27"/>
          <p:cNvSpPr>
            <a:spLocks noChangeShapeType="1"/>
          </p:cNvSpPr>
          <p:nvPr/>
        </p:nvSpPr>
        <p:spPr bwMode="auto">
          <a:xfrm flipH="1">
            <a:off x="3124200" y="4495800"/>
            <a:ext cx="3733800" cy="0"/>
          </a:xfrm>
          <a:prstGeom prst="line">
            <a:avLst/>
          </a:prstGeom>
          <a:noFill/>
          <a:ln w="12700">
            <a:solidFill>
              <a:schemeClr val="tx1"/>
            </a:solidFill>
            <a:round/>
            <a:headEnd type="none" w="sm" len="sm"/>
            <a:tailEnd type="triangle" w="sm" len="sm"/>
          </a:ln>
          <a:effectLst/>
        </p:spPr>
        <p:txBody>
          <a:bodyPr/>
          <a:lstStyle/>
          <a:p>
            <a:endParaRPr lang="en-GB"/>
          </a:p>
        </p:txBody>
      </p:sp>
      <p:sp>
        <p:nvSpPr>
          <p:cNvPr id="27678" name="Line 30"/>
          <p:cNvSpPr>
            <a:spLocks noChangeShapeType="1"/>
          </p:cNvSpPr>
          <p:nvPr/>
        </p:nvSpPr>
        <p:spPr bwMode="auto">
          <a:xfrm>
            <a:off x="6019800" y="3352800"/>
            <a:ext cx="914400" cy="914400"/>
          </a:xfrm>
          <a:prstGeom prst="line">
            <a:avLst/>
          </a:prstGeom>
          <a:noFill/>
          <a:ln w="12700">
            <a:solidFill>
              <a:schemeClr val="tx1"/>
            </a:solidFill>
            <a:round/>
            <a:headEnd type="none" w="sm" len="sm"/>
            <a:tailEnd type="triangle" w="sm" len="sm"/>
          </a:ln>
          <a:effectLst/>
        </p:spPr>
        <p:txBody>
          <a:bodyPr/>
          <a:lstStyle/>
          <a:p>
            <a:endParaRPr lang="en-GB"/>
          </a:p>
        </p:txBody>
      </p:sp>
      <p:sp>
        <p:nvSpPr>
          <p:cNvPr id="27680" name="Line 32"/>
          <p:cNvSpPr>
            <a:spLocks noChangeShapeType="1"/>
          </p:cNvSpPr>
          <p:nvPr/>
        </p:nvSpPr>
        <p:spPr bwMode="auto">
          <a:xfrm flipV="1">
            <a:off x="1219200" y="3657600"/>
            <a:ext cx="0" cy="533400"/>
          </a:xfrm>
          <a:prstGeom prst="line">
            <a:avLst/>
          </a:prstGeom>
          <a:noFill/>
          <a:ln w="12700">
            <a:solidFill>
              <a:schemeClr val="tx1"/>
            </a:solidFill>
            <a:round/>
            <a:headEnd type="none" w="sm" len="sm"/>
            <a:tailEnd type="triangle" w="sm" len="sm"/>
          </a:ln>
          <a:effectLst/>
        </p:spPr>
        <p:txBody>
          <a:bodyPr/>
          <a:lstStyle/>
          <a:p>
            <a:endParaRPr lang="en-GB"/>
          </a:p>
        </p:txBody>
      </p:sp>
      <p:sp>
        <p:nvSpPr>
          <p:cNvPr id="27681" name="Line 33"/>
          <p:cNvSpPr>
            <a:spLocks noChangeShapeType="1"/>
          </p:cNvSpPr>
          <p:nvPr/>
        </p:nvSpPr>
        <p:spPr bwMode="auto">
          <a:xfrm>
            <a:off x="1676400" y="3657600"/>
            <a:ext cx="0" cy="533400"/>
          </a:xfrm>
          <a:prstGeom prst="line">
            <a:avLst/>
          </a:prstGeom>
          <a:noFill/>
          <a:ln w="12700">
            <a:solidFill>
              <a:schemeClr val="tx1"/>
            </a:solidFill>
            <a:round/>
            <a:headEnd type="none" w="sm" len="sm"/>
            <a:tailEnd type="triangle" w="sm" len="sm"/>
          </a:ln>
          <a:effectLst/>
        </p:spPr>
        <p:txBody>
          <a:bodyPr/>
          <a:lstStyle/>
          <a:p>
            <a:endParaRPr lang="en-GB"/>
          </a:p>
        </p:txBody>
      </p:sp>
      <p:sp>
        <p:nvSpPr>
          <p:cNvPr id="27682" name="Line 34"/>
          <p:cNvSpPr>
            <a:spLocks noChangeShapeType="1"/>
          </p:cNvSpPr>
          <p:nvPr/>
        </p:nvSpPr>
        <p:spPr bwMode="auto">
          <a:xfrm flipV="1">
            <a:off x="2286000" y="3657600"/>
            <a:ext cx="0" cy="533400"/>
          </a:xfrm>
          <a:prstGeom prst="line">
            <a:avLst/>
          </a:prstGeom>
          <a:noFill/>
          <a:ln w="12700">
            <a:solidFill>
              <a:schemeClr val="tx1"/>
            </a:solidFill>
            <a:round/>
            <a:headEnd type="none" w="sm" len="sm"/>
            <a:tailEnd type="triangle" w="sm" len="sm"/>
          </a:ln>
          <a:effectLst/>
        </p:spPr>
        <p:txBody>
          <a:bodyPr/>
          <a:lstStyle/>
          <a:p>
            <a:endParaRPr lang="en-GB"/>
          </a:p>
        </p:txBody>
      </p:sp>
      <p:sp>
        <p:nvSpPr>
          <p:cNvPr id="27683" name="Line 35"/>
          <p:cNvSpPr>
            <a:spLocks noChangeShapeType="1"/>
          </p:cNvSpPr>
          <p:nvPr/>
        </p:nvSpPr>
        <p:spPr bwMode="auto">
          <a:xfrm>
            <a:off x="2743200" y="3657600"/>
            <a:ext cx="0" cy="533400"/>
          </a:xfrm>
          <a:prstGeom prst="line">
            <a:avLst/>
          </a:prstGeom>
          <a:noFill/>
          <a:ln w="12700">
            <a:solidFill>
              <a:schemeClr val="tx1"/>
            </a:solidFill>
            <a:round/>
            <a:headEnd type="none" w="sm" len="sm"/>
            <a:tailEnd type="triangle" w="sm" len="sm"/>
          </a:ln>
          <a:effectLst/>
        </p:spPr>
        <p:txBody>
          <a:bodyPr/>
          <a:lstStyle/>
          <a:p>
            <a:endParaRPr lang="en-GB"/>
          </a:p>
        </p:txBody>
      </p:sp>
    </p:spTree>
  </p:cSld>
  <p:clrMapOvr>
    <a:masterClrMapping/>
  </p:clrMapOvr>
  <p:transition>
    <p:zoom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nodePh="1">
                                  <p:stCondLst>
                                    <p:cond delay="0"/>
                                  </p:stCondLst>
                                  <p:endCondLst>
                                    <p:cond evt="begin" delay="0">
                                      <p:tn val="5"/>
                                    </p:cond>
                                  </p:end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additive="base">
                                        <p:cTn id="7" dur="500" fill="hold"/>
                                        <p:tgtEl>
                                          <p:spTgt spid="276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76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600" dirty="0"/>
              <a:t>Adams’ Closed Loop Theory of Motor Learning (1971)</a:t>
            </a:r>
            <a:endParaRPr lang="en-GB" sz="2600" dirty="0"/>
          </a:p>
        </p:txBody>
      </p:sp>
      <p:sp>
        <p:nvSpPr>
          <p:cNvPr id="3" name="Content Placeholder 2"/>
          <p:cNvSpPr>
            <a:spLocks noGrp="1"/>
          </p:cNvSpPr>
          <p:nvPr>
            <p:ph sz="quarter" idx="1"/>
          </p:nvPr>
        </p:nvSpPr>
        <p:spPr/>
        <p:txBody>
          <a:bodyPr/>
          <a:lstStyle/>
          <a:p>
            <a:r>
              <a:rPr lang="en-GB" dirty="0"/>
              <a:t>There are 2 stages in this model</a:t>
            </a:r>
          </a:p>
          <a:p>
            <a:r>
              <a:rPr lang="en-GB" dirty="0"/>
              <a:t>Stage 1 – verbal –motor stage similar to </a:t>
            </a:r>
            <a:r>
              <a:rPr lang="en-GB" dirty="0" err="1"/>
              <a:t>Fitts</a:t>
            </a:r>
            <a:r>
              <a:rPr lang="en-GB" dirty="0"/>
              <a:t> and Posner’s initial stage. Although it differs in that Adam’s thinks that the body is also involved, i.e. Some kind of muscle memory</a:t>
            </a:r>
          </a:p>
          <a:p>
            <a:r>
              <a:rPr lang="en-GB" dirty="0"/>
              <a:t>Stage 2 – this has a cognitive part but is also automatic.</a:t>
            </a:r>
          </a:p>
          <a:p>
            <a:r>
              <a:rPr lang="en-GB" dirty="0"/>
              <a:t>See </a:t>
            </a:r>
            <a:r>
              <a:rPr lang="en-GB" sz="2800" dirty="0"/>
              <a:t>Doherty, J and Hughes, M. (2009) </a:t>
            </a:r>
            <a:r>
              <a:rPr lang="en-GB" sz="2800" i="1" dirty="0"/>
              <a:t>Child Development, Theory and Practice, </a:t>
            </a:r>
            <a:r>
              <a:rPr lang="en-GB" sz="2800" dirty="0"/>
              <a:t>Harlow: Pearson</a:t>
            </a:r>
            <a:endParaRPr lang="en-GB" sz="2800" i="1" dirty="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altLang="en-US" dirty="0">
                <a:cs typeface="Times New Roman" pitchFamily="1" charset="0"/>
              </a:rPr>
              <a:t>Gentile’s Two-Stage Model (1972)</a:t>
            </a:r>
            <a:r>
              <a:rPr lang="en-US" altLang="en-US" dirty="0"/>
              <a:t> </a:t>
            </a:r>
          </a:p>
        </p:txBody>
      </p:sp>
      <p:sp>
        <p:nvSpPr>
          <p:cNvPr id="9220" name="Rectangle 4"/>
          <p:cNvSpPr>
            <a:spLocks noChangeArrowheads="1"/>
          </p:cNvSpPr>
          <p:nvPr/>
        </p:nvSpPr>
        <p:spPr bwMode="auto">
          <a:xfrm>
            <a:off x="0" y="3109913"/>
            <a:ext cx="9144000" cy="639762"/>
          </a:xfrm>
          <a:prstGeom prst="rect">
            <a:avLst/>
          </a:prstGeom>
          <a:noFill/>
          <a:ln w="9525">
            <a:noFill/>
            <a:miter lim="800000"/>
            <a:headEnd/>
            <a:tailEnd/>
          </a:ln>
          <a:effectLst/>
        </p:spPr>
        <p:txBody>
          <a:bodyPr>
            <a:spAutoFit/>
          </a:bodyPr>
          <a:lstStyle/>
          <a:p>
            <a:br>
              <a:rPr lang="en-US" altLang="en-US" sz="1200">
                <a:cs typeface="Times New Roman" pitchFamily="1" charset="0"/>
              </a:rPr>
            </a:br>
            <a:endParaRPr lang="en-US" altLang="en-US"/>
          </a:p>
        </p:txBody>
      </p:sp>
      <p:sp>
        <p:nvSpPr>
          <p:cNvPr id="9221" name="Rectangle 5"/>
          <p:cNvSpPr>
            <a:spLocks noChangeArrowheads="1"/>
          </p:cNvSpPr>
          <p:nvPr/>
        </p:nvSpPr>
        <p:spPr bwMode="auto">
          <a:xfrm>
            <a:off x="0" y="3109913"/>
            <a:ext cx="9144000" cy="639762"/>
          </a:xfrm>
          <a:prstGeom prst="rect">
            <a:avLst/>
          </a:prstGeom>
          <a:noFill/>
          <a:ln w="9525">
            <a:noFill/>
            <a:miter lim="800000"/>
            <a:headEnd/>
            <a:tailEnd/>
          </a:ln>
          <a:effectLst/>
        </p:spPr>
        <p:txBody>
          <a:bodyPr>
            <a:spAutoFit/>
          </a:bodyPr>
          <a:lstStyle/>
          <a:p>
            <a:br>
              <a:rPr lang="en-US" altLang="en-US" sz="1200">
                <a:cs typeface="Times New Roman" pitchFamily="1" charset="0"/>
              </a:rPr>
            </a:br>
            <a:endParaRPr lang="en-US" altLang="en-US"/>
          </a:p>
        </p:txBody>
      </p:sp>
      <p:sp>
        <p:nvSpPr>
          <p:cNvPr id="9222" name="Rectangle 6"/>
          <p:cNvSpPr>
            <a:spLocks noChangeArrowheads="1"/>
          </p:cNvSpPr>
          <p:nvPr/>
        </p:nvSpPr>
        <p:spPr bwMode="auto">
          <a:xfrm>
            <a:off x="0" y="3109913"/>
            <a:ext cx="9144000" cy="639762"/>
          </a:xfrm>
          <a:prstGeom prst="rect">
            <a:avLst/>
          </a:prstGeom>
          <a:noFill/>
          <a:ln w="9525">
            <a:noFill/>
            <a:miter lim="800000"/>
            <a:headEnd/>
            <a:tailEnd/>
          </a:ln>
          <a:effectLst/>
        </p:spPr>
        <p:txBody>
          <a:bodyPr>
            <a:spAutoFit/>
          </a:bodyPr>
          <a:lstStyle/>
          <a:p>
            <a:br>
              <a:rPr lang="en-US" altLang="en-US" sz="1200">
                <a:cs typeface="Times New Roman" pitchFamily="1" charset="0"/>
              </a:rPr>
            </a:br>
            <a:endParaRPr lang="en-US" altLang="en-US"/>
          </a:p>
        </p:txBody>
      </p:sp>
      <p:grpSp>
        <p:nvGrpSpPr>
          <p:cNvPr id="2" name="Group 7"/>
          <p:cNvGrpSpPr>
            <a:grpSpLocks/>
          </p:cNvGrpSpPr>
          <p:nvPr/>
        </p:nvGrpSpPr>
        <p:grpSpPr bwMode="auto">
          <a:xfrm>
            <a:off x="838200" y="2743200"/>
            <a:ext cx="7848600" cy="3733800"/>
            <a:chOff x="1341" y="3304"/>
            <a:chExt cx="9120" cy="3960"/>
          </a:xfrm>
        </p:grpSpPr>
        <p:sp>
          <p:nvSpPr>
            <p:cNvPr id="9224" name="Rectangle 8"/>
            <p:cNvSpPr>
              <a:spLocks noChangeArrowheads="1"/>
            </p:cNvSpPr>
            <p:nvPr/>
          </p:nvSpPr>
          <p:spPr bwMode="auto">
            <a:xfrm>
              <a:off x="1341" y="3304"/>
              <a:ext cx="3000" cy="3960"/>
            </a:xfrm>
            <a:prstGeom prst="rect">
              <a:avLst/>
            </a:prstGeom>
            <a:solidFill>
              <a:srgbClr val="FFFFFF"/>
            </a:solidFill>
            <a:ln w="9525">
              <a:solidFill>
                <a:srgbClr val="000000"/>
              </a:solidFill>
              <a:miter lim="800000"/>
              <a:headEnd/>
              <a:tailEnd/>
            </a:ln>
          </p:spPr>
          <p:txBody>
            <a:bodyPr/>
            <a:lstStyle/>
            <a:p>
              <a:endParaRPr lang="en-GB"/>
            </a:p>
          </p:txBody>
        </p:sp>
        <p:sp>
          <p:nvSpPr>
            <p:cNvPr id="9225" name="Text Box 9"/>
            <p:cNvSpPr txBox="1">
              <a:spLocks noChangeArrowheads="1"/>
            </p:cNvSpPr>
            <p:nvPr/>
          </p:nvSpPr>
          <p:spPr bwMode="auto">
            <a:xfrm>
              <a:off x="1701" y="3544"/>
              <a:ext cx="2280" cy="960"/>
            </a:xfrm>
            <a:prstGeom prst="rect">
              <a:avLst/>
            </a:prstGeom>
            <a:solidFill>
              <a:srgbClr val="FFFFFF"/>
            </a:solidFill>
            <a:ln w="9525">
              <a:noFill/>
              <a:miter lim="800000"/>
              <a:headEnd/>
              <a:tailEnd/>
            </a:ln>
          </p:spPr>
          <p:txBody>
            <a:bodyPr/>
            <a:lstStyle/>
            <a:p>
              <a:pPr algn="ctr" eaLnBrk="0" hangingPunct="0"/>
              <a:r>
                <a:rPr lang="en-US" altLang="en-US" sz="1600" b="1"/>
                <a:t>GETTING THE IDEA OF THE MOVEMENT</a:t>
              </a:r>
            </a:p>
          </p:txBody>
        </p:sp>
        <p:sp>
          <p:nvSpPr>
            <p:cNvPr id="9226" name="Text Box 10"/>
            <p:cNvSpPr txBox="1">
              <a:spLocks noChangeArrowheads="1"/>
            </p:cNvSpPr>
            <p:nvPr/>
          </p:nvSpPr>
          <p:spPr bwMode="auto">
            <a:xfrm>
              <a:off x="1581" y="4624"/>
              <a:ext cx="2520" cy="1200"/>
            </a:xfrm>
            <a:prstGeom prst="rect">
              <a:avLst/>
            </a:prstGeom>
            <a:solidFill>
              <a:srgbClr val="FFFFFF"/>
            </a:solidFill>
            <a:ln w="9525">
              <a:solidFill>
                <a:srgbClr val="000000"/>
              </a:solidFill>
              <a:miter lim="800000"/>
              <a:headEnd/>
              <a:tailEnd/>
            </a:ln>
          </p:spPr>
          <p:txBody>
            <a:bodyPr/>
            <a:lstStyle/>
            <a:p>
              <a:pPr algn="ctr" eaLnBrk="0" hangingPunct="0"/>
              <a:r>
                <a:rPr lang="en-US" altLang="en-US" sz="1400"/>
                <a:t>Development of ability to</a:t>
              </a:r>
            </a:p>
            <a:p>
              <a:pPr algn="ctr" eaLnBrk="0" hangingPunct="0"/>
              <a:r>
                <a:rPr lang="en-US" altLang="en-US" sz="1400"/>
                <a:t>discriminate between regulatory and non-regulatory conditions</a:t>
              </a:r>
            </a:p>
            <a:p>
              <a:pPr algn="ctr" eaLnBrk="0" hangingPunct="0"/>
              <a:endParaRPr lang="en-US" altLang="en-US" sz="1400"/>
            </a:p>
          </p:txBody>
        </p:sp>
        <p:sp>
          <p:nvSpPr>
            <p:cNvPr id="9227" name="Text Box 11"/>
            <p:cNvSpPr txBox="1">
              <a:spLocks noChangeArrowheads="1"/>
            </p:cNvSpPr>
            <p:nvPr/>
          </p:nvSpPr>
          <p:spPr bwMode="auto">
            <a:xfrm>
              <a:off x="1581" y="6064"/>
              <a:ext cx="2520" cy="720"/>
            </a:xfrm>
            <a:prstGeom prst="rect">
              <a:avLst/>
            </a:prstGeom>
            <a:solidFill>
              <a:srgbClr val="FFFFFF"/>
            </a:solidFill>
            <a:ln w="9525">
              <a:solidFill>
                <a:srgbClr val="000000"/>
              </a:solidFill>
              <a:miter lim="800000"/>
              <a:headEnd/>
              <a:tailEnd/>
            </a:ln>
          </p:spPr>
          <p:txBody>
            <a:bodyPr/>
            <a:lstStyle/>
            <a:p>
              <a:pPr algn="ctr" eaLnBrk="0" hangingPunct="0"/>
              <a:r>
                <a:rPr lang="en-US" altLang="en-US" sz="1400"/>
                <a:t>Development of basic</a:t>
              </a:r>
            </a:p>
            <a:p>
              <a:pPr algn="ctr" eaLnBrk="0" hangingPunct="0"/>
              <a:r>
                <a:rPr lang="en-US" altLang="en-US" sz="1400"/>
                <a:t>movement pattern</a:t>
              </a:r>
            </a:p>
            <a:p>
              <a:pPr algn="ctr" eaLnBrk="0" hangingPunct="0"/>
              <a:endParaRPr lang="en-US" altLang="en-US" sz="1400"/>
            </a:p>
            <a:p>
              <a:pPr eaLnBrk="0" hangingPunct="0"/>
              <a:endParaRPr lang="en-US" altLang="en-US" sz="800"/>
            </a:p>
            <a:p>
              <a:pPr eaLnBrk="0" hangingPunct="0"/>
              <a:endParaRPr lang="en-US" altLang="en-US" sz="1000"/>
            </a:p>
          </p:txBody>
        </p:sp>
        <p:grpSp>
          <p:nvGrpSpPr>
            <p:cNvPr id="3" name="Group 12"/>
            <p:cNvGrpSpPr>
              <a:grpSpLocks/>
            </p:cNvGrpSpPr>
            <p:nvPr/>
          </p:nvGrpSpPr>
          <p:grpSpPr bwMode="auto">
            <a:xfrm>
              <a:off x="4821" y="3784"/>
              <a:ext cx="1680" cy="960"/>
              <a:chOff x="4821" y="4864"/>
              <a:chExt cx="1680" cy="1080"/>
            </a:xfrm>
          </p:grpSpPr>
          <p:sp>
            <p:nvSpPr>
              <p:cNvPr id="9229" name="AutoShape 13"/>
              <p:cNvSpPr>
                <a:spLocks noChangeArrowheads="1"/>
              </p:cNvSpPr>
              <p:nvPr/>
            </p:nvSpPr>
            <p:spPr bwMode="auto">
              <a:xfrm>
                <a:off x="4821" y="4864"/>
                <a:ext cx="1680" cy="1080"/>
              </a:xfrm>
              <a:prstGeom prst="rightArrow">
                <a:avLst>
                  <a:gd name="adj1" fmla="val 50000"/>
                  <a:gd name="adj2" fmla="val 38889"/>
                </a:avLst>
              </a:prstGeom>
              <a:solidFill>
                <a:srgbClr val="FFFFFF"/>
              </a:solidFill>
              <a:ln w="9525">
                <a:solidFill>
                  <a:srgbClr val="000000"/>
                </a:solidFill>
                <a:miter lim="800000"/>
                <a:headEnd/>
                <a:tailEnd/>
              </a:ln>
            </p:spPr>
            <p:txBody>
              <a:bodyPr/>
              <a:lstStyle/>
              <a:p>
                <a:endParaRPr lang="en-GB"/>
              </a:p>
            </p:txBody>
          </p:sp>
          <p:sp>
            <p:nvSpPr>
              <p:cNvPr id="9230" name="Text Box 14"/>
              <p:cNvSpPr txBox="1">
                <a:spLocks noChangeArrowheads="1"/>
              </p:cNvSpPr>
              <p:nvPr/>
            </p:nvSpPr>
            <p:spPr bwMode="auto">
              <a:xfrm>
                <a:off x="4941" y="5224"/>
                <a:ext cx="1440" cy="360"/>
              </a:xfrm>
              <a:prstGeom prst="rect">
                <a:avLst/>
              </a:prstGeom>
              <a:solidFill>
                <a:srgbClr val="FFFFFF"/>
              </a:solidFill>
              <a:ln w="9525">
                <a:noFill/>
                <a:miter lim="800000"/>
                <a:headEnd/>
                <a:tailEnd/>
              </a:ln>
            </p:spPr>
            <p:txBody>
              <a:bodyPr/>
              <a:lstStyle/>
              <a:p>
                <a:pPr eaLnBrk="0" hangingPunct="0"/>
                <a:r>
                  <a:rPr lang="en-US" altLang="en-US" sz="1400"/>
                  <a:t>Closed Skill</a:t>
                </a:r>
              </a:p>
            </p:txBody>
          </p:sp>
        </p:grpSp>
        <p:sp>
          <p:nvSpPr>
            <p:cNvPr id="9231" name="Rectangle 15"/>
            <p:cNvSpPr>
              <a:spLocks noChangeArrowheads="1"/>
            </p:cNvSpPr>
            <p:nvPr/>
          </p:nvSpPr>
          <p:spPr bwMode="auto">
            <a:xfrm>
              <a:off x="7341" y="3304"/>
              <a:ext cx="3120" cy="1680"/>
            </a:xfrm>
            <a:prstGeom prst="rect">
              <a:avLst/>
            </a:prstGeom>
            <a:solidFill>
              <a:srgbClr val="FFFFFF"/>
            </a:solidFill>
            <a:ln w="9525">
              <a:solidFill>
                <a:srgbClr val="000000"/>
              </a:solidFill>
              <a:miter lim="800000"/>
              <a:headEnd/>
              <a:tailEnd/>
            </a:ln>
          </p:spPr>
          <p:txBody>
            <a:bodyPr/>
            <a:lstStyle/>
            <a:p>
              <a:endParaRPr lang="en-GB"/>
            </a:p>
          </p:txBody>
        </p:sp>
        <p:sp>
          <p:nvSpPr>
            <p:cNvPr id="9232" name="Text Box 16"/>
            <p:cNvSpPr txBox="1">
              <a:spLocks noChangeArrowheads="1"/>
            </p:cNvSpPr>
            <p:nvPr/>
          </p:nvSpPr>
          <p:spPr bwMode="auto">
            <a:xfrm>
              <a:off x="7701" y="3544"/>
              <a:ext cx="2280" cy="360"/>
            </a:xfrm>
            <a:prstGeom prst="rect">
              <a:avLst/>
            </a:prstGeom>
            <a:solidFill>
              <a:srgbClr val="FFFFFF"/>
            </a:solidFill>
            <a:ln w="9525">
              <a:noFill/>
              <a:miter lim="800000"/>
              <a:headEnd/>
              <a:tailEnd/>
            </a:ln>
          </p:spPr>
          <p:txBody>
            <a:bodyPr/>
            <a:lstStyle/>
            <a:p>
              <a:pPr algn="ctr" eaLnBrk="0" hangingPunct="0"/>
              <a:r>
                <a:rPr lang="en-US" altLang="en-US" sz="1600" b="1"/>
                <a:t>FIXATION</a:t>
              </a:r>
            </a:p>
          </p:txBody>
        </p:sp>
        <p:sp>
          <p:nvSpPr>
            <p:cNvPr id="9233" name="Text Box 17"/>
            <p:cNvSpPr txBox="1">
              <a:spLocks noChangeArrowheads="1"/>
            </p:cNvSpPr>
            <p:nvPr/>
          </p:nvSpPr>
          <p:spPr bwMode="auto">
            <a:xfrm>
              <a:off x="7581" y="4024"/>
              <a:ext cx="2640" cy="600"/>
            </a:xfrm>
            <a:prstGeom prst="rect">
              <a:avLst/>
            </a:prstGeom>
            <a:solidFill>
              <a:srgbClr val="FFFFFF"/>
            </a:solidFill>
            <a:ln w="9525">
              <a:solidFill>
                <a:srgbClr val="000000"/>
              </a:solidFill>
              <a:miter lim="800000"/>
              <a:headEnd/>
              <a:tailEnd/>
            </a:ln>
          </p:spPr>
          <p:txBody>
            <a:bodyPr/>
            <a:lstStyle/>
            <a:p>
              <a:pPr algn="ctr" eaLnBrk="0" hangingPunct="0"/>
              <a:r>
                <a:rPr lang="en-US" altLang="en-US" sz="1400"/>
                <a:t>Refinement of movement pattern</a:t>
              </a:r>
            </a:p>
          </p:txBody>
        </p:sp>
        <p:sp>
          <p:nvSpPr>
            <p:cNvPr id="9234" name="Rectangle 18"/>
            <p:cNvSpPr>
              <a:spLocks noChangeArrowheads="1"/>
            </p:cNvSpPr>
            <p:nvPr/>
          </p:nvSpPr>
          <p:spPr bwMode="auto">
            <a:xfrm>
              <a:off x="7341" y="5464"/>
              <a:ext cx="3120" cy="1560"/>
            </a:xfrm>
            <a:prstGeom prst="rect">
              <a:avLst/>
            </a:prstGeom>
            <a:solidFill>
              <a:srgbClr val="FFFFFF"/>
            </a:solidFill>
            <a:ln w="9525">
              <a:solidFill>
                <a:srgbClr val="000000"/>
              </a:solidFill>
              <a:miter lim="800000"/>
              <a:headEnd/>
              <a:tailEnd/>
            </a:ln>
          </p:spPr>
          <p:txBody>
            <a:bodyPr/>
            <a:lstStyle/>
            <a:p>
              <a:endParaRPr lang="en-GB"/>
            </a:p>
          </p:txBody>
        </p:sp>
        <p:sp>
          <p:nvSpPr>
            <p:cNvPr id="9235" name="AutoShape 19"/>
            <p:cNvSpPr>
              <a:spLocks noChangeArrowheads="1"/>
            </p:cNvSpPr>
            <p:nvPr/>
          </p:nvSpPr>
          <p:spPr bwMode="auto">
            <a:xfrm>
              <a:off x="4821" y="5824"/>
              <a:ext cx="1680" cy="960"/>
            </a:xfrm>
            <a:prstGeom prst="rightArrow">
              <a:avLst>
                <a:gd name="adj1" fmla="val 50000"/>
                <a:gd name="adj2" fmla="val 43750"/>
              </a:avLst>
            </a:prstGeom>
            <a:solidFill>
              <a:srgbClr val="FFFFFF"/>
            </a:solidFill>
            <a:ln w="9525">
              <a:solidFill>
                <a:srgbClr val="000000"/>
              </a:solidFill>
              <a:miter lim="800000"/>
              <a:headEnd/>
              <a:tailEnd/>
            </a:ln>
          </p:spPr>
          <p:txBody>
            <a:bodyPr/>
            <a:lstStyle/>
            <a:p>
              <a:endParaRPr lang="en-GB"/>
            </a:p>
          </p:txBody>
        </p:sp>
        <p:sp>
          <p:nvSpPr>
            <p:cNvPr id="9236" name="Text Box 20"/>
            <p:cNvSpPr txBox="1">
              <a:spLocks noChangeArrowheads="1"/>
            </p:cNvSpPr>
            <p:nvPr/>
          </p:nvSpPr>
          <p:spPr bwMode="auto">
            <a:xfrm>
              <a:off x="4941" y="6184"/>
              <a:ext cx="1200" cy="360"/>
            </a:xfrm>
            <a:prstGeom prst="rect">
              <a:avLst/>
            </a:prstGeom>
            <a:solidFill>
              <a:srgbClr val="FFFFFF"/>
            </a:solidFill>
            <a:ln w="9525">
              <a:noFill/>
              <a:miter lim="800000"/>
              <a:headEnd/>
              <a:tailEnd/>
            </a:ln>
          </p:spPr>
          <p:txBody>
            <a:bodyPr/>
            <a:lstStyle/>
            <a:p>
              <a:pPr eaLnBrk="0" hangingPunct="0"/>
              <a:r>
                <a:rPr lang="en-US" altLang="en-US" sz="1400"/>
                <a:t>Open Skill</a:t>
              </a:r>
            </a:p>
          </p:txBody>
        </p:sp>
        <p:sp>
          <p:nvSpPr>
            <p:cNvPr id="9237" name="Text Box 21"/>
            <p:cNvSpPr txBox="1">
              <a:spLocks noChangeArrowheads="1"/>
            </p:cNvSpPr>
            <p:nvPr/>
          </p:nvSpPr>
          <p:spPr bwMode="auto">
            <a:xfrm>
              <a:off x="7461" y="5584"/>
              <a:ext cx="2880" cy="480"/>
            </a:xfrm>
            <a:prstGeom prst="rect">
              <a:avLst/>
            </a:prstGeom>
            <a:solidFill>
              <a:srgbClr val="FFFFFF"/>
            </a:solidFill>
            <a:ln w="9525">
              <a:noFill/>
              <a:miter lim="800000"/>
              <a:headEnd/>
              <a:tailEnd/>
            </a:ln>
          </p:spPr>
          <p:txBody>
            <a:bodyPr/>
            <a:lstStyle/>
            <a:p>
              <a:pPr algn="ctr" eaLnBrk="0" hangingPunct="0"/>
              <a:r>
                <a:rPr lang="en-US" altLang="en-US" sz="1600" b="1"/>
                <a:t>DIVERSIFICATION</a:t>
              </a:r>
            </a:p>
          </p:txBody>
        </p:sp>
        <p:sp>
          <p:nvSpPr>
            <p:cNvPr id="9238" name="Text Box 22"/>
            <p:cNvSpPr txBox="1">
              <a:spLocks noChangeArrowheads="1"/>
            </p:cNvSpPr>
            <p:nvPr/>
          </p:nvSpPr>
          <p:spPr bwMode="auto">
            <a:xfrm>
              <a:off x="7461" y="6064"/>
              <a:ext cx="2880" cy="840"/>
            </a:xfrm>
            <a:prstGeom prst="rect">
              <a:avLst/>
            </a:prstGeom>
            <a:solidFill>
              <a:srgbClr val="FFFFFF"/>
            </a:solidFill>
            <a:ln w="9525">
              <a:solidFill>
                <a:srgbClr val="000000"/>
              </a:solidFill>
              <a:miter lim="800000"/>
              <a:headEnd/>
              <a:tailEnd/>
            </a:ln>
          </p:spPr>
          <p:txBody>
            <a:bodyPr/>
            <a:lstStyle/>
            <a:p>
              <a:pPr algn="ctr" eaLnBrk="0" hangingPunct="0"/>
              <a:r>
                <a:rPr lang="en-US" altLang="en-US" sz="1400"/>
                <a:t>Adaptation of movement to conform to ever-changing environmental demands</a:t>
              </a: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a:t>Getting the Idea of the Movement</a:t>
            </a:r>
          </a:p>
        </p:txBody>
      </p:sp>
      <p:sp>
        <p:nvSpPr>
          <p:cNvPr id="10243" name="Rectangle 3"/>
          <p:cNvSpPr>
            <a:spLocks noGrp="1" noChangeArrowheads="1"/>
          </p:cNvSpPr>
          <p:nvPr>
            <p:ph sz="quarter" idx="1"/>
          </p:nvPr>
        </p:nvSpPr>
        <p:spPr/>
        <p:txBody>
          <a:bodyPr/>
          <a:lstStyle/>
          <a:p>
            <a:pPr>
              <a:spcBef>
                <a:spcPct val="50000"/>
              </a:spcBef>
            </a:pPr>
            <a:r>
              <a:rPr lang="en-US" altLang="en-US">
                <a:cs typeface="Times New Roman" pitchFamily="1" charset="0"/>
              </a:rPr>
              <a:t>Goal is to develop an understanding of movement’s requirements</a:t>
            </a:r>
          </a:p>
          <a:p>
            <a:pPr>
              <a:spcBef>
                <a:spcPct val="50000"/>
              </a:spcBef>
            </a:pPr>
            <a:r>
              <a:rPr lang="en-US" altLang="en-US">
                <a:cs typeface="Times New Roman" pitchFamily="1" charset="0"/>
              </a:rPr>
              <a:t>Have to learn to discriminate between regulatory and non-regulatory conditions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dirty="0"/>
              <a:t>Fixation/Diversification</a:t>
            </a:r>
          </a:p>
        </p:txBody>
      </p:sp>
      <p:sp>
        <p:nvSpPr>
          <p:cNvPr id="11267" name="Rectangle 3"/>
          <p:cNvSpPr>
            <a:spLocks noGrp="1" noChangeArrowheads="1"/>
          </p:cNvSpPr>
          <p:nvPr>
            <p:ph sz="quarter" idx="1"/>
          </p:nvPr>
        </p:nvSpPr>
        <p:spPr/>
        <p:txBody>
          <a:bodyPr/>
          <a:lstStyle/>
          <a:p>
            <a:pPr>
              <a:spcBef>
                <a:spcPct val="50000"/>
              </a:spcBef>
            </a:pPr>
            <a:r>
              <a:rPr lang="en-US" altLang="en-US" dirty="0"/>
              <a:t>Goal is refinement</a:t>
            </a:r>
          </a:p>
          <a:p>
            <a:pPr>
              <a:spcBef>
                <a:spcPct val="50000"/>
              </a:spcBef>
            </a:pPr>
            <a:r>
              <a:rPr lang="en-US" altLang="en-US" dirty="0"/>
              <a:t>Fixation – Closed skills no decision making involved</a:t>
            </a:r>
          </a:p>
          <a:p>
            <a:pPr lvl="1">
              <a:spcBef>
                <a:spcPct val="50000"/>
              </a:spcBef>
            </a:pPr>
            <a:r>
              <a:rPr lang="en-US" altLang="en-US" dirty="0"/>
              <a:t>Selecting what is needed to accomplish the goal</a:t>
            </a:r>
          </a:p>
          <a:p>
            <a:pPr>
              <a:spcBef>
                <a:spcPct val="50000"/>
              </a:spcBef>
            </a:pPr>
            <a:r>
              <a:rPr lang="en-US" altLang="en-US" dirty="0"/>
              <a:t>Diversification – Open skills</a:t>
            </a:r>
          </a:p>
          <a:p>
            <a:pPr lvl="1">
              <a:spcBef>
                <a:spcPct val="50000"/>
              </a:spcBef>
            </a:pPr>
            <a:r>
              <a:rPr lang="en-US" altLang="en-US" dirty="0"/>
              <a:t>Practiced repertoire adapted to successfully meet goal.</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Schmidt’s schema theory (1975)</a:t>
            </a:r>
          </a:p>
        </p:txBody>
      </p:sp>
      <p:sp>
        <p:nvSpPr>
          <p:cNvPr id="3" name="Content Placeholder 2"/>
          <p:cNvSpPr>
            <a:spLocks noGrp="1"/>
          </p:cNvSpPr>
          <p:nvPr>
            <p:ph sz="quarter" idx="1"/>
          </p:nvPr>
        </p:nvSpPr>
        <p:spPr/>
        <p:txBody>
          <a:bodyPr/>
          <a:lstStyle/>
          <a:p>
            <a:r>
              <a:rPr lang="en-GB" dirty="0"/>
              <a:t>This was conceived as a response to other theories particularly Adams’ closed loop theory. He felt Adams’ theory did not explain fast movements.</a:t>
            </a:r>
          </a:p>
          <a:p>
            <a:r>
              <a:rPr lang="en-GB" dirty="0"/>
              <a:t>Therefore he felt that movement was controlled by schemas rather than motor programmes.</a:t>
            </a:r>
          </a:p>
          <a:p>
            <a:r>
              <a:rPr lang="en-GB" dirty="0"/>
              <a:t>Schemas are a set of generalised rules associated with a set of movements.</a:t>
            </a:r>
          </a:p>
          <a:p>
            <a:r>
              <a:rPr lang="en-GB" dirty="0"/>
              <a:t>Practice and repetition strengthens the schema leading to a skilled performance of the task.</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301752" y="188640"/>
            <a:ext cx="8534400" cy="798912"/>
          </a:xfrm>
        </p:spPr>
        <p:txBody>
          <a:bodyPr>
            <a:normAutofit fontScale="90000"/>
          </a:bodyPr>
          <a:lstStyle/>
          <a:p>
            <a:pPr eaLnBrk="1" hangingPunct="1"/>
            <a:br>
              <a:rPr lang="en-US" sz="3200" dirty="0"/>
            </a:br>
            <a:br>
              <a:rPr lang="en-US" sz="3200" dirty="0"/>
            </a:br>
            <a:br>
              <a:rPr lang="en-US" sz="3200" dirty="0"/>
            </a:br>
            <a:br>
              <a:rPr lang="en-US" sz="3200" dirty="0"/>
            </a:br>
            <a:br>
              <a:rPr lang="en-US" sz="3200" dirty="0"/>
            </a:br>
            <a:br>
              <a:rPr lang="en-US" sz="3800" dirty="0"/>
            </a:br>
            <a:endParaRPr lang="en-US" sz="3800" dirty="0"/>
          </a:p>
        </p:txBody>
      </p:sp>
      <p:sp>
        <p:nvSpPr>
          <p:cNvPr id="61443" name="Rectangle 3"/>
          <p:cNvSpPr>
            <a:spLocks noGrp="1" noChangeArrowheads="1"/>
          </p:cNvSpPr>
          <p:nvPr>
            <p:ph type="body" idx="1"/>
          </p:nvPr>
        </p:nvSpPr>
        <p:spPr/>
        <p:txBody>
          <a:bodyPr/>
          <a:lstStyle/>
          <a:p>
            <a:pPr lvl="1" eaLnBrk="1" hangingPunct="1"/>
            <a:r>
              <a:rPr lang="en-US" sz="2000" dirty="0">
                <a:solidFill>
                  <a:schemeClr val="tx1"/>
                </a:solidFill>
              </a:rPr>
              <a:t>Dynamic Systems Perspective focuses on changes over time that result from interacting elements in a complex, integrated system</a:t>
            </a:r>
          </a:p>
          <a:p>
            <a:pPr lvl="1" eaLnBrk="1" hangingPunct="1"/>
            <a:r>
              <a:rPr lang="en-US" sz="2000" dirty="0">
                <a:solidFill>
                  <a:schemeClr val="tx1"/>
                </a:solidFill>
              </a:rPr>
              <a:t>Individuals and their achievements can only be understood within this framework </a:t>
            </a:r>
          </a:p>
          <a:p>
            <a:pPr lvl="1" eaLnBrk="1" hangingPunct="1"/>
            <a:r>
              <a:rPr lang="en-US" sz="2000" dirty="0">
                <a:solidFill>
                  <a:schemeClr val="tx1"/>
                </a:solidFill>
              </a:rPr>
              <a:t>DST sees child development as a system of interacting parts. This is most like the transactional model mentioned above: everything affects everything else and it's all very complicated. </a:t>
            </a:r>
          </a:p>
          <a:p>
            <a:pPr lvl="1" eaLnBrk="1" hangingPunct="1"/>
            <a:r>
              <a:rPr lang="en-US" sz="2000" dirty="0">
                <a:solidFill>
                  <a:schemeClr val="tx1"/>
                </a:solidFill>
              </a:rPr>
              <a:t>The child is constantly changing the environment and the environment is constantly changing the child. </a:t>
            </a:r>
          </a:p>
          <a:p>
            <a:pPr lvl="1" eaLnBrk="1" hangingPunct="1"/>
            <a:r>
              <a:rPr lang="en-US" sz="2000" dirty="0">
                <a:solidFill>
                  <a:schemeClr val="tx1"/>
                </a:solidFill>
              </a:rPr>
              <a:t>Movement skills evolve from initial attempts to becoming fully automated.</a:t>
            </a:r>
          </a:p>
        </p:txBody>
      </p:sp>
      <p:sp>
        <p:nvSpPr>
          <p:cNvPr id="4" name="Rectangle 3"/>
          <p:cNvSpPr/>
          <p:nvPr/>
        </p:nvSpPr>
        <p:spPr>
          <a:xfrm>
            <a:off x="251520" y="188641"/>
            <a:ext cx="8784976" cy="584775"/>
          </a:xfrm>
          <a:prstGeom prst="rect">
            <a:avLst/>
          </a:prstGeom>
        </p:spPr>
        <p:txBody>
          <a:bodyPr wrap="square">
            <a:spAutoFit/>
          </a:bodyPr>
          <a:lstStyle/>
          <a:p>
            <a:pPr algn="ctr"/>
            <a:r>
              <a:rPr lang="en-US" sz="3200" dirty="0">
                <a:solidFill>
                  <a:schemeClr val="accent3"/>
                </a:solidFill>
                <a:latin typeface="+mj-lt"/>
              </a:rPr>
              <a:t>Dynamic Systems Theory</a:t>
            </a:r>
            <a:endParaRPr lang="en-GB" sz="3200" dirty="0">
              <a:solidFill>
                <a:schemeClr val="accent3"/>
              </a:solidFill>
              <a:latin typeface="+mj-l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Motor and Cognitive Performance</a:t>
            </a:r>
          </a:p>
        </p:txBody>
      </p:sp>
      <p:sp>
        <p:nvSpPr>
          <p:cNvPr id="3" name="Content Placeholder 2"/>
          <p:cNvSpPr>
            <a:spLocks noGrp="1"/>
          </p:cNvSpPr>
          <p:nvPr>
            <p:ph sz="quarter" idx="1"/>
          </p:nvPr>
        </p:nvSpPr>
        <p:spPr/>
        <p:txBody>
          <a:bodyPr/>
          <a:lstStyle/>
          <a:p>
            <a:r>
              <a:rPr lang="en-GB" dirty="0"/>
              <a:t>Piaget and Inhelder, (1966) felt motor and cognitive processes were indivisible.</a:t>
            </a:r>
          </a:p>
          <a:p>
            <a:r>
              <a:rPr lang="en-GB" dirty="0"/>
              <a:t>More recently studies into conditions such as ADHD and dyslexia have identified strong links with cognitive and motor deficits.</a:t>
            </a:r>
          </a:p>
          <a:p>
            <a:r>
              <a:rPr lang="en-GB" dirty="0"/>
              <a:t>Many of these studies have identified </a:t>
            </a:r>
            <a:r>
              <a:rPr lang="en-GB" i="1" dirty="0"/>
              <a:t>attention</a:t>
            </a:r>
            <a:r>
              <a:rPr lang="en-GB" dirty="0"/>
              <a:t> as a key factor in this process.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Staged models of motor development</a:t>
            </a:r>
          </a:p>
        </p:txBody>
      </p:sp>
      <p:sp>
        <p:nvSpPr>
          <p:cNvPr id="3" name="Content Placeholder 2"/>
          <p:cNvSpPr>
            <a:spLocks noGrp="1"/>
          </p:cNvSpPr>
          <p:nvPr>
            <p:ph sz="quarter" idx="1"/>
          </p:nvPr>
        </p:nvSpPr>
        <p:spPr/>
        <p:txBody>
          <a:bodyPr/>
          <a:lstStyle/>
          <a:p>
            <a:r>
              <a:rPr lang="en-GB" dirty="0"/>
              <a:t>Motor development is linked to all aspects of development.</a:t>
            </a:r>
          </a:p>
          <a:p>
            <a:r>
              <a:rPr lang="en-GB" dirty="0"/>
              <a:t>Gallahue and Ozmu (1998) identify stages of motor development</a:t>
            </a:r>
          </a:p>
          <a:p>
            <a:r>
              <a:rPr lang="en-GB" dirty="0"/>
              <a:t>In utero-1</a:t>
            </a:r>
            <a:r>
              <a:rPr lang="en-GB" baseline="30000" dirty="0"/>
              <a:t>st</a:t>
            </a:r>
            <a:r>
              <a:rPr lang="en-GB" dirty="0"/>
              <a:t> year – reflexive actions</a:t>
            </a:r>
          </a:p>
          <a:p>
            <a:r>
              <a:rPr lang="en-GB" dirty="0"/>
              <a:t>1-2 years – rudimentary movements</a:t>
            </a:r>
          </a:p>
          <a:p>
            <a:r>
              <a:rPr lang="en-GB" dirty="0"/>
              <a:t>2-7 year – fundamental movements</a:t>
            </a:r>
          </a:p>
          <a:p>
            <a:r>
              <a:rPr lang="en-GB" dirty="0"/>
              <a:t>7 years onwards specialised movement phase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1" dirty="0"/>
              <a:t>Motor Development(See Doherty and Hughes, 2009, p.203 -213)</a:t>
            </a:r>
            <a:endParaRPr lang="en-US" sz="3200" b="1" dirty="0"/>
          </a:p>
        </p:txBody>
      </p:sp>
      <p:pic>
        <p:nvPicPr>
          <p:cNvPr id="6146" name="Picture 2">
            <a:extLst>
              <a:ext uri="{FF2B5EF4-FFF2-40B4-BE49-F238E27FC236}">
                <a16:creationId xmlns:a16="http://schemas.microsoft.com/office/drawing/2014/main" id="{91B543FC-E525-4652-A177-2AC142CA101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71108" y="1825625"/>
            <a:ext cx="5801784" cy="43513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293F4-C38F-49C9-9EEC-E78104C52552}"/>
              </a:ext>
            </a:extLst>
          </p:cNvPr>
          <p:cNvSpPr>
            <a:spLocks noGrp="1"/>
          </p:cNvSpPr>
          <p:nvPr>
            <p:ph type="title"/>
          </p:nvPr>
        </p:nvSpPr>
        <p:spPr/>
        <p:txBody>
          <a:bodyPr/>
          <a:lstStyle/>
          <a:p>
            <a:r>
              <a:rPr lang="en-GB" dirty="0"/>
              <a:t>Fine Motor Skills</a:t>
            </a:r>
          </a:p>
        </p:txBody>
      </p:sp>
      <p:sp>
        <p:nvSpPr>
          <p:cNvPr id="3" name="Content Placeholder 2">
            <a:extLst>
              <a:ext uri="{FF2B5EF4-FFF2-40B4-BE49-F238E27FC236}">
                <a16:creationId xmlns:a16="http://schemas.microsoft.com/office/drawing/2014/main" id="{6A0F8714-0F89-474A-9AF3-45017280BA2B}"/>
              </a:ext>
            </a:extLst>
          </p:cNvPr>
          <p:cNvSpPr>
            <a:spLocks noGrp="1"/>
          </p:cNvSpPr>
          <p:nvPr>
            <p:ph sz="quarter" idx="1"/>
          </p:nvPr>
        </p:nvSpPr>
        <p:spPr/>
        <p:txBody>
          <a:bodyPr/>
          <a:lstStyle/>
          <a:p>
            <a:r>
              <a:rPr lang="en-US" altLang="en-US" sz="2400" i="1" dirty="0">
                <a:solidFill>
                  <a:srgbClr val="000000"/>
                </a:solidFill>
              </a:rPr>
              <a:t>Fine motor skills</a:t>
            </a:r>
          </a:p>
          <a:p>
            <a:pPr lvl="1"/>
            <a:r>
              <a:rPr lang="en-US" altLang="en-US" sz="2400" i="1" dirty="0">
                <a:solidFill>
                  <a:srgbClr val="000000"/>
                </a:solidFill>
              </a:rPr>
              <a:t>Involve small muscles used in manipulation and coordination</a:t>
            </a:r>
          </a:p>
          <a:p>
            <a:pPr lvl="1"/>
            <a:r>
              <a:rPr lang="en-US" altLang="en-US" sz="2400" i="1" dirty="0">
                <a:solidFill>
                  <a:srgbClr val="000000"/>
                </a:solidFill>
              </a:rPr>
              <a:t>Tie shoes and hold pencils as adults do</a:t>
            </a:r>
          </a:p>
          <a:p>
            <a:r>
              <a:rPr lang="en-US" altLang="en-US" sz="2400" i="1" dirty="0"/>
              <a:t>Children’s drawing progression </a:t>
            </a:r>
          </a:p>
          <a:p>
            <a:pPr lvl="2"/>
            <a:r>
              <a:rPr lang="en-US" altLang="en-US" sz="2400" i="1" dirty="0"/>
              <a:t>scribbles</a:t>
            </a:r>
          </a:p>
          <a:p>
            <a:pPr lvl="2"/>
            <a:r>
              <a:rPr lang="en-US" altLang="en-US" sz="2400" i="1" dirty="0"/>
              <a:t>placement</a:t>
            </a:r>
          </a:p>
          <a:p>
            <a:pPr lvl="2"/>
            <a:r>
              <a:rPr lang="en-US" altLang="en-US" sz="2400" i="1" dirty="0"/>
              <a:t>shape</a:t>
            </a:r>
          </a:p>
          <a:p>
            <a:pPr lvl="2"/>
            <a:r>
              <a:rPr lang="en-US" altLang="en-US" sz="2400" i="1" dirty="0"/>
              <a:t>design</a:t>
            </a:r>
          </a:p>
          <a:p>
            <a:pPr lvl="2"/>
            <a:r>
              <a:rPr lang="en-US" altLang="en-US" sz="2400" i="1" dirty="0"/>
              <a:t>pictorial stages</a:t>
            </a:r>
          </a:p>
          <a:p>
            <a:endParaRPr lang="en-GB" dirty="0"/>
          </a:p>
        </p:txBody>
      </p:sp>
    </p:spTree>
    <p:extLst>
      <p:ext uri="{BB962C8B-B14F-4D97-AF65-F5344CB8AC3E}">
        <p14:creationId xmlns:p14="http://schemas.microsoft.com/office/powerpoint/2010/main" val="30945887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C2D6C-2C64-405E-8BF6-08AB81F83705}"/>
              </a:ext>
            </a:extLst>
          </p:cNvPr>
          <p:cNvSpPr>
            <a:spLocks noGrp="1"/>
          </p:cNvSpPr>
          <p:nvPr>
            <p:ph type="title"/>
          </p:nvPr>
        </p:nvSpPr>
        <p:spPr/>
        <p:txBody>
          <a:bodyPr/>
          <a:lstStyle/>
          <a:p>
            <a:r>
              <a:rPr lang="en-GB" dirty="0"/>
              <a:t>Gross Motor Skills</a:t>
            </a:r>
          </a:p>
        </p:txBody>
      </p:sp>
      <p:sp>
        <p:nvSpPr>
          <p:cNvPr id="3" name="Content Placeholder 2">
            <a:extLst>
              <a:ext uri="{FF2B5EF4-FFF2-40B4-BE49-F238E27FC236}">
                <a16:creationId xmlns:a16="http://schemas.microsoft.com/office/drawing/2014/main" id="{652CFE29-94C7-473C-BB8E-3EF1F55D63DC}"/>
              </a:ext>
            </a:extLst>
          </p:cNvPr>
          <p:cNvSpPr>
            <a:spLocks noGrp="1"/>
          </p:cNvSpPr>
          <p:nvPr>
            <p:ph sz="quarter" idx="1"/>
          </p:nvPr>
        </p:nvSpPr>
        <p:spPr/>
        <p:txBody>
          <a:bodyPr>
            <a:normAutofit fontScale="92500" lnSpcReduction="10000"/>
          </a:bodyPr>
          <a:lstStyle/>
          <a:p>
            <a:r>
              <a:rPr lang="en-US" altLang="en-US" sz="2800" dirty="0">
                <a:solidFill>
                  <a:srgbClr val="000000"/>
                </a:solidFill>
              </a:rPr>
              <a:t>Gross motor skills</a:t>
            </a:r>
          </a:p>
          <a:p>
            <a:pPr lvl="1"/>
            <a:r>
              <a:rPr lang="en-US" altLang="en-US" sz="2800" dirty="0">
                <a:solidFill>
                  <a:srgbClr val="000000"/>
                </a:solidFill>
              </a:rPr>
              <a:t>Involve large muscles used in locomotion</a:t>
            </a:r>
          </a:p>
          <a:p>
            <a:pPr lvl="1"/>
            <a:r>
              <a:rPr lang="en-US" altLang="en-US" sz="2800" dirty="0">
                <a:solidFill>
                  <a:srgbClr val="000000"/>
                </a:solidFill>
              </a:rPr>
              <a:t>Increase in balance, coordination, and strength</a:t>
            </a:r>
          </a:p>
          <a:p>
            <a:pPr lvl="1"/>
            <a:r>
              <a:rPr lang="en-US" altLang="en-US" sz="2800" dirty="0">
                <a:solidFill>
                  <a:srgbClr val="000000"/>
                </a:solidFill>
              </a:rPr>
              <a:t>Reaction time gradually improves</a:t>
            </a:r>
          </a:p>
          <a:p>
            <a:r>
              <a:rPr lang="en-US" altLang="en-US" sz="2800" dirty="0">
                <a:solidFill>
                  <a:srgbClr val="000000"/>
                </a:solidFill>
              </a:rPr>
              <a:t>Differences in gross motor development</a:t>
            </a:r>
          </a:p>
          <a:p>
            <a:pPr lvl="1"/>
            <a:r>
              <a:rPr lang="en-US" altLang="en-US" sz="2800" dirty="0">
                <a:solidFill>
                  <a:srgbClr val="000000"/>
                </a:solidFill>
              </a:rPr>
              <a:t>Little sex differentiation</a:t>
            </a:r>
          </a:p>
          <a:p>
            <a:pPr lvl="1"/>
            <a:r>
              <a:rPr lang="en-US" altLang="en-US" sz="2800" dirty="0">
                <a:solidFill>
                  <a:srgbClr val="000000"/>
                </a:solidFill>
              </a:rPr>
              <a:t>More individual differences</a:t>
            </a:r>
          </a:p>
          <a:p>
            <a:pPr marL="274320" lvl="1" indent="0">
              <a:buNone/>
            </a:pPr>
            <a:endParaRPr lang="en-US" altLang="en-US" sz="2800" dirty="0">
              <a:solidFill>
                <a:srgbClr val="000000"/>
              </a:solidFill>
            </a:endParaRPr>
          </a:p>
          <a:p>
            <a:pPr marL="274320" lvl="1" indent="0">
              <a:buNone/>
            </a:pPr>
            <a:r>
              <a:rPr lang="en-US" altLang="en-US" sz="2800" dirty="0">
                <a:solidFill>
                  <a:srgbClr val="000000"/>
                </a:solidFill>
              </a:rPr>
              <a:t>Watch the following </a:t>
            </a:r>
            <a:r>
              <a:rPr lang="en-US" altLang="en-US" sz="2800" dirty="0">
                <a:solidFill>
                  <a:srgbClr val="000000"/>
                </a:solidFill>
                <a:hlinkClick r:id="rId2"/>
              </a:rPr>
              <a:t>video</a:t>
            </a:r>
            <a:r>
              <a:rPr lang="en-US" altLang="en-US" sz="2800" dirty="0">
                <a:solidFill>
                  <a:srgbClr val="000000"/>
                </a:solidFill>
              </a:rPr>
              <a:t> – reflect on how the development of physical skills supports learning.</a:t>
            </a:r>
          </a:p>
          <a:p>
            <a:pPr marL="0" indent="0">
              <a:buNone/>
            </a:pPr>
            <a:endParaRPr lang="en-GB" dirty="0"/>
          </a:p>
        </p:txBody>
      </p:sp>
    </p:spTree>
    <p:extLst>
      <p:ext uri="{BB962C8B-B14F-4D97-AF65-F5344CB8AC3E}">
        <p14:creationId xmlns:p14="http://schemas.microsoft.com/office/powerpoint/2010/main" val="22786763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variations</a:t>
            </a:r>
          </a:p>
        </p:txBody>
      </p:sp>
      <p:sp>
        <p:nvSpPr>
          <p:cNvPr id="3" name="Content Placeholder 2"/>
          <p:cNvSpPr>
            <a:spLocks noGrp="1"/>
          </p:cNvSpPr>
          <p:nvPr>
            <p:ph sz="quarter" idx="1"/>
          </p:nvPr>
        </p:nvSpPr>
        <p:spPr/>
        <p:txBody>
          <a:bodyPr>
            <a:normAutofit/>
          </a:bodyPr>
          <a:lstStyle/>
          <a:p>
            <a:r>
              <a:rPr lang="en-GB" dirty="0"/>
              <a:t>Movement sequences may be universal but there are cultural variations.</a:t>
            </a:r>
          </a:p>
          <a:p>
            <a:r>
              <a:rPr lang="en-GB" dirty="0"/>
              <a:t>African babies are more advanced in early skills compared to European babies (Gardiner and Komitzki 2005). </a:t>
            </a:r>
          </a:p>
          <a:p>
            <a:r>
              <a:rPr lang="en-GB" dirty="0"/>
              <a:t>In Jamaica they adopt a process called formal handling which involves massage and stretching the baby soon after the birth, preparing the child for motor development.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variations</a:t>
            </a:r>
          </a:p>
        </p:txBody>
      </p:sp>
      <p:sp>
        <p:nvSpPr>
          <p:cNvPr id="3" name="Content Placeholder 2"/>
          <p:cNvSpPr>
            <a:spLocks noGrp="1"/>
          </p:cNvSpPr>
          <p:nvPr>
            <p:ph sz="quarter" idx="1"/>
          </p:nvPr>
        </p:nvSpPr>
        <p:spPr/>
        <p:txBody>
          <a:bodyPr>
            <a:normAutofit fontScale="92500" lnSpcReduction="10000"/>
          </a:bodyPr>
          <a:lstStyle/>
          <a:p>
            <a:r>
              <a:rPr lang="en-GB" dirty="0"/>
              <a:t>Cultural practices can also slow down motor development.</a:t>
            </a:r>
          </a:p>
          <a:p>
            <a:r>
              <a:rPr lang="en-GB" dirty="0"/>
              <a:t>An example of this can be seen in the nomadic people of Paraguay. They discourage their babies from crawling away from the mother. However these children will have advanced motor skills by the age of 9 years from being involved in tree climbing and wood chopping.</a:t>
            </a:r>
          </a:p>
          <a:p>
            <a:r>
              <a:rPr lang="en-GB" dirty="0"/>
              <a:t>See </a:t>
            </a:r>
            <a:r>
              <a:rPr lang="en-GB" sz="2400" dirty="0"/>
              <a:t>Doherty, J and Hughes, M. (2009) </a:t>
            </a:r>
            <a:r>
              <a:rPr lang="en-GB" sz="2400" i="1" dirty="0"/>
              <a:t>Child Development, Theory and Practice, </a:t>
            </a:r>
            <a:r>
              <a:rPr lang="en-GB" sz="2400" dirty="0"/>
              <a:t>Harlow: Pearson</a:t>
            </a:r>
            <a:endParaRPr lang="en-GB" sz="2400" i="1" dirty="0"/>
          </a:p>
          <a:p>
            <a:r>
              <a:rPr lang="en-GB" dirty="0">
                <a:solidFill>
                  <a:srgbClr val="FF0000"/>
                </a:solidFill>
              </a:rPr>
              <a:t>Why do you think this is? Discuss within your breakout groups</a:t>
            </a:r>
            <a:endParaRPr lang="en-GB" dirty="0"/>
          </a:p>
          <a:p>
            <a:r>
              <a:rPr lang="en-GB" dirty="0">
                <a:solidFill>
                  <a:srgbClr val="FF0000"/>
                </a:solidFill>
              </a:rPr>
              <a:t>Are there gender differences in motor development?</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4DA22-8D53-4B99-A075-C73A9C9EF138}"/>
              </a:ext>
            </a:extLst>
          </p:cNvPr>
          <p:cNvSpPr>
            <a:spLocks noGrp="1"/>
          </p:cNvSpPr>
          <p:nvPr>
            <p:ph type="title"/>
          </p:nvPr>
        </p:nvSpPr>
        <p:spPr/>
        <p:txBody>
          <a:bodyPr>
            <a:normAutofit/>
          </a:bodyPr>
          <a:lstStyle/>
          <a:p>
            <a:r>
              <a:rPr lang="en-GB" sz="2800" dirty="0"/>
              <a:t>Sex Differences in Motor Skills in Middle Childhood</a:t>
            </a:r>
          </a:p>
        </p:txBody>
      </p:sp>
      <p:sp>
        <p:nvSpPr>
          <p:cNvPr id="3" name="Content Placeholder 2">
            <a:extLst>
              <a:ext uri="{FF2B5EF4-FFF2-40B4-BE49-F238E27FC236}">
                <a16:creationId xmlns:a16="http://schemas.microsoft.com/office/drawing/2014/main" id="{360727F1-E137-4E44-B5F2-A41DC0E90D8E}"/>
              </a:ext>
            </a:extLst>
          </p:cNvPr>
          <p:cNvSpPr>
            <a:spLocks noGrp="1"/>
          </p:cNvSpPr>
          <p:nvPr>
            <p:ph sz="quarter" idx="1"/>
          </p:nvPr>
        </p:nvSpPr>
        <p:spPr/>
        <p:txBody>
          <a:bodyPr/>
          <a:lstStyle/>
          <a:p>
            <a:r>
              <a:rPr lang="en-US" altLang="en-US" sz="2400" dirty="0">
                <a:solidFill>
                  <a:srgbClr val="000000"/>
                </a:solidFill>
              </a:rPr>
              <a:t>Boys show slightly greater overall strength</a:t>
            </a:r>
          </a:p>
          <a:p>
            <a:pPr lvl="1"/>
            <a:r>
              <a:rPr lang="en-US" altLang="en-US" dirty="0">
                <a:solidFill>
                  <a:srgbClr val="000000"/>
                </a:solidFill>
              </a:rPr>
              <a:t>More forearm strength – batting and throwing</a:t>
            </a:r>
          </a:p>
          <a:p>
            <a:pPr lvl="1"/>
            <a:endParaRPr lang="en-US" altLang="en-US" dirty="0">
              <a:solidFill>
                <a:srgbClr val="000000"/>
              </a:solidFill>
            </a:endParaRPr>
          </a:p>
          <a:p>
            <a:r>
              <a:rPr lang="en-US" altLang="en-US" sz="2400" dirty="0">
                <a:solidFill>
                  <a:srgbClr val="000000"/>
                </a:solidFill>
              </a:rPr>
              <a:t>Girls show greater coordination and flexibility</a:t>
            </a:r>
          </a:p>
          <a:p>
            <a:pPr lvl="1"/>
            <a:r>
              <a:rPr lang="en-US" altLang="en-US" dirty="0">
                <a:solidFill>
                  <a:srgbClr val="000000"/>
                </a:solidFill>
              </a:rPr>
              <a:t>Dance, balancing, gymnastics</a:t>
            </a:r>
          </a:p>
          <a:p>
            <a:pPr marL="274320" lvl="1" indent="0">
              <a:buNone/>
            </a:pPr>
            <a:endParaRPr lang="en-US" altLang="en-US" dirty="0">
              <a:solidFill>
                <a:srgbClr val="000000"/>
              </a:solidFill>
            </a:endParaRPr>
          </a:p>
          <a:p>
            <a:endParaRPr lang="en-GB" dirty="0"/>
          </a:p>
        </p:txBody>
      </p:sp>
      <p:pic>
        <p:nvPicPr>
          <p:cNvPr id="4" name="Picture 2" descr="C:\Users\l.roberts\AppData\Local\Microsoft\Windows\Temporary Internet Files\Content.IE5\EME09GLO\children-dancing[1].JPG">
            <a:extLst>
              <a:ext uri="{FF2B5EF4-FFF2-40B4-BE49-F238E27FC236}">
                <a16:creationId xmlns:a16="http://schemas.microsoft.com/office/drawing/2014/main" id="{0D09AD8A-B216-42AD-A2AB-1F85890849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8712" y="3723588"/>
            <a:ext cx="3810000" cy="2390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0123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Asynchronous Task - Motor milestones</a:t>
            </a:r>
          </a:p>
        </p:txBody>
      </p:sp>
      <p:sp>
        <p:nvSpPr>
          <p:cNvPr id="3" name="Content Placeholder 2"/>
          <p:cNvSpPr>
            <a:spLocks noGrp="1"/>
          </p:cNvSpPr>
          <p:nvPr>
            <p:ph sz="quarter" idx="1"/>
          </p:nvPr>
        </p:nvSpPr>
        <p:spPr/>
        <p:txBody>
          <a:bodyPr/>
          <a:lstStyle/>
          <a:p>
            <a:r>
              <a:rPr lang="en-GB" dirty="0"/>
              <a:t>In every book on child development there are charts of developmental milestones.</a:t>
            </a:r>
          </a:p>
          <a:p>
            <a:r>
              <a:rPr lang="en-GB" dirty="0"/>
              <a:t>In preparation for your session – find out the following:</a:t>
            </a:r>
          </a:p>
          <a:p>
            <a:pPr lvl="1">
              <a:buNone/>
            </a:pPr>
            <a:r>
              <a:rPr lang="en-GB" dirty="0"/>
              <a:t>Identify key stages of the development of fine motor skills</a:t>
            </a:r>
          </a:p>
          <a:p>
            <a:pPr lvl="1">
              <a:buNone/>
            </a:pPr>
            <a:r>
              <a:rPr lang="en-GB" dirty="0"/>
              <a:t>Identify key stages of the development of gross motor skills</a:t>
            </a:r>
          </a:p>
          <a:p>
            <a:r>
              <a:rPr lang="en-GB" dirty="0"/>
              <a:t>There will be a task related to this in your next synchronous session</a:t>
            </a:r>
          </a:p>
          <a:p>
            <a:r>
              <a:rPr lang="en-GB" dirty="0"/>
              <a:t>Remember to use valid sources, i.e. books and journals or academic websites.</a:t>
            </a:r>
          </a:p>
          <a:p>
            <a:endParaRPr lang="en-GB" dirty="0"/>
          </a:p>
          <a:p>
            <a:endParaRPr lang="en-GB" dirty="0"/>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p>
        </p:txBody>
      </p:sp>
      <p:sp>
        <p:nvSpPr>
          <p:cNvPr id="3" name="Content Placeholder 2"/>
          <p:cNvSpPr>
            <a:spLocks noGrp="1"/>
          </p:cNvSpPr>
          <p:nvPr>
            <p:ph sz="quarter" idx="1"/>
          </p:nvPr>
        </p:nvSpPr>
        <p:spPr/>
        <p:txBody>
          <a:bodyPr>
            <a:normAutofit fontScale="70000" lnSpcReduction="20000"/>
          </a:bodyPr>
          <a:lstStyle/>
          <a:p>
            <a:pPr eaLnBrk="0" hangingPunct="0"/>
            <a:r>
              <a:rPr lang="en-US" altLang="en-US" dirty="0">
                <a:cs typeface="Times New Roman" pitchFamily="1" charset="0"/>
              </a:rPr>
              <a:t>Adams, J.A. (1971) A closed-loop theory of motor learning. </a:t>
            </a:r>
            <a:r>
              <a:rPr lang="en-US" altLang="en-US" i="1" dirty="0">
                <a:cs typeface="Times New Roman" pitchFamily="1" charset="0"/>
              </a:rPr>
              <a:t>Journal of Motor Behavior, </a:t>
            </a:r>
            <a:r>
              <a:rPr lang="en-US" altLang="en-US" dirty="0">
                <a:cs typeface="Times New Roman" pitchFamily="1" charset="0"/>
              </a:rPr>
              <a:t>3, 111-149</a:t>
            </a:r>
          </a:p>
          <a:p>
            <a:pPr eaLnBrk="0" hangingPunct="0"/>
            <a:r>
              <a:rPr lang="en-GB" sz="2800" dirty="0"/>
              <a:t>Doherty, J and Hughes, M. (2009) </a:t>
            </a:r>
            <a:r>
              <a:rPr lang="en-GB" sz="2800" i="1" dirty="0"/>
              <a:t>Child Development, Theory and Practice, </a:t>
            </a:r>
            <a:r>
              <a:rPr lang="en-GB" sz="2800" dirty="0"/>
              <a:t>Harlow: Pearson</a:t>
            </a:r>
            <a:endParaRPr lang="en-US" altLang="en-US" dirty="0">
              <a:cs typeface="Times New Roman" pitchFamily="1" charset="0"/>
            </a:endParaRPr>
          </a:p>
          <a:p>
            <a:pPr eaLnBrk="0" hangingPunct="0"/>
            <a:r>
              <a:rPr lang="en-US" altLang="en-US" dirty="0">
                <a:cs typeface="Times New Roman" pitchFamily="1" charset="0"/>
              </a:rPr>
              <a:t>Fitts, P.M., and Posner, M. I. (1967) </a:t>
            </a:r>
            <a:r>
              <a:rPr lang="en-US" altLang="en-US" i="1" dirty="0">
                <a:cs typeface="Times New Roman" pitchFamily="1" charset="0"/>
              </a:rPr>
              <a:t>Human Performance. </a:t>
            </a:r>
            <a:r>
              <a:rPr lang="en-US" altLang="en-US" dirty="0">
                <a:cs typeface="Times New Roman" pitchFamily="1" charset="0"/>
              </a:rPr>
              <a:t>Belmont, CA: Brooks/Cole</a:t>
            </a:r>
          </a:p>
          <a:p>
            <a:pPr eaLnBrk="0" hangingPunct="0"/>
            <a:r>
              <a:rPr lang="en-GB" dirty="0"/>
              <a:t>Gallahue and Ozmu (1998) </a:t>
            </a:r>
            <a:r>
              <a:rPr lang="en-GB" i="1" dirty="0"/>
              <a:t>Understanding Motor Development: Infants, Children, Adolescents and Adults</a:t>
            </a:r>
            <a:r>
              <a:rPr lang="en-GB" dirty="0"/>
              <a:t>. Boston: McGraw Hill</a:t>
            </a:r>
          </a:p>
          <a:p>
            <a:pPr eaLnBrk="0" hangingPunct="0"/>
            <a:r>
              <a:rPr lang="en-GB" dirty="0"/>
              <a:t>Gardiner, H.  and Komitzki, C. (2005) </a:t>
            </a:r>
            <a:r>
              <a:rPr lang="en-GB" i="1" dirty="0"/>
              <a:t>Lives Across Cultures: Cross-cultural Human Development.</a:t>
            </a:r>
            <a:r>
              <a:rPr lang="en-GB" dirty="0"/>
              <a:t> Boston: </a:t>
            </a:r>
            <a:r>
              <a:rPr lang="en-GB" dirty="0" err="1"/>
              <a:t>Allyn</a:t>
            </a:r>
            <a:r>
              <a:rPr lang="en-GB" dirty="0"/>
              <a:t> and Bacon</a:t>
            </a:r>
            <a:endParaRPr lang="en-US" altLang="en-US" dirty="0">
              <a:cs typeface="Times New Roman" pitchFamily="1" charset="0"/>
            </a:endParaRPr>
          </a:p>
          <a:p>
            <a:pPr eaLnBrk="0" hangingPunct="0"/>
            <a:r>
              <a:rPr lang="en-US" dirty="0">
                <a:cs typeface="Times New Roman" pitchFamily="1" charset="0"/>
              </a:rPr>
              <a:t>Gentile, A.M. (1972) A working model of skill acquisition with application to teaching. </a:t>
            </a:r>
            <a:r>
              <a:rPr lang="en-US" i="1" dirty="0">
                <a:cs typeface="Times New Roman" pitchFamily="1" charset="0"/>
              </a:rPr>
              <a:t>Quest Monograph XV11,</a:t>
            </a:r>
            <a:r>
              <a:rPr lang="en-US" dirty="0">
                <a:cs typeface="Times New Roman" pitchFamily="1" charset="0"/>
              </a:rPr>
              <a:t> 3-23</a:t>
            </a:r>
            <a:endParaRPr lang="en-US" dirty="0"/>
          </a:p>
          <a:p>
            <a:pPr eaLnBrk="0" hangingPunct="0"/>
            <a:r>
              <a:rPr lang="en-US" dirty="0"/>
              <a:t>Gesell, A. (1928) </a:t>
            </a:r>
            <a:r>
              <a:rPr lang="en-US" i="1" dirty="0"/>
              <a:t>Infancy and Human Growth</a:t>
            </a:r>
            <a:r>
              <a:rPr lang="en-US" dirty="0"/>
              <a:t>. New York: MacMillan</a:t>
            </a:r>
          </a:p>
          <a:p>
            <a:pPr eaLnBrk="0" hangingPunct="0"/>
            <a:r>
              <a:rPr lang="en-US" dirty="0"/>
              <a:t>Piaget, J. and Inhelder, B. </a:t>
            </a:r>
            <a:r>
              <a:rPr lang="en-US" i="1" dirty="0"/>
              <a:t>The Psychology of the Child. </a:t>
            </a:r>
            <a:r>
              <a:rPr lang="en-US" dirty="0"/>
              <a:t>Paris: Presses Universitaires de France</a:t>
            </a:r>
          </a:p>
          <a:p>
            <a:pPr eaLnBrk="0" hangingPunct="0"/>
            <a:r>
              <a:rPr lang="en-US" dirty="0"/>
              <a:t>Schmidt (1975).  A schema theory of discrete motor learning. </a:t>
            </a:r>
            <a:r>
              <a:rPr lang="en-US" i="1" dirty="0"/>
              <a:t>Psychological Review, </a:t>
            </a:r>
            <a:r>
              <a:rPr lang="en-US" dirty="0"/>
              <a:t>82</a:t>
            </a:r>
            <a:r>
              <a:rPr lang="en-US" u="sng" dirty="0"/>
              <a:t>,</a:t>
            </a:r>
            <a:r>
              <a:rPr lang="en-US" dirty="0"/>
              <a:t>225-260.</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173</TotalTime>
  <Words>1620</Words>
  <Application>Microsoft Office PowerPoint</Application>
  <PresentationFormat>On-screen Show (4:3)</PresentationFormat>
  <Paragraphs>231</Paragraphs>
  <Slides>32</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Stone Sans ITC TT-Semi</vt:lpstr>
      <vt:lpstr>Calibri</vt:lpstr>
      <vt:lpstr>Georgia</vt:lpstr>
      <vt:lpstr>Times</vt:lpstr>
      <vt:lpstr>Wingdings</vt:lpstr>
      <vt:lpstr>Wingdings 2</vt:lpstr>
      <vt:lpstr>Civic</vt:lpstr>
      <vt:lpstr>The Body and Physical Growth</vt:lpstr>
      <vt:lpstr>Recap from Session 1</vt:lpstr>
      <vt:lpstr>Objectives</vt:lpstr>
      <vt:lpstr>Watch and consider</vt:lpstr>
      <vt:lpstr>Development in early childhood –and motor skills</vt:lpstr>
      <vt:lpstr>Motor milestonesmilestones</vt:lpstr>
      <vt:lpstr> As children mature, their fine and gross motor skills develop further Motor Development</vt:lpstr>
      <vt:lpstr>Motor skill development chronology</vt:lpstr>
      <vt:lpstr>     What determines motor development?</vt:lpstr>
      <vt:lpstr>Perspectives on motor development</vt:lpstr>
      <vt:lpstr>Maturationists: Arnold Gesell(1928) </vt:lpstr>
      <vt:lpstr>Fitts and Posner’s Three Stage Model (1967)</vt:lpstr>
      <vt:lpstr>Cognitive Stage</vt:lpstr>
      <vt:lpstr>Associative Stage</vt:lpstr>
      <vt:lpstr>Autonomous Stage</vt:lpstr>
      <vt:lpstr> Adams’ Closed Loop Theory of Motor Learning (1971)</vt:lpstr>
      <vt:lpstr>Adams’ Closed Loop Theory of Motor Learning (1971)</vt:lpstr>
      <vt:lpstr>Gentile’s Two-Stage Model (1972) </vt:lpstr>
      <vt:lpstr>Getting the Idea of the Movement</vt:lpstr>
      <vt:lpstr>Fixation/Diversification</vt:lpstr>
      <vt:lpstr>Schmidt’s schema theory (1975)</vt:lpstr>
      <vt:lpstr>      </vt:lpstr>
      <vt:lpstr>Motor and Cognitive Performance</vt:lpstr>
      <vt:lpstr>Staged models of motor development</vt:lpstr>
      <vt:lpstr>Motor Development(See Doherty and Hughes, 2009, p.203 -213)</vt:lpstr>
      <vt:lpstr>Fine Motor Skills</vt:lpstr>
      <vt:lpstr>Gross Motor Skills</vt:lpstr>
      <vt:lpstr>Cultural variations</vt:lpstr>
      <vt:lpstr>Cultural variations</vt:lpstr>
      <vt:lpstr>Sex Differences in Motor Skills in Middle Childhood</vt:lpstr>
      <vt:lpstr>Asynchronous Task - Motor milestones</vt:lpstr>
      <vt:lpstr>References</vt:lpstr>
    </vt:vector>
  </TitlesOfParts>
  <Company>UWIC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Body and Physical Growth</dc:title>
  <dc:creator>sm19089</dc:creator>
  <cp:lastModifiedBy>Alison Murphy</cp:lastModifiedBy>
  <cp:revision>22</cp:revision>
  <dcterms:created xsi:type="dcterms:W3CDTF">2011-10-04T07:30:43Z</dcterms:created>
  <dcterms:modified xsi:type="dcterms:W3CDTF">2021-02-18T10:36:02Z</dcterms:modified>
</cp:coreProperties>
</file>