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handoutMasterIdLst>
    <p:handoutMasterId r:id="rId24"/>
  </p:handoutMasterIdLst>
  <p:sldIdLst>
    <p:sldId id="264" r:id="rId2"/>
    <p:sldId id="266" r:id="rId3"/>
    <p:sldId id="282" r:id="rId4"/>
    <p:sldId id="292" r:id="rId5"/>
    <p:sldId id="293" r:id="rId6"/>
    <p:sldId id="294" r:id="rId7"/>
    <p:sldId id="298" r:id="rId8"/>
    <p:sldId id="295" r:id="rId9"/>
    <p:sldId id="297" r:id="rId10"/>
    <p:sldId id="296" r:id="rId11"/>
    <p:sldId id="300" r:id="rId12"/>
    <p:sldId id="279" r:id="rId13"/>
    <p:sldId id="288" r:id="rId14"/>
    <p:sldId id="289" r:id="rId15"/>
    <p:sldId id="290" r:id="rId16"/>
    <p:sldId id="287" r:id="rId17"/>
    <p:sldId id="278" r:id="rId18"/>
    <p:sldId id="302" r:id="rId19"/>
    <p:sldId id="301" r:id="rId20"/>
    <p:sldId id="291" r:id="rId21"/>
    <p:sldId id="268" r:id="rId22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48" autoAdjust="0"/>
    <p:restoredTop sz="94280" autoAdjust="0"/>
  </p:normalViewPr>
  <p:slideViewPr>
    <p:cSldViewPr showGuides="1">
      <p:cViewPr varScale="1">
        <p:scale>
          <a:sx n="115" d="100"/>
          <a:sy n="115" d="100"/>
        </p:scale>
        <p:origin x="150" y="10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1/5/2021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1/5/2021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796F01-7154-41E0-B48B-A6921757531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622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1/5/2021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1/5/2021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1/5/2021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1/5/2021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1/5/2021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1/5/2021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1/5/2021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1/5/2021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1/5/2021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1/5/2021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sciencedirect.com/topics/engineering/pareto-principle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50minutes.com/title/the-pareto-principle-for-business-management/" TargetMode="External"/><Relationship Id="rId2" Type="http://schemas.openxmlformats.org/officeDocument/2006/relationships/hyperlink" Target="https://www.sciencedirect.com/topics/engineering/pareto-principle" TargetMode="External"/><Relationship Id="rId1" Type="http://schemas.openxmlformats.org/officeDocument/2006/relationships/slideLayout" Target="../slideLayouts/slideLayout5.xml"/><Relationship Id="rId4" Type="http://schemas.openxmlformats.org/officeDocument/2006/relationships/hyperlink" Target="https://www.engc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50196" y="1052736"/>
            <a:ext cx="7890801" cy="2160239"/>
          </a:xfrm>
        </p:spPr>
        <p:txBody>
          <a:bodyPr/>
          <a:lstStyle/>
          <a:p>
            <a:r>
              <a:rPr lang="en-US" dirty="0" smtClean="0"/>
              <a:t>Video Presentation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34172" y="4941168"/>
            <a:ext cx="7008574" cy="1244600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Student: Thomas Hughes	</a:t>
            </a:r>
          </a:p>
          <a:p>
            <a:r>
              <a:rPr lang="en-US" dirty="0"/>
              <a:t>Lecturer</a:t>
            </a:r>
            <a:r>
              <a:rPr lang="en-US" dirty="0" smtClean="0"/>
              <a:t>: Rachel Alexander</a:t>
            </a:r>
            <a:endParaRPr lang="en-US" dirty="0"/>
          </a:p>
          <a:p>
            <a:r>
              <a:rPr lang="en-US" dirty="0" smtClean="0"/>
              <a:t>Module: Engineering applications and study skills.</a:t>
            </a:r>
          </a:p>
          <a:p>
            <a:r>
              <a:rPr lang="en-US" dirty="0" smtClean="0"/>
              <a:t>Module Code:ACMA4007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7697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have I learnt during the study skills </a:t>
            </a:r>
            <a:r>
              <a:rPr lang="en-GB" dirty="0" smtClean="0"/>
              <a:t>module?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7829" y="2204864"/>
            <a:ext cx="6840759" cy="4104456"/>
          </a:xfrm>
        </p:spPr>
        <p:txBody>
          <a:bodyPr>
            <a:normAutofit fontScale="70000" lnSpcReduction="20000"/>
          </a:bodyPr>
          <a:lstStyle/>
          <a:p>
            <a:r>
              <a:rPr lang="en-GB" dirty="0" smtClean="0"/>
              <a:t>A better understanding of how to study, research, reference and structure formal written assignments.</a:t>
            </a:r>
          </a:p>
          <a:p>
            <a:r>
              <a:rPr lang="en-GB" dirty="0" smtClean="0"/>
              <a:t>Improvement on digital capability.</a:t>
            </a:r>
          </a:p>
          <a:p>
            <a:r>
              <a:rPr lang="en-GB" dirty="0" smtClean="0"/>
              <a:t>The basic use of Microsoft applications to problem solve and present to technical and non-technical audiences.</a:t>
            </a:r>
          </a:p>
          <a:p>
            <a:r>
              <a:rPr lang="en-GB" dirty="0" smtClean="0"/>
              <a:t>Develop skills to help with self-learning.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I believe all the skills learnt during this module are extremely relevant and helpful to my current role at Zimmer-Biomet. The following slides will detail how I can and have used these skills to further develop my professional and academic career.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62564" y="2204864"/>
            <a:ext cx="4640601" cy="375977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462565" y="6047710"/>
            <a:ext cx="45365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https://www.wayfarereducation.com/wp-content/ispring_uploads/Studyskills1/index.html</a:t>
            </a:r>
          </a:p>
        </p:txBody>
      </p:sp>
    </p:spTree>
    <p:extLst>
      <p:ext uri="{BB962C8B-B14F-4D97-AF65-F5344CB8AC3E}">
        <p14:creationId xmlns:p14="http://schemas.microsoft.com/office/powerpoint/2010/main" val="4042036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2564904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GB" dirty="0"/>
              <a:t>How </a:t>
            </a:r>
            <a:r>
              <a:rPr lang="en-GB" dirty="0" smtClean="0"/>
              <a:t>have these </a:t>
            </a:r>
            <a:r>
              <a:rPr lang="en-GB" dirty="0"/>
              <a:t>new skills </a:t>
            </a:r>
            <a:r>
              <a:rPr lang="en-GB" dirty="0" smtClean="0"/>
              <a:t>helped </a:t>
            </a:r>
            <a:r>
              <a:rPr lang="en-GB" dirty="0"/>
              <a:t>me with my </a:t>
            </a:r>
            <a:r>
              <a:rPr lang="en-GB" dirty="0" smtClean="0"/>
              <a:t>current </a:t>
            </a:r>
            <a:r>
              <a:rPr lang="en-GB" dirty="0"/>
              <a:t>studies and professional career?</a:t>
            </a:r>
          </a:p>
        </p:txBody>
      </p:sp>
    </p:spTree>
    <p:extLst>
      <p:ext uri="{BB962C8B-B14F-4D97-AF65-F5344CB8AC3E}">
        <p14:creationId xmlns:p14="http://schemas.microsoft.com/office/powerpoint/2010/main" val="216174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5648" y="304800"/>
            <a:ext cx="10157354" cy="1397000"/>
          </a:xfrm>
        </p:spPr>
        <p:txBody>
          <a:bodyPr>
            <a:normAutofit/>
          </a:bodyPr>
          <a:lstStyle/>
          <a:p>
            <a:r>
              <a:rPr lang="en-GB" dirty="0" smtClean="0"/>
              <a:t>Job Description at Zimmer-Biomet.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7309" y="2132856"/>
            <a:ext cx="8001439" cy="2520280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Current role.</a:t>
            </a:r>
          </a:p>
          <a:p>
            <a:r>
              <a:rPr lang="en-GB" dirty="0" smtClean="0"/>
              <a:t>Responsibilities.</a:t>
            </a:r>
          </a:p>
          <a:p>
            <a:r>
              <a:rPr lang="en-GB" dirty="0" smtClean="0"/>
              <a:t>Accountability.</a:t>
            </a:r>
          </a:p>
          <a:p>
            <a:r>
              <a:rPr lang="en-GB" dirty="0" smtClean="0"/>
              <a:t>Communication to technical &amp; non-Technical Audiences.</a:t>
            </a:r>
          </a:p>
          <a:p>
            <a:r>
              <a:rPr lang="en-GB" dirty="0" smtClean="0"/>
              <a:t>Problem Solving.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3" descr="image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8668" y="2492896"/>
            <a:ext cx="3024336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992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Daily </a:t>
            </a:r>
            <a:r>
              <a:rPr lang="en-GB" dirty="0" err="1" smtClean="0"/>
              <a:t>Gemba</a:t>
            </a:r>
            <a:r>
              <a:rPr lang="en-GB" dirty="0" smtClean="0"/>
              <a:t> meeting.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836" y="2386068"/>
            <a:ext cx="7137343" cy="4470400"/>
          </a:xfrm>
        </p:spPr>
        <p:txBody>
          <a:bodyPr/>
          <a:lstStyle/>
          <a:p>
            <a:r>
              <a:rPr lang="en-GB" dirty="0" smtClean="0"/>
              <a:t>What is a </a:t>
            </a:r>
            <a:r>
              <a:rPr lang="en-GB" dirty="0" err="1"/>
              <a:t>G</a:t>
            </a:r>
            <a:r>
              <a:rPr lang="en-GB" dirty="0" err="1" smtClean="0"/>
              <a:t>emba</a:t>
            </a:r>
            <a:r>
              <a:rPr lang="en-GB" dirty="0" smtClean="0"/>
              <a:t> meeting?</a:t>
            </a:r>
          </a:p>
          <a:p>
            <a:r>
              <a:rPr lang="en-GB" dirty="0" smtClean="0"/>
              <a:t>What is the structure?</a:t>
            </a:r>
          </a:p>
          <a:p>
            <a:r>
              <a:rPr lang="en-GB" dirty="0" smtClean="0"/>
              <a:t>Who attends?</a:t>
            </a:r>
          </a:p>
          <a:p>
            <a:r>
              <a:rPr lang="en-GB" dirty="0" smtClean="0"/>
              <a:t>What is the purpose of the meeting?</a:t>
            </a:r>
          </a:p>
          <a:p>
            <a:r>
              <a:rPr lang="en-GB" dirty="0" smtClean="0"/>
              <a:t>Escalation to the </a:t>
            </a:r>
            <a:r>
              <a:rPr lang="en-GB" dirty="0" smtClean="0"/>
              <a:t>SLT (senior leadership team) </a:t>
            </a:r>
            <a:r>
              <a:rPr lang="en-GB" dirty="0" smtClean="0"/>
              <a:t>Meeting.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0636" y="2564904"/>
            <a:ext cx="3629025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02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Examples of slides used during the </a:t>
            </a:r>
            <a:r>
              <a:rPr lang="en-GB" dirty="0" err="1" smtClean="0"/>
              <a:t>Gemba</a:t>
            </a:r>
            <a:r>
              <a:rPr lang="en-GB" dirty="0" smtClean="0"/>
              <a:t> meeting.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82444" y="2348880"/>
            <a:ext cx="5544616" cy="439010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80" y="2348880"/>
            <a:ext cx="5688632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81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to the Senior leadership team.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1844" y="2492896"/>
            <a:ext cx="8145455" cy="4470400"/>
          </a:xfrm>
        </p:spPr>
        <p:txBody>
          <a:bodyPr/>
          <a:lstStyle/>
          <a:p>
            <a:r>
              <a:rPr lang="en-GB" dirty="0" smtClean="0"/>
              <a:t>What is discussed during this meeting?</a:t>
            </a:r>
          </a:p>
          <a:p>
            <a:r>
              <a:rPr lang="en-GB" dirty="0" smtClean="0"/>
              <a:t>Who attends the meeting?</a:t>
            </a:r>
          </a:p>
          <a:p>
            <a:r>
              <a:rPr lang="en-GB" dirty="0" smtClean="0"/>
              <a:t>What am I responsible for?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2404" y="2996952"/>
            <a:ext cx="5657850" cy="29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19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PowerPoint slides I create for the meeting?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819" y="1628720"/>
            <a:ext cx="5048443" cy="45365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436" y="1664316"/>
            <a:ext cx="4914324" cy="450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03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PowerPoint slides I create for the meeting?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36528" y="2164079"/>
            <a:ext cx="3758084" cy="329957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3772" y="2151289"/>
            <a:ext cx="3776100" cy="33123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602" y="2164079"/>
            <a:ext cx="4017591" cy="329957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77788" y="5589240"/>
            <a:ext cx="11305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 detailed explanation of each slide is required to all attending.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8008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804" y="2564904"/>
            <a:ext cx="7008574" cy="1930400"/>
          </a:xfrm>
        </p:spPr>
        <p:txBody>
          <a:bodyPr>
            <a:normAutofit fontScale="90000"/>
          </a:bodyPr>
          <a:lstStyle/>
          <a:p>
            <a:r>
              <a:rPr lang="en-US" dirty="0"/>
              <a:t>Good Documentation Practices improvement initiative.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3750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Good Documentation Practices improvement initiative.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837828" y="1988840"/>
            <a:ext cx="3744416" cy="4470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What impact does poor GDP have on the business?</a:t>
            </a:r>
          </a:p>
          <a:p>
            <a:r>
              <a:rPr lang="en-US" dirty="0"/>
              <a:t>What are the requirements</a:t>
            </a:r>
            <a:r>
              <a:rPr lang="en-US" dirty="0" smtClean="0"/>
              <a:t>?</a:t>
            </a:r>
          </a:p>
          <a:p>
            <a:r>
              <a:rPr lang="en-US" dirty="0" smtClean="0"/>
              <a:t>What is the target?</a:t>
            </a:r>
          </a:p>
          <a:p>
            <a:r>
              <a:rPr lang="en-US" dirty="0" smtClean="0"/>
              <a:t>What is the desired outcome?</a:t>
            </a:r>
          </a:p>
          <a:p>
            <a:r>
              <a:rPr lang="en-US" dirty="0" smtClean="0"/>
              <a:t>How do we get there?</a:t>
            </a: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035" y="2011720"/>
            <a:ext cx="6217784" cy="3809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0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collection.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689071" cy="4470400"/>
          </a:xfrm>
        </p:spPr>
        <p:txBody>
          <a:bodyPr/>
          <a:lstStyle/>
          <a:p>
            <a:r>
              <a:rPr lang="en-GB" dirty="0" smtClean="0"/>
              <a:t>All errors are collated and inputted to an excel file.</a:t>
            </a:r>
          </a:p>
          <a:p>
            <a:r>
              <a:rPr lang="en-GB" dirty="0" smtClean="0"/>
              <a:t>Historically this information was left unused.</a:t>
            </a:r>
          </a:p>
          <a:p>
            <a:r>
              <a:rPr lang="en-GB" dirty="0" smtClean="0"/>
              <a:t>Information was then taken from this file and analysed to see which areas required the most effort.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662364" y="1701800"/>
            <a:ext cx="6336704" cy="4247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7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Pareto Analysis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796" y="1701800"/>
            <a:ext cx="6552727" cy="4031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 smtClean="0"/>
              <a:t>“The </a:t>
            </a:r>
            <a:r>
              <a:rPr lang="en-GB" sz="2000" dirty="0"/>
              <a:t>Pareto principle states that 80% of the problems are the result of 20% of the causes</a:t>
            </a:r>
            <a:r>
              <a:rPr lang="en-GB" sz="2000" dirty="0" smtClean="0"/>
              <a:t>.”</a:t>
            </a:r>
            <a:r>
              <a:rPr lang="en-GB" sz="2000" i="1" dirty="0"/>
              <a:t> </a:t>
            </a:r>
            <a:r>
              <a:rPr lang="en-GB" sz="1200" i="1" dirty="0" smtClean="0">
                <a:hlinkClick r:id="rId2"/>
              </a:rPr>
              <a:t>https</a:t>
            </a:r>
            <a:r>
              <a:rPr lang="en-GB" sz="1200" i="1" dirty="0">
                <a:hlinkClick r:id="rId2"/>
              </a:rPr>
              <a:t>://</a:t>
            </a:r>
            <a:r>
              <a:rPr lang="en-GB" sz="1200" i="1" dirty="0" smtClean="0">
                <a:hlinkClick r:id="rId2"/>
              </a:rPr>
              <a:t>www.sciencedirect.com/topics/engineering/pareto-principle</a:t>
            </a:r>
            <a:endParaRPr lang="en-GB" sz="1200" i="1" dirty="0" smtClean="0"/>
          </a:p>
          <a:p>
            <a:pPr marL="0" indent="0">
              <a:buNone/>
            </a:pPr>
            <a:r>
              <a:rPr lang="en-GB" sz="1800" i="1" dirty="0" smtClean="0"/>
              <a:t>Three data points were chosen to analyse.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 smtClean="0"/>
              <a:t>Area causing the defect.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 smtClean="0"/>
              <a:t>Error type.</a:t>
            </a:r>
          </a:p>
          <a:p>
            <a:pPr marL="342900" indent="-342900">
              <a:buFont typeface="+mj-lt"/>
              <a:buAutoNum type="arabicPeriod"/>
            </a:pPr>
            <a:r>
              <a:rPr lang="en-GB" sz="1800" i="1" dirty="0" smtClean="0"/>
              <a:t>Supervisor of the Operator who caused the error. (so that they could feed back immediately)</a:t>
            </a:r>
          </a:p>
          <a:p>
            <a:pPr marL="0" indent="0">
              <a:buNone/>
            </a:pPr>
            <a:r>
              <a:rPr lang="en-GB" sz="1800" i="1" dirty="0" smtClean="0"/>
              <a:t>These three data points were then reviewed on a weekly basis and communicated out to the wider team.</a:t>
            </a:r>
            <a:endParaRPr lang="en-GB" i="1" dirty="0"/>
          </a:p>
          <a:p>
            <a:pPr marL="0" indent="0">
              <a:buNone/>
            </a:pPr>
            <a:endParaRPr lang="en-GB" dirty="0" smtClean="0"/>
          </a:p>
        </p:txBody>
      </p:sp>
      <p:sp>
        <p:nvSpPr>
          <p:cNvPr id="6" name="Rectangle 5"/>
          <p:cNvSpPr/>
          <p:nvPr/>
        </p:nvSpPr>
        <p:spPr>
          <a:xfrm>
            <a:off x="7102524" y="5729585"/>
            <a:ext cx="561833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i="1" dirty="0"/>
              <a:t>https://www.50minutes.com/title/the-pareto-principle-for-business-management/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4572" y="1409105"/>
            <a:ext cx="3840988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7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976536"/>
          </a:xfrm>
        </p:spPr>
        <p:txBody>
          <a:bodyPr/>
          <a:lstStyle/>
          <a:p>
            <a:r>
              <a:rPr lang="en-GB" dirty="0" smtClean="0"/>
              <a:t>Example of communication.</a:t>
            </a:r>
            <a:endParaRPr lang="en-GB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15" y="1052736"/>
            <a:ext cx="10075486" cy="4284321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9796" y="5517232"/>
            <a:ext cx="10153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From this initiative I believe I </a:t>
            </a:r>
            <a:r>
              <a:rPr lang="en-GB" sz="2000" dirty="0"/>
              <a:t>have </a:t>
            </a:r>
            <a:r>
              <a:rPr lang="en-GB" sz="2000" dirty="0" smtClean="0"/>
              <a:t>covered the requirements for “G1 </a:t>
            </a:r>
            <a:r>
              <a:rPr lang="en-GB" sz="2000" dirty="0"/>
              <a:t>– Applications of skills in problem solving, communication, information retrieval working with others and the effective use of general IT </a:t>
            </a:r>
            <a:r>
              <a:rPr lang="en-GB" sz="2000" dirty="0" smtClean="0"/>
              <a:t>facilities</a:t>
            </a:r>
            <a:r>
              <a:rPr lang="en-GB" sz="2000" dirty="0" smtClean="0"/>
              <a:t>” and 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399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764" y="3717032"/>
            <a:ext cx="7008574" cy="1930400"/>
          </a:xfrm>
        </p:spPr>
        <p:txBody>
          <a:bodyPr>
            <a:noAutofit/>
          </a:bodyPr>
          <a:lstStyle/>
          <a:p>
            <a:r>
              <a:rPr lang="en-GB" sz="4000" dirty="0" smtClean="0"/>
              <a:t>Engineering activities within the work place.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72284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788" y="476672"/>
            <a:ext cx="11665296" cy="43204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My involvement in engineering activities.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685469" y="1713832"/>
            <a:ext cx="6480719" cy="5040560"/>
          </a:xfrm>
        </p:spPr>
        <p:txBody>
          <a:bodyPr/>
          <a:lstStyle/>
          <a:p>
            <a:r>
              <a:rPr lang="en-GB" dirty="0" smtClean="0"/>
              <a:t>Managing various types of processes.</a:t>
            </a:r>
          </a:p>
          <a:p>
            <a:r>
              <a:rPr lang="en-GB" dirty="0" smtClean="0"/>
              <a:t>Supporting with the implementation of new </a:t>
            </a:r>
            <a:r>
              <a:rPr lang="en-GB" dirty="0" smtClean="0"/>
              <a:t>machines on the shop-floor.</a:t>
            </a:r>
          </a:p>
          <a:p>
            <a:r>
              <a:rPr lang="en-GB" dirty="0" smtClean="0"/>
              <a:t>Writing and completing IQ OQ (Installation &amp; Operational Qualification)</a:t>
            </a:r>
          </a:p>
          <a:p>
            <a:r>
              <a:rPr lang="en-GB" dirty="0" smtClean="0"/>
              <a:t>Basic understanding of </a:t>
            </a:r>
            <a:r>
              <a:rPr lang="en-GB" dirty="0" smtClean="0"/>
              <a:t>the </a:t>
            </a:r>
            <a:r>
              <a:rPr lang="en-GB" dirty="0"/>
              <a:t>legal requirements governing engineering </a:t>
            </a:r>
            <a:r>
              <a:rPr lang="en-GB" dirty="0" smtClean="0"/>
              <a:t>activities.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8588" y="1070405"/>
            <a:ext cx="4392488" cy="30170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174531" y="3845948"/>
            <a:ext cx="6092825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400" i="1" dirty="0"/>
              <a:t>https://www.mazakusa.com/machines/integrex-i-400st/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4987" y="4141499"/>
            <a:ext cx="4359690" cy="249812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742484" y="6623587"/>
            <a:ext cx="6092825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100" dirty="0"/>
              <a:t>http://www.medicoat.com/plasma-coating-system-chinese-university-institute/</a:t>
            </a:r>
          </a:p>
        </p:txBody>
      </p:sp>
    </p:spTree>
    <p:extLst>
      <p:ext uri="{BB962C8B-B14F-4D97-AF65-F5344CB8AC3E}">
        <p14:creationId xmlns:p14="http://schemas.microsoft.com/office/powerpoint/2010/main" val="68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308" y="45504"/>
            <a:ext cx="10157354" cy="1052736"/>
          </a:xfrm>
        </p:spPr>
        <p:txBody>
          <a:bodyPr>
            <a:normAutofit/>
          </a:bodyPr>
          <a:lstStyle/>
          <a:p>
            <a:r>
              <a:rPr lang="en-GB" sz="3200" dirty="0" smtClean="0"/>
              <a:t>What considerations to we need to take when installing a new CNC machine?</a:t>
            </a:r>
            <a:endParaRPr lang="en-GB" sz="3200" dirty="0"/>
          </a:p>
        </p:txBody>
      </p:sp>
      <p:sp>
        <p:nvSpPr>
          <p:cNvPr id="5" name="Content Placeholder 6"/>
          <p:cNvSpPr>
            <a:spLocks noGrp="1"/>
          </p:cNvSpPr>
          <p:nvPr>
            <p:ph sz="half" idx="1"/>
          </p:nvPr>
        </p:nvSpPr>
        <p:spPr>
          <a:xfrm>
            <a:off x="1117308" y="1916832"/>
            <a:ext cx="6057223" cy="3672408"/>
          </a:xfrm>
        </p:spPr>
        <p:txBody>
          <a:bodyPr>
            <a:normAutofit/>
          </a:bodyPr>
          <a:lstStyle/>
          <a:p>
            <a:r>
              <a:rPr lang="en-GB" dirty="0" smtClean="0"/>
              <a:t>Contracts</a:t>
            </a:r>
          </a:p>
          <a:p>
            <a:r>
              <a:rPr lang="en-GB" dirty="0" smtClean="0"/>
              <a:t>Risk assessment</a:t>
            </a:r>
          </a:p>
          <a:p>
            <a:r>
              <a:rPr lang="en-GB" dirty="0" smtClean="0"/>
              <a:t>Comply with both, </a:t>
            </a:r>
            <a:r>
              <a:rPr lang="en-GB" dirty="0"/>
              <a:t>Health and Safety act </a:t>
            </a:r>
            <a:r>
              <a:rPr lang="en-GB" dirty="0" smtClean="0"/>
              <a:t>1974 and The </a:t>
            </a:r>
            <a:r>
              <a:rPr lang="en-GB" dirty="0"/>
              <a:t>Control of Substances Hazardous to Health Regulations 2002 (COSHH</a:t>
            </a:r>
            <a:r>
              <a:rPr lang="en-GB" dirty="0" smtClean="0"/>
              <a:t>).</a:t>
            </a:r>
          </a:p>
          <a:p>
            <a:r>
              <a:rPr lang="en-GB" dirty="0" smtClean="0"/>
              <a:t>Training.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8548" y="1700808"/>
            <a:ext cx="4162062" cy="1224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548" y="3142774"/>
            <a:ext cx="4252630" cy="341260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302424" y="6516837"/>
            <a:ext cx="6092825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https://www.hse.gov.uk/pubns/indg271.pdf</a:t>
            </a:r>
          </a:p>
        </p:txBody>
      </p:sp>
      <p:sp>
        <p:nvSpPr>
          <p:cNvPr id="9" name="Rectangle 8"/>
          <p:cNvSpPr/>
          <p:nvPr/>
        </p:nvSpPr>
        <p:spPr>
          <a:xfrm>
            <a:off x="7302425" y="2904316"/>
            <a:ext cx="6092825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200" dirty="0"/>
              <a:t>https://</a:t>
            </a:r>
            <a:r>
              <a:rPr lang="en-GB" sz="1200" dirty="0" smtClean="0"/>
              <a:t>www.hse.gov.uk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258336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smtClean="0"/>
              <a:t>Skills to improve lifelong </a:t>
            </a:r>
            <a:r>
              <a:rPr lang="en-GB" sz="3200" dirty="0"/>
              <a:t>learning and continuous professional </a:t>
            </a:r>
            <a:r>
              <a:rPr lang="en-GB" sz="3200" dirty="0" smtClean="0"/>
              <a:t>development.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9642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Skills used to demonstrate the ability to improve.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Creation of this assignment.</a:t>
            </a:r>
          </a:p>
          <a:p>
            <a:r>
              <a:rPr lang="en-GB" dirty="0" smtClean="0"/>
              <a:t>Online courses.</a:t>
            </a:r>
          </a:p>
          <a:p>
            <a:r>
              <a:rPr lang="en-GB" dirty="0" smtClean="0"/>
              <a:t>Use of online student forums.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5755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Referencing.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4"/>
          </p:nvPr>
        </p:nvSpPr>
        <p:spPr>
          <a:xfrm>
            <a:off x="981844" y="2209800"/>
            <a:ext cx="10292819" cy="3962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https</a:t>
            </a:r>
            <a:r>
              <a:rPr lang="en-US" dirty="0"/>
              <a:t>://</a:t>
            </a:r>
            <a:r>
              <a:rPr lang="en-US" dirty="0" smtClean="0"/>
              <a:t>www.hse.gov.uk</a:t>
            </a:r>
            <a:endParaRPr lang="en-US" dirty="0" smtClean="0"/>
          </a:p>
          <a:p>
            <a:pPr marL="0" indent="0">
              <a:buNone/>
            </a:pPr>
            <a:r>
              <a:rPr lang="en-GB" i="1" dirty="0">
                <a:hlinkClick r:id="rId2"/>
              </a:rPr>
              <a:t>https://www.sciencedirect.com/topics/engineering/pareto-principle</a:t>
            </a:r>
            <a:endParaRPr lang="en-GB" i="1" dirty="0"/>
          </a:p>
          <a:p>
            <a:pPr marL="0" indent="0">
              <a:buNone/>
            </a:pPr>
            <a:r>
              <a:rPr lang="en-GB" i="1" dirty="0">
                <a:hlinkClick r:id="rId3"/>
              </a:rPr>
              <a:t>https://www.50minutes.com/title/the-pareto-principle-for-business-management</a:t>
            </a:r>
            <a:r>
              <a:rPr lang="en-GB" i="1" dirty="0" smtClean="0">
                <a:hlinkClick r:id="rId3"/>
              </a:rPr>
              <a:t>/</a:t>
            </a:r>
            <a:endParaRPr lang="en-GB" i="1" dirty="0" smtClean="0"/>
          </a:p>
          <a:p>
            <a:pPr marL="0" indent="0">
              <a:buNone/>
            </a:pPr>
            <a:r>
              <a:rPr lang="en-GB" i="1" dirty="0">
                <a:hlinkClick r:id="rId4"/>
              </a:rPr>
              <a:t>https://</a:t>
            </a:r>
            <a:r>
              <a:rPr lang="en-GB" i="1" dirty="0" smtClean="0">
                <a:hlinkClick r:id="rId4"/>
              </a:rPr>
              <a:t>www.engc.org.uk</a:t>
            </a:r>
            <a:endParaRPr lang="en-GB" i="1" dirty="0" smtClean="0"/>
          </a:p>
          <a:p>
            <a:pPr marL="0" indent="0">
              <a:buNone/>
            </a:pPr>
            <a:r>
              <a:rPr lang="en-GB" i="1" smtClean="0"/>
              <a:t>https://www.google/images.com</a:t>
            </a:r>
            <a:endParaRPr lang="en-GB" i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694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4382</TotalTime>
  <Words>628</Words>
  <Application>Microsoft Office PowerPoint</Application>
  <PresentationFormat>Custom</PresentationFormat>
  <Paragraphs>83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4" baseType="lpstr">
      <vt:lpstr>Arial</vt:lpstr>
      <vt:lpstr>Century Gothic</vt:lpstr>
      <vt:lpstr>Books 16x9</vt:lpstr>
      <vt:lpstr>Video Presentation </vt:lpstr>
      <vt:lpstr>Introduction </vt:lpstr>
      <vt:lpstr>What have I learnt during the study skills module?</vt:lpstr>
      <vt:lpstr>How have these new skills helped me with my current studies and professional career?</vt:lpstr>
      <vt:lpstr>Job Description at Zimmer-Biomet.</vt:lpstr>
      <vt:lpstr>Daily Gemba meeting.</vt:lpstr>
      <vt:lpstr>Examples of slides used during the Gemba meeting.</vt:lpstr>
      <vt:lpstr>Reporting to the Senior leadership team.</vt:lpstr>
      <vt:lpstr>PowerPoint slides I create for the meeting?</vt:lpstr>
      <vt:lpstr>PowerPoint slides I create for the meeting?</vt:lpstr>
      <vt:lpstr>Good Documentation Practices improvement initiative.</vt:lpstr>
      <vt:lpstr>Good Documentation Practices improvement initiative.</vt:lpstr>
      <vt:lpstr>Data collection.</vt:lpstr>
      <vt:lpstr>Pareto Analysis</vt:lpstr>
      <vt:lpstr>Example of communication.</vt:lpstr>
      <vt:lpstr>Engineering activities within the work place.</vt:lpstr>
      <vt:lpstr>My involvement in engineering activities.</vt:lpstr>
      <vt:lpstr>What considerations to we need to take when installing a new CNC machine?</vt:lpstr>
      <vt:lpstr>Skills to improve lifelong learning and continuous professional development.</vt:lpstr>
      <vt:lpstr>Skills used to demonstrate the ability to improve.</vt:lpstr>
      <vt:lpstr>Referencing.</vt:lpstr>
    </vt:vector>
  </TitlesOfParts>
  <Company>Zimmer Biomet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Video Presentation</dc:title>
  <dc:creator>Hughes, Thomas</dc:creator>
  <cp:lastModifiedBy>Hughes, Thomas</cp:lastModifiedBy>
  <cp:revision>101</cp:revision>
  <dcterms:created xsi:type="dcterms:W3CDTF">2021-01-02T16:49:12Z</dcterms:created>
  <dcterms:modified xsi:type="dcterms:W3CDTF">2021-01-06T15:23:23Z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