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70" r:id="rId11"/>
    <p:sldId id="262" r:id="rId12"/>
    <p:sldId id="265" r:id="rId13"/>
    <p:sldId id="268" r:id="rId14"/>
    <p:sldId id="267" r:id="rId15"/>
    <p:sldId id="263" r:id="rId16"/>
    <p:sldId id="266" r:id="rId17"/>
    <p:sldId id="269" r:id="rId18"/>
    <p:sldId id="264" r:id="rId19"/>
    <p:sldId id="261" r:id="rId20"/>
    <p:sldId id="271" r:id="rId21"/>
    <p:sldId id="257" r:id="rId22"/>
    <p:sldId id="258" r:id="rId23"/>
    <p:sldId id="259" r:id="rId24"/>
    <p:sldId id="26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3BF71-38B7-8642-BFCE-EDAE9BD0CBAF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81CDE-9BE7-C544-8ACB-7077DFC4270F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BA285-9698-1B45-8319-D90A8C63F150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6CD42-43FF-B740-998F-DCC3802C4CE3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0FFBD-2EE4-8547-BBAE-A1AC91C8D77E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A2352-D7AC-F242-9256-A4477BCBF354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CFC6A-9AE6-404D-9FDD-168B477B9C90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CFCDFD-B4CF-A241-8D71-E814B10BEAF4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26A7B589-FD4B-7E46-869A-CBADC5FC564E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25CB-9D18-264E-A945-2D020344C9DA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EFB6C-7E96-8F41-8872-189CA1C59F84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8A92E-5FF9-8143-81B3-CCB531513398}" type="datetimeFigureOut">
              <a:rPr lang="en-US" dirty="0"/>
              <a:t>1/8/2019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D73AB-D40B-47F6-98C5-01844F7C73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Passion - The Ubiquitous Death?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54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8BF2920E-5DE2-46B9-A422-FED23F5FA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546" y="0"/>
            <a:ext cx="51879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803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9A09C653-A4A5-43D7-8DE7-650FDC5D21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014" y="0"/>
            <a:ext cx="4861971" cy="693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760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87CF6577-0404-4F66-9C67-283B735234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342" y="0"/>
            <a:ext cx="4421315" cy="693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960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attachment.outlook.office.net/owa/s.coley@uwtsd.ac.uk/service.svc/s/GetFileAttachment?id=AAMkADk0ODBkNzQxLWQzZjEtNGQwZi1hOWM3LTYxMjg3YjAxYWVmOQBGAAAAAABaVv26MaVgT516I4jep4SyBwDdyr2aP%2FdXTIAGBRX0y9%2BNAAAAAAEJAADdyr2aP%2FdXTIAGBRX0y9%2BNAABRI%2FjBAAABEgAQAKtbt8%2FtMMpFpXO0V2ZDZj8%3D&amp;X-OWA-CANARY=Epx7UWKZOEmaBrYHrKSLi-CeInfodNYYOw0coE-feM5dzGdkMcJasa7wCB6d7Jdq6voz3_azViQ.&amp;token=eyJhbGciOiJSUzI1NiIsImtpZCI6IjA2MDBGOUY2NzQ2MjA3MzdFNzM0MDRFMjg3QzQ1QTgxOENCN0NFQjgiLCJ4NXQiOiJCZ0Q1OW5SaUJ6Zm5OQVRpaDhSYWdZeTN6cmciLCJ0eXAiOiJKV1QifQ.eyJ2ZXIiOiJFeGNoYW5nZS5DYWxsYmFjay5WMSIsImFwcGN0eHNlbmRlciI6Ik93YURvd25sb2FkQDRlMGYxMWY5LTA0NmUtNDUwNS05Y2I4LWRiMjE1MjMxMWUyMSIsImFwcGN0eCI6IntcIm1zZXhjaHByb3RcIjpcIm93YVwiLFwicHJpbWFyeXNpZFwiOlwiUy0xLTUtMjEtMTgwMDQ5MTYxLTM5OTY2MDU2NjctNDAzNzQyMDI0MS05OTU1NTM4XCIsXCJwdWlkXCI6XCIxMTUzOTA2NjYxMzUwMDQ5MDYxXCIsXCJvaWRcIjpcIjZiODcwZDQ5LTZmOGQtNGIwMC1hMWM3LWEyZjdhZmVmMTA0NlwiLFwic2NvcGVcIjpcIk93YURvd25sb2FkXCJ9IiwibmJmIjoxNTQ2ODk2OTQ4LCJleHAiOjE1NDY4OTc1NDgsImlzcyI6IjAwMDAwMDAyLTAwMDAtMGZmMS1jZTAwLTAwMDAwMDAwMDAwMEA0ZTBmMTFmOS0wNDZlLTQ1MDUtOWNiOC1kYjIxNTIzMTFlMjEiLCJhdWQiOiIwMDAwMDAwMi0wMDAwLTBmZjEtY2UwMC0wMDAwMDAwMDAwMDAvYXR0YWNobWVudC5vdXRsb29rLm9mZmljZS5uZXRANGUwZjExZjktMDQ2ZS00NTA1LTljYjgtZGIyMTUyMzExZTIxIn0.LNfOzL3DGBqPUQmmGQBxxjCcU2nLZfBvyVwkRqtggivsMIP6AB6_6SIXMewRIMPqEWmr-CKcEK33RJ9o9spU4lwE3JlSWK243UlNzf5ZE7oDwv_KuIivq92XpwxAAY5zAI5Yl7SAxuaKxGjuTkOuntgOMbwm_96CYPex9D8jOIBNv9Tsooxw2Vy0lNtbdyf-YrVqmEAVLbvJRcASK6Xf0MFw-v9Oh1MdE9t_zg7im0RjOkxvxKyp-BFXNUY8DgtHzQEFpm-1mRbDq0_gkO43Mlqy3U_5NDiRb9T_xmGfGatb14CM1AoSSJ2I_o8V95Te6FX811fDq7ocF7f3KYdqqw&amp;owa=outlook.office365.com&amp;isImagePreview=True">
            <a:extLst>
              <a:ext uri="{FF2B5EF4-FFF2-40B4-BE49-F238E27FC236}">
                <a16:creationId xmlns:a16="http://schemas.microsoft.com/office/drawing/2014/main" id="{B1FF5282-1D43-49FF-B045-FB2271105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602" y="0"/>
            <a:ext cx="428008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790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4C384C6F-B512-4FB4-9417-30240BCE3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929" y="-14301"/>
            <a:ext cx="4502417" cy="679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760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EF0647-D7FE-47F2-A6AA-70D37646660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3432" y="0"/>
            <a:ext cx="46727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622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attachment.outlook.office.net/owa/s.coley@uwtsd.ac.uk/service.svc/s/GetFileAttachment?id=AAMkADk0ODBkNzQxLWQzZjEtNGQwZi1hOWM3LTYxMjg3YjAxYWVmOQBGAAAAAABaVv26MaVgT516I4jep4SyBwDdyr2aP%2FdXTIAGBRX0y9%2BNAAAAAAEMAADdyr2aP%2FdXTIAGBRX0y9%2BNAABRI8%2B9AAABEgAQAF3pELslampGinvyvRFiGGc%3D&amp;X-OWA-CANARY=jzwrBtpW302pthJMnCKzTrBYX8fndNYYk380EmBUMP_SF8u9-nTE-5Vd47x2KTQF8--sdMJOFw4.&amp;token=eyJhbGciOiJSUzI1NiIsImtpZCI6IjA2MDBGOUY2NzQ2MjA3MzdFNzM0MDRFMjg3QzQ1QTgxOENCN0NFQjgiLCJ4NXQiOiJCZ0Q1OW5SaUJ6Zm5OQVRpaDhSYWdZeTN6cmciLCJ0eXAiOiJKV1QifQ.eyJ2ZXIiOiJFeGNoYW5nZS5DYWxsYmFjay5WMSIsImFwcGN0eHNlbmRlciI6Ik93YURvd25sb2FkQDRlMGYxMWY5LTA0NmUtNDUwNS05Y2I4LWRiMjE1MjMxMWUyMSIsImFwcGN0eCI6IntcIm1zZXhjaHByb3RcIjpcIm93YVwiLFwicHJpbWFyeXNpZFwiOlwiUy0xLTUtMjEtMTgwMDQ5MTYxLTM5OTY2MDU2NjctNDAzNzQyMDI0MS05OTU1NTM4XCIsXCJwdWlkXCI6XCIxMTUzOTA2NjYxMzUwMDQ5MDYxXCIsXCJvaWRcIjpcIjZiODcwZDQ5LTZmOGQtNGIwMC1hMWM3LWEyZjdhZmVmMTA0NlwiLFwic2NvcGVcIjpcIk93YURvd25sb2FkXCJ9IiwibmJmIjoxNTQ2ODk2NjQ4LCJleHAiOjE1NDY4OTcyNDgsImlzcyI6IjAwMDAwMDAyLTAwMDAtMGZmMS1jZTAwLTAwMDAwMDAwMDAwMEA0ZTBmMTFmOS0wNDZlLTQ1MDUtOWNiOC1kYjIxNTIzMTFlMjEiLCJhdWQiOiIwMDAwMDAwMi0wMDAwLTBmZjEtY2UwMC0wMDAwMDAwMDAwMDAvYXR0YWNobWVudC5vdXRsb29rLm9mZmljZS5uZXRANGUwZjExZjktMDQ2ZS00NTA1LTljYjgtZGIyMTUyMzExZTIxIn0.CXod3NRn6tCwJ6tfOS8_P2HKb3_uAggHSPCwG2RWUYR-_BNqXMz-8M7B0I_DR_EDR8PfeIIDwiqeioPdX0AXhMcUKGQTduLj7dbrJEajupcCfl3mOJdug3I5yTrxWsvM6bcuMLHS_0lSZbgDGAVeU5ScySoAMxeZDLykkMJIREP0BJgscdgJi3oQm2sONc5kTPYgJy744mPYvDSRjKThxETeEp55wKHMXvT45pcVqCDKlykYyFgopcx8eO2ulJ5l4Y0Wf6i1XNK4tFqqdrFbWQGGJy2kowbSxN7fkC_e8kH9Vzt-EkULIe1aEqNZECqyNvaoUCGHaMZ0z5Ujievrqw&amp;owa=outlook.office365.com&amp;isImagePreview=True">
            <a:extLst>
              <a:ext uri="{FF2B5EF4-FFF2-40B4-BE49-F238E27FC236}">
                <a16:creationId xmlns:a16="http://schemas.microsoft.com/office/drawing/2014/main" id="{6EDF52F4-CEF7-4C96-B898-44AEC4DAFC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133" y="0"/>
            <a:ext cx="4545733" cy="6863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822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BA1BAF-2629-4DB6-B58B-E848DABEBCD1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76" t="28068" r="54133" b="16683"/>
          <a:stretch/>
        </p:blipFill>
        <p:spPr bwMode="auto">
          <a:xfrm>
            <a:off x="3400925" y="0"/>
            <a:ext cx="5598695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09506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1E7E1-2966-4684-BA6F-5FD81FC05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0079" y="580999"/>
            <a:ext cx="2529621" cy="1918361"/>
          </a:xfrm>
        </p:spPr>
        <p:txBody>
          <a:bodyPr>
            <a:normAutofit/>
          </a:bodyPr>
          <a:lstStyle/>
          <a:p>
            <a:r>
              <a:rPr lang="en-GB" sz="2400" dirty="0"/>
              <a:t>The earliest surviving example – Syriac </a:t>
            </a:r>
            <a:r>
              <a:rPr lang="en-GB" sz="2400" dirty="0" err="1"/>
              <a:t>Rabbula</a:t>
            </a:r>
            <a:r>
              <a:rPr lang="en-GB" sz="2400" dirty="0"/>
              <a:t> Gospels, 586 AD.</a:t>
            </a:r>
          </a:p>
        </p:txBody>
      </p:sp>
      <p:pic>
        <p:nvPicPr>
          <p:cNvPr id="13314" name="Picture 2" descr="https://upload.wikimedia.org/wikipedia/commons/thumb/0/0d/Meister_des_Rabula-Evangeliums_002.jpg/1280px-Meister_des_Rabula-Evangeliums_002.jpg">
            <a:extLst>
              <a:ext uri="{FF2B5EF4-FFF2-40B4-BE49-F238E27FC236}">
                <a16:creationId xmlns:a16="http://schemas.microsoft.com/office/drawing/2014/main" id="{9B21D6B8-F6FE-470B-A03F-A8D02EC5D7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186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337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D0499-4557-43BC-B8FD-F144A95B7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2559784" cy="1049235"/>
          </a:xfrm>
        </p:spPr>
        <p:txBody>
          <a:bodyPr/>
          <a:lstStyle/>
          <a:p>
            <a:r>
              <a:rPr lang="en-GB" dirty="0"/>
              <a:t>Sacro Monte di </a:t>
            </a:r>
            <a:r>
              <a:rPr lang="en-GB" dirty="0" err="1"/>
              <a:t>Varallo</a:t>
            </a:r>
            <a:endParaRPr lang="en-GB" dirty="0"/>
          </a:p>
        </p:txBody>
      </p:sp>
      <p:pic>
        <p:nvPicPr>
          <p:cNvPr id="4098" name="Picture 2" descr="Image result for sacro monte di varallo">
            <a:extLst>
              <a:ext uri="{FF2B5EF4-FFF2-40B4-BE49-F238E27FC236}">
                <a16:creationId xmlns:a16="http://schemas.microsoft.com/office/drawing/2014/main" id="{47DA37BB-ABE7-46DE-AB7C-F209C6F64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280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723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Related image">
            <a:extLst>
              <a:ext uri="{FF2B5EF4-FFF2-40B4-BE49-F238E27FC236}">
                <a16:creationId xmlns:a16="http://schemas.microsoft.com/office/drawing/2014/main" id="{9F908ED5-CEF4-4139-B6DD-07AE837190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665" y="746760"/>
            <a:ext cx="9932670" cy="441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464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Related image">
            <a:extLst>
              <a:ext uri="{FF2B5EF4-FFF2-40B4-BE49-F238E27FC236}">
                <a16:creationId xmlns:a16="http://schemas.microsoft.com/office/drawing/2014/main" id="{81CE6AA9-0102-43BC-84A6-8A26F54BD2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5012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Related image">
            <a:extLst>
              <a:ext uri="{FF2B5EF4-FFF2-40B4-BE49-F238E27FC236}">
                <a16:creationId xmlns:a16="http://schemas.microsoft.com/office/drawing/2014/main" id="{0412D8BC-7A77-45A8-8680-0B593AAFF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400" y="207168"/>
            <a:ext cx="8331200" cy="6443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980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Related image">
            <a:extLst>
              <a:ext uri="{FF2B5EF4-FFF2-40B4-BE49-F238E27FC236}">
                <a16:creationId xmlns:a16="http://schemas.microsoft.com/office/drawing/2014/main" id="{A535E99A-D561-4DE5-A0B0-9F8B87E7CA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" y="39878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2329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elated image">
            <a:extLst>
              <a:ext uri="{FF2B5EF4-FFF2-40B4-BE49-F238E27FC236}">
                <a16:creationId xmlns:a16="http://schemas.microsoft.com/office/drawing/2014/main" id="{E2C0C7C2-F8BC-45FA-BDB6-7A8B7C8D64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76213"/>
            <a:ext cx="9753600" cy="650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012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Related image">
            <a:extLst>
              <a:ext uri="{FF2B5EF4-FFF2-40B4-BE49-F238E27FC236}">
                <a16:creationId xmlns:a16="http://schemas.microsoft.com/office/drawing/2014/main" id="{2C57052B-D077-44A2-BD69-52BF757890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130" y="324168"/>
            <a:ext cx="8835390" cy="588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275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Related image">
            <a:extLst>
              <a:ext uri="{FF2B5EF4-FFF2-40B4-BE49-F238E27FC236}">
                <a16:creationId xmlns:a16="http://schemas.microsoft.com/office/drawing/2014/main" id="{194642ED-8D4C-4F91-BBC5-44F6CD2C1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913" y="0"/>
            <a:ext cx="102901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32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D7CCE-7C34-4D79-A2B9-59056BAED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i="1" dirty="0"/>
              <a:t>Meditation</a:t>
            </a:r>
            <a:r>
              <a:rPr lang="en-GB" dirty="0"/>
              <a:t> – Benedictine, but anonymous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B56EA-B725-4DCD-8476-FCB8CEBE3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the intended audience?</a:t>
            </a:r>
          </a:p>
          <a:p>
            <a:r>
              <a:rPr lang="en-GB" dirty="0"/>
              <a:t>How can we describe the tone?</a:t>
            </a:r>
          </a:p>
          <a:p>
            <a:r>
              <a:rPr lang="en-GB" dirty="0"/>
              <a:t>What is the author trying to achieve?</a:t>
            </a:r>
          </a:p>
          <a:p>
            <a:r>
              <a:rPr lang="en-GB" dirty="0"/>
              <a:t>What is the point of such meditation?</a:t>
            </a:r>
          </a:p>
        </p:txBody>
      </p:sp>
    </p:spTree>
    <p:extLst>
      <p:ext uri="{BB962C8B-B14F-4D97-AF65-F5344CB8AC3E}">
        <p14:creationId xmlns:p14="http://schemas.microsoft.com/office/powerpoint/2010/main" val="2245688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C38EE-A507-4E6A-8AFA-724DD2137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danger of “misunderstanding”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252ED-AE85-4695-9554-1FA287657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Carpocrates</a:t>
            </a:r>
            <a:r>
              <a:rPr lang="en-GB" dirty="0"/>
              <a:t>, </a:t>
            </a:r>
            <a:r>
              <a:rPr lang="en-GB" dirty="0" err="1"/>
              <a:t>Cerdon</a:t>
            </a:r>
            <a:r>
              <a:rPr lang="en-GB" dirty="0"/>
              <a:t>, Cerinthus, </a:t>
            </a:r>
            <a:r>
              <a:rPr lang="en-GB" dirty="0" err="1"/>
              <a:t>Marcion</a:t>
            </a:r>
            <a:r>
              <a:rPr lang="en-GB" dirty="0"/>
              <a:t>, Arius</a:t>
            </a:r>
          </a:p>
          <a:p>
            <a:r>
              <a:rPr lang="en-GB" dirty="0"/>
              <a:t>Gnostic sects - Docetism</a:t>
            </a:r>
          </a:p>
          <a:p>
            <a:r>
              <a:rPr lang="en-GB" dirty="0"/>
              <a:t>Basilides</a:t>
            </a:r>
          </a:p>
          <a:p>
            <a:endParaRPr lang="en-GB" dirty="0"/>
          </a:p>
          <a:p>
            <a:r>
              <a:rPr lang="en-GB" dirty="0"/>
              <a:t>Cathars</a:t>
            </a:r>
          </a:p>
          <a:p>
            <a:r>
              <a:rPr lang="en-GB" dirty="0"/>
              <a:t>Albigenses and Waldenses</a:t>
            </a:r>
          </a:p>
          <a:p>
            <a:r>
              <a:rPr lang="en-GB" dirty="0"/>
              <a:t>Peter Lombard</a:t>
            </a:r>
          </a:p>
        </p:txBody>
      </p:sp>
    </p:spTree>
    <p:extLst>
      <p:ext uri="{BB962C8B-B14F-4D97-AF65-F5344CB8AC3E}">
        <p14:creationId xmlns:p14="http://schemas.microsoft.com/office/powerpoint/2010/main" val="4168787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1D171-12FB-4BA9-BC29-5A24A8F19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871" y="476251"/>
            <a:ext cx="3637379" cy="1853754"/>
          </a:xfrm>
        </p:spPr>
        <p:txBody>
          <a:bodyPr>
            <a:normAutofit/>
          </a:bodyPr>
          <a:lstStyle/>
          <a:p>
            <a:r>
              <a:rPr lang="en-GB" sz="2400" dirty="0"/>
              <a:t>Book of Hours, Florence or Fiesole, c. 1470</a:t>
            </a:r>
            <a:br>
              <a:rPr lang="en-GB" sz="2400" dirty="0"/>
            </a:br>
            <a:r>
              <a:rPr lang="en-GB" sz="2400" dirty="0"/>
              <a:t>Bridwell Library, Bridwell MS 16, f. 99v.</a:t>
            </a:r>
          </a:p>
        </p:txBody>
      </p:sp>
      <p:pic>
        <p:nvPicPr>
          <p:cNvPr id="1026" name="Picture 2" descr="https://sites.smu.edu/bridwell/specialcollections/bridwellwesternms/MS14CrucifixionWM.jpg">
            <a:extLst>
              <a:ext uri="{FF2B5EF4-FFF2-40B4-BE49-F238E27FC236}">
                <a16:creationId xmlns:a16="http://schemas.microsoft.com/office/drawing/2014/main" id="{004ECE66-3B03-41B5-ACA7-07F57422BF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165" y="0"/>
            <a:ext cx="46545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7051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78C15-143B-460E-9FFE-002535F3B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3213767" cy="2291607"/>
          </a:xfrm>
        </p:spPr>
        <p:txBody>
          <a:bodyPr>
            <a:noAutofit/>
          </a:bodyPr>
          <a:lstStyle/>
          <a:p>
            <a:r>
              <a:rPr lang="en-GB" sz="2400" dirty="0"/>
              <a:t>Hours of Mary of Burgundy, </a:t>
            </a:r>
            <a:r>
              <a:rPr lang="en-GB" sz="2400" dirty="0" err="1"/>
              <a:t>Österreichische</a:t>
            </a:r>
            <a:r>
              <a:rPr lang="en-GB" sz="2400" dirty="0"/>
              <a:t> </a:t>
            </a:r>
            <a:r>
              <a:rPr lang="en-GB" sz="2400" dirty="0" err="1"/>
              <a:t>Nationalbibliothek</a:t>
            </a:r>
            <a:r>
              <a:rPr lang="en-GB" sz="2400" dirty="0"/>
              <a:t>, Vienna, Codex </a:t>
            </a:r>
            <a:r>
              <a:rPr lang="en-GB" sz="2400" dirty="0" err="1"/>
              <a:t>Vindobonensis</a:t>
            </a:r>
            <a:r>
              <a:rPr lang="en-GB" sz="2400" dirty="0"/>
              <a:t> 1857, fol. 43v.</a:t>
            </a:r>
          </a:p>
        </p:txBody>
      </p:sp>
      <p:pic>
        <p:nvPicPr>
          <p:cNvPr id="2050" name="Picture 2" descr="https://upload.wikimedia.org/wikipedia/commons/2/2a/Hours_of_Mary_of_Burgundy_Christ_nailed_to_the_Cross.jpg">
            <a:extLst>
              <a:ext uri="{FF2B5EF4-FFF2-40B4-BE49-F238E27FC236}">
                <a16:creationId xmlns:a16="http://schemas.microsoft.com/office/drawing/2014/main" id="{2427F245-B09C-4EBB-BB87-78D5A119A4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579" y="0"/>
            <a:ext cx="47847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077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s://upload.wikimedia.org/wikipedia/commons/2/2a/Hours_of_Mary_of_Burgundy_Christ_nailed_to_the_Cross.jpg">
            <a:extLst>
              <a:ext uri="{FF2B5EF4-FFF2-40B4-BE49-F238E27FC236}">
                <a16:creationId xmlns:a16="http://schemas.microsoft.com/office/drawing/2014/main" id="{AD5B62C5-511D-4C66-B3F1-D1A674CF5E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445"/>
          <a:stretch/>
        </p:blipFill>
        <p:spPr bwMode="auto">
          <a:xfrm>
            <a:off x="836747" y="0"/>
            <a:ext cx="6884853" cy="706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B69441-DFC2-4669-BD67-C97C76FEEFAA}"/>
              </a:ext>
            </a:extLst>
          </p:cNvPr>
          <p:cNvSpPr txBox="1"/>
          <p:nvPr/>
        </p:nvSpPr>
        <p:spPr>
          <a:xfrm>
            <a:off x="8056880" y="508000"/>
            <a:ext cx="3860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going on?</a:t>
            </a:r>
          </a:p>
          <a:p>
            <a:endParaRPr lang="en-GB" dirty="0"/>
          </a:p>
          <a:p>
            <a:r>
              <a:rPr lang="en-GB" dirty="0"/>
              <a:t>Anything odd about the clothing?</a:t>
            </a:r>
          </a:p>
          <a:p>
            <a:endParaRPr lang="en-GB" dirty="0"/>
          </a:p>
          <a:p>
            <a:r>
              <a:rPr lang="en-GB" dirty="0"/>
              <a:t>Who is breaking the fourth wall?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4" descr="https://upload.wikimedia.org/wikipedia/commons/2/2a/Hours_of_Mary_of_Burgundy_Christ_nailed_to_the_Cross.jpg">
            <a:extLst>
              <a:ext uri="{FF2B5EF4-FFF2-40B4-BE49-F238E27FC236}">
                <a16:creationId xmlns:a16="http://schemas.microsoft.com/office/drawing/2014/main" id="{79EEC119-C2F0-4F85-9EE2-D8B3AF6C9B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98" t="56215" r="36302" b="28445"/>
          <a:stretch/>
        </p:blipFill>
        <p:spPr bwMode="auto">
          <a:xfrm>
            <a:off x="8229600" y="2865119"/>
            <a:ext cx="3261360" cy="262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203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pload.wikimedia.org/wikipedia/commons/2/2a/Hours_of_Mary_of_Burgundy_Christ_nailed_to_the_Cross.jpg">
            <a:extLst>
              <a:ext uri="{FF2B5EF4-FFF2-40B4-BE49-F238E27FC236}">
                <a16:creationId xmlns:a16="http://schemas.microsoft.com/office/drawing/2014/main" id="{E55FF2B6-1131-4B7B-8DEA-02B075132F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185"/>
          <a:stretch/>
        </p:blipFill>
        <p:spPr bwMode="auto">
          <a:xfrm>
            <a:off x="899478" y="548640"/>
            <a:ext cx="9701900" cy="595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2845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123</TotalTime>
  <Words>133</Words>
  <Application>Microsoft Office PowerPoint</Application>
  <PresentationFormat>Widescreen</PresentationFormat>
  <Paragraphs>25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Palatino Linotype</vt:lpstr>
      <vt:lpstr>Gallery</vt:lpstr>
      <vt:lpstr>The Passion - The Ubiquitous Death?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earliest surviving example – Syriac Rabbula Gospels, 586 AD.</vt:lpstr>
      <vt:lpstr>Sacro Monte di Varallo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Meditation – Benedictine, but anonymous</vt:lpstr>
      <vt:lpstr>Potential danger of “misunderstanding”</vt:lpstr>
      <vt:lpstr>Book of Hours, Florence or Fiesole, c. 1470 Bridwell Library, Bridwell MS 16, f. 99v.</vt:lpstr>
      <vt:lpstr>Hours of Mary of Burgundy, Österreichische Nationalbibliothek, Vienna, Codex Vindobonensis 1857, fol. 43v.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Passion - The Ubiquitous Death?</dc:title>
  <dc:creator>James Nelson</dc:creator>
  <cp:lastModifiedBy>James Nelson</cp:lastModifiedBy>
  <cp:revision>10</cp:revision>
  <dcterms:created xsi:type="dcterms:W3CDTF">2019-01-07T22:33:15Z</dcterms:created>
  <dcterms:modified xsi:type="dcterms:W3CDTF">2019-01-08T08:12:32Z</dcterms:modified>
</cp:coreProperties>
</file>