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589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323297" y="2447506"/>
            <a:ext cx="2497404" cy="528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5898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4325239" y="569785"/>
            <a:ext cx="493521" cy="528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0540" y="1369885"/>
            <a:ext cx="8122919" cy="1781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23297" y="2447506"/>
            <a:ext cx="249364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300" spc="-5" dirty="0">
                <a:solidFill>
                  <a:srgbClr val="FFFFFF"/>
                </a:solidFill>
                <a:latin typeface="Arial"/>
                <a:cs typeface="Arial"/>
              </a:rPr>
              <a:t>SCENARIOS</a:t>
            </a:r>
            <a:endParaRPr sz="33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04881" y="3770020"/>
            <a:ext cx="152971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GB" sz="2400" spc="-10" dirty="0">
                <a:solidFill>
                  <a:srgbClr val="FFFFFF"/>
                </a:solidFill>
                <a:latin typeface="Arial"/>
                <a:cs typeface="Arial"/>
              </a:rPr>
              <a:t>BMST6002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4305935" cy="3459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07314" algn="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1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1000m Front Crawl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Swimmer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Dx – Sub acromial</a:t>
            </a:r>
            <a:r>
              <a:rPr sz="2400" spc="2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bursitis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Pain on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palpation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Pain after 300m front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crawl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1/52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2</a:t>
            </a:r>
            <a:r>
              <a:rPr sz="2400" spc="-7" baseline="24305" dirty="0">
                <a:latin typeface="Arial"/>
                <a:cs typeface="Arial"/>
              </a:rPr>
              <a:t>nd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7546340" cy="44469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01345" algn="ct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2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62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American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Footballer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15" dirty="0">
                <a:latin typeface="Arial"/>
                <a:cs typeface="Arial"/>
              </a:rPr>
              <a:t>Tibiofemoral </a:t>
            </a:r>
            <a:r>
              <a:rPr sz="2400" spc="-5" dirty="0">
                <a:latin typeface="Arial"/>
                <a:cs typeface="Arial"/>
              </a:rPr>
              <a:t>Joint</a:t>
            </a:r>
            <a:r>
              <a:rPr sz="2400" spc="4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dislocation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Relocation in hospital 30mins</a:t>
            </a:r>
            <a:r>
              <a:rPr sz="2400" spc="7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later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8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Surgery </a:t>
            </a:r>
            <a:r>
              <a:rPr sz="2400" dirty="0">
                <a:latin typeface="Arial"/>
                <a:cs typeface="Arial"/>
              </a:rPr>
              <a:t>to </a:t>
            </a:r>
            <a:r>
              <a:rPr sz="2400" spc="-5" dirty="0">
                <a:latin typeface="Arial"/>
                <a:cs typeface="Arial"/>
              </a:rPr>
              <a:t>reconstruct MCL, ACL, PCL and</a:t>
            </a:r>
            <a:r>
              <a:rPr sz="2400" spc="-18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meniscus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10" dirty="0">
                <a:latin typeface="Arial"/>
                <a:cs typeface="Arial"/>
              </a:rPr>
              <a:t>Flexion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20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8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No terminal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Extension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Pain controlled by</a:t>
            </a:r>
            <a:r>
              <a:rPr sz="2400" spc="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medication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4/52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8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7325995" cy="3020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21690" algn="ct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3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15" dirty="0">
                <a:latin typeface="Arial"/>
                <a:cs typeface="Arial"/>
              </a:rPr>
              <a:t>Triathlete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MTSS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Had an event 4/7 flared up but pushed through</a:t>
            </a:r>
            <a:r>
              <a:rPr sz="2400" spc="5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pain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Pain in inferior medial shin on </a:t>
            </a:r>
            <a:r>
              <a:rPr sz="2400" spc="-95" dirty="0">
                <a:latin typeface="Arial"/>
                <a:cs typeface="Arial"/>
              </a:rPr>
              <a:t>PF, </a:t>
            </a:r>
            <a:r>
              <a:rPr sz="2400" spc="-5" dirty="0">
                <a:latin typeface="Arial"/>
                <a:cs typeface="Arial"/>
              </a:rPr>
              <a:t>DF and</a:t>
            </a:r>
            <a:r>
              <a:rPr sz="2400" spc="17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Inversion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7819390" cy="3825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28295" algn="ct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4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dirty="0">
                <a:latin typeface="Arial"/>
                <a:cs typeface="Arial"/>
              </a:rPr>
              <a:t>MMA</a:t>
            </a:r>
            <a:r>
              <a:rPr sz="2400" spc="-15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fighter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Ulna collateral ligament</a:t>
            </a:r>
            <a:r>
              <a:rPr sz="2400" spc="8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elbow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Grade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5/7</a:t>
            </a:r>
            <a:endParaRPr sz="2400">
              <a:latin typeface="Arial"/>
              <a:cs typeface="Arial"/>
            </a:endParaRPr>
          </a:p>
          <a:p>
            <a:pPr marL="307975" marR="43180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Full ROM, limited swelling, only pain on ligament stress  test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3</a:t>
            </a:r>
            <a:r>
              <a:rPr sz="2400" spc="-7" baseline="24305" dirty="0">
                <a:latin typeface="Arial"/>
                <a:cs typeface="Arial"/>
              </a:rPr>
              <a:t>rd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4834255" cy="34594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635635" algn="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5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Ballet</a:t>
            </a:r>
            <a:r>
              <a:rPr sz="2400" spc="1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Dancer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Posterior impingement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syndrome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P+++ Plantar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flexion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No Swelling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2/52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4664075" cy="3898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465455" algn="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6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Netballer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GA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Repeated lateral ankle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sprain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8/52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No Swelling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No pain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Peroneals weak on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assessment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2</a:t>
            </a:r>
            <a:r>
              <a:rPr sz="2400" spc="-7" baseline="24305" dirty="0">
                <a:latin typeface="Arial"/>
                <a:cs typeface="Arial"/>
              </a:rPr>
              <a:t>nd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4216400" cy="38982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17780" algn="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7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dirty="0">
                <a:latin typeface="Arial"/>
                <a:cs typeface="Arial"/>
              </a:rPr>
              <a:t>Ice </a:t>
            </a:r>
            <a:r>
              <a:rPr sz="2400" spc="-5" dirty="0">
                <a:latin typeface="Arial"/>
                <a:cs typeface="Arial"/>
              </a:rPr>
              <a:t>Hockey Player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Grade </a:t>
            </a:r>
            <a:r>
              <a:rPr sz="2400" dirty="0">
                <a:latin typeface="Arial"/>
                <a:cs typeface="Arial"/>
              </a:rPr>
              <a:t>I </a:t>
            </a:r>
            <a:r>
              <a:rPr sz="2400" spc="-5" dirty="0">
                <a:latin typeface="Arial"/>
                <a:cs typeface="Arial"/>
              </a:rPr>
              <a:t>AC joint</a:t>
            </a:r>
            <a:r>
              <a:rPr sz="2400" spc="-14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sprain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2/52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No deformity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Back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training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Only pain on contact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drills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35940" y="569785"/>
            <a:ext cx="4165600" cy="38887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8</a:t>
            </a:r>
            <a:endParaRPr sz="33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Basketball</a:t>
            </a:r>
            <a:r>
              <a:rPr sz="2400" spc="1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Player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L ACL rupture</a:t>
            </a:r>
            <a:r>
              <a:rPr sz="2400" spc="-3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1/52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15" dirty="0">
                <a:latin typeface="Arial"/>
                <a:cs typeface="Arial"/>
              </a:rPr>
              <a:t>Awaiting </a:t>
            </a:r>
            <a:r>
              <a:rPr sz="2400" spc="-5" dirty="0">
                <a:latin typeface="Arial"/>
                <a:cs typeface="Arial"/>
              </a:rPr>
              <a:t>surgery</a:t>
            </a:r>
            <a:r>
              <a:rPr sz="2400" spc="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1/52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5" dirty="0">
                <a:latin typeface="Arial"/>
                <a:cs typeface="Arial"/>
              </a:rPr>
              <a:t>Swelling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48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235" dirty="0">
                <a:latin typeface="Arial"/>
                <a:cs typeface="Arial"/>
              </a:rPr>
              <a:t>↓</a:t>
            </a:r>
            <a:r>
              <a:rPr sz="2400" spc="235" dirty="0">
                <a:latin typeface="Carlito"/>
                <a:cs typeface="Carlito"/>
              </a:rPr>
              <a:t>ROM</a:t>
            </a:r>
            <a:endParaRPr sz="2400">
              <a:latin typeface="Carlito"/>
              <a:cs typeface="Carlito"/>
            </a:endParaRPr>
          </a:p>
          <a:p>
            <a:pPr marL="2698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969" dirty="0">
                <a:latin typeface="Arial"/>
                <a:cs typeface="Arial"/>
              </a:rPr>
              <a:t>↓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Strength</a:t>
            </a:r>
            <a:endParaRPr sz="2400">
              <a:latin typeface="Arial"/>
              <a:cs typeface="Arial"/>
            </a:endParaRPr>
          </a:p>
          <a:p>
            <a:pPr marL="269875" indent="-257810">
              <a:lnSpc>
                <a:spcPct val="100000"/>
              </a:lnSpc>
              <a:spcBef>
                <a:spcPts val="600"/>
              </a:spcBef>
              <a:buChar char="•"/>
              <a:tabLst>
                <a:tab pos="269875" algn="l"/>
                <a:tab pos="270510" algn="l"/>
              </a:tabLst>
            </a:pPr>
            <a:r>
              <a:rPr sz="2400" spc="-165" dirty="0">
                <a:latin typeface="Arial"/>
                <a:cs typeface="Arial"/>
              </a:rPr>
              <a:t>Pain </a:t>
            </a:r>
            <a:r>
              <a:rPr sz="2400" spc="-80" dirty="0">
                <a:latin typeface="Arial"/>
                <a:cs typeface="Arial"/>
              </a:rPr>
              <a:t>on</a:t>
            </a:r>
            <a:r>
              <a:rPr sz="2400" spc="-105" dirty="0">
                <a:latin typeface="Arial"/>
                <a:cs typeface="Arial"/>
              </a:rPr>
              <a:t> waking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7840" y="569785"/>
            <a:ext cx="6102350" cy="3385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57320">
              <a:lnSpc>
                <a:spcPct val="100000"/>
              </a:lnSpc>
              <a:spcBef>
                <a:spcPts val="100"/>
              </a:spcBef>
            </a:pPr>
            <a:r>
              <a:rPr sz="3300" b="1" spc="-5" dirty="0">
                <a:latin typeface="Arial"/>
                <a:cs typeface="Arial"/>
              </a:rPr>
              <a:t>9</a:t>
            </a:r>
            <a:endParaRPr sz="33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291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Surfer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R # head of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radius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POP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6/52</a:t>
            </a:r>
            <a:endParaRPr sz="2400">
              <a:latin typeface="Arial"/>
              <a:cs typeface="Arial"/>
            </a:endParaRPr>
          </a:p>
          <a:p>
            <a:pPr marL="307975" marR="43180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POP removed residual swelling limiting full  </a:t>
            </a:r>
            <a:r>
              <a:rPr sz="2400" spc="-10" dirty="0">
                <a:latin typeface="Arial"/>
                <a:cs typeface="Arial"/>
              </a:rPr>
              <a:t>extension</a:t>
            </a:r>
            <a:endParaRPr sz="2400">
              <a:latin typeface="Arial"/>
              <a:cs typeface="Arial"/>
            </a:endParaRPr>
          </a:p>
          <a:p>
            <a:pPr marL="3079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307975" algn="l"/>
                <a:tab pos="308610" algn="l"/>
              </a:tabLst>
            </a:pPr>
            <a:r>
              <a:rPr sz="2400" spc="-5" dirty="0">
                <a:latin typeface="Arial"/>
                <a:cs typeface="Arial"/>
              </a:rPr>
              <a:t>3</a:t>
            </a:r>
            <a:r>
              <a:rPr sz="2400" spc="-7" baseline="24305" dirty="0">
                <a:latin typeface="Arial"/>
                <a:cs typeface="Arial"/>
              </a:rPr>
              <a:t>rd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3023870" cy="22199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Sumo</a:t>
            </a:r>
            <a:r>
              <a:rPr sz="2400" spc="-10" dirty="0">
                <a:latin typeface="Arial"/>
                <a:cs typeface="Arial"/>
              </a:rPr>
              <a:t> Wrestler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Lower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Back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P++++ on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Extention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3/7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37430" y="569785"/>
            <a:ext cx="45656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85" dirty="0"/>
              <a:t>11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4640580" cy="221996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Squash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Player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R Achilles tendinopathy Dx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4/52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4</a:t>
            </a:r>
            <a:r>
              <a:rPr sz="2400" spc="-7" baseline="24305" dirty="0">
                <a:latin typeface="Arial"/>
                <a:cs typeface="Arial"/>
              </a:rPr>
              <a:t>th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Localised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tenderness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Pain on gastrocnemius</a:t>
            </a:r>
            <a:r>
              <a:rPr sz="2400" spc="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MMT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12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5383530" cy="265938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Recreational</a:t>
            </a:r>
            <a:r>
              <a:rPr sz="2400" spc="3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cyclist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dirty="0">
                <a:latin typeface="Arial"/>
                <a:cs typeface="Arial"/>
              </a:rPr>
              <a:t>OA </a:t>
            </a:r>
            <a:r>
              <a:rPr sz="2400" spc="-5" dirty="0">
                <a:latin typeface="Arial"/>
                <a:cs typeface="Arial"/>
              </a:rPr>
              <a:t>in L</a:t>
            </a:r>
            <a:r>
              <a:rPr sz="2400" spc="-24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knee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Dx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4/12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Has been using TENS at home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2/52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Pad placement has become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sensitive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 </a:t>
            </a:r>
            <a:r>
              <a:rPr sz="2400" spc="-5" dirty="0">
                <a:latin typeface="Arial"/>
                <a:cs typeface="Arial"/>
              </a:rPr>
              <a:t>Rx with</a:t>
            </a:r>
            <a:r>
              <a:rPr sz="2400" spc="-204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you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13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4255770" cy="265938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Motor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Cross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L # dislocation talocrural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joint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10/52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P+ still when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walking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ROM is limited by</a:t>
            </a:r>
            <a:r>
              <a:rPr sz="2400" spc="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pain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14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5166995" cy="309816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Netballer</a:t>
            </a:r>
            <a:r>
              <a:rPr sz="2400" spc="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GK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Fell and landed directly on her</a:t>
            </a:r>
            <a:r>
              <a:rPr sz="2400" spc="4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knee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X-ray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clear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40" dirty="0">
                <a:latin typeface="Arial"/>
                <a:cs typeface="Arial"/>
              </a:rPr>
              <a:t>Very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swollen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80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Pain PROM </a:t>
            </a:r>
            <a:r>
              <a:rPr sz="2400" spc="-10" dirty="0">
                <a:latin typeface="Arial"/>
                <a:cs typeface="Arial"/>
              </a:rPr>
              <a:t>Flexion</a:t>
            </a:r>
            <a:r>
              <a:rPr sz="2400" spc="5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EOR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7/7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2</a:t>
            </a:r>
            <a:r>
              <a:rPr sz="2400" spc="-7" baseline="24305" dirty="0">
                <a:latin typeface="Arial"/>
                <a:cs typeface="Arial"/>
              </a:rPr>
              <a:t>nd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15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3528060" cy="178117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0" dirty="0">
                <a:latin typeface="Arial"/>
                <a:cs typeface="Arial"/>
              </a:rPr>
              <a:t>Tennis</a:t>
            </a:r>
            <a:r>
              <a:rPr sz="2400" spc="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player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Dx ECRB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30" dirty="0">
                <a:latin typeface="Arial"/>
                <a:cs typeface="Arial"/>
              </a:rPr>
              <a:t>Tendinopathy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Sx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3/52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16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5445125" cy="178117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200m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Sprinter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Dx </a:t>
            </a:r>
            <a:r>
              <a:rPr sz="2400" dirty="0">
                <a:latin typeface="Arial"/>
                <a:cs typeface="Arial"/>
              </a:rPr>
              <a:t>- </a:t>
            </a:r>
            <a:r>
              <a:rPr sz="2400" spc="-5" dirty="0">
                <a:latin typeface="Arial"/>
                <a:cs typeface="Arial"/>
              </a:rPr>
              <a:t>Biceps Femoris </a:t>
            </a:r>
            <a:r>
              <a:rPr sz="2400" spc="-75" dirty="0">
                <a:latin typeface="Arial"/>
                <a:cs typeface="Arial"/>
              </a:rPr>
              <a:t>Tear </a:t>
            </a:r>
            <a:r>
              <a:rPr sz="2400" spc="-5" dirty="0">
                <a:latin typeface="Arial"/>
                <a:cs typeface="Arial"/>
              </a:rPr>
              <a:t>inferior</a:t>
            </a:r>
            <a:r>
              <a:rPr sz="2400" spc="5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MTJ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Sx </a:t>
            </a:r>
            <a:r>
              <a:rPr sz="2400" dirty="0">
                <a:latin typeface="Arial"/>
                <a:cs typeface="Arial"/>
              </a:rPr>
              <a:t>-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4/7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17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2103120" cy="178117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Netballer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ACL Grade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II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4/52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22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18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5507355" cy="178117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Gymnast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Dx </a:t>
            </a:r>
            <a:r>
              <a:rPr sz="2400" dirty="0">
                <a:latin typeface="Arial"/>
                <a:cs typeface="Arial"/>
              </a:rPr>
              <a:t>- </a:t>
            </a:r>
            <a:r>
              <a:rPr sz="2400" spc="-5" dirty="0">
                <a:latin typeface="Arial"/>
                <a:cs typeface="Arial"/>
              </a:rPr>
              <a:t>Radio-carpal Ligament Sprain</a:t>
            </a:r>
            <a:r>
              <a:rPr sz="2400" spc="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GII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Sx </a:t>
            </a:r>
            <a:r>
              <a:rPr sz="2400" dirty="0">
                <a:latin typeface="Arial"/>
                <a:cs typeface="Arial"/>
              </a:rPr>
              <a:t>-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2/52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3</a:t>
            </a:r>
            <a:r>
              <a:rPr sz="2400" spc="-7" baseline="24305" dirty="0">
                <a:latin typeface="Arial"/>
                <a:cs typeface="Arial"/>
              </a:rPr>
              <a:t>rd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19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2779395" cy="178117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0" dirty="0">
                <a:latin typeface="Arial"/>
                <a:cs typeface="Arial"/>
              </a:rPr>
              <a:t>ATFL </a:t>
            </a:r>
            <a:r>
              <a:rPr sz="2400" spc="-5" dirty="0">
                <a:latin typeface="Arial"/>
                <a:cs typeface="Arial"/>
              </a:rPr>
              <a:t>and CFL</a:t>
            </a:r>
            <a:r>
              <a:rPr sz="2400" spc="-1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GII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X-ray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cleared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2/7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1</a:t>
            </a:r>
            <a:r>
              <a:rPr sz="2400" spc="-7" baseline="24305" dirty="0">
                <a:latin typeface="Arial"/>
                <a:cs typeface="Arial"/>
              </a:rPr>
              <a:t>st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25239" y="569785"/>
            <a:ext cx="491490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 dirty="0"/>
              <a:t>20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10540" y="1369885"/>
            <a:ext cx="3799204" cy="178117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95275" indent="-257810">
              <a:lnSpc>
                <a:spcPct val="100000"/>
              </a:lnSpc>
              <a:spcBef>
                <a:spcPts val="6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Power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lifter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Dx </a:t>
            </a:r>
            <a:r>
              <a:rPr sz="2400" dirty="0">
                <a:latin typeface="Arial"/>
                <a:cs typeface="Arial"/>
              </a:rPr>
              <a:t>- </a:t>
            </a:r>
            <a:r>
              <a:rPr sz="2400" spc="-5" dirty="0">
                <a:latin typeface="Arial"/>
                <a:cs typeface="Arial"/>
              </a:rPr>
              <a:t>Patella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30" dirty="0">
                <a:latin typeface="Arial"/>
                <a:cs typeface="Arial"/>
              </a:rPr>
              <a:t>Tendinopathy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Sx </a:t>
            </a:r>
            <a:r>
              <a:rPr sz="2400" dirty="0">
                <a:latin typeface="Arial"/>
                <a:cs typeface="Arial"/>
              </a:rPr>
              <a:t>-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5" dirty="0">
                <a:latin typeface="Arial"/>
                <a:cs typeface="Arial"/>
              </a:rPr>
              <a:t>2/12</a:t>
            </a:r>
            <a:endParaRPr sz="2400">
              <a:latin typeface="Arial"/>
              <a:cs typeface="Arial"/>
            </a:endParaRPr>
          </a:p>
          <a:p>
            <a:pPr marL="295275" indent="-257810">
              <a:lnSpc>
                <a:spcPct val="100000"/>
              </a:lnSpc>
              <a:spcBef>
                <a:spcPts val="575"/>
              </a:spcBef>
              <a:buChar char="•"/>
              <a:tabLst>
                <a:tab pos="295275" algn="l"/>
                <a:tab pos="295910" algn="l"/>
              </a:tabLst>
            </a:pPr>
            <a:r>
              <a:rPr sz="2400" spc="-5" dirty="0">
                <a:latin typeface="Arial"/>
                <a:cs typeface="Arial"/>
              </a:rPr>
              <a:t>5</a:t>
            </a:r>
            <a:r>
              <a:rPr sz="2400" spc="-7" baseline="24305" dirty="0">
                <a:latin typeface="Arial"/>
                <a:cs typeface="Arial"/>
              </a:rPr>
              <a:t>th</a:t>
            </a:r>
            <a:r>
              <a:rPr sz="2400" spc="330" baseline="243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Rx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360</Words>
  <Application>Microsoft Office PowerPoint</Application>
  <PresentationFormat>On-screen Show (4:3)</PresentationFormat>
  <Paragraphs>133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Carlito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2023-09-12T13:48:45Z</dcterms:created>
  <dcterms:modified xsi:type="dcterms:W3CDTF">2023-09-12T13:49:39Z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2020-10-21T00:00:00Z</vt:filetime>
  </property>
  <property fmtid="{D5CDD505-2E9C-101B-9397-08002B2CF9AE}" pid="3" name="Creator">
    <vt:lpwstr>Acrobat PDFMaker 18 for PowerPoint</vt:lpwstr>
  </property>
  <property fmtid="{D5CDD505-2E9C-101B-9397-08002B2CF9AE}" pid="4" name="LastSaved">
    <vt:filetime>2023-09-12T00:00:00Z</vt:filetime>
  </property>
</Properties>
</file>