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77" r:id="rId1"/>
  </p:sldMasterIdLst>
  <p:sldIdLst>
    <p:sldId id="364" r:id="rId2"/>
    <p:sldId id="383" r:id="rId3"/>
    <p:sldId id="380" r:id="rId4"/>
    <p:sldId id="365" r:id="rId5"/>
    <p:sldId id="381" r:id="rId6"/>
    <p:sldId id="378" r:id="rId7"/>
    <p:sldId id="384" r:id="rId8"/>
    <p:sldId id="385" r:id="rId9"/>
    <p:sldId id="379" r:id="rId10"/>
    <p:sldId id="382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DF58C42-1078-4743-ABAA-7E822A719D38}" v="205" dt="2025-11-09T20:46:47.0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364"/>
    <p:restoredTop sz="94646"/>
  </p:normalViewPr>
  <p:slideViewPr>
    <p:cSldViewPr snapToGrid="0" showGuides="1">
      <p:cViewPr varScale="1">
        <p:scale>
          <a:sx n="103" d="100"/>
          <a:sy n="103" d="100"/>
        </p:scale>
        <p:origin x="800" y="18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antha Valentina Martin Jukisz (2416089)" userId="ea339cef-fcf5-4a3d-9992-5878cdc6e631" providerId="ADAL" clId="{DE558FF8-A2D3-51EE-AF66-CD57C50382C2}"/>
    <pc:docChg chg="custSel modSld">
      <pc:chgData name="Samantha Valentina Martin Jukisz (2416089)" userId="ea339cef-fcf5-4a3d-9992-5878cdc6e631" providerId="ADAL" clId="{DE558FF8-A2D3-51EE-AF66-CD57C50382C2}" dt="2025-11-09T22:21:15.775" v="1514" actId="20577"/>
      <pc:docMkLst>
        <pc:docMk/>
      </pc:docMkLst>
      <pc:sldChg chg="modSp mod">
        <pc:chgData name="Samantha Valentina Martin Jukisz (2416089)" userId="ea339cef-fcf5-4a3d-9992-5878cdc6e631" providerId="ADAL" clId="{DE558FF8-A2D3-51EE-AF66-CD57C50382C2}" dt="2025-11-09T20:45:16.733" v="1482" actId="20577"/>
        <pc:sldMkLst>
          <pc:docMk/>
          <pc:sldMk cId="0" sldId="365"/>
        </pc:sldMkLst>
        <pc:spChg chg="mod">
          <ac:chgData name="Samantha Valentina Martin Jukisz (2416089)" userId="ea339cef-fcf5-4a3d-9992-5878cdc6e631" providerId="ADAL" clId="{DE558FF8-A2D3-51EE-AF66-CD57C50382C2}" dt="2025-11-09T20:45:16.733" v="1482" actId="20577"/>
          <ac:spMkLst>
            <pc:docMk/>
            <pc:sldMk cId="0" sldId="365"/>
            <ac:spMk id="2" creationId="{F7D47917-3C8A-D3F7-6E1D-4C05B41225B1}"/>
          </ac:spMkLst>
        </pc:spChg>
      </pc:sldChg>
      <pc:sldChg chg="modSp mod">
        <pc:chgData name="Samantha Valentina Martin Jukisz (2416089)" userId="ea339cef-fcf5-4a3d-9992-5878cdc6e631" providerId="ADAL" clId="{DE558FF8-A2D3-51EE-AF66-CD57C50382C2}" dt="2025-11-09T19:41:02.363" v="573" actId="255"/>
        <pc:sldMkLst>
          <pc:docMk/>
          <pc:sldMk cId="0" sldId="379"/>
        </pc:sldMkLst>
        <pc:spChg chg="mod">
          <ac:chgData name="Samantha Valentina Martin Jukisz (2416089)" userId="ea339cef-fcf5-4a3d-9992-5878cdc6e631" providerId="ADAL" clId="{DE558FF8-A2D3-51EE-AF66-CD57C50382C2}" dt="2025-11-09T19:41:02.363" v="573" actId="255"/>
          <ac:spMkLst>
            <pc:docMk/>
            <pc:sldMk cId="0" sldId="379"/>
            <ac:spMk id="12291" creationId="{DA8DF68F-34C4-285F-B4A1-B6E08AE08A8B}"/>
          </ac:spMkLst>
        </pc:spChg>
      </pc:sldChg>
      <pc:sldChg chg="modSp mod">
        <pc:chgData name="Samantha Valentina Martin Jukisz (2416089)" userId="ea339cef-fcf5-4a3d-9992-5878cdc6e631" providerId="ADAL" clId="{DE558FF8-A2D3-51EE-AF66-CD57C50382C2}" dt="2025-11-09T20:46:00.207" v="1510" actId="20577"/>
        <pc:sldMkLst>
          <pc:docMk/>
          <pc:sldMk cId="0" sldId="381"/>
        </pc:sldMkLst>
        <pc:spChg chg="mod">
          <ac:chgData name="Samantha Valentina Martin Jukisz (2416089)" userId="ea339cef-fcf5-4a3d-9992-5878cdc6e631" providerId="ADAL" clId="{DE558FF8-A2D3-51EE-AF66-CD57C50382C2}" dt="2025-11-09T20:46:00.207" v="1510" actId="20577"/>
          <ac:spMkLst>
            <pc:docMk/>
            <pc:sldMk cId="0" sldId="381"/>
            <ac:spMk id="2" creationId="{792D0034-A6BD-AD3D-9856-A1C1A1D0EFDB}"/>
          </ac:spMkLst>
        </pc:spChg>
      </pc:sldChg>
      <pc:sldChg chg="addSp modSp mod">
        <pc:chgData name="Samantha Valentina Martin Jukisz (2416089)" userId="ea339cef-fcf5-4a3d-9992-5878cdc6e631" providerId="ADAL" clId="{DE558FF8-A2D3-51EE-AF66-CD57C50382C2}" dt="2025-11-09T20:22:43.280" v="1154" actId="20577"/>
        <pc:sldMkLst>
          <pc:docMk/>
          <pc:sldMk cId="0" sldId="382"/>
        </pc:sldMkLst>
        <pc:spChg chg="add mod">
          <ac:chgData name="Samantha Valentina Martin Jukisz (2416089)" userId="ea339cef-fcf5-4a3d-9992-5878cdc6e631" providerId="ADAL" clId="{DE558FF8-A2D3-51EE-AF66-CD57C50382C2}" dt="2025-11-09T20:22:43.280" v="1154" actId="20577"/>
          <ac:spMkLst>
            <pc:docMk/>
            <pc:sldMk cId="0" sldId="382"/>
            <ac:spMk id="2" creationId="{4F7CD630-7DF6-C09C-F675-340D14E2D71A}"/>
          </ac:spMkLst>
        </pc:spChg>
        <pc:spChg chg="mod">
          <ac:chgData name="Samantha Valentina Martin Jukisz (2416089)" userId="ea339cef-fcf5-4a3d-9992-5878cdc6e631" providerId="ADAL" clId="{DE558FF8-A2D3-51EE-AF66-CD57C50382C2}" dt="2025-11-09T19:57:26.481" v="945" actId="14100"/>
          <ac:spMkLst>
            <pc:docMk/>
            <pc:sldMk cId="0" sldId="382"/>
            <ac:spMk id="13315" creationId="{50070DAB-396E-DF77-4036-1E44F9E2CD8C}"/>
          </ac:spMkLst>
        </pc:spChg>
      </pc:sldChg>
      <pc:sldChg chg="modSp mod">
        <pc:chgData name="Samantha Valentina Martin Jukisz (2416089)" userId="ea339cef-fcf5-4a3d-9992-5878cdc6e631" providerId="ADAL" clId="{DE558FF8-A2D3-51EE-AF66-CD57C50382C2}" dt="2025-11-09T20:39:00.646" v="1337" actId="20577"/>
        <pc:sldMkLst>
          <pc:docMk/>
          <pc:sldMk cId="1287151132" sldId="383"/>
        </pc:sldMkLst>
        <pc:spChg chg="mod">
          <ac:chgData name="Samantha Valentina Martin Jukisz (2416089)" userId="ea339cef-fcf5-4a3d-9992-5878cdc6e631" providerId="ADAL" clId="{DE558FF8-A2D3-51EE-AF66-CD57C50382C2}" dt="2025-11-09T20:39:00.646" v="1337" actId="20577"/>
          <ac:spMkLst>
            <pc:docMk/>
            <pc:sldMk cId="1287151132" sldId="383"/>
            <ac:spMk id="3" creationId="{327D09FF-04AE-863D-9637-E0C72C8D8B8E}"/>
          </ac:spMkLst>
        </pc:spChg>
      </pc:sldChg>
      <pc:sldChg chg="modSp mod">
        <pc:chgData name="Samantha Valentina Martin Jukisz (2416089)" userId="ea339cef-fcf5-4a3d-9992-5878cdc6e631" providerId="ADAL" clId="{DE558FF8-A2D3-51EE-AF66-CD57C50382C2}" dt="2025-11-09T22:21:15.775" v="1514" actId="20577"/>
        <pc:sldMkLst>
          <pc:docMk/>
          <pc:sldMk cId="2941668277" sldId="384"/>
        </pc:sldMkLst>
        <pc:spChg chg="mod">
          <ac:chgData name="Samantha Valentina Martin Jukisz (2416089)" userId="ea339cef-fcf5-4a3d-9992-5878cdc6e631" providerId="ADAL" clId="{DE558FF8-A2D3-51EE-AF66-CD57C50382C2}" dt="2025-11-09T22:21:15.775" v="1514" actId="20577"/>
          <ac:spMkLst>
            <pc:docMk/>
            <pc:sldMk cId="2941668277" sldId="384"/>
            <ac:spMk id="3" creationId="{857BFAFA-1A27-74B0-A7A9-13BBFEBEE86C}"/>
          </ac:spMkLst>
        </pc:spChg>
      </pc:sldChg>
      <pc:sldChg chg="modSp mod">
        <pc:chgData name="Samantha Valentina Martin Jukisz (2416089)" userId="ea339cef-fcf5-4a3d-9992-5878cdc6e631" providerId="ADAL" clId="{DE558FF8-A2D3-51EE-AF66-CD57C50382C2}" dt="2025-11-09T20:25:51.567" v="1324" actId="255"/>
        <pc:sldMkLst>
          <pc:docMk/>
          <pc:sldMk cId="1557286457" sldId="385"/>
        </pc:sldMkLst>
        <pc:spChg chg="mod">
          <ac:chgData name="Samantha Valentina Martin Jukisz (2416089)" userId="ea339cef-fcf5-4a3d-9992-5878cdc6e631" providerId="ADAL" clId="{DE558FF8-A2D3-51EE-AF66-CD57C50382C2}" dt="2025-11-09T20:25:51.567" v="1324" actId="255"/>
          <ac:spMkLst>
            <pc:docMk/>
            <pc:sldMk cId="1557286457" sldId="385"/>
            <ac:spMk id="3" creationId="{D269A12E-089F-65A6-1AAB-F01DB5F08F0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356D0D-2478-47FE-8DAB-B92005DC1F0F}" type="datetime1">
              <a:rPr lang="en-GB" altLang="en-US" smtClean="0"/>
              <a:pPr>
                <a:defRPr/>
              </a:pPr>
              <a:t>05/11/2025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pPr>
              <a:defRPr/>
            </a:pPr>
            <a:fld id="{A8346AB5-70ED-450A-9530-2033B8E8E0D8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008164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05/11/2025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69265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31DCA91-53F4-49BC-9425-BD4ED78DF6F3}" type="datetime1">
              <a:rPr lang="en-GB" altLang="en-US" smtClean="0"/>
              <a:pPr>
                <a:defRPr/>
              </a:pPr>
              <a:t>05/11/2025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pPr>
              <a:defRPr/>
            </a:pPr>
            <a:fld id="{CA86B909-6953-454E-922A-05FE74F3E91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85512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42C5CC8-B2EB-4FCA-9C2F-BDABBC953608}" type="datetime1">
              <a:rPr lang="en-GB" altLang="en-US" smtClean="0"/>
              <a:pPr>
                <a:defRPr/>
              </a:pPr>
              <a:t>05/11/2025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pPr>
              <a:defRPr/>
            </a:pPr>
            <a:fld id="{3DA9162A-D4C6-4BE6-80AC-343E718106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5434723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92482D0-6B59-43EB-A2E6-BEADFA88CF98}" type="datetime1">
              <a:rPr lang="en-GB" altLang="en-US" smtClean="0"/>
              <a:pPr>
                <a:defRPr/>
              </a:pPr>
              <a:t>05/11/2025</a:t>
            </a:fld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pPr>
              <a:defRPr/>
            </a:pPr>
            <a:fld id="{92F3B91C-6529-43C7-B4BA-62549480CC9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910308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8139EDA-6186-42E4-AD19-8C038518D62B}" type="datetime1">
              <a:rPr lang="en-GB" altLang="en-US" smtClean="0"/>
              <a:pPr>
                <a:defRPr/>
              </a:pPr>
              <a:t>05/11/2025</a:t>
            </a:fld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A35B565-CEE5-45AB-B707-06E43140C85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818616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E23D760-A5D6-4408-9293-3816AB405458}" type="datetime1">
              <a:rPr lang="en-GB" altLang="en-US" smtClean="0"/>
              <a:pPr>
                <a:defRPr/>
              </a:pPr>
              <a:t>05/11/2025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627DB7A-9E6D-4CCE-BDBB-D06183803CC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85803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815CC12-B3B9-474E-933E-043F12DE8238}" type="datetime1">
              <a:rPr lang="en-GB" altLang="en-US" smtClean="0"/>
              <a:pPr>
                <a:defRPr/>
              </a:pPr>
              <a:t>05/11/2025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6450803-9B60-429C-BEAC-5774A5E11D5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1318573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FA25EF-011C-4B5E-B678-5C09381164A5}" type="datetime1">
              <a:rPr lang="en-GB" altLang="en-US" smtClean="0"/>
              <a:pPr>
                <a:defRPr/>
              </a:pPr>
              <a:t>05/11/2025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pPr>
              <a:defRPr/>
            </a:pPr>
            <a:fld id="{6C223C29-2C36-480D-8620-E0754310421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82145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05/11/2025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31895780"/>
      </p:ext>
    </p:extLst>
  </p:cSld>
  <p:clrMapOvr>
    <a:masterClrMapping/>
  </p:clrMapOvr>
  <p:hf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05/11/2025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5356040"/>
      </p:ext>
    </p:extLst>
  </p:cSld>
  <p:clrMapOvr>
    <a:masterClrMapping/>
  </p:clrMapOvr>
  <p:hf hdr="0" ft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05/11/2025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93032011"/>
      </p:ext>
    </p:extLst>
  </p:cSld>
  <p:clrMapOvr>
    <a:masterClrMapping/>
  </p:clrMapOvr>
  <p:hf hdr="0" ft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05/11/2025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47470062"/>
      </p:ext>
    </p:extLst>
  </p:cSld>
  <p:clrMapOvr>
    <a:masterClrMapping/>
  </p:clrMapOvr>
  <p:hf hdr="0" ft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05/11/2025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84207263"/>
      </p:ext>
    </p:extLst>
  </p:cSld>
  <p:clrMapOvr>
    <a:masterClrMapping/>
  </p:clrMapOvr>
  <p:hf hdr="0" ft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5943883-E3DA-4D48-9F4D-6A70BAD0FEF1}" type="datetime1">
              <a:rPr lang="en-GB" altLang="en-US" smtClean="0"/>
              <a:pPr>
                <a:defRPr/>
              </a:pPr>
              <a:t>05/11/2025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8D0294-2879-4E90-A38D-0837A1E4FE1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574911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93BB2BA-946C-474B-8A44-50EB5173BE02}" type="datetime1">
              <a:rPr lang="en-GB" altLang="en-US" smtClean="0"/>
              <a:pPr>
                <a:defRPr/>
              </a:pPr>
              <a:t>05/11/2025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3445F48-3446-4FB0-88BE-B3679A1B7DE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277581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05/11/2025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67232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8" r:id="rId1"/>
    <p:sldLayoutId id="2147483879" r:id="rId2"/>
    <p:sldLayoutId id="2147483880" r:id="rId3"/>
    <p:sldLayoutId id="2147483881" r:id="rId4"/>
    <p:sldLayoutId id="2147483882" r:id="rId5"/>
    <p:sldLayoutId id="2147483883" r:id="rId6"/>
    <p:sldLayoutId id="2147483884" r:id="rId7"/>
    <p:sldLayoutId id="2147483885" r:id="rId8"/>
    <p:sldLayoutId id="2147483886" r:id="rId9"/>
    <p:sldLayoutId id="2147483887" r:id="rId10"/>
    <p:sldLayoutId id="2147483888" r:id="rId11"/>
    <p:sldLayoutId id="2147483889" r:id="rId12"/>
    <p:sldLayoutId id="2147483890" r:id="rId13"/>
    <p:sldLayoutId id="2147483891" r:id="rId14"/>
    <p:sldLayoutId id="2147483892" r:id="rId15"/>
    <p:sldLayoutId id="2147483893" r:id="rId16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hf hdr="0" ftr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sforcare.org.uk/Support-for-leaders-and-managers/Developing-leaders-and-managers/Manager-induction-standards/4-Effective-Communication.aspx" TargetMode="External"/><Relationship Id="rId2" Type="http://schemas.openxmlformats.org/officeDocument/2006/relationships/hyperlink" Target="https://library.leeds.ac.uk/info/14011/personal_skills/113/personal_swot_analysi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rcm.org.uk/student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satMod val="92000"/>
                <a:lumMod val="120000"/>
              </a:schemeClr>
            </a:gs>
            <a:gs pos="100000">
              <a:schemeClr val="bg1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90" name="Rectangle 6189">
            <a:extLst>
              <a:ext uri="{FF2B5EF4-FFF2-40B4-BE49-F238E27FC236}">
                <a16:creationId xmlns:a16="http://schemas.microsoft.com/office/drawing/2014/main" id="{82FDEACC-D224-4F5B-A0BE-6581493C3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6192" name="Rectangle 6191">
            <a:extLst>
              <a:ext uri="{FF2B5EF4-FFF2-40B4-BE49-F238E27FC236}">
                <a16:creationId xmlns:a16="http://schemas.microsoft.com/office/drawing/2014/main" id="{567B8489-9450-4A50-94AF-90283270FF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8229600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194" name="Freeform 5">
            <a:extLst>
              <a:ext uri="{FF2B5EF4-FFF2-40B4-BE49-F238E27FC236}">
                <a16:creationId xmlns:a16="http://schemas.microsoft.com/office/drawing/2014/main" id="{9D81556A-CBCA-4ADE-9ACA-F18F2F5E31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659027"/>
            <a:ext cx="9042690" cy="1035152"/>
          </a:xfrm>
          <a:custGeom>
            <a:avLst/>
            <a:gdLst>
              <a:gd name="T0" fmla="*/ 1900 w 1902"/>
              <a:gd name="T1" fmla="*/ 77 h 163"/>
              <a:gd name="T2" fmla="*/ 1826 w 1902"/>
              <a:gd name="T3" fmla="*/ 3 h 163"/>
              <a:gd name="T4" fmla="*/ 1825 w 1902"/>
              <a:gd name="T5" fmla="*/ 2 h 163"/>
              <a:gd name="T6" fmla="*/ 1819 w 1902"/>
              <a:gd name="T7" fmla="*/ 0 h 163"/>
              <a:gd name="T8" fmla="*/ 1363 w 1902"/>
              <a:gd name="T9" fmla="*/ 0 h 163"/>
              <a:gd name="T10" fmla="*/ 1348 w 1902"/>
              <a:gd name="T11" fmla="*/ 0 h 163"/>
              <a:gd name="T12" fmla="*/ 1225 w 1902"/>
              <a:gd name="T13" fmla="*/ 0 h 163"/>
              <a:gd name="T14" fmla="*/ 1033 w 1902"/>
              <a:gd name="T15" fmla="*/ 0 h 163"/>
              <a:gd name="T16" fmla="*/ 892 w 1902"/>
              <a:gd name="T17" fmla="*/ 0 h 163"/>
              <a:gd name="T18" fmla="*/ 786 w 1902"/>
              <a:gd name="T19" fmla="*/ 0 h 163"/>
              <a:gd name="T20" fmla="*/ 577 w 1902"/>
              <a:gd name="T21" fmla="*/ 0 h 163"/>
              <a:gd name="T22" fmla="*/ 562 w 1902"/>
              <a:gd name="T23" fmla="*/ 0 h 163"/>
              <a:gd name="T24" fmla="*/ 439 w 1902"/>
              <a:gd name="T25" fmla="*/ 0 h 163"/>
              <a:gd name="T26" fmla="*/ 106 w 1902"/>
              <a:gd name="T27" fmla="*/ 0 h 163"/>
              <a:gd name="T28" fmla="*/ 0 w 1902"/>
              <a:gd name="T29" fmla="*/ 0 h 163"/>
              <a:gd name="T30" fmla="*/ 0 w 1902"/>
              <a:gd name="T31" fmla="*/ 163 h 163"/>
              <a:gd name="T32" fmla="*/ 106 w 1902"/>
              <a:gd name="T33" fmla="*/ 163 h 163"/>
              <a:gd name="T34" fmla="*/ 439 w 1902"/>
              <a:gd name="T35" fmla="*/ 163 h 163"/>
              <a:gd name="T36" fmla="*/ 562 w 1902"/>
              <a:gd name="T37" fmla="*/ 163 h 163"/>
              <a:gd name="T38" fmla="*/ 577 w 1902"/>
              <a:gd name="T39" fmla="*/ 163 h 163"/>
              <a:gd name="T40" fmla="*/ 786 w 1902"/>
              <a:gd name="T41" fmla="*/ 163 h 163"/>
              <a:gd name="T42" fmla="*/ 892 w 1902"/>
              <a:gd name="T43" fmla="*/ 163 h 163"/>
              <a:gd name="T44" fmla="*/ 1033 w 1902"/>
              <a:gd name="T45" fmla="*/ 163 h 163"/>
              <a:gd name="T46" fmla="*/ 1225 w 1902"/>
              <a:gd name="T47" fmla="*/ 163 h 163"/>
              <a:gd name="T48" fmla="*/ 1348 w 1902"/>
              <a:gd name="T49" fmla="*/ 163 h 163"/>
              <a:gd name="T50" fmla="*/ 1363 w 1902"/>
              <a:gd name="T51" fmla="*/ 163 h 163"/>
              <a:gd name="T52" fmla="*/ 1819 w 1902"/>
              <a:gd name="T53" fmla="*/ 163 h 163"/>
              <a:gd name="T54" fmla="*/ 1825 w 1902"/>
              <a:gd name="T55" fmla="*/ 161 h 163"/>
              <a:gd name="T56" fmla="*/ 1826 w 1902"/>
              <a:gd name="T57" fmla="*/ 160 h 163"/>
              <a:gd name="T58" fmla="*/ 1900 w 1902"/>
              <a:gd name="T59" fmla="*/ 86 h 163"/>
              <a:gd name="T60" fmla="*/ 1900 w 1902"/>
              <a:gd name="T61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1902" h="163">
                <a:moveTo>
                  <a:pt x="1900" y="77"/>
                </a:moveTo>
                <a:cubicBezTo>
                  <a:pt x="1826" y="3"/>
                  <a:pt x="1826" y="3"/>
                  <a:pt x="1826" y="3"/>
                </a:cubicBezTo>
                <a:cubicBezTo>
                  <a:pt x="1825" y="2"/>
                  <a:pt x="1825" y="2"/>
                  <a:pt x="1825" y="2"/>
                </a:cubicBezTo>
                <a:cubicBezTo>
                  <a:pt x="1823" y="1"/>
                  <a:pt x="1821" y="0"/>
                  <a:pt x="1819" y="0"/>
                </a:cubicBezTo>
                <a:cubicBezTo>
                  <a:pt x="1363" y="0"/>
                  <a:pt x="1363" y="0"/>
                  <a:pt x="1363" y="0"/>
                </a:cubicBezTo>
                <a:cubicBezTo>
                  <a:pt x="1348" y="0"/>
                  <a:pt x="1348" y="0"/>
                  <a:pt x="1348" y="0"/>
                </a:cubicBezTo>
                <a:cubicBezTo>
                  <a:pt x="1225" y="0"/>
                  <a:pt x="1225" y="0"/>
                  <a:pt x="1225" y="0"/>
                </a:cubicBezTo>
                <a:cubicBezTo>
                  <a:pt x="1033" y="0"/>
                  <a:pt x="1033" y="0"/>
                  <a:pt x="1033" y="0"/>
                </a:cubicBezTo>
                <a:cubicBezTo>
                  <a:pt x="892" y="0"/>
                  <a:pt x="892" y="0"/>
                  <a:pt x="892" y="0"/>
                </a:cubicBezTo>
                <a:cubicBezTo>
                  <a:pt x="786" y="0"/>
                  <a:pt x="786" y="0"/>
                  <a:pt x="786" y="0"/>
                </a:cubicBezTo>
                <a:cubicBezTo>
                  <a:pt x="577" y="0"/>
                  <a:pt x="577" y="0"/>
                  <a:pt x="577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39" y="0"/>
                  <a:pt x="439" y="0"/>
                  <a:pt x="439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39" y="163"/>
                  <a:pt x="439" y="163"/>
                  <a:pt x="439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7" y="163"/>
                  <a:pt x="577" y="163"/>
                  <a:pt x="577" y="163"/>
                </a:cubicBezTo>
                <a:cubicBezTo>
                  <a:pt x="786" y="163"/>
                  <a:pt x="786" y="163"/>
                  <a:pt x="786" y="163"/>
                </a:cubicBezTo>
                <a:cubicBezTo>
                  <a:pt x="892" y="163"/>
                  <a:pt x="892" y="163"/>
                  <a:pt x="892" y="163"/>
                </a:cubicBezTo>
                <a:cubicBezTo>
                  <a:pt x="1033" y="163"/>
                  <a:pt x="1033" y="163"/>
                  <a:pt x="1033" y="163"/>
                </a:cubicBezTo>
                <a:cubicBezTo>
                  <a:pt x="1225" y="163"/>
                  <a:pt x="1225" y="163"/>
                  <a:pt x="1225" y="163"/>
                </a:cubicBezTo>
                <a:cubicBezTo>
                  <a:pt x="1348" y="163"/>
                  <a:pt x="1348" y="163"/>
                  <a:pt x="1348" y="163"/>
                </a:cubicBezTo>
                <a:cubicBezTo>
                  <a:pt x="1363" y="163"/>
                  <a:pt x="1363" y="163"/>
                  <a:pt x="1363" y="163"/>
                </a:cubicBezTo>
                <a:cubicBezTo>
                  <a:pt x="1819" y="163"/>
                  <a:pt x="1819" y="163"/>
                  <a:pt x="1819" y="163"/>
                </a:cubicBezTo>
                <a:cubicBezTo>
                  <a:pt x="1821" y="163"/>
                  <a:pt x="1823" y="162"/>
                  <a:pt x="1825" y="161"/>
                </a:cubicBezTo>
                <a:cubicBezTo>
                  <a:pt x="1825" y="160"/>
                  <a:pt x="1825" y="160"/>
                  <a:pt x="1826" y="160"/>
                </a:cubicBezTo>
                <a:cubicBezTo>
                  <a:pt x="1900" y="86"/>
                  <a:pt x="1900" y="86"/>
                  <a:pt x="1900" y="86"/>
                </a:cubicBezTo>
                <a:cubicBezTo>
                  <a:pt x="1902" y="83"/>
                  <a:pt x="1902" y="79"/>
                  <a:pt x="1900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838542" y="982516"/>
            <a:ext cx="779767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None/>
            </a:pPr>
            <a:fld id="{AE6B05AB-4810-4491-ACB1-BBF1B714F398}" type="slidenum">
              <a:rPr lang="en-GB" altLang="en-US" sz="1800">
                <a:cs typeface="Arial" panose="020B0604020202020204" pitchFamily="34" charset="0"/>
              </a:rPr>
              <a:pPr fontAlgn="base"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None/>
              </a:pPr>
              <a:t>1</a:t>
            </a:fld>
            <a:endParaRPr lang="en-GB" altLang="en-US" sz="1800"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866" y="2032000"/>
            <a:ext cx="7145867" cy="3879222"/>
          </a:xfrm>
        </p:spPr>
        <p:txBody>
          <a:bodyPr>
            <a:normAutofit/>
          </a:bodyPr>
          <a:lstStyle/>
          <a:p>
            <a:pPr>
              <a:buClr>
                <a:srgbClr val="FFD002"/>
              </a:buClr>
            </a:pPr>
            <a:r>
              <a:rPr lang="en-GB" altLang="en-US" u="sng">
                <a:solidFill>
                  <a:srgbClr val="FEFFFF"/>
                </a:solidFill>
              </a:rPr>
              <a:t>Module Title: </a:t>
            </a:r>
            <a:r>
              <a:rPr lang="en-GB" altLang="en-US">
                <a:solidFill>
                  <a:srgbClr val="FEFFFF"/>
                </a:solidFill>
              </a:rPr>
              <a:t>Professional Career Development within H&amp;SC</a:t>
            </a:r>
          </a:p>
          <a:p>
            <a:pPr>
              <a:buClr>
                <a:srgbClr val="FFD002"/>
              </a:buClr>
            </a:pPr>
            <a:r>
              <a:rPr lang="en-GB" altLang="en-US" u="sng">
                <a:solidFill>
                  <a:srgbClr val="FEFFFF"/>
                </a:solidFill>
              </a:rPr>
              <a:t>Module Number</a:t>
            </a:r>
            <a:r>
              <a:rPr lang="en-GB" altLang="en-US">
                <a:solidFill>
                  <a:srgbClr val="FEFFFF"/>
                </a:solidFill>
              </a:rPr>
              <a:t>: </a:t>
            </a:r>
            <a:r>
              <a:rPr lang="en-GB" altLang="en-US" b="1" i="1">
                <a:solidFill>
                  <a:srgbClr val="FEFFFF"/>
                </a:solidFill>
              </a:rPr>
              <a:t>LCHS 4009 (LON)</a:t>
            </a:r>
          </a:p>
          <a:p>
            <a:pPr>
              <a:buClr>
                <a:srgbClr val="FFD002"/>
              </a:buClr>
            </a:pPr>
            <a:r>
              <a:rPr lang="en-GB" altLang="en-US" u="sng">
                <a:solidFill>
                  <a:srgbClr val="FEFFFF"/>
                </a:solidFill>
              </a:rPr>
              <a:t>Assignment No</a:t>
            </a:r>
            <a:r>
              <a:rPr lang="en-GB" altLang="en-US" b="1" i="1">
                <a:solidFill>
                  <a:srgbClr val="FEFFFF"/>
                </a:solidFill>
              </a:rPr>
              <a:t>:     ASSIGNMENT 1</a:t>
            </a:r>
          </a:p>
          <a:p>
            <a:pPr>
              <a:buClr>
                <a:srgbClr val="FFD002"/>
              </a:buClr>
            </a:pPr>
            <a:r>
              <a:rPr lang="en-GB" altLang="en-US" u="sng">
                <a:solidFill>
                  <a:srgbClr val="FEFFFF"/>
                </a:solidFill>
              </a:rPr>
              <a:t>Student Name</a:t>
            </a:r>
            <a:r>
              <a:rPr lang="en-GB" altLang="en-US" b="1" i="1">
                <a:solidFill>
                  <a:srgbClr val="FEFFFF"/>
                </a:solidFill>
              </a:rPr>
              <a:t>: Samantha Martin</a:t>
            </a:r>
          </a:p>
          <a:p>
            <a:pPr>
              <a:buClr>
                <a:srgbClr val="FFD002"/>
              </a:buClr>
            </a:pPr>
            <a:r>
              <a:rPr lang="en-GB" altLang="en-US" u="sng">
                <a:solidFill>
                  <a:srgbClr val="FEFFFF"/>
                </a:solidFill>
              </a:rPr>
              <a:t>Student ID: 2416089</a:t>
            </a:r>
            <a:endParaRPr lang="en-GB" altLang="en-US" b="1" i="1">
              <a:solidFill>
                <a:srgbClr val="FEFFFF"/>
              </a:solidFill>
            </a:endParaRPr>
          </a:p>
          <a:p>
            <a:pPr>
              <a:buClr>
                <a:srgbClr val="FFD002"/>
              </a:buClr>
            </a:pPr>
            <a:r>
              <a:rPr lang="en-GB" altLang="en-US" u="sng">
                <a:solidFill>
                  <a:srgbClr val="FEFFFF"/>
                </a:solidFill>
              </a:rPr>
              <a:t>Lecturer’s Name</a:t>
            </a:r>
            <a:r>
              <a:rPr lang="en-GB" altLang="en-US" b="1" i="1">
                <a:solidFill>
                  <a:srgbClr val="FEFFFF"/>
                </a:solidFill>
              </a:rPr>
              <a:t>: Odette Jack</a:t>
            </a:r>
          </a:p>
          <a:p>
            <a:pPr>
              <a:buClr>
                <a:srgbClr val="FFD002"/>
              </a:buClr>
            </a:pPr>
            <a:endParaRPr lang="en-GB" altLang="en-US" b="1" i="1">
              <a:solidFill>
                <a:srgbClr val="FEFFFF"/>
              </a:solidFill>
            </a:endParaRPr>
          </a:p>
          <a:p>
            <a:pPr>
              <a:buClr>
                <a:srgbClr val="FFD002"/>
              </a:buClr>
            </a:pPr>
            <a:endParaRPr lang="en-GB" altLang="en-US" b="1" i="1">
              <a:solidFill>
                <a:srgbClr val="FEFFFF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E14DE17-6878-30EA-0F6E-D03C910381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13057" y="3309602"/>
            <a:ext cx="3001931" cy="1307292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361612" y="6130437"/>
            <a:ext cx="1146283" cy="370396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9C9D1F96-3DE6-40B6-9DCF-E50C656CAE8D}" type="datetime1">
              <a:rPr lang="en-GB" altLang="en-US">
                <a:latin typeface="Myriad Pro"/>
              </a:rPr>
              <a:pPr>
                <a:spcAft>
                  <a:spcPts val="600"/>
                </a:spcAft>
                <a:defRPr/>
              </a:pPr>
              <a:t>05/11/2025</a:t>
            </a:fld>
            <a:endParaRPr lang="en-GB" altLang="en-US">
              <a:latin typeface="Myriad Pro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D306B45-25EE-434D-ABA9-A27B79320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6019" y="942108"/>
            <a:ext cx="3256550" cy="4969113"/>
          </a:xfrm>
        </p:spPr>
        <p:txBody>
          <a:bodyPr anchor="ctr">
            <a:normAutofit/>
          </a:bodyPr>
          <a:lstStyle/>
          <a:p>
            <a:r>
              <a:rPr lang="en-GB" sz="3300" b="1">
                <a:solidFill>
                  <a:schemeClr val="tx2">
                    <a:lumMod val="75000"/>
                  </a:schemeClr>
                </a:solidFill>
              </a:rPr>
              <a:t>Acknowledge use of AI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A42F85E-4939-431E-8B4A-EC07C8E0A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51790" y="3246438"/>
            <a:ext cx="596886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9AFB928A-D6AD-4F2A-B2DD-923741E90643}" type="slidenum">
              <a:rPr lang="en-GB" altLang="en-US" sz="1900">
                <a:solidFill>
                  <a:schemeClr val="accent1"/>
                </a:solidFill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</a:t>
            </a:fld>
            <a:endParaRPr lang="en-GB" altLang="en-US" sz="1900">
              <a:solidFill>
                <a:schemeClr val="accent1"/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7EBB3F9-D6F7-4F6A-8843-9FEBA15E4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71831"/>
            <a:ext cx="0" cy="3200400"/>
          </a:xfrm>
          <a:prstGeom prst="line">
            <a:avLst/>
          </a:prstGeom>
          <a:ln w="158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156285" y="6130437"/>
            <a:ext cx="1146283" cy="370396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30226994-B490-4403-8CE4-43D4FD570BBD}" type="datetime1">
              <a:rPr lang="en-GB" altLang="en-US">
                <a:solidFill>
                  <a:schemeClr val="tx1">
                    <a:alpha val="70000"/>
                  </a:schemeClr>
                </a:solidFill>
              </a:rPr>
              <a:pPr>
                <a:spcAft>
                  <a:spcPts val="600"/>
                </a:spcAft>
                <a:defRPr/>
              </a:pPr>
              <a:t>05/11/2025</a:t>
            </a:fld>
            <a:endParaRPr lang="en-GB" altLang="en-US">
              <a:solidFill>
                <a:schemeClr val="tx1">
                  <a:alpha val="70000"/>
                </a:schemeClr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D2B17EF-74EB-4C33-B2E2-8E727B2E7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009967" y="0"/>
            <a:ext cx="6176982" cy="6853245"/>
            <a:chOff x="2487613" y="285750"/>
            <a:chExt cx="2428876" cy="5654676"/>
          </a:xfrm>
          <a:solidFill>
            <a:schemeClr val="bg1">
              <a:alpha val="30000"/>
            </a:schemeClr>
          </a:solidFill>
        </p:grpSpPr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0A5F1F8A-3206-4B86-883F-65E98BB6E4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6935F8C7-CC88-4243-9786-F3CDBF04A0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9AF7BAD9-71B3-40D8-A089-EFF7FE67BD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6467094F-AEF0-4D3B-BB76-8B3C1F08B9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36F56AF9-DEF1-44E7-BF42-6AAC1AA9D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A43EBE71-20BA-4A40-A513-516678089D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1DB39648-7B38-4D0B-93C5-048EC4A45C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8DD2661F-DE5F-45EA-B30B-7C6589638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ABF0A0E5-E68E-4183-A913-228692FD85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615D8F55-8ACD-4EFE-A832-06E785479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0FDF4201-8CEC-474B-A6B1-88039B7041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0F60AEA4-B25F-417E-93FC-59686DFBE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D09FF-04AE-863D-9637-E0C72C8D8B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9062" y="942108"/>
            <a:ext cx="6455549" cy="496911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.No AI used</a:t>
            </a:r>
          </a:p>
        </p:txBody>
      </p:sp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437CAAEC-4CD3-D3A1-CC31-1121EF7CC7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Overview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5FF0828E-3873-85A7-99B1-9569FFB07C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4060825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altLang="en-US" dirty="0"/>
              <a:t>-Introduction </a:t>
            </a:r>
          </a:p>
          <a:p>
            <a:pPr marL="0" indent="0">
              <a:buNone/>
              <a:defRPr/>
            </a:pPr>
            <a:r>
              <a:rPr lang="en-GB" altLang="en-US" dirty="0"/>
              <a:t>-What is a SWOT analysis</a:t>
            </a:r>
          </a:p>
          <a:p>
            <a:pPr marL="0" indent="0">
              <a:buNone/>
              <a:defRPr/>
            </a:pPr>
            <a:r>
              <a:rPr lang="en-GB" altLang="en-US" dirty="0"/>
              <a:t>-My personal SWOT</a:t>
            </a:r>
          </a:p>
          <a:p>
            <a:pPr marL="0" indent="0">
              <a:buNone/>
              <a:defRPr/>
            </a:pPr>
            <a:r>
              <a:rPr lang="en-GB" altLang="en-US" dirty="0"/>
              <a:t>-How I will use my strengths to develop</a:t>
            </a:r>
          </a:p>
          <a:p>
            <a:pPr marL="0" indent="0">
              <a:buNone/>
              <a:defRPr/>
            </a:pPr>
            <a:r>
              <a:rPr lang="en-GB" altLang="en-US" dirty="0"/>
              <a:t>-Opportunities available for my growth</a:t>
            </a:r>
          </a:p>
          <a:p>
            <a:pPr marL="0" indent="0">
              <a:buNone/>
              <a:defRPr/>
            </a:pPr>
            <a:r>
              <a:rPr lang="en-GB" altLang="en-US" dirty="0"/>
              <a:t>-Conclusion </a:t>
            </a:r>
          </a:p>
          <a:p>
            <a:pPr marL="0" indent="0">
              <a:buNone/>
              <a:defRPr/>
            </a:pPr>
            <a:r>
              <a:rPr lang="en-GB" altLang="en-US" dirty="0"/>
              <a:t>-References </a:t>
            </a: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6534C0-F26B-E03E-B6DE-F41139592B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 smtClean="0"/>
              <a:pPr>
                <a:defRPr/>
              </a:pPr>
              <a:t>05/11/2025</a:t>
            </a:fld>
            <a:endParaRPr lang="en-GB" altLang="en-US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BF6032E4-8687-CDA8-6A56-B310EB9F7A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3F62C13-3DF8-4B55-9E1B-D07C54478AE3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01" name="Rectangle 8200">
            <a:extLst>
              <a:ext uri="{FF2B5EF4-FFF2-40B4-BE49-F238E27FC236}">
                <a16:creationId xmlns:a16="http://schemas.microsoft.com/office/drawing/2014/main" id="{0A46F010-D160-4609-8979-FFD8C1EA6C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94" name="Title 1">
            <a:extLst>
              <a:ext uri="{FF2B5EF4-FFF2-40B4-BE49-F238E27FC236}">
                <a16:creationId xmlns:a16="http://schemas.microsoft.com/office/drawing/2014/main" id="{4FF99867-3357-4233-5905-8EE9CCE8E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062" y="624110"/>
            <a:ext cx="8131550" cy="1280890"/>
          </a:xfrm>
        </p:spPr>
        <p:txBody>
          <a:bodyPr>
            <a:normAutofit/>
          </a:bodyPr>
          <a:lstStyle/>
          <a:p>
            <a:r>
              <a:rPr lang="en-GB" altLang="en-US" b="1" dirty="0"/>
              <a:t>Introduction</a:t>
            </a:r>
            <a:endParaRPr lang="en-US" altLang="en-US" b="1" i="1"/>
          </a:p>
        </p:txBody>
      </p:sp>
      <p:sp>
        <p:nvSpPr>
          <p:cNvPr id="8203" name="Rectangle 8202">
            <a:extLst>
              <a:ext uri="{FF2B5EF4-FFF2-40B4-BE49-F238E27FC236}">
                <a16:creationId xmlns:a16="http://schemas.microsoft.com/office/drawing/2014/main" id="{81B8C4F6-C3AC-4C94-8EC7-E4F7B7E9C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285151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205" name="Group 8204">
            <a:extLst>
              <a:ext uri="{FF2B5EF4-FFF2-40B4-BE49-F238E27FC236}">
                <a16:creationId xmlns:a16="http://schemas.microsoft.com/office/drawing/2014/main" id="{0B789310-9859-4942-98C8-3D2F12AAA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  <a:solidFill>
            <a:schemeClr val="tx2">
              <a:lumMod val="60000"/>
              <a:lumOff val="40000"/>
              <a:alpha val="40000"/>
            </a:schemeClr>
          </a:solidFill>
        </p:grpSpPr>
        <p:sp>
          <p:nvSpPr>
            <p:cNvPr id="8206" name="Freeform 11">
              <a:extLst>
                <a:ext uri="{FF2B5EF4-FFF2-40B4-BE49-F238E27FC236}">
                  <a16:creationId xmlns:a16="http://schemas.microsoft.com/office/drawing/2014/main" id="{FE9E5460-2AA9-4786-B69C-23DBEF356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207" name="Freeform 12">
              <a:extLst>
                <a:ext uri="{FF2B5EF4-FFF2-40B4-BE49-F238E27FC236}">
                  <a16:creationId xmlns:a16="http://schemas.microsoft.com/office/drawing/2014/main" id="{E344A2AF-3860-4427-B13E-98021C17AB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208" name="Freeform 13">
              <a:extLst>
                <a:ext uri="{FF2B5EF4-FFF2-40B4-BE49-F238E27FC236}">
                  <a16:creationId xmlns:a16="http://schemas.microsoft.com/office/drawing/2014/main" id="{DDBDD44E-1DC0-48AB-8FEC-E098D91974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209" name="Freeform 14">
              <a:extLst>
                <a:ext uri="{FF2B5EF4-FFF2-40B4-BE49-F238E27FC236}">
                  <a16:creationId xmlns:a16="http://schemas.microsoft.com/office/drawing/2014/main" id="{3151FF3E-5E3F-4D82-A684-0003BACEA8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210" name="Freeform 15">
              <a:extLst>
                <a:ext uri="{FF2B5EF4-FFF2-40B4-BE49-F238E27FC236}">
                  <a16:creationId xmlns:a16="http://schemas.microsoft.com/office/drawing/2014/main" id="{C6CBF27E-7F0C-4489-95A7-82DE1C0460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211" name="Freeform 16">
              <a:extLst>
                <a:ext uri="{FF2B5EF4-FFF2-40B4-BE49-F238E27FC236}">
                  <a16:creationId xmlns:a16="http://schemas.microsoft.com/office/drawing/2014/main" id="{233BE304-221E-425E-A484-4B2E5F405B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212" name="Freeform 17">
              <a:extLst>
                <a:ext uri="{FF2B5EF4-FFF2-40B4-BE49-F238E27FC236}">
                  <a16:creationId xmlns:a16="http://schemas.microsoft.com/office/drawing/2014/main" id="{10D5734E-EAEA-4A08-86A9-39BD5563EC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213" name="Freeform 18">
              <a:extLst>
                <a:ext uri="{FF2B5EF4-FFF2-40B4-BE49-F238E27FC236}">
                  <a16:creationId xmlns:a16="http://schemas.microsoft.com/office/drawing/2014/main" id="{4D47FE86-98D1-4E35-86E4-16E9A19A6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214" name="Freeform 19">
              <a:extLst>
                <a:ext uri="{FF2B5EF4-FFF2-40B4-BE49-F238E27FC236}">
                  <a16:creationId xmlns:a16="http://schemas.microsoft.com/office/drawing/2014/main" id="{F00661F9-B224-4DB1-8EFB-ABF9402BDE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215" name="Freeform 20">
              <a:extLst>
                <a:ext uri="{FF2B5EF4-FFF2-40B4-BE49-F238E27FC236}">
                  <a16:creationId xmlns:a16="http://schemas.microsoft.com/office/drawing/2014/main" id="{679DCB4E-8D36-4B7A-AF0C-8399F113AE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216" name="Freeform 21">
              <a:extLst>
                <a:ext uri="{FF2B5EF4-FFF2-40B4-BE49-F238E27FC236}">
                  <a16:creationId xmlns:a16="http://schemas.microsoft.com/office/drawing/2014/main" id="{4FAD51F6-D24C-4FD6-BEAE-41F0E5A825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217" name="Freeform 22">
              <a:extLst>
                <a:ext uri="{FF2B5EF4-FFF2-40B4-BE49-F238E27FC236}">
                  <a16:creationId xmlns:a16="http://schemas.microsoft.com/office/drawing/2014/main" id="{87AC773F-6D31-458A-9DD7-76566C8A9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8219" name="Group 8218">
            <a:extLst>
              <a:ext uri="{FF2B5EF4-FFF2-40B4-BE49-F238E27FC236}">
                <a16:creationId xmlns:a16="http://schemas.microsoft.com/office/drawing/2014/main" id="{6F1CEC7A-E419-4950-AA57-B00546C29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  <a:solidFill>
            <a:schemeClr val="tx2">
              <a:lumMod val="75000"/>
              <a:alpha val="70000"/>
            </a:schemeClr>
          </a:solidFill>
        </p:grpSpPr>
        <p:sp>
          <p:nvSpPr>
            <p:cNvPr id="8220" name="Freeform 27">
              <a:extLst>
                <a:ext uri="{FF2B5EF4-FFF2-40B4-BE49-F238E27FC236}">
                  <a16:creationId xmlns:a16="http://schemas.microsoft.com/office/drawing/2014/main" id="{7AE7DCD1-5235-45E8-B229-15A3E3962E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221" name="Freeform 28">
              <a:extLst>
                <a:ext uri="{FF2B5EF4-FFF2-40B4-BE49-F238E27FC236}">
                  <a16:creationId xmlns:a16="http://schemas.microsoft.com/office/drawing/2014/main" id="{C82E58C3-65A5-4079-BF94-E675AA410C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222" name="Freeform 29">
              <a:extLst>
                <a:ext uri="{FF2B5EF4-FFF2-40B4-BE49-F238E27FC236}">
                  <a16:creationId xmlns:a16="http://schemas.microsoft.com/office/drawing/2014/main" id="{7AABE1FA-6DC8-4A47-AC5C-F05B9C111C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223" name="Freeform 30">
              <a:extLst>
                <a:ext uri="{FF2B5EF4-FFF2-40B4-BE49-F238E27FC236}">
                  <a16:creationId xmlns:a16="http://schemas.microsoft.com/office/drawing/2014/main" id="{17BB7298-8900-4C67-B800-BD241F019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224" name="Freeform 31">
              <a:extLst>
                <a:ext uri="{FF2B5EF4-FFF2-40B4-BE49-F238E27FC236}">
                  <a16:creationId xmlns:a16="http://schemas.microsoft.com/office/drawing/2014/main" id="{EE3442F8-53C2-490C-94EF-E423ECB95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225" name="Freeform 32">
              <a:extLst>
                <a:ext uri="{FF2B5EF4-FFF2-40B4-BE49-F238E27FC236}">
                  <a16:creationId xmlns:a16="http://schemas.microsoft.com/office/drawing/2014/main" id="{3DBEA916-8B10-493A-8CBF-9B5FA2A4A0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226" name="Freeform 33">
              <a:extLst>
                <a:ext uri="{FF2B5EF4-FFF2-40B4-BE49-F238E27FC236}">
                  <a16:creationId xmlns:a16="http://schemas.microsoft.com/office/drawing/2014/main" id="{248DB27B-F9EA-4F81-A746-7D57B768E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227" name="Freeform 34">
              <a:extLst>
                <a:ext uri="{FF2B5EF4-FFF2-40B4-BE49-F238E27FC236}">
                  <a16:creationId xmlns:a16="http://schemas.microsoft.com/office/drawing/2014/main" id="{998E5C90-2A81-4013-AE09-2023B4407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228" name="Freeform 35">
              <a:extLst>
                <a:ext uri="{FF2B5EF4-FFF2-40B4-BE49-F238E27FC236}">
                  <a16:creationId xmlns:a16="http://schemas.microsoft.com/office/drawing/2014/main" id="{86A8318B-7607-4519-8EEB-C7DD509653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229" name="Freeform 36">
              <a:extLst>
                <a:ext uri="{FF2B5EF4-FFF2-40B4-BE49-F238E27FC236}">
                  <a16:creationId xmlns:a16="http://schemas.microsoft.com/office/drawing/2014/main" id="{5009FB1B-4865-45DB-8727-F012E3ACA5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230" name="Freeform 37">
              <a:extLst>
                <a:ext uri="{FF2B5EF4-FFF2-40B4-BE49-F238E27FC236}">
                  <a16:creationId xmlns:a16="http://schemas.microsoft.com/office/drawing/2014/main" id="{5B209B64-3A98-4B1A-857A-2368AFED67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231" name="Freeform 38">
              <a:extLst>
                <a:ext uri="{FF2B5EF4-FFF2-40B4-BE49-F238E27FC236}">
                  <a16:creationId xmlns:a16="http://schemas.microsoft.com/office/drawing/2014/main" id="{EB3B5D03-7AE3-411C-A820-6844E7D0C6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8233" name="Freeform 11">
            <a:extLst>
              <a:ext uri="{FF2B5EF4-FFF2-40B4-BE49-F238E27FC236}">
                <a16:creationId xmlns:a16="http://schemas.microsoft.com/office/drawing/2014/main" id="{91328346-8BAD-4616-B50B-5CFDA5648D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411452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8196" name="Slide Number Placeholder 4">
            <a:extLst>
              <a:ext uri="{FF2B5EF4-FFF2-40B4-BE49-F238E27FC236}">
                <a16:creationId xmlns:a16="http://schemas.microsoft.com/office/drawing/2014/main" id="{886431FF-65F4-96D9-3AC1-A1CF78A656A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7927" y="3485923"/>
            <a:ext cx="779767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None/>
            </a:pPr>
            <a:fld id="{0ED4D28C-0A3F-4416-BB82-3A291C9C4B30}" type="slidenum">
              <a:rPr lang="en-GB" altLang="en-US" sz="1800">
                <a:cs typeface="Arial" panose="020B0604020202020204" pitchFamily="34" charset="0"/>
              </a:rPr>
              <a:pPr fontAlgn="base"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None/>
              </a:pPr>
              <a:t>4</a:t>
            </a:fld>
            <a:endParaRPr lang="en-GB" altLang="en-US" sz="1800"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7D47917-3C8A-D3F7-6E1D-4C05B41225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73062" y="2133600"/>
            <a:ext cx="8131550" cy="3777622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dirty="0"/>
              <a:t>-I am currently studying health and social care level 4 at University.</a:t>
            </a:r>
          </a:p>
          <a:p>
            <a:pPr marL="0" indent="0">
              <a:buNone/>
              <a:defRPr/>
            </a:pPr>
            <a:r>
              <a:rPr lang="en-GB" dirty="0"/>
              <a:t>-My long term goal is to become a midwife after achieving all my studies. </a:t>
            </a:r>
          </a:p>
          <a:p>
            <a:pPr marL="0" indent="0">
              <a:buNone/>
              <a:defRPr/>
            </a:pPr>
            <a:r>
              <a:rPr lang="en-GB" dirty="0"/>
              <a:t>-This presentation reflects on my personal development including, my strengths, weaknesses, opportunities and threats (SWOT) in being able to complete my journey towards becoming a midwife.</a:t>
            </a:r>
          </a:p>
          <a:p>
            <a:pPr marL="0" indent="0">
              <a:buNone/>
              <a:defRPr/>
            </a:pPr>
            <a:endParaRPr lang="en-GB" b="1" dirty="0"/>
          </a:p>
          <a:p>
            <a:pPr>
              <a:defRPr/>
            </a:pPr>
            <a:endParaRPr lang="en-GB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53B14B-BF33-2508-AD1A-B195373A476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361612" y="6130437"/>
            <a:ext cx="1146283" cy="370396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9C9D1F96-3DE6-40B6-9DCF-E50C656CAE8D}" type="datetime1">
              <a:rPr lang="en-GB" altLang="en-US">
                <a:latin typeface="Myriad Pro"/>
              </a:rPr>
              <a:pPr>
                <a:spcAft>
                  <a:spcPts val="600"/>
                </a:spcAft>
                <a:defRPr/>
              </a:pPr>
              <a:t>05/11/2025</a:t>
            </a:fld>
            <a:endParaRPr lang="en-GB" altLang="en-US">
              <a:latin typeface="Myriad Pro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14299"/>
            <a:ext cx="10972800" cy="1159330"/>
          </a:xfrm>
        </p:spPr>
        <p:txBody>
          <a:bodyPr>
            <a:normAutofit/>
          </a:bodyPr>
          <a:lstStyle/>
          <a:p>
            <a:r>
              <a:rPr lang="en-GB" sz="3200" b="1" dirty="0"/>
              <a:t>What is a SWOT Analysis and why is it important to your personal and professional development?</a:t>
            </a:r>
            <a:endParaRPr lang="en-GB" altLang="en-US" sz="3200" b="1" i="1" dirty="0">
              <a:solidFill>
                <a:srgbClr val="FF0000"/>
              </a:solidFill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1048" y="2025870"/>
            <a:ext cx="8875986" cy="2010102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05/11/2025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5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92D0034-A6BD-AD3D-9856-A1C1A1D0EFDB}"/>
              </a:ext>
            </a:extLst>
          </p:cNvPr>
          <p:cNvSpPr txBox="1">
            <a:spLocks/>
          </p:cNvSpPr>
          <p:nvPr/>
        </p:nvSpPr>
        <p:spPr bwMode="auto">
          <a:xfrm>
            <a:off x="609599" y="1412875"/>
            <a:ext cx="10787743" cy="4103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000" dirty="0"/>
              <a:t>A SWOT analysis is a structured reflective tool to explore abilities and development needs.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2000" dirty="0"/>
          </a:p>
          <a:p>
            <a:pPr>
              <a:defRPr/>
            </a:pPr>
            <a:r>
              <a:rPr lang="en-GB" sz="2000" dirty="0"/>
              <a:t>Strengths</a:t>
            </a:r>
          </a:p>
          <a:p>
            <a:pPr>
              <a:defRPr/>
            </a:pPr>
            <a:r>
              <a:rPr lang="en-GB" sz="2000" dirty="0"/>
              <a:t>Weaknesses</a:t>
            </a:r>
          </a:p>
          <a:p>
            <a:pPr>
              <a:defRPr/>
            </a:pPr>
            <a:r>
              <a:rPr lang="en-GB" sz="2000" dirty="0"/>
              <a:t>Opportunities</a:t>
            </a:r>
          </a:p>
          <a:p>
            <a:pPr>
              <a:defRPr/>
            </a:pPr>
            <a:r>
              <a:rPr lang="en-GB" sz="2000" dirty="0"/>
              <a:t>Threats</a:t>
            </a:r>
          </a:p>
          <a:p>
            <a:pPr>
              <a:defRPr/>
            </a:pPr>
            <a:endParaRPr lang="en-GB" sz="2000" dirty="0"/>
          </a:p>
          <a:p>
            <a:pPr>
              <a:defRPr/>
            </a:pPr>
            <a:r>
              <a:rPr lang="en-GB" sz="2000" dirty="0"/>
              <a:t>This key words helps by supporting your own self-awareness ,useful for setting goals and helps with guiding professional  development.(University of Leeds,2024)</a:t>
            </a:r>
          </a:p>
          <a:p>
            <a:pPr>
              <a:defRPr/>
            </a:pPr>
            <a:r>
              <a:rPr lang="en-GB" sz="2000" dirty="0"/>
              <a:t>SWOT analysis are important for me as it will help me understand what I need to improve on myself and how to achieve my goal.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752" y="310897"/>
            <a:ext cx="10972800" cy="859535"/>
          </a:xfrm>
        </p:spPr>
        <p:txBody>
          <a:bodyPr>
            <a:normAutofit fontScale="90000"/>
          </a:bodyPr>
          <a:lstStyle/>
          <a:p>
            <a:r>
              <a:rPr lang="en-GB" sz="2800" b="1" dirty="0"/>
              <a:t>Describe your own Strengths, Weaknesses, Opportunities, and Threats</a:t>
            </a:r>
            <a:endParaRPr lang="en-GB" sz="10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05/11/2025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6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E6D86FC-4A3E-6173-D8D8-FD370BDE3508}"/>
              </a:ext>
            </a:extLst>
          </p:cNvPr>
          <p:cNvCxnSpPr>
            <a:cxnSpLocks/>
          </p:cNvCxnSpPr>
          <p:nvPr/>
        </p:nvCxnSpPr>
        <p:spPr>
          <a:xfrm>
            <a:off x="1062182" y="3364992"/>
            <a:ext cx="9892330" cy="0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6ED0A35B-0378-4A23-6E8E-0B01671357FF}"/>
              </a:ext>
            </a:extLst>
          </p:cNvPr>
          <p:cNvSpPr txBox="1"/>
          <p:nvPr/>
        </p:nvSpPr>
        <p:spPr>
          <a:xfrm>
            <a:off x="334433" y="1349829"/>
            <a:ext cx="5445879" cy="188329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9050">
            <a:solidFill>
              <a:srgbClr val="4BACC6"/>
            </a:solidFill>
          </a:ln>
        </p:spPr>
        <p:txBody>
          <a:bodyPr wrap="square" rtlCol="0">
            <a:noAutofit/>
          </a:bodyPr>
          <a:lstStyle/>
          <a:p>
            <a:r>
              <a:rPr lang="en-GB" b="1" dirty="0"/>
              <a:t>STRENGTHS</a:t>
            </a:r>
          </a:p>
          <a:p>
            <a:endParaRPr lang="en-GB" sz="1400" b="1" dirty="0"/>
          </a:p>
          <a:p>
            <a:r>
              <a:rPr lang="en-GB" sz="1400" b="1" dirty="0"/>
              <a:t>-Bilingual, communication skills</a:t>
            </a:r>
          </a:p>
          <a:p>
            <a:r>
              <a:rPr lang="en-GB" sz="1400" b="1" dirty="0"/>
              <a:t>-Work experience with vulnerable people</a:t>
            </a:r>
          </a:p>
          <a:p>
            <a:r>
              <a:rPr lang="en-GB" sz="1400" b="1" dirty="0"/>
              <a:t>-Organized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0538F9-C306-0F3E-28E1-89A72A735427}"/>
              </a:ext>
            </a:extLst>
          </p:cNvPr>
          <p:cNvSpPr txBox="1"/>
          <p:nvPr/>
        </p:nvSpPr>
        <p:spPr>
          <a:xfrm>
            <a:off x="6411689" y="1326064"/>
            <a:ext cx="5246910" cy="1883296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/>
              <a:t>WEAKNESSES</a:t>
            </a:r>
          </a:p>
          <a:p>
            <a:r>
              <a:rPr lang="en-GB" sz="1400" b="1" dirty="0"/>
              <a:t>-Patience </a:t>
            </a:r>
          </a:p>
          <a:p>
            <a:r>
              <a:rPr lang="en-GB" sz="1400" b="1" dirty="0"/>
              <a:t>-Concentration skills</a:t>
            </a:r>
          </a:p>
          <a:p>
            <a:r>
              <a:rPr lang="en-GB" sz="1400" b="1" dirty="0"/>
              <a:t>-Not enough qualifications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9BE14E-9AAE-B0FA-CAEF-F687324E6BA7}"/>
              </a:ext>
            </a:extLst>
          </p:cNvPr>
          <p:cNvSpPr txBox="1"/>
          <p:nvPr/>
        </p:nvSpPr>
        <p:spPr>
          <a:xfrm>
            <a:off x="334441" y="3520285"/>
            <a:ext cx="5445871" cy="1883296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/>
              <a:t>OPPORTUNITIES</a:t>
            </a:r>
          </a:p>
          <a:p>
            <a:r>
              <a:rPr lang="en-GB" b="1" dirty="0"/>
              <a:t>-University and studies.</a:t>
            </a:r>
          </a:p>
          <a:p>
            <a:r>
              <a:rPr lang="en-GB" b="1" dirty="0"/>
              <a:t>-Work experience within midwifery sector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AE4A104-A4EE-B803-A9E6-7110FFC0A54D}"/>
              </a:ext>
            </a:extLst>
          </p:cNvPr>
          <p:cNvSpPr txBox="1"/>
          <p:nvPr/>
        </p:nvSpPr>
        <p:spPr>
          <a:xfrm>
            <a:off x="6411689" y="3493008"/>
            <a:ext cx="5246909" cy="1883296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/>
              <a:t>THREATS</a:t>
            </a:r>
          </a:p>
          <a:p>
            <a:r>
              <a:rPr lang="en-GB" sz="1400" b="1" dirty="0"/>
              <a:t>-Time management</a:t>
            </a:r>
          </a:p>
          <a:p>
            <a:r>
              <a:rPr lang="en-GB" sz="1400" b="1" dirty="0"/>
              <a:t>-Balancing work, study and personal life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FCFDF46-9465-2CDC-F3D1-9C91B323CB0E}"/>
              </a:ext>
            </a:extLst>
          </p:cNvPr>
          <p:cNvCxnSpPr>
            <a:cxnSpLocks/>
          </p:cNvCxnSpPr>
          <p:nvPr/>
        </p:nvCxnSpPr>
        <p:spPr>
          <a:xfrm flipV="1">
            <a:off x="6096000" y="1349828"/>
            <a:ext cx="0" cy="4077857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b="1" dirty="0"/>
              <a:t>Using examples: Explain how you could leverage your strengths to overcome your weaknesses and minimise 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My listening and communication skills will help me in working closely with women and families.(Skills for Care,2023)</a:t>
            </a:r>
          </a:p>
          <a:p>
            <a:r>
              <a:rPr lang="en-GB" sz="2000" dirty="0"/>
              <a:t>Being organised will help me with my academic studies </a:t>
            </a:r>
            <a:r>
              <a:rPr lang="en-GB" sz="2000" dirty="0" err="1"/>
              <a:t>andmy</a:t>
            </a:r>
            <a:r>
              <a:rPr lang="en-GB" sz="2000" dirty="0"/>
              <a:t> placement commitments this will then have a positive effect onto my professional outcomes.</a:t>
            </a:r>
          </a:p>
          <a:p>
            <a:r>
              <a:rPr lang="en-GB" sz="2000" dirty="0"/>
              <a:t>Being bilingual allows me to support people from different backgrounds as well as allowing me to have a better understanding when communicating with them.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05/11/2025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416682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b="1" dirty="0"/>
              <a:t>What opportunities are available to you, and how do you utilise them with your strengths?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University workshops can help me by developing my confidence and academic skills in areas such as communication and reflective writing.</a:t>
            </a:r>
          </a:p>
          <a:p>
            <a:r>
              <a:rPr lang="en-GB" sz="2000" dirty="0"/>
              <a:t>Future placements will allow me to achieve real experience within the midwifery sector where I can then apply my communication and organisation strengths.</a:t>
            </a:r>
          </a:p>
          <a:p>
            <a:r>
              <a:rPr lang="en-GB" sz="2000" dirty="0"/>
              <a:t>Mentorship from midwives supports my professional progression.(RCM,2024)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05/11/2025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28600"/>
            <a:ext cx="8229600" cy="1143000"/>
          </a:xfrm>
        </p:spPr>
        <p:txBody>
          <a:bodyPr/>
          <a:lstStyle/>
          <a:p>
            <a:r>
              <a:rPr lang="en-GB" altLang="en-US" b="1"/>
              <a:t>Conclusion</a:t>
            </a:r>
            <a:endParaRPr lang="en-GB" altLang="en-US" b="1" i="1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39163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altLang="en-US" sz="2000" dirty="0"/>
              <a:t>The SWOT analysis helps by guiding my personal and professional development.</a:t>
            </a:r>
          </a:p>
          <a:p>
            <a:pPr marL="0" indent="0" algn="ctr">
              <a:buNone/>
            </a:pPr>
            <a:r>
              <a:rPr lang="en-GB" altLang="en-US" sz="2000" dirty="0"/>
              <a:t>By using my strengths and opportunities in the most productive way I can work towards becoming a midwife as well as achieving my goal.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05/11/2025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9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solidFill>
                  <a:srgbClr val="000000"/>
                </a:solidFill>
              </a:rPr>
              <a:t>References List</a:t>
            </a:r>
            <a:endParaRPr lang="en-GB" altLang="en-US" dirty="0">
              <a:solidFill>
                <a:srgbClr val="FF0000"/>
              </a:solidFill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50070DAB-396E-DF77-4036-1E44F9E2C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199" y="1600201"/>
            <a:ext cx="8707395" cy="1889233"/>
          </a:xfrm>
        </p:spPr>
        <p:txBody>
          <a:bodyPr/>
          <a:lstStyle/>
          <a:p>
            <a:pPr marL="0" indent="0" algn="ctr">
              <a:buNone/>
            </a:pPr>
            <a:r>
              <a:rPr lang="en-GB" altLang="en-US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05/11/2025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10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F7CD630-7DF6-C09C-F675-340D14E2D71A}"/>
              </a:ext>
            </a:extLst>
          </p:cNvPr>
          <p:cNvSpPr txBox="1"/>
          <p:nvPr/>
        </p:nvSpPr>
        <p:spPr>
          <a:xfrm>
            <a:off x="3061506" y="1621487"/>
            <a:ext cx="7873247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University of Leeds (2024) </a:t>
            </a:r>
            <a:r>
              <a:rPr lang="en-GB" b="1" i="1" dirty="0"/>
              <a:t>Personal SWOT Analysis.</a:t>
            </a:r>
            <a:r>
              <a:rPr lang="en-GB" b="1" dirty="0"/>
              <a:t> Available at:</a:t>
            </a:r>
            <a:endParaRPr lang="en-GB" dirty="0"/>
          </a:p>
          <a:p>
            <a:r>
              <a:rPr lang="en-GB" b="1" dirty="0">
                <a:hlinkClick r:id="rId2"/>
              </a:rPr>
              <a:t>https://library.leeds.ac.uk/info/14011/personal_skills/113/personal_swot_analysis</a:t>
            </a:r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Skills for Care (2023) </a:t>
            </a:r>
            <a:r>
              <a:rPr lang="en-GB" b="1" i="1" dirty="0"/>
              <a:t>Effective communication in care.</a:t>
            </a:r>
            <a:r>
              <a:rPr lang="en-GB" b="1" dirty="0"/>
              <a:t> Available at:</a:t>
            </a:r>
            <a:endParaRPr lang="en-GB" dirty="0"/>
          </a:p>
          <a:p>
            <a:r>
              <a:rPr lang="en-GB" b="1" dirty="0">
                <a:hlinkClick r:id="rId3"/>
              </a:rPr>
              <a:t>https://www.skillsforcare.org.uk/Support-for-leaders-and-managers/Developing-leaders-and-managers/Manager-induction-standards/4-Effective-Communication.aspx</a:t>
            </a:r>
            <a:endParaRPr lang="en-GB" b="1" dirty="0"/>
          </a:p>
          <a:p>
            <a:endParaRPr lang="en-GB" dirty="0"/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Royal College of Midwives (2024) </a:t>
            </a:r>
            <a:r>
              <a:rPr lang="en-GB" b="1" i="1" dirty="0"/>
              <a:t>Student midwives – support and guidance.</a:t>
            </a:r>
            <a:r>
              <a:rPr lang="en-GB" b="1" dirty="0"/>
              <a:t> Available at:</a:t>
            </a:r>
            <a:r>
              <a:rPr lang="en-GB" dirty="0"/>
              <a:t> </a:t>
            </a:r>
            <a:r>
              <a:rPr lang="en-GB" b="1" dirty="0">
                <a:hlinkClick r:id="rId4"/>
              </a:rPr>
              <a:t>https://rcm.org.uk/students/</a:t>
            </a:r>
            <a:endParaRPr lang="en-GB" b="1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US" dirty="0"/>
          </a:p>
          <a:p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6580</TotalTime>
  <Words>610</Words>
  <Application>Microsoft Macintosh PowerPoint</Application>
  <PresentationFormat>Widescreen</PresentationFormat>
  <Paragraphs>93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Century Gothic</vt:lpstr>
      <vt:lpstr>Myriad Pro</vt:lpstr>
      <vt:lpstr>Wingdings 3</vt:lpstr>
      <vt:lpstr>Wisp</vt:lpstr>
      <vt:lpstr>PowerPoint Presentation</vt:lpstr>
      <vt:lpstr>Acknowledge use of AI</vt:lpstr>
      <vt:lpstr>Overview</vt:lpstr>
      <vt:lpstr>Introduction</vt:lpstr>
      <vt:lpstr>What is a SWOT Analysis and why is it important to your personal and professional development?</vt:lpstr>
      <vt:lpstr>Describe your own Strengths, Weaknesses, Opportunities, and Threats</vt:lpstr>
      <vt:lpstr>Using examples: Explain how you could leverage your strengths to overcome your weaknesses and minimise threats</vt:lpstr>
      <vt:lpstr>What opportunities are available to you, and how do you utilise them with your strengths?</vt:lpstr>
      <vt:lpstr>Conclusion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Samantha Valentina Martin Jukisz (2416089)</cp:lastModifiedBy>
  <cp:revision>25</cp:revision>
  <dcterms:created xsi:type="dcterms:W3CDTF">2025-02-21T18:28:54Z</dcterms:created>
  <dcterms:modified xsi:type="dcterms:W3CDTF">2025-11-09T22:25:33Z</dcterms:modified>
</cp:coreProperties>
</file>