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ink/ink2.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3.xml" ContentType="application/inkml+xml"/>
  <Override PartName="/ppt/ink/ink4.xml" ContentType="application/inkml+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0" r:id="rId6"/>
    <p:sldMasterId id="2147483662" r:id="rId7"/>
    <p:sldMasterId id="2147483671" r:id="rId8"/>
    <p:sldMasterId id="2147483706" r:id="rId9"/>
  </p:sldMasterIdLst>
  <p:notesMasterIdLst>
    <p:notesMasterId r:id="rId34"/>
  </p:notesMasterIdLst>
  <p:sldIdLst>
    <p:sldId id="260" r:id="rId10"/>
    <p:sldId id="326" r:id="rId11"/>
    <p:sldId id="328" r:id="rId12"/>
    <p:sldId id="316" r:id="rId13"/>
    <p:sldId id="310" r:id="rId14"/>
    <p:sldId id="327" r:id="rId15"/>
    <p:sldId id="319" r:id="rId16"/>
    <p:sldId id="324" r:id="rId17"/>
    <p:sldId id="532" r:id="rId18"/>
    <p:sldId id="533" r:id="rId19"/>
    <p:sldId id="958" r:id="rId20"/>
    <p:sldId id="960" r:id="rId21"/>
    <p:sldId id="526" r:id="rId22"/>
    <p:sldId id="959" r:id="rId23"/>
    <p:sldId id="529" r:id="rId24"/>
    <p:sldId id="332" r:id="rId25"/>
    <p:sldId id="952" r:id="rId26"/>
    <p:sldId id="287" r:id="rId27"/>
    <p:sldId id="269" r:id="rId28"/>
    <p:sldId id="954" r:id="rId29"/>
    <p:sldId id="528" r:id="rId30"/>
    <p:sldId id="961" r:id="rId31"/>
    <p:sldId id="955" r:id="rId32"/>
    <p:sldId id="95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535139-0A15-413E-A028-8A8FEC6080CB}" v="14" dt="2026-10-09T15:37:01.9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79" autoAdjust="0"/>
    <p:restoredTop sz="80576" autoAdjust="0"/>
  </p:normalViewPr>
  <p:slideViewPr>
    <p:cSldViewPr snapToGrid="0">
      <p:cViewPr varScale="1">
        <p:scale>
          <a:sx n="50" d="100"/>
          <a:sy n="50" d="100"/>
        </p:scale>
        <p:origin x="72"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microsoft.com/office/2016/11/relationships/changesInfo" Target="changesInfos/changesInfo1.xml"/><Relationship Id="rId21" Type="http://schemas.openxmlformats.org/officeDocument/2006/relationships/slide" Target="slides/slide12.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b3b4628a-d1d7-4a79-b47e-b6ca4059bab0" providerId="ADAL" clId="{59F8102E-FFF5-48DC-A9C5-4EC0857C3F6A}"/>
    <pc:docChg chg="custSel addSld delSld modSld sldOrd">
      <pc:chgData name="Heddwen Davies" userId="b3b4628a-d1d7-4a79-b47e-b6ca4059bab0" providerId="ADAL" clId="{59F8102E-FFF5-48DC-A9C5-4EC0857C3F6A}" dt="2026-10-09T15:55:06.924" v="44" actId="47"/>
      <pc:docMkLst>
        <pc:docMk/>
      </pc:docMkLst>
      <pc:sldChg chg="addSp modSp mod">
        <pc:chgData name="Heddwen Davies" userId="b3b4628a-d1d7-4a79-b47e-b6ca4059bab0" providerId="ADAL" clId="{59F8102E-FFF5-48DC-A9C5-4EC0857C3F6A}" dt="2026-10-09T15:53:39.634" v="20" actId="14100"/>
        <pc:sldMkLst>
          <pc:docMk/>
          <pc:sldMk cId="2384245686" sldId="260"/>
        </pc:sldMkLst>
        <pc:spChg chg="add mod">
          <ac:chgData name="Heddwen Davies" userId="b3b4628a-d1d7-4a79-b47e-b6ca4059bab0" providerId="ADAL" clId="{59F8102E-FFF5-48DC-A9C5-4EC0857C3F6A}" dt="2026-10-09T15:53:39.634" v="20" actId="14100"/>
          <ac:spMkLst>
            <pc:docMk/>
            <pc:sldMk cId="2384245686" sldId="260"/>
            <ac:spMk id="2" creationId="{73B9948B-02A8-759E-5FD7-178713CD6BB7}"/>
          </ac:spMkLst>
        </pc:spChg>
      </pc:sldChg>
      <pc:sldChg chg="del">
        <pc:chgData name="Heddwen Davies" userId="b3b4628a-d1d7-4a79-b47e-b6ca4059bab0" providerId="ADAL" clId="{59F8102E-FFF5-48DC-A9C5-4EC0857C3F6A}" dt="2026-10-09T15:54:32.978" v="42" actId="47"/>
        <pc:sldMkLst>
          <pc:docMk/>
          <pc:sldMk cId="3418027050" sldId="288"/>
        </pc:sldMkLst>
      </pc:sldChg>
      <pc:sldChg chg="modSp mod">
        <pc:chgData name="Heddwen Davies" userId="b3b4628a-d1d7-4a79-b47e-b6ca4059bab0" providerId="ADAL" clId="{59F8102E-FFF5-48DC-A9C5-4EC0857C3F6A}" dt="2026-10-09T15:54:11.923" v="41" actId="20577"/>
        <pc:sldMkLst>
          <pc:docMk/>
          <pc:sldMk cId="3783910523" sldId="326"/>
        </pc:sldMkLst>
        <pc:spChg chg="mod">
          <ac:chgData name="Heddwen Davies" userId="b3b4628a-d1d7-4a79-b47e-b6ca4059bab0" providerId="ADAL" clId="{59F8102E-FFF5-48DC-A9C5-4EC0857C3F6A}" dt="2026-10-09T15:54:11.923" v="41" actId="20577"/>
          <ac:spMkLst>
            <pc:docMk/>
            <pc:sldMk cId="3783910523" sldId="326"/>
            <ac:spMk id="3" creationId="{C19F2674-5B3D-14AF-6095-72D4A80D4E12}"/>
          </ac:spMkLst>
        </pc:spChg>
      </pc:sldChg>
      <pc:sldChg chg="ord">
        <pc:chgData name="Heddwen Davies" userId="b3b4628a-d1d7-4a79-b47e-b6ca4059bab0" providerId="ADAL" clId="{59F8102E-FFF5-48DC-A9C5-4EC0857C3F6A}" dt="2026-10-09T15:45:16.594" v="14"/>
        <pc:sldMkLst>
          <pc:docMk/>
          <pc:sldMk cId="332138239" sldId="528"/>
        </pc:sldMkLst>
      </pc:sldChg>
      <pc:sldChg chg="del">
        <pc:chgData name="Heddwen Davies" userId="b3b4628a-d1d7-4a79-b47e-b6ca4059bab0" providerId="ADAL" clId="{59F8102E-FFF5-48DC-A9C5-4EC0857C3F6A}" dt="2026-10-09T15:55:06.924" v="44" actId="47"/>
        <pc:sldMkLst>
          <pc:docMk/>
          <pc:sldMk cId="3945162220" sldId="531"/>
        </pc:sldMkLst>
      </pc:sldChg>
      <pc:sldChg chg="modAnim">
        <pc:chgData name="Heddwen Davies" userId="b3b4628a-d1d7-4a79-b47e-b6ca4059bab0" providerId="ADAL" clId="{59F8102E-FFF5-48DC-A9C5-4EC0857C3F6A}" dt="2026-10-09T15:27:38.364" v="5"/>
        <pc:sldMkLst>
          <pc:docMk/>
          <pc:sldMk cId="2414883115" sldId="532"/>
        </pc:sldMkLst>
      </pc:sldChg>
      <pc:sldChg chg="modAnim">
        <pc:chgData name="Heddwen Davies" userId="b3b4628a-d1d7-4a79-b47e-b6ca4059bab0" providerId="ADAL" clId="{59F8102E-FFF5-48DC-A9C5-4EC0857C3F6A}" dt="2026-10-09T15:28:19.154" v="8"/>
        <pc:sldMkLst>
          <pc:docMk/>
          <pc:sldMk cId="1815717000" sldId="533"/>
        </pc:sldMkLst>
      </pc:sldChg>
      <pc:sldChg chg="del">
        <pc:chgData name="Heddwen Davies" userId="b3b4628a-d1d7-4a79-b47e-b6ca4059bab0" providerId="ADAL" clId="{59F8102E-FFF5-48DC-A9C5-4EC0857C3F6A}" dt="2026-10-09T15:54:34.768" v="43" actId="47"/>
        <pc:sldMkLst>
          <pc:docMk/>
          <pc:sldMk cId="3697293693" sldId="956"/>
        </pc:sldMkLst>
      </pc:sldChg>
      <pc:sldChg chg="modSp">
        <pc:chgData name="Heddwen Davies" userId="b3b4628a-d1d7-4a79-b47e-b6ca4059bab0" providerId="ADAL" clId="{59F8102E-FFF5-48DC-A9C5-4EC0857C3F6A}" dt="2026-10-09T15:19:12.241" v="1"/>
        <pc:sldMkLst>
          <pc:docMk/>
          <pc:sldMk cId="3031383658" sldId="959"/>
        </pc:sldMkLst>
        <pc:spChg chg="mod">
          <ac:chgData name="Heddwen Davies" userId="b3b4628a-d1d7-4a79-b47e-b6ca4059bab0" providerId="ADAL" clId="{59F8102E-FFF5-48DC-A9C5-4EC0857C3F6A}" dt="2026-10-09T15:19:12.241" v="1"/>
          <ac:spMkLst>
            <pc:docMk/>
            <pc:sldMk cId="3031383658" sldId="959"/>
            <ac:spMk id="2" creationId="{5E012F3D-EB27-02AD-B10A-F5C6516803B9}"/>
          </ac:spMkLst>
        </pc:spChg>
      </pc:sldChg>
      <pc:sldChg chg="modSp">
        <pc:chgData name="Heddwen Davies" userId="b3b4628a-d1d7-4a79-b47e-b6ca4059bab0" providerId="ADAL" clId="{59F8102E-FFF5-48DC-A9C5-4EC0857C3F6A}" dt="2026-10-09T15:32:59.461" v="11" actId="20578"/>
        <pc:sldMkLst>
          <pc:docMk/>
          <pc:sldMk cId="2456908182" sldId="960"/>
        </pc:sldMkLst>
        <pc:spChg chg="mod">
          <ac:chgData name="Heddwen Davies" userId="b3b4628a-d1d7-4a79-b47e-b6ca4059bab0" providerId="ADAL" clId="{59F8102E-FFF5-48DC-A9C5-4EC0857C3F6A}" dt="2026-10-09T15:31:25.746" v="10" actId="20578"/>
          <ac:spMkLst>
            <pc:docMk/>
            <pc:sldMk cId="2456908182" sldId="960"/>
            <ac:spMk id="2" creationId="{428FA3FA-C086-273D-AE8E-7423DA579B7A}"/>
          </ac:spMkLst>
        </pc:spChg>
        <pc:spChg chg="mod">
          <ac:chgData name="Heddwen Davies" userId="b3b4628a-d1d7-4a79-b47e-b6ca4059bab0" providerId="ADAL" clId="{59F8102E-FFF5-48DC-A9C5-4EC0857C3F6A}" dt="2026-10-09T15:32:59.461" v="11" actId="20578"/>
          <ac:spMkLst>
            <pc:docMk/>
            <pc:sldMk cId="2456908182" sldId="960"/>
            <ac:spMk id="3" creationId="{2228587F-18E0-DE14-1A14-739ECF720F11}"/>
          </ac:spMkLst>
        </pc:spChg>
      </pc:sldChg>
      <pc:sldChg chg="add">
        <pc:chgData name="Heddwen Davies" userId="b3b4628a-d1d7-4a79-b47e-b6ca4059bab0" providerId="ADAL" clId="{59F8102E-FFF5-48DC-A9C5-4EC0857C3F6A}" dt="2026-10-09T15:37:01.927" v="13"/>
        <pc:sldMkLst>
          <pc:docMk/>
          <pc:sldMk cId="1462088174" sldId="961"/>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223"/>
    </inkml:context>
    <inkml:brush xml:id="br0">
      <inkml:brushProperty name="width" value="0.1" units="cm"/>
      <inkml:brushProperty name="height" value="0.1" units="cm"/>
      <inkml:brushProperty name="color" value="#AE198D"/>
      <inkml:brushProperty name="inkEffects" value="galaxy"/>
      <inkml:brushProperty name="anchorX" value="1627.14233"/>
      <inkml:brushProperty name="anchorY" value="1214.64087"/>
      <inkml:brushProperty name="scaleFactor" value="0.5"/>
    </inkml:brush>
  </inkml:definitions>
  <inkml:trace contextRef="#ctx0" brushRef="#br0">1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623"/>
    </inkml:context>
    <inkml:brush xml:id="br0">
      <inkml:brushProperty name="width" value="0.1" units="cm"/>
      <inkml:brushProperty name="height" value="0.1" units="cm"/>
      <inkml:brushProperty name="color" value="#AE198D"/>
      <inkml:brushProperty name="inkEffects" value="galaxy"/>
      <inkml:brushProperty name="anchorX" value="357.1423"/>
      <inkml:brushProperty name="anchorY" value="-55.35919"/>
      <inkml:brushProperty name="scaleFactor" value="0.5"/>
    </inkml:brush>
  </inkml:definitions>
  <inkml:trace contextRef="#ctx0" brushRef="#br0">1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223"/>
    </inkml:context>
    <inkml:brush xml:id="br0">
      <inkml:brushProperty name="width" value="0.1" units="cm"/>
      <inkml:brushProperty name="height" value="0.1" units="cm"/>
      <inkml:brushProperty name="color" value="#AE198D"/>
      <inkml:brushProperty name="inkEffects" value="galaxy"/>
      <inkml:brushProperty name="anchorX" value="1627.14233"/>
      <inkml:brushProperty name="anchorY" value="1214.64087"/>
      <inkml:brushProperty name="scaleFactor" value="0.5"/>
    </inkml:brush>
  </inkml:definitions>
  <inkml:trace contextRef="#ctx0" brushRef="#br0">1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623"/>
    </inkml:context>
    <inkml:brush xml:id="br0">
      <inkml:brushProperty name="width" value="0.1" units="cm"/>
      <inkml:brushProperty name="height" value="0.1" units="cm"/>
      <inkml:brushProperty name="color" value="#AE198D"/>
      <inkml:brushProperty name="inkEffects" value="galaxy"/>
      <inkml:brushProperty name="anchorX" value="357.1423"/>
      <inkml:brushProperty name="anchorY" value="-55.35919"/>
      <inkml:brushProperty name="scaleFactor" value="0.5"/>
    </inkml:brush>
  </inkml:definitions>
  <inkml:trace contextRef="#ctx0" brushRef="#br0">1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 letter is no more than 1 side of A4 – three to five short paragraphs</a:t>
            </a:r>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1930235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i="0" dirty="0">
                <a:solidFill>
                  <a:srgbClr val="000000"/>
                </a:solidFill>
                <a:effectLst/>
                <a:latin typeface="Arial" panose="020B0604020202020204" pitchFamily="34" charset="0"/>
              </a:rPr>
              <a:t>Datganiad Personol / Llythyr eglurhaol: </a:t>
            </a:r>
            <a:r>
              <a:rPr lang="cy-GB" sz="1200" b="0" i="0" dirty="0">
                <a:solidFill>
                  <a:srgbClr val="000000"/>
                </a:solidFill>
                <a:effectLst/>
                <a:latin typeface="Arial" panose="020B0604020202020204" pitchFamily="34" charset="0"/>
              </a:rPr>
              <a:t>adfyfyriwch ar eich profiadau yn y gorffennol, eich diddordebau a’ch nodau yn y dyfodol, a’ch addasrwydd ar gyfer y swydd / yr yrfa o’ch dewis.</a:t>
            </a:r>
            <a:endParaRPr lang="cy-GB" b="0" i="0" dirty="0">
              <a:solidFill>
                <a:srgbClr val="000000"/>
              </a:solidFill>
              <a:effectLst/>
              <a:latin typeface="Segoe UI" panose="020B0502040204020203" pitchFamily="34" charset="0"/>
            </a:endParaRPr>
          </a:p>
          <a:p>
            <a:endParaRPr lang="en-US" dirty="0"/>
          </a:p>
          <a:p>
            <a:endParaRPr lang="en-US" dirty="0"/>
          </a:p>
          <a:p>
            <a:r>
              <a:rPr lang="en-GB" b="1" u="sng" dirty="0"/>
              <a:t>CV – two pages</a:t>
            </a:r>
            <a:br>
              <a:rPr lang="en-GB" b="1" dirty="0"/>
            </a:br>
            <a:r>
              <a:rPr lang="en-GB" b="1" dirty="0"/>
              <a:t>Complements covering letter, </a:t>
            </a:r>
            <a:br>
              <a:rPr lang="en-GB" b="1" dirty="0"/>
            </a:br>
            <a:r>
              <a:rPr lang="en-GB" b="1" dirty="0"/>
              <a:t>details should not repeat over both</a:t>
            </a:r>
            <a:endParaRPr lang="en-US" dirty="0"/>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3255567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Bûm</a:t>
            </a:r>
            <a:r>
              <a:rPr lang="en-US" dirty="0"/>
              <a:t> </a:t>
            </a:r>
            <a:r>
              <a:rPr lang="en-US" dirty="0" err="1"/>
              <a:t>yn</a:t>
            </a:r>
            <a:r>
              <a:rPr lang="en-US" dirty="0"/>
              <a:t> </a:t>
            </a:r>
            <a:r>
              <a:rPr lang="en-US" dirty="0" err="1"/>
              <a:t>rheoli</a:t>
            </a:r>
            <a:endParaRPr lang="en-US" dirty="0"/>
          </a:p>
          <a:p>
            <a:endParaRPr lang="en-US" dirty="0"/>
          </a:p>
          <a:p>
            <a:r>
              <a:rPr lang="en-US" dirty="0" err="1"/>
              <a:t>Bûm</a:t>
            </a:r>
            <a:r>
              <a:rPr lang="en-US" dirty="0"/>
              <a:t> </a:t>
            </a:r>
            <a:r>
              <a:rPr lang="en-US" dirty="0" err="1"/>
              <a:t>yn</a:t>
            </a:r>
            <a:r>
              <a:rPr lang="en-US" dirty="0"/>
              <a:t> </a:t>
            </a:r>
            <a:r>
              <a:rPr lang="en-US" dirty="0" err="1"/>
              <a:t>arwain</a:t>
            </a:r>
            <a:r>
              <a:rPr lang="en-US" dirty="0"/>
              <a:t> / neu </a:t>
            </a:r>
            <a:r>
              <a:rPr lang="en-US" dirty="0" err="1"/>
              <a:t>Arweinwyd</a:t>
            </a:r>
            <a:r>
              <a:rPr lang="en-US" dirty="0"/>
              <a:t> …</a:t>
            </a:r>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3571362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13</a:t>
            </a:fld>
            <a:endParaRPr lang="en-GB"/>
          </a:p>
        </p:txBody>
      </p:sp>
    </p:spTree>
    <p:extLst>
      <p:ext uri="{BB962C8B-B14F-4D97-AF65-F5344CB8AC3E}">
        <p14:creationId xmlns:p14="http://schemas.microsoft.com/office/powerpoint/2010/main" val="3196531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you know the type of post you may apply for on graduating now … research </a:t>
            </a:r>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15</a:t>
            </a:fld>
            <a:endParaRPr lang="en-GB"/>
          </a:p>
        </p:txBody>
      </p:sp>
    </p:spTree>
    <p:extLst>
      <p:ext uri="{BB962C8B-B14F-4D97-AF65-F5344CB8AC3E}">
        <p14:creationId xmlns:p14="http://schemas.microsoft.com/office/powerpoint/2010/main" val="4080923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This list is a collaboration</a:t>
            </a:r>
            <a:r>
              <a:rPr lang="en-GB" baseline="0" dirty="0"/>
              <a:t> of what employers say they are looking for in employees / students / grads.  </a:t>
            </a:r>
          </a:p>
          <a:p>
            <a:r>
              <a:rPr lang="en-GB" baseline="0" dirty="0"/>
              <a:t>How are you going to demonstrate these skills. What concrete examples of these skills do you have?</a:t>
            </a:r>
          </a:p>
          <a:p>
            <a:endParaRPr lang="en-GB" baseline="0" dirty="0"/>
          </a:p>
          <a:p>
            <a:r>
              <a:rPr lang="en-GB" baseline="0" dirty="0"/>
              <a:t>Have you created social media accounts for an employer / volunteer / school / project etc… </a:t>
            </a:r>
          </a:p>
          <a:p>
            <a:r>
              <a:rPr lang="en-GB" baseline="0" dirty="0"/>
              <a:t>Have you an example of when you have communicated well?</a:t>
            </a:r>
          </a:p>
          <a:p>
            <a:endParaRPr lang="en-GB" baseline="0" dirty="0"/>
          </a:p>
          <a:p>
            <a:r>
              <a:rPr lang="en-GB" baseline="0" dirty="0"/>
              <a:t>This session is about you thinking about what skills you currently have being aware of your strengths and also your weaknesses and how you can prepare yourself for the placement applications.  How can you fill the skills gaps you may have that employers are looking for and also to recognise the skills you already have. </a:t>
            </a:r>
            <a:endParaRPr lang="en-GB" dirty="0"/>
          </a:p>
          <a:p>
            <a:endParaRPr lang="en-GB" dirty="0"/>
          </a:p>
        </p:txBody>
      </p:sp>
      <p:sp>
        <p:nvSpPr>
          <p:cNvPr id="4" name="Slide Number Placeholder 3"/>
          <p:cNvSpPr>
            <a:spLocks noGrp="1"/>
          </p:cNvSpPr>
          <p:nvPr>
            <p:ph type="sldNum" sz="quarter" idx="10"/>
          </p:nvPr>
        </p:nvSpPr>
        <p:spPr/>
        <p:txBody>
          <a:bodyPr/>
          <a:lstStyle/>
          <a:p>
            <a:fld id="{F8990034-2400-49F0-A39E-8899844DB763}" type="slidenum">
              <a:rPr lang="en-GB" smtClean="0"/>
              <a:t>17</a:t>
            </a:fld>
            <a:endParaRPr lang="en-GB"/>
          </a:p>
        </p:txBody>
      </p:sp>
    </p:spTree>
    <p:extLst>
      <p:ext uri="{BB962C8B-B14F-4D97-AF65-F5344CB8AC3E}">
        <p14:creationId xmlns:p14="http://schemas.microsoft.com/office/powerpoint/2010/main" val="2657902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8990034-2400-49F0-A39E-8899844DB763}" type="slidenum">
              <a:rPr lang="en-GB" smtClean="0"/>
              <a:t>18</a:t>
            </a:fld>
            <a:endParaRPr lang="en-GB"/>
          </a:p>
        </p:txBody>
      </p:sp>
    </p:spTree>
    <p:extLst>
      <p:ext uri="{BB962C8B-B14F-4D97-AF65-F5344CB8AC3E}">
        <p14:creationId xmlns:p14="http://schemas.microsoft.com/office/powerpoint/2010/main" val="2411160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a:p>
            <a:endParaRPr lang="en-GB"/>
          </a:p>
          <a:p>
            <a:r>
              <a:rPr lang="en-GB"/>
              <a:t>These unexpected qualities might lend themselves to an area of work that you had never considered before.</a:t>
            </a:r>
            <a:br>
              <a:rPr lang="en-GB"/>
            </a:br>
            <a:br>
              <a:rPr lang="en-GB"/>
            </a:br>
            <a:r>
              <a:rPr lang="en-GB"/>
              <a:t>Look at the required skills section on some job adverts and compare which ones you have. You will always be growing your skills so don’t worry</a:t>
            </a:r>
          </a:p>
        </p:txBody>
      </p:sp>
      <p:sp>
        <p:nvSpPr>
          <p:cNvPr id="4" name="Slide Number Placeholder 3"/>
          <p:cNvSpPr>
            <a:spLocks noGrp="1"/>
          </p:cNvSpPr>
          <p:nvPr>
            <p:ph type="sldNum" sz="quarter" idx="5"/>
          </p:nvPr>
        </p:nvSpPr>
        <p:spPr/>
        <p:txBody>
          <a:bodyPr/>
          <a:lstStyle/>
          <a:p>
            <a:fld id="{C652B714-5ABC-4C28-ACBB-CE0202413755}" type="slidenum">
              <a:rPr lang="en-GB" smtClean="0"/>
              <a:t>19</a:t>
            </a:fld>
            <a:endParaRPr lang="en-GB"/>
          </a:p>
        </p:txBody>
      </p:sp>
    </p:spTree>
    <p:extLst>
      <p:ext uri="{BB962C8B-B14F-4D97-AF65-F5344CB8AC3E}">
        <p14:creationId xmlns:p14="http://schemas.microsoft.com/office/powerpoint/2010/main" val="1084457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8990034-2400-49F0-A39E-8899844DB763}" type="slidenum">
              <a:rPr lang="en-GB" smtClean="0"/>
              <a:t>20</a:t>
            </a:fld>
            <a:endParaRPr lang="en-GB"/>
          </a:p>
        </p:txBody>
      </p:sp>
    </p:spTree>
    <p:extLst>
      <p:ext uri="{BB962C8B-B14F-4D97-AF65-F5344CB8AC3E}">
        <p14:creationId xmlns:p14="http://schemas.microsoft.com/office/powerpoint/2010/main" val="2411160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F3221-7D68-3759-A53C-39FBAAC0DD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0FB22F-39C8-8FC0-FE44-FCED0B84C5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E094E6-0204-7ADD-4265-647B5346864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E39E37-17E2-114A-3D7C-7C65E2B1F97E}"/>
              </a:ext>
            </a:extLst>
          </p:cNvPr>
          <p:cNvSpPr>
            <a:spLocks noGrp="1"/>
          </p:cNvSpPr>
          <p:nvPr>
            <p:ph type="sldNum" sz="quarter" idx="5"/>
          </p:nvPr>
        </p:nvSpPr>
        <p:spPr/>
        <p:txBody>
          <a:bodyPr/>
          <a:lstStyle/>
          <a:p>
            <a:fld id="{A7738796-40B4-49B0-A331-25D568C0517A}" type="slidenum">
              <a:rPr lang="en-GB" smtClean="0"/>
              <a:t>22</a:t>
            </a:fld>
            <a:endParaRPr lang="en-GB"/>
          </a:p>
        </p:txBody>
      </p:sp>
    </p:spTree>
    <p:extLst>
      <p:ext uri="{BB962C8B-B14F-4D97-AF65-F5344CB8AC3E}">
        <p14:creationId xmlns:p14="http://schemas.microsoft.com/office/powerpoint/2010/main" val="2390302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59403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85768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EA68BDB2-F830-6E43-99D1-C40337501669}" type="datetimeFigureOut">
              <a:rPr lang="en-US" smtClean="0"/>
              <a:t>10/15/2026</a:t>
            </a:fld>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C7CE9DF4-A202-5E45-89B7-5C9C48AE225E}" type="slidenum">
              <a:rPr lang="en-US" smtClean="0"/>
              <a:t>‹#›</a:t>
            </a:fld>
            <a:endParaRPr lang="en-US" dirty="0"/>
          </a:p>
        </p:txBody>
      </p:sp>
    </p:spTree>
    <p:extLst>
      <p:ext uri="{BB962C8B-B14F-4D97-AF65-F5344CB8AC3E}">
        <p14:creationId xmlns:p14="http://schemas.microsoft.com/office/powerpoint/2010/main" val="2102821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4183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6486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0888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0393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3385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60883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6138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46810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20671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88157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93185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819723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theme" Target="../theme/theme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 id="2147483719" r:id="rId2"/>
    <p:sldLayoutId id="2147483720" r:id="rId3"/>
    <p:sldLayoutId id="214748372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graphical user interface&#10;&#10;Description automatically generated">
            <a:extLst>
              <a:ext uri="{FF2B5EF4-FFF2-40B4-BE49-F238E27FC236}">
                <a16:creationId xmlns:a16="http://schemas.microsoft.com/office/drawing/2014/main" id="{2B4715B8-8FE1-13F6-BC77-6F4B205A4D1E}"/>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1328299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110.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customXml" Target="../ink/ink2.xml"/><Relationship Id="rId5" Type="http://schemas.openxmlformats.org/officeDocument/2006/relationships/image" Target="../media/image10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70.png"/><Relationship Id="rId5" Type="http://schemas.openxmlformats.org/officeDocument/2006/relationships/customXml" Target="../ink/ink4.xml"/><Relationship Id="rId4" Type="http://schemas.openxmlformats.org/officeDocument/2006/relationships/image" Target="../media/image6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hyperlink" Target="mailto:Gyrfaoedd@uwtsd.ac.uk" TargetMode="Externa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5630778" y="4606512"/>
            <a:ext cx="2097537" cy="511779"/>
          </a:xfrm>
        </p:spPr>
        <p:txBody>
          <a:bodyPr/>
          <a:lstStyle/>
          <a:p>
            <a:r>
              <a:rPr lang="en-GB" sz="4000" b="1" dirty="0" err="1"/>
              <a:t>Cyflwyniad</a:t>
            </a:r>
            <a:r>
              <a:rPr lang="en-GB" sz="4000" b="1" dirty="0"/>
              <a:t> a </a:t>
            </a:r>
            <a:r>
              <a:rPr lang="en-GB" sz="4000" b="1" dirty="0" err="1"/>
              <a:t>Phrofiadau</a:t>
            </a:r>
            <a:endParaRPr lang="en-GB" sz="4000" b="1" dirty="0"/>
          </a:p>
          <a:p>
            <a:r>
              <a:rPr lang="en-GB" sz="4000" b="1" dirty="0"/>
              <a:t>Introduction and Experiences</a:t>
            </a:r>
          </a:p>
        </p:txBody>
      </p:sp>
      <p:sp>
        <p:nvSpPr>
          <p:cNvPr id="4" name="Content Placeholder 1">
            <a:extLst>
              <a:ext uri="{FF2B5EF4-FFF2-40B4-BE49-F238E27FC236}">
                <a16:creationId xmlns:a16="http://schemas.microsoft.com/office/drawing/2014/main" id="{888F2D29-B79B-8743-8A3B-B999800D68A9}"/>
              </a:ext>
            </a:extLst>
          </p:cNvPr>
          <p:cNvSpPr txBox="1">
            <a:spLocks/>
          </p:cNvSpPr>
          <p:nvPr/>
        </p:nvSpPr>
        <p:spPr>
          <a:xfrm>
            <a:off x="349124" y="1513550"/>
            <a:ext cx="7692983" cy="360474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b="1" dirty="0"/>
              <a:t>Building your own Professional Development in Sport &amp; Health</a:t>
            </a:r>
          </a:p>
          <a:p>
            <a:r>
              <a:rPr lang="en-GB" sz="3200" b="1" dirty="0" err="1"/>
              <a:t>Adeiladu</a:t>
            </a:r>
            <a:r>
              <a:rPr lang="en-GB" sz="3200" b="1" dirty="0"/>
              <a:t> </a:t>
            </a:r>
            <a:r>
              <a:rPr lang="en-GB" sz="3200" b="1" dirty="0" err="1"/>
              <a:t>eich</a:t>
            </a:r>
            <a:r>
              <a:rPr lang="en-GB" sz="3200" b="1" dirty="0"/>
              <a:t> </a:t>
            </a:r>
            <a:r>
              <a:rPr lang="en-GB" sz="3200" b="1" dirty="0" err="1"/>
              <a:t>Datblygiad</a:t>
            </a:r>
            <a:r>
              <a:rPr lang="en-GB" sz="3200" b="1" dirty="0"/>
              <a:t> </a:t>
            </a:r>
            <a:r>
              <a:rPr lang="en-GB" sz="3200" b="1" dirty="0" err="1"/>
              <a:t>Proffesiynol</a:t>
            </a:r>
            <a:r>
              <a:rPr lang="en-GB" sz="3200" b="1" dirty="0"/>
              <a:t> </a:t>
            </a:r>
            <a:r>
              <a:rPr lang="en-GB" sz="3200" b="1" dirty="0" err="1"/>
              <a:t>mewn</a:t>
            </a:r>
            <a:r>
              <a:rPr lang="en-GB" sz="3200" b="1" dirty="0"/>
              <a:t> </a:t>
            </a:r>
            <a:r>
              <a:rPr lang="en-GB" sz="3200" b="1" dirty="0" err="1"/>
              <a:t>Chwaraeon</a:t>
            </a:r>
            <a:r>
              <a:rPr lang="en-GB" sz="3200" b="1" dirty="0"/>
              <a:t> ac Iechyd</a:t>
            </a:r>
          </a:p>
          <a:p>
            <a:endParaRPr lang="en-GB" sz="3200" b="1" dirty="0"/>
          </a:p>
          <a:p>
            <a:r>
              <a:rPr lang="en-GB" sz="3600" dirty="0"/>
              <a:t>Level / </a:t>
            </a:r>
            <a:r>
              <a:rPr lang="en-GB" sz="3600" dirty="0" err="1"/>
              <a:t>Lefel</a:t>
            </a:r>
            <a:r>
              <a:rPr lang="en-GB" sz="3600" dirty="0"/>
              <a:t>  5</a:t>
            </a:r>
          </a:p>
          <a:p>
            <a:r>
              <a:rPr lang="en-GB" sz="3600" dirty="0"/>
              <a:t>Personal Brand </a:t>
            </a:r>
            <a:r>
              <a:rPr lang="en-GB" sz="3600" dirty="0" err="1"/>
              <a:t>Personol</a:t>
            </a:r>
            <a:endParaRPr lang="en-GB" sz="3600" dirty="0"/>
          </a:p>
          <a:p>
            <a:endParaRPr lang="en-GB" sz="3600" dirty="0"/>
          </a:p>
          <a:p>
            <a:r>
              <a:rPr lang="en-GB" sz="3600" dirty="0"/>
              <a:t>Heddwen Davies</a:t>
            </a:r>
          </a:p>
          <a:p>
            <a:endParaRPr lang="en-GB" dirty="0"/>
          </a:p>
        </p:txBody>
      </p:sp>
      <p:sp>
        <p:nvSpPr>
          <p:cNvPr id="2" name="TextBox 1">
            <a:extLst>
              <a:ext uri="{FF2B5EF4-FFF2-40B4-BE49-F238E27FC236}">
                <a16:creationId xmlns:a16="http://schemas.microsoft.com/office/drawing/2014/main" id="{73B9948B-02A8-759E-5FD7-178713CD6BB7}"/>
              </a:ext>
            </a:extLst>
          </p:cNvPr>
          <p:cNvSpPr txBox="1"/>
          <p:nvPr/>
        </p:nvSpPr>
        <p:spPr>
          <a:xfrm>
            <a:off x="6687238" y="2975810"/>
            <a:ext cx="3435329" cy="923330"/>
          </a:xfrm>
          <a:prstGeom prst="rect">
            <a:avLst/>
          </a:prstGeom>
          <a:noFill/>
        </p:spPr>
        <p:txBody>
          <a:bodyPr wrap="square" rtlCol="0">
            <a:spAutoFit/>
          </a:bodyPr>
          <a:lstStyle/>
          <a:p>
            <a:r>
              <a:rPr lang="en-GB" sz="5400" b="1" dirty="0">
                <a:solidFill>
                  <a:schemeClr val="bg1"/>
                </a:solidFill>
              </a:rPr>
              <a:t>Week 3 </a:t>
            </a: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68062-FC3A-9D1C-244F-5B025567583B}"/>
              </a:ext>
            </a:extLst>
          </p:cNvPr>
          <p:cNvSpPr>
            <a:spLocks noGrp="1"/>
          </p:cNvSpPr>
          <p:nvPr>
            <p:ph type="title"/>
          </p:nvPr>
        </p:nvSpPr>
        <p:spPr>
          <a:xfrm>
            <a:off x="3718823" y="-4839"/>
            <a:ext cx="8726905" cy="1325563"/>
          </a:xfrm>
        </p:spPr>
        <p:txBody>
          <a:bodyPr/>
          <a:lstStyle/>
          <a:p>
            <a:r>
              <a:rPr lang="en-US" dirty="0">
                <a:cs typeface="Calibri Light"/>
              </a:rPr>
              <a:t>Aims for today / </a:t>
            </a:r>
            <a:r>
              <a:rPr lang="en-US" dirty="0" err="1">
                <a:cs typeface="Calibri Light"/>
              </a:rPr>
              <a:t>Amcanion</a:t>
            </a:r>
            <a:r>
              <a:rPr lang="en-US" dirty="0">
                <a:cs typeface="Calibri Light"/>
              </a:rPr>
              <a:t> </a:t>
            </a:r>
            <a:r>
              <a:rPr lang="en-US" dirty="0" err="1">
                <a:cs typeface="Calibri Light"/>
              </a:rPr>
              <a:t>heddiw</a:t>
            </a:r>
            <a:endParaRPr lang="en-US" dirty="0"/>
          </a:p>
        </p:txBody>
      </p:sp>
      <p:sp>
        <p:nvSpPr>
          <p:cNvPr id="3" name="Content Placeholder 2">
            <a:extLst>
              <a:ext uri="{FF2B5EF4-FFF2-40B4-BE49-F238E27FC236}">
                <a16:creationId xmlns:a16="http://schemas.microsoft.com/office/drawing/2014/main" id="{C19F2674-5B3D-14AF-6095-72D4A80D4E12}"/>
              </a:ext>
            </a:extLst>
          </p:cNvPr>
          <p:cNvSpPr>
            <a:spLocks noGrp="1"/>
          </p:cNvSpPr>
          <p:nvPr>
            <p:ph idx="1"/>
          </p:nvPr>
        </p:nvSpPr>
        <p:spPr>
          <a:xfrm>
            <a:off x="3972553" y="1198319"/>
            <a:ext cx="8219447" cy="5540106"/>
          </a:xfrm>
        </p:spPr>
        <p:txBody>
          <a:bodyPr>
            <a:normAutofit lnSpcReduction="10000"/>
          </a:bodyPr>
          <a:lstStyle/>
          <a:p>
            <a:pPr marL="0" indent="0">
              <a:buNone/>
            </a:pPr>
            <a:r>
              <a:rPr lang="en-US" dirty="0"/>
              <a:t>A. </a:t>
            </a:r>
            <a:r>
              <a:rPr lang="en-US" dirty="0" err="1"/>
              <a:t>Cyflwyniad</a:t>
            </a:r>
            <a:r>
              <a:rPr lang="en-US" dirty="0"/>
              <a:t> </a:t>
            </a:r>
            <a:r>
              <a:rPr lang="en-US" dirty="0" err="1"/>
              <a:t>gan</a:t>
            </a:r>
            <a:r>
              <a:rPr lang="en-US" dirty="0"/>
              <a:t> Adran Coleg </a:t>
            </a:r>
            <a:r>
              <a:rPr lang="en-US" dirty="0" err="1"/>
              <a:t>Cymraeg</a:t>
            </a:r>
            <a:r>
              <a:rPr lang="en-US" dirty="0"/>
              <a:t> </a:t>
            </a:r>
            <a:r>
              <a:rPr lang="en-US" dirty="0" err="1"/>
              <a:t>Cenedlaethol</a:t>
            </a:r>
            <a:endParaRPr lang="en-US" dirty="0"/>
          </a:p>
          <a:p>
            <a:pPr marL="0" indent="0">
              <a:buNone/>
            </a:pPr>
            <a:r>
              <a:rPr lang="en-US" dirty="0"/>
              <a:t>A. Presentation from Coleg </a:t>
            </a:r>
            <a:r>
              <a:rPr lang="en-US" dirty="0" err="1"/>
              <a:t>Cymraeg</a:t>
            </a:r>
            <a:r>
              <a:rPr lang="en-US" dirty="0"/>
              <a:t> Branch</a:t>
            </a:r>
          </a:p>
          <a:p>
            <a:pPr marL="0" indent="0">
              <a:buNone/>
            </a:pPr>
            <a:endParaRPr lang="en-US" dirty="0"/>
          </a:p>
          <a:p>
            <a:pPr marL="0" indent="0">
              <a:buNone/>
            </a:pPr>
            <a:r>
              <a:rPr lang="en-US" dirty="0"/>
              <a:t>B. Refresh where we should be by now …</a:t>
            </a:r>
          </a:p>
          <a:p>
            <a:pPr marL="0" indent="0">
              <a:buNone/>
            </a:pPr>
            <a:r>
              <a:rPr lang="en-US" dirty="0"/>
              <a:t>B. </a:t>
            </a:r>
            <a:r>
              <a:rPr lang="en-US" dirty="0" err="1"/>
              <a:t>Adolygu</a:t>
            </a:r>
            <a:r>
              <a:rPr lang="en-US" dirty="0"/>
              <a:t> </a:t>
            </a:r>
            <a:r>
              <a:rPr lang="en-US" dirty="0" err="1"/>
              <a:t>ble</a:t>
            </a:r>
            <a:r>
              <a:rPr lang="en-US" dirty="0"/>
              <a:t> </a:t>
            </a:r>
            <a:r>
              <a:rPr lang="en-US" dirty="0" err="1"/>
              <a:t>dylen</a:t>
            </a:r>
            <a:r>
              <a:rPr lang="en-US" dirty="0"/>
              <a:t> </a:t>
            </a:r>
            <a:r>
              <a:rPr lang="en-US" dirty="0" err="1"/>
              <a:t>ni</a:t>
            </a:r>
            <a:r>
              <a:rPr lang="en-US" dirty="0"/>
              <a:t> </a:t>
            </a:r>
            <a:r>
              <a:rPr lang="en-US" dirty="0" err="1"/>
              <a:t>fod</a:t>
            </a:r>
            <a:r>
              <a:rPr lang="en-US" dirty="0"/>
              <a:t> </a:t>
            </a:r>
            <a:r>
              <a:rPr lang="en-US" dirty="0" err="1"/>
              <a:t>erbyn</a:t>
            </a:r>
            <a:r>
              <a:rPr lang="en-US" dirty="0"/>
              <a:t> </a:t>
            </a:r>
            <a:r>
              <a:rPr lang="en-US" dirty="0" err="1"/>
              <a:t>hyn</a:t>
            </a:r>
            <a:r>
              <a:rPr lang="en-US" dirty="0"/>
              <a:t> …</a:t>
            </a:r>
          </a:p>
          <a:p>
            <a:pPr marL="0" indent="0">
              <a:buNone/>
            </a:pPr>
            <a:endParaRPr lang="en-US" dirty="0"/>
          </a:p>
          <a:p>
            <a:pPr marL="0" indent="0">
              <a:buNone/>
            </a:pPr>
            <a:r>
              <a:rPr lang="en-US" dirty="0" err="1"/>
              <a:t>C.Governing</a:t>
            </a:r>
            <a:r>
              <a:rPr lang="en-US" dirty="0"/>
              <a:t> bodies and standards</a:t>
            </a:r>
          </a:p>
          <a:p>
            <a:pPr marL="0" indent="0">
              <a:buNone/>
            </a:pPr>
            <a:r>
              <a:rPr lang="en-US" dirty="0" err="1"/>
              <a:t>C.Cyrff</a:t>
            </a:r>
            <a:r>
              <a:rPr lang="en-US" dirty="0"/>
              <a:t> Llywodraethu a </a:t>
            </a:r>
            <a:r>
              <a:rPr lang="en-US" dirty="0" err="1"/>
              <a:t>safonau</a:t>
            </a:r>
            <a:r>
              <a:rPr lang="en-US" dirty="0"/>
              <a:t> </a:t>
            </a:r>
          </a:p>
          <a:p>
            <a:pPr marL="0" indent="0">
              <a:buNone/>
            </a:pPr>
            <a:endParaRPr lang="en-US" dirty="0"/>
          </a:p>
          <a:p>
            <a:pPr marL="0" indent="0">
              <a:buNone/>
            </a:pPr>
            <a:r>
              <a:rPr lang="en-US" dirty="0" err="1"/>
              <a:t>D.Training</a:t>
            </a:r>
            <a:r>
              <a:rPr lang="en-US" dirty="0"/>
              <a:t> Needs Analysis &amp; SWOT</a:t>
            </a:r>
          </a:p>
          <a:p>
            <a:pPr marL="0" indent="0">
              <a:buNone/>
            </a:pPr>
            <a:r>
              <a:rPr lang="en-US" dirty="0"/>
              <a:t>D </a:t>
            </a:r>
            <a:r>
              <a:rPr lang="en-US" dirty="0" err="1"/>
              <a:t>Anghenion</a:t>
            </a:r>
            <a:r>
              <a:rPr lang="en-US" dirty="0"/>
              <a:t> </a:t>
            </a:r>
            <a:r>
              <a:rPr lang="en-US" dirty="0" err="1"/>
              <a:t>Hyfforddi</a:t>
            </a:r>
            <a:r>
              <a:rPr lang="en-US" dirty="0"/>
              <a:t> &amp; CAMPUS</a:t>
            </a:r>
          </a:p>
          <a:p>
            <a:pPr marL="0" indent="0">
              <a:buNone/>
            </a:pPr>
            <a:endParaRPr lang="en-US" dirty="0"/>
          </a:p>
        </p:txBody>
      </p:sp>
    </p:spTree>
    <p:extLst>
      <p:ext uri="{BB962C8B-B14F-4D97-AF65-F5344CB8AC3E}">
        <p14:creationId xmlns:p14="http://schemas.microsoft.com/office/powerpoint/2010/main" val="3783910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018ED-1C86-448A-E64D-6F689FE9E9EE}"/>
              </a:ext>
            </a:extLst>
          </p:cNvPr>
          <p:cNvSpPr>
            <a:spLocks noGrp="1"/>
          </p:cNvSpPr>
          <p:nvPr>
            <p:ph type="title" idx="4294967295"/>
          </p:nvPr>
        </p:nvSpPr>
        <p:spPr>
          <a:xfrm>
            <a:off x="0" y="230188"/>
            <a:ext cx="11833225" cy="1325562"/>
          </a:xfrm>
          <a:prstGeom prst="rect">
            <a:avLst/>
          </a:prstGeom>
        </p:spPr>
        <p:txBody>
          <a:bodyPr/>
          <a:lstStyle/>
          <a:p>
            <a:pPr algn="ctr"/>
            <a:r>
              <a:rPr lang="en-GB" dirty="0" err="1"/>
              <a:t>Asesiad</a:t>
            </a:r>
            <a:r>
              <a:rPr lang="en-GB" dirty="0"/>
              <a:t> 1 </a:t>
            </a:r>
            <a:r>
              <a:rPr lang="en-GB" dirty="0" err="1"/>
              <a:t>hyd</a:t>
            </a:r>
            <a:r>
              <a:rPr lang="en-GB" dirty="0"/>
              <a:t> </a:t>
            </a:r>
            <a:r>
              <a:rPr lang="en-GB" dirty="0" err="1"/>
              <a:t>yn</a:t>
            </a:r>
            <a:r>
              <a:rPr lang="en-GB" dirty="0"/>
              <a:t> </a:t>
            </a:r>
            <a:r>
              <a:rPr lang="en-GB" dirty="0" err="1"/>
              <a:t>hyn</a:t>
            </a:r>
            <a:r>
              <a:rPr lang="en-GB" dirty="0"/>
              <a:t> … / Assessment 1 so far …</a:t>
            </a:r>
          </a:p>
        </p:txBody>
      </p:sp>
      <p:sp>
        <p:nvSpPr>
          <p:cNvPr id="3" name="Content Placeholder 2">
            <a:extLst>
              <a:ext uri="{FF2B5EF4-FFF2-40B4-BE49-F238E27FC236}">
                <a16:creationId xmlns:a16="http://schemas.microsoft.com/office/drawing/2014/main" id="{1D0FE96B-B562-69B6-BDFA-CCD4CE82252B}"/>
              </a:ext>
            </a:extLst>
          </p:cNvPr>
          <p:cNvSpPr>
            <a:spLocks noGrp="1"/>
          </p:cNvSpPr>
          <p:nvPr>
            <p:ph idx="4294967295"/>
          </p:nvPr>
        </p:nvSpPr>
        <p:spPr>
          <a:xfrm>
            <a:off x="6578600" y="986972"/>
            <a:ext cx="5613400" cy="5304517"/>
          </a:xfrm>
          <a:prstGeom prst="rect">
            <a:avLst/>
          </a:prstGeom>
        </p:spPr>
        <p:txBody>
          <a:bodyPr vert="horz" lIns="91440" tIns="45720" rIns="91440" bIns="45720" rtlCol="0" anchor="t">
            <a:normAutofit/>
          </a:bodyPr>
          <a:lstStyle/>
          <a:p>
            <a:pPr>
              <a:lnSpc>
                <a:spcPct val="110000"/>
              </a:lnSpc>
            </a:pPr>
            <a:r>
              <a:rPr lang="en-GB" dirty="0"/>
              <a:t>CV</a:t>
            </a:r>
          </a:p>
          <a:p>
            <a:pPr lvl="1">
              <a:lnSpc>
                <a:spcPct val="110000"/>
              </a:lnSpc>
            </a:pPr>
            <a:r>
              <a:rPr lang="en-GB" dirty="0"/>
              <a:t>Ascending order</a:t>
            </a:r>
          </a:p>
          <a:p>
            <a:pPr lvl="1">
              <a:lnSpc>
                <a:spcPct val="110000"/>
              </a:lnSpc>
            </a:pPr>
            <a:r>
              <a:rPr lang="en-GB" dirty="0"/>
              <a:t>Most important/ relevant information section at the top</a:t>
            </a:r>
          </a:p>
          <a:p>
            <a:pPr lvl="1">
              <a:lnSpc>
                <a:spcPct val="110000"/>
              </a:lnSpc>
            </a:pPr>
            <a:r>
              <a:rPr lang="en-GB" dirty="0"/>
              <a:t>References included (name and relationship/job title)</a:t>
            </a:r>
          </a:p>
          <a:p>
            <a:pPr lvl="1">
              <a:lnSpc>
                <a:spcPct val="110000"/>
              </a:lnSpc>
            </a:pPr>
            <a:r>
              <a:rPr lang="en-GB" dirty="0"/>
              <a:t>Canva</a:t>
            </a:r>
          </a:p>
        </p:txBody>
      </p:sp>
      <p:sp>
        <p:nvSpPr>
          <p:cNvPr id="4" name="Content Placeholder 2">
            <a:extLst>
              <a:ext uri="{FF2B5EF4-FFF2-40B4-BE49-F238E27FC236}">
                <a16:creationId xmlns:a16="http://schemas.microsoft.com/office/drawing/2014/main" id="{5576FF27-4CE8-7541-9CE2-C740F4A6DD65}"/>
              </a:ext>
            </a:extLst>
          </p:cNvPr>
          <p:cNvSpPr txBox="1">
            <a:spLocks/>
          </p:cNvSpPr>
          <p:nvPr/>
        </p:nvSpPr>
        <p:spPr>
          <a:xfrm>
            <a:off x="358775" y="986972"/>
            <a:ext cx="5502600" cy="510902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GB" dirty="0"/>
              <a:t>CV</a:t>
            </a:r>
          </a:p>
          <a:p>
            <a:pPr lvl="1">
              <a:lnSpc>
                <a:spcPct val="120000"/>
              </a:lnSpc>
            </a:pPr>
            <a:r>
              <a:rPr lang="en-GB" dirty="0" err="1"/>
              <a:t>Trefn</a:t>
            </a:r>
            <a:r>
              <a:rPr lang="en-GB" dirty="0"/>
              <a:t> </a:t>
            </a:r>
            <a:r>
              <a:rPr lang="en-GB" dirty="0" err="1"/>
              <a:t>pendodol</a:t>
            </a:r>
            <a:endParaRPr lang="en-GB" dirty="0"/>
          </a:p>
          <a:p>
            <a:pPr lvl="1">
              <a:lnSpc>
                <a:spcPct val="120000"/>
              </a:lnSpc>
            </a:pPr>
            <a:r>
              <a:rPr lang="en-GB" dirty="0" err="1"/>
              <a:t>Gwybodaeth</a:t>
            </a:r>
            <a:r>
              <a:rPr lang="en-GB" dirty="0"/>
              <a:t> </a:t>
            </a:r>
            <a:r>
              <a:rPr lang="en-GB" dirty="0" err="1"/>
              <a:t>mywaf</a:t>
            </a:r>
            <a:r>
              <a:rPr lang="en-GB" dirty="0"/>
              <a:t> </a:t>
            </a:r>
            <a:r>
              <a:rPr lang="en-GB" dirty="0" err="1"/>
              <a:t>pwysig</a:t>
            </a:r>
            <a:r>
              <a:rPr lang="en-GB" dirty="0"/>
              <a:t> / </a:t>
            </a:r>
            <a:r>
              <a:rPr lang="en-GB" dirty="0" err="1"/>
              <a:t>perthnasol</a:t>
            </a:r>
            <a:r>
              <a:rPr lang="en-GB" dirty="0"/>
              <a:t> </a:t>
            </a:r>
            <a:r>
              <a:rPr lang="en-GB" dirty="0" err="1"/>
              <a:t>ar</a:t>
            </a:r>
            <a:r>
              <a:rPr lang="en-GB" dirty="0"/>
              <a:t> y </a:t>
            </a:r>
            <a:r>
              <a:rPr lang="en-GB" dirty="0" err="1"/>
              <a:t>dechrau</a:t>
            </a:r>
            <a:endParaRPr lang="en-GB" dirty="0"/>
          </a:p>
          <a:p>
            <a:pPr lvl="1">
              <a:lnSpc>
                <a:spcPct val="120000"/>
              </a:lnSpc>
            </a:pPr>
            <a:r>
              <a:rPr lang="en-GB" dirty="0" err="1"/>
              <a:t>Cyfeirnod</a:t>
            </a:r>
            <a:r>
              <a:rPr lang="en-GB" dirty="0"/>
              <a:t> (</a:t>
            </a:r>
            <a:r>
              <a:rPr lang="en-GB" dirty="0" err="1"/>
              <a:t>enw</a:t>
            </a:r>
            <a:r>
              <a:rPr lang="en-GB" dirty="0"/>
              <a:t> a </a:t>
            </a:r>
            <a:r>
              <a:rPr lang="en-GB" dirty="0" err="1"/>
              <a:t>pherthynas</a:t>
            </a:r>
            <a:r>
              <a:rPr lang="en-GB" dirty="0"/>
              <a:t> / </a:t>
            </a:r>
            <a:r>
              <a:rPr lang="en-GB" dirty="0" err="1"/>
              <a:t>swydd</a:t>
            </a:r>
            <a:r>
              <a:rPr lang="en-GB" dirty="0"/>
              <a:t> / </a:t>
            </a:r>
            <a:r>
              <a:rPr lang="en-GB" dirty="0" err="1"/>
              <a:t>rôl</a:t>
            </a:r>
            <a:r>
              <a:rPr lang="en-GB" dirty="0"/>
              <a:t> </a:t>
            </a:r>
            <a:r>
              <a:rPr lang="en-GB" dirty="0" err="1"/>
              <a:t>mewn</a:t>
            </a:r>
            <a:r>
              <a:rPr lang="en-GB" dirty="0"/>
              <a:t> </a:t>
            </a:r>
            <a:r>
              <a:rPr lang="en-GB" dirty="0" err="1"/>
              <a:t>bywyd</a:t>
            </a:r>
            <a:r>
              <a:rPr lang="en-GB" dirty="0"/>
              <a:t>) </a:t>
            </a:r>
          </a:p>
          <a:p>
            <a:pPr lvl="1">
              <a:lnSpc>
                <a:spcPct val="120000"/>
              </a:lnSpc>
            </a:pPr>
            <a:r>
              <a:rPr lang="en-GB" dirty="0"/>
              <a:t>Canva</a:t>
            </a:r>
          </a:p>
        </p:txBody>
      </p:sp>
    </p:spTree>
    <p:extLst>
      <p:ext uri="{BB962C8B-B14F-4D97-AF65-F5344CB8AC3E}">
        <p14:creationId xmlns:p14="http://schemas.microsoft.com/office/powerpoint/2010/main" val="789153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CAABC-C4D6-D146-AF7B-D31D931EC022}"/>
              </a:ext>
            </a:extLst>
          </p:cNvPr>
          <p:cNvSpPr>
            <a:spLocks noGrp="1"/>
          </p:cNvSpPr>
          <p:nvPr>
            <p:ph type="title"/>
          </p:nvPr>
        </p:nvSpPr>
        <p:spPr/>
        <p:txBody>
          <a:bodyPr/>
          <a:lstStyle/>
          <a:p>
            <a:r>
              <a:rPr lang="en-US" dirty="0"/>
              <a:t>CV – </a:t>
            </a:r>
            <a:r>
              <a:rPr lang="en-US" dirty="0" err="1"/>
              <a:t>dau</a:t>
            </a:r>
            <a:r>
              <a:rPr lang="en-US" dirty="0"/>
              <a:t> </a:t>
            </a:r>
            <a:r>
              <a:rPr lang="en-US" dirty="0" err="1"/>
              <a:t>tudalen</a:t>
            </a:r>
            <a:endParaRPr lang="en-US" dirty="0"/>
          </a:p>
        </p:txBody>
      </p:sp>
      <p:sp>
        <p:nvSpPr>
          <p:cNvPr id="3" name="Content Placeholder 2">
            <a:extLst>
              <a:ext uri="{FF2B5EF4-FFF2-40B4-BE49-F238E27FC236}">
                <a16:creationId xmlns:a16="http://schemas.microsoft.com/office/drawing/2014/main" id="{BAE9F4E0-74BD-5E41-8B9F-1853387FF52D}"/>
              </a:ext>
            </a:extLst>
          </p:cNvPr>
          <p:cNvSpPr>
            <a:spLocks noGrp="1"/>
          </p:cNvSpPr>
          <p:nvPr>
            <p:ph idx="1"/>
          </p:nvPr>
        </p:nvSpPr>
        <p:spPr>
          <a:xfrm>
            <a:off x="3588762" y="1817082"/>
            <a:ext cx="7956222" cy="1985554"/>
          </a:xfrm>
        </p:spPr>
        <p:txBody>
          <a:bodyPr>
            <a:normAutofit/>
          </a:bodyPr>
          <a:lstStyle/>
          <a:p>
            <a:pPr algn="l" rtl="0" fontAlgn="base"/>
            <a:r>
              <a:rPr lang="cy-GB" sz="3200" b="1" i="0" dirty="0">
                <a:solidFill>
                  <a:srgbClr val="000000"/>
                </a:solidFill>
                <a:effectLst/>
                <a:latin typeface="Arial" panose="020B0604020202020204" pitchFamily="34" charset="0"/>
              </a:rPr>
              <a:t>CV</a:t>
            </a:r>
            <a:r>
              <a:rPr lang="cy-GB" sz="3200" b="1" i="0" dirty="0">
                <a:solidFill>
                  <a:srgbClr val="000000"/>
                </a:solidFill>
                <a:effectLst/>
                <a:latin typeface="Calibri" panose="020F0502020204030204" pitchFamily="34" charset="0"/>
              </a:rPr>
              <a:t>: </a:t>
            </a:r>
            <a:r>
              <a:rPr lang="cy-GB" sz="3200" b="0" i="0" dirty="0">
                <a:solidFill>
                  <a:srgbClr val="000000"/>
                </a:solidFill>
                <a:effectLst/>
                <a:latin typeface="Arial" panose="020B0604020202020204" pitchFamily="34" charset="0"/>
              </a:rPr>
              <a:t>Crynhowch eich diddordebau personol, eich cymwysterau a’ch profiadau er mwyn eich cyflwyno eich hun fel yr ymgeisydd gorau.  </a:t>
            </a:r>
            <a:endParaRPr lang="cy-GB" sz="3200" b="0" i="0" dirty="0">
              <a:solidFill>
                <a:srgbClr val="000000"/>
              </a:solidFill>
              <a:effectLst/>
              <a:latin typeface="Segoe UI" panose="020B0502040204020203" pitchFamily="34" charset="0"/>
            </a:endParaRPr>
          </a:p>
        </p:txBody>
      </p:sp>
      <p:sp>
        <p:nvSpPr>
          <p:cNvPr id="4" name="TextBox 3">
            <a:extLst>
              <a:ext uri="{FF2B5EF4-FFF2-40B4-BE49-F238E27FC236}">
                <a16:creationId xmlns:a16="http://schemas.microsoft.com/office/drawing/2014/main" id="{2F14FE23-5D7F-DD43-9136-6D4A6FC90E8C}"/>
              </a:ext>
            </a:extLst>
          </p:cNvPr>
          <p:cNvSpPr txBox="1"/>
          <p:nvPr/>
        </p:nvSpPr>
        <p:spPr>
          <a:xfrm>
            <a:off x="297711" y="999460"/>
            <a:ext cx="2679405" cy="5909310"/>
          </a:xfrm>
          <a:prstGeom prst="rect">
            <a:avLst/>
          </a:prstGeom>
          <a:noFill/>
        </p:spPr>
        <p:txBody>
          <a:bodyPr wrap="square" rtlCol="0">
            <a:spAutoFit/>
          </a:bodyPr>
          <a:lstStyle/>
          <a:p>
            <a:r>
              <a:rPr lang="en-US" sz="2400" b="1" dirty="0" err="1">
                <a:solidFill>
                  <a:schemeClr val="bg1"/>
                </a:solidFill>
              </a:rPr>
              <a:t>Manylion</a:t>
            </a:r>
            <a:r>
              <a:rPr lang="en-US" sz="2400" b="1" dirty="0">
                <a:solidFill>
                  <a:schemeClr val="bg1"/>
                </a:solidFill>
              </a:rPr>
              <a:t> </a:t>
            </a:r>
            <a:r>
              <a:rPr lang="en-US" sz="2400" b="1" dirty="0" err="1">
                <a:solidFill>
                  <a:schemeClr val="bg1"/>
                </a:solidFill>
              </a:rPr>
              <a:t>cyswllt</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Datganiad</a:t>
            </a:r>
            <a:r>
              <a:rPr lang="en-US" sz="2400" b="1" dirty="0">
                <a:solidFill>
                  <a:schemeClr val="bg1"/>
                </a:solidFill>
              </a:rPr>
              <a:t> </a:t>
            </a:r>
            <a:r>
              <a:rPr lang="en-US" sz="2400" b="1" dirty="0" err="1">
                <a:solidFill>
                  <a:schemeClr val="bg1"/>
                </a:solidFill>
              </a:rPr>
              <a:t>Personol</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Addysg</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Profiad</a:t>
            </a:r>
            <a:r>
              <a:rPr lang="en-US" sz="2400" b="1" dirty="0">
                <a:solidFill>
                  <a:schemeClr val="bg1"/>
                </a:solidFill>
              </a:rPr>
              <a:t> Gwaith</a:t>
            </a:r>
          </a:p>
          <a:p>
            <a:endParaRPr lang="en-US" sz="2400" b="1" dirty="0">
              <a:solidFill>
                <a:schemeClr val="bg1"/>
              </a:solidFill>
            </a:endParaRPr>
          </a:p>
          <a:p>
            <a:r>
              <a:rPr lang="en-US" sz="2400" b="1" dirty="0" err="1">
                <a:solidFill>
                  <a:schemeClr val="bg1"/>
                </a:solidFill>
              </a:rPr>
              <a:t>Sgiliau</a:t>
            </a:r>
            <a:r>
              <a:rPr lang="en-US" sz="2400" b="1" dirty="0">
                <a:solidFill>
                  <a:schemeClr val="bg1"/>
                </a:solidFill>
              </a:rPr>
              <a:t>, </a:t>
            </a:r>
            <a:r>
              <a:rPr lang="en-US" sz="2400" b="1" dirty="0" err="1">
                <a:solidFill>
                  <a:schemeClr val="bg1"/>
                </a:solidFill>
              </a:rPr>
              <a:t>Cymwysterau</a:t>
            </a:r>
            <a:r>
              <a:rPr lang="en-US" sz="2400" b="1" dirty="0">
                <a:solidFill>
                  <a:schemeClr val="bg1"/>
                </a:solidFill>
              </a:rPr>
              <a:t> a </a:t>
            </a:r>
            <a:r>
              <a:rPr lang="en-US" sz="2400" b="1" dirty="0" err="1">
                <a:solidFill>
                  <a:schemeClr val="bg1"/>
                </a:solidFill>
              </a:rPr>
              <a:t>Llwyddiannau</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Diddordebau</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Enwebau</a:t>
            </a:r>
            <a:endParaRPr lang="en-US" sz="2400" b="1" dirty="0">
              <a:solidFill>
                <a:schemeClr val="bg1"/>
              </a:solidFill>
            </a:endParaRPr>
          </a:p>
          <a:p>
            <a:endParaRPr lang="en-US" b="1" dirty="0">
              <a:solidFill>
                <a:schemeClr val="bg1"/>
              </a:solidFill>
            </a:endParaRPr>
          </a:p>
        </p:txBody>
      </p:sp>
      <p:sp>
        <p:nvSpPr>
          <p:cNvPr id="5" name="Title 1">
            <a:extLst>
              <a:ext uri="{FF2B5EF4-FFF2-40B4-BE49-F238E27FC236}">
                <a16:creationId xmlns:a16="http://schemas.microsoft.com/office/drawing/2014/main" id="{94D6E2D5-8B3D-654C-AEFE-411F1513F29D}"/>
              </a:ext>
            </a:extLst>
          </p:cNvPr>
          <p:cNvSpPr txBox="1">
            <a:spLocks/>
          </p:cNvSpPr>
          <p:nvPr/>
        </p:nvSpPr>
        <p:spPr>
          <a:xfrm>
            <a:off x="5150178" y="3809338"/>
            <a:ext cx="7956222" cy="1985554"/>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b="1" dirty="0"/>
            </a:br>
            <a:br>
              <a:rPr lang="en-GB" b="1" dirty="0"/>
            </a:br>
            <a:br>
              <a:rPr lang="en-GB" b="1" dirty="0"/>
            </a:br>
            <a:r>
              <a:rPr lang="en-GB" b="1" dirty="0"/>
              <a:t>Word 	</a:t>
            </a:r>
            <a:r>
              <a:rPr lang="en-GB" b="1" dirty="0">
                <a:latin typeface="Calibri" panose="020F0502020204030204" pitchFamily="34" charset="0"/>
                <a:cs typeface="Calibri" panose="020F0502020204030204" pitchFamily="34" charset="0"/>
              </a:rPr>
              <a:t>→</a:t>
            </a:r>
            <a:r>
              <a:rPr lang="en-GB" b="1" dirty="0"/>
              <a:t>	Canva</a:t>
            </a:r>
          </a:p>
        </p:txBody>
      </p:sp>
    </p:spTree>
    <p:extLst>
      <p:ext uri="{BB962C8B-B14F-4D97-AF65-F5344CB8AC3E}">
        <p14:creationId xmlns:p14="http://schemas.microsoft.com/office/powerpoint/2010/main" val="3731820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A42FB-A672-3A7E-7A2A-7DFEA97CA088}"/>
              </a:ext>
            </a:extLst>
          </p:cNvPr>
          <p:cNvSpPr>
            <a:spLocks noGrp="1"/>
          </p:cNvSpPr>
          <p:nvPr>
            <p:ph type="title"/>
          </p:nvPr>
        </p:nvSpPr>
        <p:spPr/>
        <p:txBody>
          <a:bodyPr/>
          <a:lstStyle/>
          <a:p>
            <a:r>
              <a:rPr lang="en-GB" dirty="0"/>
              <a:t>Profile/ Personal Statement</a:t>
            </a:r>
          </a:p>
        </p:txBody>
      </p:sp>
      <p:sp>
        <p:nvSpPr>
          <p:cNvPr id="3" name="Content Placeholder 2">
            <a:extLst>
              <a:ext uri="{FF2B5EF4-FFF2-40B4-BE49-F238E27FC236}">
                <a16:creationId xmlns:a16="http://schemas.microsoft.com/office/drawing/2014/main" id="{2DFD21B1-59BC-6382-C65A-1040AC215E70}"/>
              </a:ext>
            </a:extLst>
          </p:cNvPr>
          <p:cNvSpPr>
            <a:spLocks noGrp="1"/>
          </p:cNvSpPr>
          <p:nvPr>
            <p:ph idx="1"/>
          </p:nvPr>
        </p:nvSpPr>
        <p:spPr>
          <a:xfrm>
            <a:off x="3780148" y="1825625"/>
            <a:ext cx="6918332" cy="4667250"/>
          </a:xfrm>
        </p:spPr>
        <p:txBody>
          <a:bodyPr/>
          <a:lstStyle/>
          <a:p>
            <a:r>
              <a:rPr lang="en-GB" dirty="0"/>
              <a:t>Beginning of the CV</a:t>
            </a:r>
          </a:p>
          <a:p>
            <a:r>
              <a:rPr lang="en-GB" dirty="0"/>
              <a:t>Key Attributes/ strengths</a:t>
            </a:r>
          </a:p>
          <a:p>
            <a:r>
              <a:rPr lang="en-GB" dirty="0"/>
              <a:t>Achievement and skills</a:t>
            </a:r>
          </a:p>
          <a:p>
            <a:r>
              <a:rPr lang="en-GB" dirty="0"/>
              <a:t>Career Aim</a:t>
            </a:r>
          </a:p>
          <a:p>
            <a:endParaRPr lang="en-GB" dirty="0"/>
          </a:p>
          <a:p>
            <a:endParaRPr lang="en-GB" dirty="0"/>
          </a:p>
          <a:p>
            <a:r>
              <a:rPr lang="en-GB" dirty="0"/>
              <a:t>Alter depending on focus on the industry/ Job specific (</a:t>
            </a:r>
            <a:r>
              <a:rPr lang="en-GB"/>
              <a:t>job descriptions)</a:t>
            </a:r>
            <a:endParaRPr lang="en-GB" dirty="0"/>
          </a:p>
          <a:p>
            <a:r>
              <a:rPr lang="en-GB" dirty="0"/>
              <a:t>100 words</a:t>
            </a:r>
          </a:p>
          <a:p>
            <a:endParaRPr lang="en-GB" dirty="0"/>
          </a:p>
          <a:p>
            <a:endParaRPr lang="en-GB" dirty="0"/>
          </a:p>
        </p:txBody>
      </p:sp>
      <p:sp>
        <p:nvSpPr>
          <p:cNvPr id="4" name="TextBox 3">
            <a:extLst>
              <a:ext uri="{FF2B5EF4-FFF2-40B4-BE49-F238E27FC236}">
                <a16:creationId xmlns:a16="http://schemas.microsoft.com/office/drawing/2014/main" id="{FFBC1968-713E-C3BE-2898-3C294F826ED0}"/>
              </a:ext>
            </a:extLst>
          </p:cNvPr>
          <p:cNvSpPr txBox="1"/>
          <p:nvPr/>
        </p:nvSpPr>
        <p:spPr>
          <a:xfrm>
            <a:off x="130629" y="1502229"/>
            <a:ext cx="2873828" cy="461665"/>
          </a:xfrm>
          <a:prstGeom prst="rect">
            <a:avLst/>
          </a:prstGeom>
          <a:noFill/>
        </p:spPr>
        <p:txBody>
          <a:bodyPr wrap="square" rtlCol="0">
            <a:spAutoFit/>
          </a:bodyPr>
          <a:lstStyle/>
          <a:p>
            <a:r>
              <a:rPr lang="en-GB" sz="2400" b="1" dirty="0">
                <a:solidFill>
                  <a:schemeClr val="bg1"/>
                </a:solidFill>
              </a:rPr>
              <a:t>Contact details</a:t>
            </a:r>
          </a:p>
        </p:txBody>
      </p:sp>
      <p:sp>
        <p:nvSpPr>
          <p:cNvPr id="5" name="TextBox 4">
            <a:extLst>
              <a:ext uri="{FF2B5EF4-FFF2-40B4-BE49-F238E27FC236}">
                <a16:creationId xmlns:a16="http://schemas.microsoft.com/office/drawing/2014/main" id="{9A0E1EE5-BC19-A60C-7B8D-7E9680DBEE2C}"/>
              </a:ext>
            </a:extLst>
          </p:cNvPr>
          <p:cNvSpPr txBox="1"/>
          <p:nvPr/>
        </p:nvSpPr>
        <p:spPr>
          <a:xfrm>
            <a:off x="130629" y="2116405"/>
            <a:ext cx="2573382" cy="830997"/>
          </a:xfrm>
          <a:prstGeom prst="rect">
            <a:avLst/>
          </a:prstGeom>
          <a:noFill/>
          <a:ln w="76200">
            <a:solidFill>
              <a:schemeClr val="bg1"/>
            </a:solidFill>
          </a:ln>
        </p:spPr>
        <p:txBody>
          <a:bodyPr wrap="square" rtlCol="0">
            <a:spAutoFit/>
          </a:bodyPr>
          <a:lstStyle/>
          <a:p>
            <a:r>
              <a:rPr lang="en-GB" sz="2400" b="1" dirty="0">
                <a:solidFill>
                  <a:schemeClr val="bg1"/>
                </a:solidFill>
              </a:rPr>
              <a:t>Profile/ Personal statement</a:t>
            </a:r>
          </a:p>
        </p:txBody>
      </p:sp>
      <p:sp>
        <p:nvSpPr>
          <p:cNvPr id="6" name="TextBox 5">
            <a:extLst>
              <a:ext uri="{FF2B5EF4-FFF2-40B4-BE49-F238E27FC236}">
                <a16:creationId xmlns:a16="http://schemas.microsoft.com/office/drawing/2014/main" id="{621D1902-3144-3637-276F-31FFC7C07B62}"/>
              </a:ext>
            </a:extLst>
          </p:cNvPr>
          <p:cNvSpPr txBox="1"/>
          <p:nvPr/>
        </p:nvSpPr>
        <p:spPr>
          <a:xfrm>
            <a:off x="130629" y="3099913"/>
            <a:ext cx="2573382" cy="461665"/>
          </a:xfrm>
          <a:prstGeom prst="rect">
            <a:avLst/>
          </a:prstGeom>
          <a:noFill/>
        </p:spPr>
        <p:txBody>
          <a:bodyPr wrap="square" rtlCol="0">
            <a:spAutoFit/>
          </a:bodyPr>
          <a:lstStyle/>
          <a:p>
            <a:r>
              <a:rPr lang="en-GB" sz="2400" b="1" dirty="0">
                <a:solidFill>
                  <a:schemeClr val="bg1"/>
                </a:solidFill>
              </a:rPr>
              <a:t>Education</a:t>
            </a:r>
          </a:p>
        </p:txBody>
      </p:sp>
      <p:sp>
        <p:nvSpPr>
          <p:cNvPr id="7" name="TextBox 6">
            <a:extLst>
              <a:ext uri="{FF2B5EF4-FFF2-40B4-BE49-F238E27FC236}">
                <a16:creationId xmlns:a16="http://schemas.microsoft.com/office/drawing/2014/main" id="{1D61B237-D756-CE15-9429-9F6250AC292B}"/>
              </a:ext>
            </a:extLst>
          </p:cNvPr>
          <p:cNvSpPr txBox="1"/>
          <p:nvPr/>
        </p:nvSpPr>
        <p:spPr>
          <a:xfrm>
            <a:off x="130629" y="3714311"/>
            <a:ext cx="2573382" cy="461665"/>
          </a:xfrm>
          <a:prstGeom prst="rect">
            <a:avLst/>
          </a:prstGeom>
          <a:noFill/>
        </p:spPr>
        <p:txBody>
          <a:bodyPr wrap="square" rtlCol="0">
            <a:spAutoFit/>
          </a:bodyPr>
          <a:lstStyle/>
          <a:p>
            <a:r>
              <a:rPr lang="en-GB" sz="2400" b="1" dirty="0">
                <a:solidFill>
                  <a:schemeClr val="bg1"/>
                </a:solidFill>
              </a:rPr>
              <a:t>Work Experience</a:t>
            </a:r>
          </a:p>
        </p:txBody>
      </p:sp>
      <p:sp>
        <p:nvSpPr>
          <p:cNvPr id="8" name="TextBox 7">
            <a:extLst>
              <a:ext uri="{FF2B5EF4-FFF2-40B4-BE49-F238E27FC236}">
                <a16:creationId xmlns:a16="http://schemas.microsoft.com/office/drawing/2014/main" id="{E8CC9106-1EFD-1C4E-4308-3357FAD25604}"/>
              </a:ext>
            </a:extLst>
          </p:cNvPr>
          <p:cNvSpPr txBox="1"/>
          <p:nvPr/>
        </p:nvSpPr>
        <p:spPr>
          <a:xfrm>
            <a:off x="130629" y="4328709"/>
            <a:ext cx="2351314" cy="830997"/>
          </a:xfrm>
          <a:prstGeom prst="rect">
            <a:avLst/>
          </a:prstGeom>
          <a:noFill/>
        </p:spPr>
        <p:txBody>
          <a:bodyPr wrap="square" rtlCol="0">
            <a:spAutoFit/>
          </a:bodyPr>
          <a:lstStyle/>
          <a:p>
            <a:r>
              <a:rPr lang="en-GB" sz="2400" b="1" dirty="0">
                <a:solidFill>
                  <a:schemeClr val="bg1"/>
                </a:solidFill>
              </a:rPr>
              <a:t>Skills and Achievements</a:t>
            </a:r>
          </a:p>
        </p:txBody>
      </p:sp>
      <p:sp>
        <p:nvSpPr>
          <p:cNvPr id="9" name="TextBox 8">
            <a:extLst>
              <a:ext uri="{FF2B5EF4-FFF2-40B4-BE49-F238E27FC236}">
                <a16:creationId xmlns:a16="http://schemas.microsoft.com/office/drawing/2014/main" id="{4B77DB44-0D92-316E-D0BF-788A1D516913}"/>
              </a:ext>
            </a:extLst>
          </p:cNvPr>
          <p:cNvSpPr txBox="1"/>
          <p:nvPr/>
        </p:nvSpPr>
        <p:spPr>
          <a:xfrm>
            <a:off x="130629" y="5312439"/>
            <a:ext cx="2142308" cy="461665"/>
          </a:xfrm>
          <a:prstGeom prst="rect">
            <a:avLst/>
          </a:prstGeom>
          <a:noFill/>
        </p:spPr>
        <p:txBody>
          <a:bodyPr wrap="square" rtlCol="0">
            <a:spAutoFit/>
          </a:bodyPr>
          <a:lstStyle/>
          <a:p>
            <a:r>
              <a:rPr lang="en-GB" sz="2400" b="1" dirty="0">
                <a:solidFill>
                  <a:schemeClr val="bg1"/>
                </a:solidFill>
              </a:rPr>
              <a:t>Interests</a:t>
            </a:r>
          </a:p>
        </p:txBody>
      </p:sp>
      <p:sp>
        <p:nvSpPr>
          <p:cNvPr id="10" name="TextBox 9">
            <a:extLst>
              <a:ext uri="{FF2B5EF4-FFF2-40B4-BE49-F238E27FC236}">
                <a16:creationId xmlns:a16="http://schemas.microsoft.com/office/drawing/2014/main" id="{DA2FEEE4-136E-6408-1E76-C42660DA219D}"/>
              </a:ext>
            </a:extLst>
          </p:cNvPr>
          <p:cNvSpPr txBox="1"/>
          <p:nvPr/>
        </p:nvSpPr>
        <p:spPr>
          <a:xfrm>
            <a:off x="130629" y="5926837"/>
            <a:ext cx="2142308" cy="461665"/>
          </a:xfrm>
          <a:prstGeom prst="rect">
            <a:avLst/>
          </a:prstGeom>
          <a:noFill/>
        </p:spPr>
        <p:txBody>
          <a:bodyPr wrap="square" rtlCol="0">
            <a:spAutoFit/>
          </a:bodyPr>
          <a:lstStyle/>
          <a:p>
            <a:r>
              <a:rPr lang="en-GB" sz="2400" b="1" dirty="0">
                <a:solidFill>
                  <a:schemeClr val="bg1"/>
                </a:solidFill>
              </a:rPr>
              <a:t>References</a:t>
            </a:r>
          </a:p>
        </p:txBody>
      </p:sp>
      <p:pic>
        <p:nvPicPr>
          <p:cNvPr id="12" name="Picture 11">
            <a:extLst>
              <a:ext uri="{FF2B5EF4-FFF2-40B4-BE49-F238E27FC236}">
                <a16:creationId xmlns:a16="http://schemas.microsoft.com/office/drawing/2014/main" id="{38C1A873-31C1-5E14-A8D6-2255AD4237FA}"/>
              </a:ext>
            </a:extLst>
          </p:cNvPr>
          <p:cNvPicPr>
            <a:picLocks noChangeAspect="1"/>
          </p:cNvPicPr>
          <p:nvPr/>
        </p:nvPicPr>
        <p:blipFill rotWithShape="1">
          <a:blip r:embed="rId2"/>
          <a:srcRect l="20914" r="20915" b="1"/>
          <a:stretch/>
        </p:blipFill>
        <p:spPr>
          <a:xfrm>
            <a:off x="10063571" y="11"/>
            <a:ext cx="2128427" cy="2312115"/>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11" name="TextBox 10">
            <a:extLst>
              <a:ext uri="{FF2B5EF4-FFF2-40B4-BE49-F238E27FC236}">
                <a16:creationId xmlns:a16="http://schemas.microsoft.com/office/drawing/2014/main" id="{D6443B7A-6C67-BB03-B001-8CC8CD84E2C5}"/>
              </a:ext>
            </a:extLst>
          </p:cNvPr>
          <p:cNvSpPr txBox="1"/>
          <p:nvPr/>
        </p:nvSpPr>
        <p:spPr>
          <a:xfrm>
            <a:off x="8725989" y="2581714"/>
            <a:ext cx="2865120" cy="923330"/>
          </a:xfrm>
          <a:prstGeom prst="rect">
            <a:avLst/>
          </a:prstGeom>
          <a:noFill/>
        </p:spPr>
        <p:txBody>
          <a:bodyPr wrap="square" rtlCol="0">
            <a:spAutoFit/>
          </a:bodyPr>
          <a:lstStyle/>
          <a:p>
            <a:pPr marL="285750" indent="-285750">
              <a:buFontTx/>
              <a:buChar char="-"/>
            </a:pPr>
            <a:r>
              <a:rPr lang="en-GB" dirty="0"/>
              <a:t>Who you are</a:t>
            </a:r>
          </a:p>
          <a:p>
            <a:pPr marL="285750" indent="-285750">
              <a:buFontTx/>
              <a:buChar char="-"/>
            </a:pPr>
            <a:r>
              <a:rPr lang="en-GB" dirty="0"/>
              <a:t>What you can offer</a:t>
            </a:r>
          </a:p>
          <a:p>
            <a:pPr marL="285750" indent="-285750">
              <a:buFontTx/>
              <a:buChar char="-"/>
            </a:pPr>
            <a:r>
              <a:rPr lang="en-GB" dirty="0"/>
              <a:t>Your career aims</a:t>
            </a:r>
          </a:p>
        </p:txBody>
      </p:sp>
    </p:spTree>
    <p:extLst>
      <p:ext uri="{BB962C8B-B14F-4D97-AF65-F5344CB8AC3E}">
        <p14:creationId xmlns:p14="http://schemas.microsoft.com/office/powerpoint/2010/main" val="4243544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C4EFD1-B059-BF61-BFF5-F343B25DA7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17E485-D85F-9944-E21F-7A9EA1848C5F}"/>
              </a:ext>
            </a:extLst>
          </p:cNvPr>
          <p:cNvSpPr>
            <a:spLocks noGrp="1"/>
          </p:cNvSpPr>
          <p:nvPr>
            <p:ph type="title"/>
          </p:nvPr>
        </p:nvSpPr>
        <p:spPr>
          <a:xfrm>
            <a:off x="3598060" y="209417"/>
            <a:ext cx="8801834" cy="1325563"/>
          </a:xfrm>
        </p:spPr>
        <p:txBody>
          <a:bodyPr>
            <a:normAutofit/>
          </a:bodyPr>
          <a:lstStyle/>
          <a:p>
            <a:r>
              <a:rPr lang="en-US" sz="4000" b="1" dirty="0">
                <a:cs typeface="Calibri Light"/>
              </a:rPr>
              <a:t>Personal Statement / </a:t>
            </a:r>
            <a:r>
              <a:rPr lang="en-US" sz="4000" b="1" dirty="0" err="1">
                <a:cs typeface="Calibri Light"/>
              </a:rPr>
              <a:t>Datganiad</a:t>
            </a:r>
            <a:r>
              <a:rPr lang="en-US" sz="4000" b="1" dirty="0">
                <a:cs typeface="Calibri Light"/>
              </a:rPr>
              <a:t> </a:t>
            </a:r>
            <a:r>
              <a:rPr lang="en-US" sz="4000" b="1" dirty="0" err="1">
                <a:cs typeface="Calibri Light"/>
              </a:rPr>
              <a:t>Personol</a:t>
            </a:r>
            <a:endParaRPr lang="en-US" sz="4000" b="1" dirty="0"/>
          </a:p>
        </p:txBody>
      </p:sp>
      <p:sp>
        <p:nvSpPr>
          <p:cNvPr id="4" name="TextBox 3">
            <a:extLst>
              <a:ext uri="{FF2B5EF4-FFF2-40B4-BE49-F238E27FC236}">
                <a16:creationId xmlns:a16="http://schemas.microsoft.com/office/drawing/2014/main" id="{3B448AB7-4785-131C-9924-E08C8C506226}"/>
              </a:ext>
            </a:extLst>
          </p:cNvPr>
          <p:cNvSpPr txBox="1"/>
          <p:nvPr/>
        </p:nvSpPr>
        <p:spPr>
          <a:xfrm>
            <a:off x="297711" y="999460"/>
            <a:ext cx="2679405" cy="6032421"/>
          </a:xfrm>
          <a:prstGeom prst="rect">
            <a:avLst/>
          </a:prstGeom>
          <a:noFill/>
        </p:spPr>
        <p:txBody>
          <a:bodyPr wrap="square" rtlCol="0">
            <a:spAutoFit/>
          </a:bodyPr>
          <a:lstStyle/>
          <a:p>
            <a:r>
              <a:rPr lang="en-US" sz="2400" b="1" dirty="0" err="1">
                <a:solidFill>
                  <a:schemeClr val="bg1"/>
                </a:solidFill>
              </a:rPr>
              <a:t>Manylion</a:t>
            </a:r>
            <a:r>
              <a:rPr lang="en-US" sz="2400" b="1" dirty="0">
                <a:solidFill>
                  <a:schemeClr val="bg1"/>
                </a:solidFill>
              </a:rPr>
              <a:t> </a:t>
            </a:r>
            <a:r>
              <a:rPr lang="en-US" sz="2400" b="1" dirty="0" err="1">
                <a:solidFill>
                  <a:schemeClr val="bg1"/>
                </a:solidFill>
              </a:rPr>
              <a:t>cyswllt</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Datganiad</a:t>
            </a:r>
            <a:r>
              <a:rPr lang="en-US" sz="2400" b="1" dirty="0">
                <a:solidFill>
                  <a:schemeClr val="bg1"/>
                </a:solidFill>
              </a:rPr>
              <a:t> </a:t>
            </a:r>
            <a:r>
              <a:rPr lang="en-US" sz="2400" b="1" dirty="0" err="1">
                <a:solidFill>
                  <a:schemeClr val="bg1"/>
                </a:solidFill>
              </a:rPr>
              <a:t>Personol</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Addysg</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Profiad</a:t>
            </a:r>
            <a:r>
              <a:rPr lang="en-US" sz="2400" b="1" dirty="0">
                <a:solidFill>
                  <a:schemeClr val="bg1"/>
                </a:solidFill>
              </a:rPr>
              <a:t> Gwaith</a:t>
            </a:r>
          </a:p>
          <a:p>
            <a:endParaRPr lang="en-US" sz="2400" b="1" dirty="0">
              <a:solidFill>
                <a:schemeClr val="bg1"/>
              </a:solidFill>
            </a:endParaRPr>
          </a:p>
          <a:p>
            <a:r>
              <a:rPr lang="en-US" sz="2400" b="1" dirty="0" err="1">
                <a:solidFill>
                  <a:schemeClr val="bg1"/>
                </a:solidFill>
              </a:rPr>
              <a:t>Sgiliau</a:t>
            </a:r>
            <a:r>
              <a:rPr lang="en-US" sz="2400" b="1" dirty="0">
                <a:solidFill>
                  <a:schemeClr val="bg1"/>
                </a:solidFill>
              </a:rPr>
              <a:t>, </a:t>
            </a:r>
            <a:r>
              <a:rPr lang="en-US" sz="2400" b="1" dirty="0" err="1">
                <a:solidFill>
                  <a:schemeClr val="bg1"/>
                </a:solidFill>
              </a:rPr>
              <a:t>Cymwysterau</a:t>
            </a:r>
            <a:r>
              <a:rPr lang="en-US" sz="2400" b="1" dirty="0">
                <a:solidFill>
                  <a:schemeClr val="bg1"/>
                </a:solidFill>
              </a:rPr>
              <a:t> a </a:t>
            </a:r>
            <a:r>
              <a:rPr lang="en-US" sz="2400" b="1" dirty="0" err="1">
                <a:solidFill>
                  <a:schemeClr val="bg1"/>
                </a:solidFill>
              </a:rPr>
              <a:t>Llwyddiannau</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Diddordebau</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Enwebau</a:t>
            </a:r>
            <a:endParaRPr lang="en-US" sz="2400" b="1" dirty="0">
              <a:solidFill>
                <a:schemeClr val="bg1"/>
              </a:solidFill>
            </a:endParaRPr>
          </a:p>
          <a:p>
            <a:endParaRPr lang="en-US" b="1" dirty="0">
              <a:solidFill>
                <a:schemeClr val="bg1"/>
              </a:solidFill>
            </a:endParaRPr>
          </a:p>
        </p:txBody>
      </p:sp>
      <p:sp>
        <p:nvSpPr>
          <p:cNvPr id="5" name="Frame 4">
            <a:extLst>
              <a:ext uri="{FF2B5EF4-FFF2-40B4-BE49-F238E27FC236}">
                <a16:creationId xmlns:a16="http://schemas.microsoft.com/office/drawing/2014/main" id="{AE5931DD-CA4C-CB90-D579-387761442FD4}"/>
              </a:ext>
            </a:extLst>
          </p:cNvPr>
          <p:cNvSpPr/>
          <p:nvPr/>
        </p:nvSpPr>
        <p:spPr>
          <a:xfrm>
            <a:off x="0" y="1690688"/>
            <a:ext cx="3125972" cy="721095"/>
          </a:xfrm>
          <a:prstGeom prst="fram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Content Placeholder 2">
            <a:extLst>
              <a:ext uri="{FF2B5EF4-FFF2-40B4-BE49-F238E27FC236}">
                <a16:creationId xmlns:a16="http://schemas.microsoft.com/office/drawing/2014/main" id="{DA22615D-CA64-1319-C3FE-A2FFC4BF02C9}"/>
              </a:ext>
            </a:extLst>
          </p:cNvPr>
          <p:cNvSpPr txBox="1">
            <a:spLocks/>
          </p:cNvSpPr>
          <p:nvPr/>
        </p:nvSpPr>
        <p:spPr>
          <a:xfrm>
            <a:off x="3274827" y="1617871"/>
            <a:ext cx="8419472" cy="541401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Dechrau</a:t>
            </a:r>
            <a:r>
              <a:rPr lang="en-GB" dirty="0"/>
              <a:t> y CV / Beginning of the CV</a:t>
            </a:r>
            <a:endParaRPr lang="en-US" dirty="0">
              <a:cs typeface="Calibri" panose="020F0502020204030204"/>
            </a:endParaRPr>
          </a:p>
          <a:p>
            <a:r>
              <a:rPr lang="en-GB" dirty="0" err="1"/>
              <a:t>Priodoleddau</a:t>
            </a:r>
            <a:r>
              <a:rPr lang="en-GB" dirty="0"/>
              <a:t> </a:t>
            </a:r>
            <a:r>
              <a:rPr lang="en-GB" dirty="0" err="1"/>
              <a:t>Allweddol</a:t>
            </a:r>
            <a:r>
              <a:rPr lang="en-GB" dirty="0"/>
              <a:t> – </a:t>
            </a:r>
            <a:r>
              <a:rPr lang="en-GB" dirty="0" err="1"/>
              <a:t>Cryfderau</a:t>
            </a:r>
            <a:r>
              <a:rPr lang="en-GB" dirty="0"/>
              <a:t> / Key Attributes/ strengths</a:t>
            </a:r>
            <a:endParaRPr lang="en-GB" dirty="0">
              <a:cs typeface="Calibri"/>
            </a:endParaRPr>
          </a:p>
          <a:p>
            <a:r>
              <a:rPr lang="en-GB" dirty="0" err="1"/>
              <a:t>Llwyddiannau</a:t>
            </a:r>
            <a:r>
              <a:rPr lang="en-GB" dirty="0"/>
              <a:t> a </a:t>
            </a:r>
            <a:r>
              <a:rPr lang="en-GB" dirty="0" err="1"/>
              <a:t>Sgiliau</a:t>
            </a:r>
            <a:r>
              <a:rPr lang="en-GB" dirty="0"/>
              <a:t> / Achievement and skills</a:t>
            </a:r>
            <a:endParaRPr lang="en-GB" dirty="0">
              <a:cs typeface="Calibri"/>
            </a:endParaRPr>
          </a:p>
          <a:p>
            <a:r>
              <a:rPr lang="en-GB" dirty="0" err="1"/>
              <a:t>Bwriad</a:t>
            </a:r>
            <a:r>
              <a:rPr lang="en-GB" dirty="0"/>
              <a:t> </a:t>
            </a:r>
            <a:r>
              <a:rPr lang="en-GB" dirty="0" err="1"/>
              <a:t>Gyrfaol</a:t>
            </a:r>
            <a:r>
              <a:rPr lang="en-GB" dirty="0"/>
              <a:t> / Career Aim</a:t>
            </a:r>
            <a:endParaRPr lang="en-GB" dirty="0">
              <a:cs typeface="Calibri" panose="020F0502020204030204"/>
            </a:endParaRPr>
          </a:p>
          <a:p>
            <a:endParaRPr lang="en-GB" dirty="0"/>
          </a:p>
          <a:p>
            <a:r>
              <a:rPr lang="en-GB" dirty="0" err="1"/>
              <a:t>Addasu</a:t>
            </a:r>
            <a:r>
              <a:rPr lang="en-GB" dirty="0"/>
              <a:t> </a:t>
            </a:r>
            <a:r>
              <a:rPr lang="en-GB" dirty="0" err="1"/>
              <a:t>yn</a:t>
            </a:r>
            <a:r>
              <a:rPr lang="en-GB" dirty="0"/>
              <a:t> </a:t>
            </a:r>
            <a:r>
              <a:rPr lang="en-GB" dirty="0" err="1"/>
              <a:t>ôl</a:t>
            </a:r>
            <a:r>
              <a:rPr lang="en-GB" dirty="0"/>
              <a:t> </a:t>
            </a:r>
            <a:r>
              <a:rPr lang="en-GB" dirty="0" err="1"/>
              <a:t>ffocws</a:t>
            </a:r>
            <a:r>
              <a:rPr lang="en-GB" dirty="0"/>
              <a:t> y </a:t>
            </a:r>
            <a:r>
              <a:rPr lang="en-GB" dirty="0" err="1"/>
              <a:t>diwydiant</a:t>
            </a:r>
            <a:r>
              <a:rPr lang="en-GB" dirty="0"/>
              <a:t> – </a:t>
            </a:r>
            <a:r>
              <a:rPr lang="en-GB" dirty="0" err="1"/>
              <a:t>Manyleb</a:t>
            </a:r>
            <a:r>
              <a:rPr lang="en-GB" dirty="0"/>
              <a:t> </a:t>
            </a:r>
            <a:r>
              <a:rPr lang="en-GB" dirty="0" err="1"/>
              <a:t>Swydd</a:t>
            </a:r>
            <a:r>
              <a:rPr lang="en-GB" dirty="0"/>
              <a:t> (</a:t>
            </a:r>
            <a:r>
              <a:rPr lang="en-GB" dirty="0" err="1"/>
              <a:t>swydd</a:t>
            </a:r>
            <a:r>
              <a:rPr lang="en-GB" dirty="0"/>
              <a:t> </a:t>
            </a:r>
            <a:r>
              <a:rPr lang="en-GB" dirty="0" err="1"/>
              <a:t>ddisgrifiad</a:t>
            </a:r>
            <a:r>
              <a:rPr lang="en-GB" dirty="0"/>
              <a:t>) / Alter depending on focus on the industry - Job specific (job descriptions)</a:t>
            </a:r>
          </a:p>
          <a:p>
            <a:r>
              <a:rPr lang="en-GB" dirty="0"/>
              <a:t>100 gair / words</a:t>
            </a:r>
            <a:endParaRPr lang="en-GB" dirty="0">
              <a:cs typeface="Calibri"/>
            </a:endParaRPr>
          </a:p>
          <a:p>
            <a:endParaRPr lang="en-GB" dirty="0"/>
          </a:p>
          <a:p>
            <a:endParaRPr lang="en-GB" dirty="0"/>
          </a:p>
        </p:txBody>
      </p:sp>
    </p:spTree>
    <p:extLst>
      <p:ext uri="{BB962C8B-B14F-4D97-AF65-F5344CB8AC3E}">
        <p14:creationId xmlns:p14="http://schemas.microsoft.com/office/powerpoint/2010/main" val="3565736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10A6E-4379-494E-BDCA-CD69417F4276}"/>
              </a:ext>
            </a:extLst>
          </p:cNvPr>
          <p:cNvSpPr>
            <a:spLocks noGrp="1"/>
          </p:cNvSpPr>
          <p:nvPr>
            <p:ph type="title"/>
          </p:nvPr>
        </p:nvSpPr>
        <p:spPr/>
        <p:txBody>
          <a:bodyPr/>
          <a:lstStyle/>
          <a:p>
            <a:r>
              <a:rPr lang="en-US" dirty="0" err="1"/>
              <a:t>Berfau</a:t>
            </a:r>
            <a:r>
              <a:rPr lang="en-US" dirty="0"/>
              <a:t> – </a:t>
            </a:r>
            <a:r>
              <a:rPr lang="en-US" dirty="0" err="1"/>
              <a:t>geiriau</a:t>
            </a:r>
            <a:r>
              <a:rPr lang="en-US" dirty="0"/>
              <a:t> </a:t>
            </a:r>
            <a:r>
              <a:rPr lang="en-US" dirty="0" err="1"/>
              <a:t>gwneud</a:t>
            </a:r>
            <a:r>
              <a:rPr lang="en-US" dirty="0"/>
              <a:t> </a:t>
            </a:r>
            <a:r>
              <a:rPr lang="en-US" dirty="0" err="1"/>
              <a:t>i</a:t>
            </a:r>
            <a:r>
              <a:rPr lang="en-US" dirty="0"/>
              <a:t> </a:t>
            </a:r>
            <a:r>
              <a:rPr lang="en-US" dirty="0" err="1"/>
              <a:t>ddechrau</a:t>
            </a:r>
            <a:r>
              <a:rPr lang="en-US" dirty="0"/>
              <a:t> </a:t>
            </a:r>
            <a:r>
              <a:rPr lang="en-US" dirty="0" err="1"/>
              <a:t>brawddegau</a:t>
            </a:r>
            <a:endParaRPr lang="en-US" dirty="0"/>
          </a:p>
        </p:txBody>
      </p:sp>
      <p:sp>
        <p:nvSpPr>
          <p:cNvPr id="4" name="Content Placeholder 2">
            <a:extLst>
              <a:ext uri="{FF2B5EF4-FFF2-40B4-BE49-F238E27FC236}">
                <a16:creationId xmlns:a16="http://schemas.microsoft.com/office/drawing/2014/main" id="{8A2BDCA3-577E-8442-8664-D45AF478926A}"/>
              </a:ext>
            </a:extLst>
          </p:cNvPr>
          <p:cNvSpPr txBox="1">
            <a:spLocks noGrp="1"/>
          </p:cNvSpPr>
          <p:nvPr>
            <p:ph idx="1"/>
          </p:nvPr>
        </p:nvSpPr>
        <p:spPr>
          <a:xfrm>
            <a:off x="358219" y="1825625"/>
            <a:ext cx="12358321" cy="3575934"/>
          </a:xfrm>
          <a:prstGeom prst="rect">
            <a:avLst/>
          </a:prstGeom>
        </p:spPr>
        <p:txBody>
          <a:bodyPr vert="horz" lIns="91440" tIns="45720" rIns="91440" bIns="45720" numCol="2"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GB" dirty="0" err="1"/>
              <a:t>Dadansoddwyd</a:t>
            </a:r>
            <a:r>
              <a:rPr lang="en-GB" dirty="0"/>
              <a:t> / Analysed</a:t>
            </a:r>
          </a:p>
          <a:p>
            <a:pPr>
              <a:lnSpc>
                <a:spcPct val="110000"/>
              </a:lnSpc>
            </a:pPr>
            <a:r>
              <a:rPr lang="en-GB" dirty="0" err="1"/>
              <a:t>Dyfeisio</a:t>
            </a:r>
            <a:r>
              <a:rPr lang="en-GB" dirty="0"/>
              <a:t> – </a:t>
            </a:r>
            <a:r>
              <a:rPr lang="en-GB" dirty="0" err="1"/>
              <a:t>Trefnu</a:t>
            </a:r>
            <a:r>
              <a:rPr lang="en-GB" dirty="0"/>
              <a:t> / Devised</a:t>
            </a:r>
          </a:p>
          <a:p>
            <a:pPr>
              <a:lnSpc>
                <a:spcPct val="110000"/>
              </a:lnSpc>
            </a:pPr>
            <a:r>
              <a:rPr lang="en-GB" dirty="0" err="1"/>
              <a:t>Creu</a:t>
            </a:r>
            <a:r>
              <a:rPr lang="en-GB" dirty="0"/>
              <a:t> - </a:t>
            </a:r>
            <a:r>
              <a:rPr lang="en-GB" dirty="0" err="1"/>
              <a:t>Creuwyd</a:t>
            </a:r>
            <a:r>
              <a:rPr lang="en-GB" dirty="0"/>
              <a:t> / Created</a:t>
            </a:r>
          </a:p>
          <a:p>
            <a:pPr>
              <a:lnSpc>
                <a:spcPct val="110000"/>
              </a:lnSpc>
            </a:pPr>
            <a:r>
              <a:rPr lang="en-GB" dirty="0" err="1"/>
              <a:t>Rheoli</a:t>
            </a:r>
            <a:r>
              <a:rPr lang="en-GB" dirty="0"/>
              <a:t> – </a:t>
            </a:r>
            <a:r>
              <a:rPr lang="en-GB" dirty="0" err="1"/>
              <a:t>Rheolwyd</a:t>
            </a:r>
            <a:r>
              <a:rPr lang="en-GB" dirty="0"/>
              <a:t> / Managing </a:t>
            </a:r>
          </a:p>
          <a:p>
            <a:pPr>
              <a:lnSpc>
                <a:spcPct val="110000"/>
              </a:lnSpc>
            </a:pPr>
            <a:r>
              <a:rPr lang="en-GB" dirty="0" err="1"/>
              <a:t>Arwain</a:t>
            </a:r>
            <a:r>
              <a:rPr lang="en-GB" dirty="0"/>
              <a:t> - </a:t>
            </a:r>
            <a:r>
              <a:rPr lang="en-GB" dirty="0" err="1"/>
              <a:t>Arweinwyd</a:t>
            </a:r>
            <a:r>
              <a:rPr lang="en-GB" dirty="0"/>
              <a:t> / Leading</a:t>
            </a:r>
          </a:p>
          <a:p>
            <a:pPr>
              <a:lnSpc>
                <a:spcPct val="110000"/>
              </a:lnSpc>
            </a:pPr>
            <a:r>
              <a:rPr lang="en-GB" dirty="0" err="1"/>
              <a:t>Cynorthwyo</a:t>
            </a:r>
            <a:r>
              <a:rPr lang="en-GB" dirty="0"/>
              <a:t> / Assisting</a:t>
            </a:r>
          </a:p>
          <a:p>
            <a:pPr>
              <a:lnSpc>
                <a:spcPct val="110000"/>
              </a:lnSpc>
            </a:pPr>
            <a:r>
              <a:rPr lang="en-GB" dirty="0" err="1"/>
              <a:t>Paratoi</a:t>
            </a:r>
            <a:r>
              <a:rPr lang="en-GB" dirty="0"/>
              <a:t> – </a:t>
            </a:r>
            <a:r>
              <a:rPr lang="en-GB" dirty="0" err="1"/>
              <a:t>Paratowyd</a:t>
            </a:r>
            <a:r>
              <a:rPr lang="en-GB" dirty="0"/>
              <a:t> / Preparing</a:t>
            </a:r>
          </a:p>
          <a:p>
            <a:pPr>
              <a:lnSpc>
                <a:spcPct val="110000"/>
              </a:lnSpc>
            </a:pPr>
            <a:r>
              <a:rPr lang="en-GB" dirty="0" err="1"/>
              <a:t>Sefydlwyd</a:t>
            </a:r>
            <a:r>
              <a:rPr lang="en-GB" dirty="0"/>
              <a:t> / Established</a:t>
            </a:r>
          </a:p>
          <a:p>
            <a:pPr>
              <a:lnSpc>
                <a:spcPct val="110000"/>
              </a:lnSpc>
            </a:pPr>
            <a:r>
              <a:rPr lang="en-GB" dirty="0" err="1"/>
              <a:t>Cysylltu</a:t>
            </a:r>
            <a:r>
              <a:rPr lang="en-GB" dirty="0"/>
              <a:t> – </a:t>
            </a:r>
            <a:r>
              <a:rPr lang="en-GB" dirty="0" err="1"/>
              <a:t>Cysylltwyd</a:t>
            </a:r>
            <a:r>
              <a:rPr lang="en-GB" dirty="0"/>
              <a:t> / Liaised</a:t>
            </a:r>
          </a:p>
          <a:p>
            <a:pPr>
              <a:lnSpc>
                <a:spcPct val="110000"/>
              </a:lnSpc>
            </a:pPr>
            <a:r>
              <a:rPr lang="en-GB" dirty="0" err="1"/>
              <a:t>Trefnwyd</a:t>
            </a:r>
            <a:r>
              <a:rPr lang="en-GB" dirty="0"/>
              <a:t> / Organised</a:t>
            </a:r>
          </a:p>
          <a:p>
            <a:pPr>
              <a:lnSpc>
                <a:spcPct val="110000"/>
              </a:lnSpc>
            </a:pPr>
            <a:r>
              <a:rPr lang="en-GB" dirty="0" err="1"/>
              <a:t>Cefnogwyd</a:t>
            </a:r>
            <a:r>
              <a:rPr lang="en-GB" dirty="0"/>
              <a:t> / Supported</a:t>
            </a:r>
          </a:p>
          <a:p>
            <a:pPr>
              <a:lnSpc>
                <a:spcPct val="110000"/>
              </a:lnSpc>
            </a:pPr>
            <a:r>
              <a:rPr lang="en-GB" dirty="0" err="1"/>
              <a:t>Hwyluswyd</a:t>
            </a:r>
            <a:r>
              <a:rPr lang="en-GB" dirty="0"/>
              <a:t> / Facilitated</a:t>
            </a:r>
          </a:p>
          <a:p>
            <a:pPr>
              <a:lnSpc>
                <a:spcPct val="110000"/>
              </a:lnSpc>
            </a:pPr>
            <a:r>
              <a:rPr lang="en-GB" dirty="0" err="1"/>
              <a:t>Yn</a:t>
            </a:r>
            <a:r>
              <a:rPr lang="en-GB" dirty="0"/>
              <a:t> </a:t>
            </a:r>
            <a:r>
              <a:rPr lang="en-GB" dirty="0" err="1"/>
              <a:t>gyfrifol</a:t>
            </a:r>
            <a:r>
              <a:rPr lang="en-GB" dirty="0"/>
              <a:t> am / Responsible for</a:t>
            </a:r>
          </a:p>
        </p:txBody>
      </p:sp>
    </p:spTree>
    <p:extLst>
      <p:ext uri="{BB962C8B-B14F-4D97-AF65-F5344CB8AC3E}">
        <p14:creationId xmlns:p14="http://schemas.microsoft.com/office/powerpoint/2010/main" val="2845488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2B5C1-F2A1-04D9-CC63-67FEB344FFD9}"/>
              </a:ext>
            </a:extLst>
          </p:cNvPr>
          <p:cNvSpPr>
            <a:spLocks noGrp="1"/>
          </p:cNvSpPr>
          <p:nvPr>
            <p:ph type="title"/>
          </p:nvPr>
        </p:nvSpPr>
        <p:spPr/>
        <p:txBody>
          <a:bodyPr/>
          <a:lstStyle/>
          <a:p>
            <a:r>
              <a:rPr lang="en-US" dirty="0">
                <a:cs typeface="Calibri Light"/>
              </a:rPr>
              <a:t>Contact details / </a:t>
            </a:r>
            <a:r>
              <a:rPr lang="en-US" dirty="0" err="1">
                <a:cs typeface="Calibri Light"/>
              </a:rPr>
              <a:t>Manylion</a:t>
            </a:r>
            <a:r>
              <a:rPr lang="en-US" dirty="0">
                <a:cs typeface="Calibri Light"/>
              </a:rPr>
              <a:t> </a:t>
            </a:r>
            <a:r>
              <a:rPr lang="en-US" dirty="0" err="1">
                <a:cs typeface="Calibri Light"/>
              </a:rPr>
              <a:t>Cyswllt</a:t>
            </a:r>
            <a:endParaRPr lang="en-US" dirty="0"/>
          </a:p>
        </p:txBody>
      </p:sp>
      <p:sp>
        <p:nvSpPr>
          <p:cNvPr id="5" name="TextBox 4">
            <a:extLst>
              <a:ext uri="{FF2B5EF4-FFF2-40B4-BE49-F238E27FC236}">
                <a16:creationId xmlns:a16="http://schemas.microsoft.com/office/drawing/2014/main" id="{72590867-773A-8D61-36FD-30B09D5EBF94}"/>
              </a:ext>
            </a:extLst>
          </p:cNvPr>
          <p:cNvSpPr txBox="1"/>
          <p:nvPr/>
        </p:nvSpPr>
        <p:spPr>
          <a:xfrm>
            <a:off x="297711" y="999460"/>
            <a:ext cx="2679405" cy="6032421"/>
          </a:xfrm>
          <a:prstGeom prst="rect">
            <a:avLst/>
          </a:prstGeom>
          <a:noFill/>
        </p:spPr>
        <p:txBody>
          <a:bodyPr wrap="square" rtlCol="0">
            <a:spAutoFit/>
          </a:bodyPr>
          <a:lstStyle/>
          <a:p>
            <a:r>
              <a:rPr lang="en-US" sz="2400" b="1" dirty="0" err="1">
                <a:solidFill>
                  <a:schemeClr val="bg1"/>
                </a:solidFill>
              </a:rPr>
              <a:t>Manylion</a:t>
            </a:r>
            <a:r>
              <a:rPr lang="en-US" sz="2400" b="1" dirty="0">
                <a:solidFill>
                  <a:schemeClr val="bg1"/>
                </a:solidFill>
              </a:rPr>
              <a:t> </a:t>
            </a:r>
            <a:r>
              <a:rPr lang="en-US" sz="2400" b="1" dirty="0" err="1">
                <a:solidFill>
                  <a:schemeClr val="bg1"/>
                </a:solidFill>
              </a:rPr>
              <a:t>cyswllt</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Datganiad</a:t>
            </a:r>
            <a:r>
              <a:rPr lang="en-US" sz="2400" b="1" dirty="0">
                <a:solidFill>
                  <a:schemeClr val="bg1"/>
                </a:solidFill>
              </a:rPr>
              <a:t> </a:t>
            </a:r>
            <a:r>
              <a:rPr lang="en-US" sz="2400" b="1" dirty="0" err="1">
                <a:solidFill>
                  <a:schemeClr val="bg1"/>
                </a:solidFill>
              </a:rPr>
              <a:t>Personol</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Addysg</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Profiad</a:t>
            </a:r>
            <a:r>
              <a:rPr lang="en-US" sz="2400" b="1" dirty="0">
                <a:solidFill>
                  <a:schemeClr val="bg1"/>
                </a:solidFill>
              </a:rPr>
              <a:t> Gwaith</a:t>
            </a:r>
          </a:p>
          <a:p>
            <a:endParaRPr lang="en-US" sz="2400" b="1" dirty="0">
              <a:solidFill>
                <a:schemeClr val="bg1"/>
              </a:solidFill>
            </a:endParaRPr>
          </a:p>
          <a:p>
            <a:r>
              <a:rPr lang="en-US" sz="2400" b="1" dirty="0" err="1">
                <a:solidFill>
                  <a:schemeClr val="bg1"/>
                </a:solidFill>
              </a:rPr>
              <a:t>Sgiliau</a:t>
            </a:r>
            <a:r>
              <a:rPr lang="en-US" sz="2400" b="1" dirty="0">
                <a:solidFill>
                  <a:schemeClr val="bg1"/>
                </a:solidFill>
              </a:rPr>
              <a:t>, </a:t>
            </a:r>
            <a:r>
              <a:rPr lang="en-US" sz="2400" b="1" dirty="0" err="1">
                <a:solidFill>
                  <a:schemeClr val="bg1"/>
                </a:solidFill>
              </a:rPr>
              <a:t>Cymwysterau</a:t>
            </a:r>
            <a:r>
              <a:rPr lang="en-US" sz="2400" b="1" dirty="0">
                <a:solidFill>
                  <a:schemeClr val="bg1"/>
                </a:solidFill>
              </a:rPr>
              <a:t> a </a:t>
            </a:r>
            <a:r>
              <a:rPr lang="en-US" sz="2400" b="1" dirty="0" err="1">
                <a:solidFill>
                  <a:schemeClr val="bg1"/>
                </a:solidFill>
              </a:rPr>
              <a:t>Llwyddiannau</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Diddordebau</a:t>
            </a:r>
            <a:endParaRPr lang="en-US" sz="2400" b="1" dirty="0">
              <a:solidFill>
                <a:schemeClr val="bg1"/>
              </a:solidFill>
            </a:endParaRPr>
          </a:p>
          <a:p>
            <a:endParaRPr lang="en-US" sz="2400" b="1" dirty="0">
              <a:solidFill>
                <a:schemeClr val="bg1"/>
              </a:solidFill>
            </a:endParaRPr>
          </a:p>
          <a:p>
            <a:r>
              <a:rPr lang="en-US" sz="2400" b="1" dirty="0" err="1">
                <a:solidFill>
                  <a:schemeClr val="bg1"/>
                </a:solidFill>
              </a:rPr>
              <a:t>Enwebau</a:t>
            </a:r>
            <a:endParaRPr lang="en-US" sz="2400" b="1" dirty="0">
              <a:solidFill>
                <a:schemeClr val="bg1"/>
              </a:solidFill>
            </a:endParaRPr>
          </a:p>
          <a:p>
            <a:endParaRPr lang="en-US" b="1" dirty="0">
              <a:solidFill>
                <a:schemeClr val="bg1"/>
              </a:solidFill>
            </a:endParaRPr>
          </a:p>
        </p:txBody>
      </p:sp>
      <p:sp>
        <p:nvSpPr>
          <p:cNvPr id="7" name="Frame 6">
            <a:extLst>
              <a:ext uri="{FF2B5EF4-FFF2-40B4-BE49-F238E27FC236}">
                <a16:creationId xmlns:a16="http://schemas.microsoft.com/office/drawing/2014/main" id="{F7D300AD-28E0-C184-3434-4536FA2278F1}"/>
              </a:ext>
            </a:extLst>
          </p:cNvPr>
          <p:cNvSpPr/>
          <p:nvPr/>
        </p:nvSpPr>
        <p:spPr>
          <a:xfrm>
            <a:off x="0" y="898208"/>
            <a:ext cx="3125972" cy="721095"/>
          </a:xfrm>
          <a:prstGeom prst="fram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Content Placeholder 2">
            <a:extLst>
              <a:ext uri="{FF2B5EF4-FFF2-40B4-BE49-F238E27FC236}">
                <a16:creationId xmlns:a16="http://schemas.microsoft.com/office/drawing/2014/main" id="{F16DF950-15E1-1B58-EEE6-27F8580C4BC4}"/>
              </a:ext>
            </a:extLst>
          </p:cNvPr>
          <p:cNvSpPr>
            <a:spLocks noGrp="1"/>
          </p:cNvSpPr>
          <p:nvPr/>
        </p:nvSpPr>
        <p:spPr>
          <a:xfrm>
            <a:off x="4811150" y="1619303"/>
            <a:ext cx="6635659" cy="5020648"/>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Defnyddiwch</a:t>
            </a:r>
            <a:r>
              <a:rPr lang="en-GB" dirty="0"/>
              <a:t> </a:t>
            </a:r>
            <a:r>
              <a:rPr lang="en-GB" dirty="0" err="1"/>
              <a:t>eich</a:t>
            </a:r>
            <a:r>
              <a:rPr lang="en-GB" dirty="0"/>
              <a:t> </a:t>
            </a:r>
            <a:r>
              <a:rPr lang="en-GB" dirty="0" err="1"/>
              <a:t>enw</a:t>
            </a:r>
            <a:r>
              <a:rPr lang="en-GB" dirty="0"/>
              <a:t> </a:t>
            </a:r>
            <a:r>
              <a:rPr lang="en-GB" dirty="0" err="1"/>
              <a:t>fel</a:t>
            </a:r>
            <a:r>
              <a:rPr lang="en-GB" dirty="0"/>
              <a:t> </a:t>
            </a:r>
            <a:r>
              <a:rPr lang="en-GB" dirty="0" err="1"/>
              <a:t>teitl</a:t>
            </a:r>
            <a:r>
              <a:rPr lang="en-GB" dirty="0"/>
              <a:t> </a:t>
            </a:r>
          </a:p>
          <a:p>
            <a:r>
              <a:rPr lang="en-GB" dirty="0"/>
              <a:t>Use your name as the title</a:t>
            </a:r>
          </a:p>
          <a:p>
            <a:endParaRPr lang="en-GB" dirty="0"/>
          </a:p>
          <a:p>
            <a:r>
              <a:rPr lang="en-GB" dirty="0" err="1"/>
              <a:t>Cyfeiriad</a:t>
            </a:r>
            <a:r>
              <a:rPr lang="en-GB" dirty="0"/>
              <a:t> e-</a:t>
            </a:r>
            <a:r>
              <a:rPr lang="en-GB" dirty="0" err="1"/>
              <a:t>bost</a:t>
            </a:r>
            <a:r>
              <a:rPr lang="en-GB" dirty="0"/>
              <a:t> </a:t>
            </a:r>
            <a:r>
              <a:rPr lang="en-GB" dirty="0" err="1"/>
              <a:t>prifysgol</a:t>
            </a:r>
            <a:endParaRPr lang="en-GB" dirty="0"/>
          </a:p>
          <a:p>
            <a:r>
              <a:rPr lang="en-GB" dirty="0"/>
              <a:t>University e-mail address </a:t>
            </a:r>
            <a:endParaRPr lang="en-GB" dirty="0">
              <a:cs typeface="Calibri"/>
            </a:endParaRPr>
          </a:p>
          <a:p>
            <a:endParaRPr lang="en-GB" dirty="0"/>
          </a:p>
          <a:p>
            <a:r>
              <a:rPr lang="en-GB" dirty="0" err="1"/>
              <a:t>Rhif</a:t>
            </a:r>
            <a:r>
              <a:rPr lang="en-GB" dirty="0"/>
              <a:t> </a:t>
            </a:r>
            <a:r>
              <a:rPr lang="en-GB" dirty="0" err="1"/>
              <a:t>cyswllt</a:t>
            </a:r>
            <a:r>
              <a:rPr lang="en-GB" dirty="0"/>
              <a:t> </a:t>
            </a:r>
          </a:p>
          <a:p>
            <a:r>
              <a:rPr lang="en-GB" dirty="0"/>
              <a:t>Contact number</a:t>
            </a:r>
            <a:endParaRPr lang="en-GB" dirty="0">
              <a:cs typeface="Calibri" panose="020F0502020204030204"/>
            </a:endParaRPr>
          </a:p>
          <a:p>
            <a:endParaRPr lang="en-GB" dirty="0"/>
          </a:p>
          <a:p>
            <a:r>
              <a:rPr lang="en-GB" dirty="0" err="1"/>
              <a:t>Cyfeiriad</a:t>
            </a:r>
            <a:r>
              <a:rPr lang="en-GB" dirty="0"/>
              <a:t> </a:t>
            </a:r>
          </a:p>
          <a:p>
            <a:r>
              <a:rPr lang="en-GB" dirty="0"/>
              <a:t>Address</a:t>
            </a:r>
            <a:endParaRPr lang="en-GB" dirty="0">
              <a:cs typeface="Calibri"/>
            </a:endParaRPr>
          </a:p>
          <a:p>
            <a:endParaRPr lang="en-GB" dirty="0"/>
          </a:p>
          <a:p>
            <a:endParaRPr lang="en-GB" dirty="0"/>
          </a:p>
        </p:txBody>
      </p:sp>
    </p:spTree>
    <p:extLst>
      <p:ext uri="{BB962C8B-B14F-4D97-AF65-F5344CB8AC3E}">
        <p14:creationId xmlns:p14="http://schemas.microsoft.com/office/powerpoint/2010/main" val="1741379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CEAB558-FE13-7B91-C28C-CB2EC39D9196}"/>
              </a:ext>
            </a:extLst>
          </p:cNvPr>
          <p:cNvSpPr>
            <a:spLocks noGrp="1"/>
          </p:cNvSpPr>
          <p:nvPr>
            <p:ph type="title"/>
          </p:nvPr>
        </p:nvSpPr>
        <p:spPr/>
        <p:txBody>
          <a:bodyPr/>
          <a:lstStyle/>
          <a:p>
            <a:r>
              <a:rPr lang="en-GB" dirty="0"/>
              <a:t>1. </a:t>
            </a:r>
            <a:r>
              <a:rPr lang="en-GB" dirty="0" err="1"/>
              <a:t>Cyrff</a:t>
            </a:r>
            <a:r>
              <a:rPr lang="en-GB" dirty="0"/>
              <a:t> Llywodraethu / Governing Bodies</a:t>
            </a:r>
          </a:p>
        </p:txBody>
      </p:sp>
      <p:sp>
        <p:nvSpPr>
          <p:cNvPr id="6" name="Content Placeholder 5">
            <a:extLst>
              <a:ext uri="{FF2B5EF4-FFF2-40B4-BE49-F238E27FC236}">
                <a16:creationId xmlns:a16="http://schemas.microsoft.com/office/drawing/2014/main" id="{8840CFE9-4F4B-831C-45A5-2551A43DDC4B}"/>
              </a:ext>
            </a:extLst>
          </p:cNvPr>
          <p:cNvSpPr>
            <a:spLocks noGrp="1"/>
          </p:cNvSpPr>
          <p:nvPr>
            <p:ph idx="1"/>
          </p:nvPr>
        </p:nvSpPr>
        <p:spPr>
          <a:xfrm>
            <a:off x="6547106" y="2141537"/>
            <a:ext cx="5227318" cy="4351338"/>
          </a:xfrm>
        </p:spPr>
        <p:txBody>
          <a:bodyPr/>
          <a:lstStyle/>
          <a:p>
            <a:r>
              <a:rPr lang="en-GB" dirty="0"/>
              <a:t>What would be your standards and competencies for your area of study / work? </a:t>
            </a:r>
          </a:p>
          <a:p>
            <a:endParaRPr lang="en-GB" dirty="0"/>
          </a:p>
          <a:p>
            <a:r>
              <a:rPr lang="en-GB" dirty="0"/>
              <a:t>What would be considered as good practice in your area of study / work?</a:t>
            </a:r>
          </a:p>
          <a:p>
            <a:endParaRPr lang="en-GB" dirty="0"/>
          </a:p>
        </p:txBody>
      </p:sp>
      <p:sp>
        <p:nvSpPr>
          <p:cNvPr id="8" name="TextBox 7">
            <a:extLst>
              <a:ext uri="{FF2B5EF4-FFF2-40B4-BE49-F238E27FC236}">
                <a16:creationId xmlns:a16="http://schemas.microsoft.com/office/drawing/2014/main" id="{1E2E3A25-7138-424B-B9CC-F5C8095478D9}"/>
              </a:ext>
            </a:extLst>
          </p:cNvPr>
          <p:cNvSpPr txBox="1"/>
          <p:nvPr/>
        </p:nvSpPr>
        <p:spPr>
          <a:xfrm>
            <a:off x="838200" y="2141537"/>
            <a:ext cx="4806696" cy="3939540"/>
          </a:xfrm>
          <a:prstGeom prst="rect">
            <a:avLst/>
          </a:prstGeom>
          <a:noFill/>
        </p:spPr>
        <p:txBody>
          <a:bodyPr wrap="square" rtlCol="0">
            <a:spAutoFit/>
          </a:bodyPr>
          <a:lstStyle/>
          <a:p>
            <a:r>
              <a:rPr lang="en-GB" sz="2800" dirty="0"/>
              <a:t>Beth </a:t>
            </a:r>
            <a:r>
              <a:rPr lang="en-GB" sz="2800" dirty="0" err="1"/>
              <a:t>bydde</a:t>
            </a:r>
            <a:r>
              <a:rPr lang="en-GB" sz="2800" dirty="0"/>
              <a:t> </a:t>
            </a:r>
            <a:r>
              <a:rPr lang="en-GB" sz="2800" dirty="0" err="1"/>
              <a:t>eich</a:t>
            </a:r>
            <a:r>
              <a:rPr lang="en-GB" sz="2800" dirty="0"/>
              <a:t> </a:t>
            </a:r>
            <a:r>
              <a:rPr lang="en-GB" sz="2800" dirty="0" err="1"/>
              <a:t>safonau</a:t>
            </a:r>
            <a:r>
              <a:rPr lang="en-GB" sz="2800" dirty="0"/>
              <a:t> </a:t>
            </a:r>
            <a:r>
              <a:rPr lang="en-GB" sz="2800" dirty="0" err="1"/>
              <a:t>a’ch</a:t>
            </a:r>
            <a:r>
              <a:rPr lang="en-GB" sz="2800" dirty="0"/>
              <a:t> </a:t>
            </a:r>
            <a:r>
              <a:rPr lang="en-GB" sz="2800" dirty="0" err="1"/>
              <a:t>sgiliau</a:t>
            </a:r>
            <a:r>
              <a:rPr lang="en-GB" sz="2800" dirty="0"/>
              <a:t> </a:t>
            </a:r>
            <a:r>
              <a:rPr lang="en-GB" sz="2800" dirty="0" err="1"/>
              <a:t>ar</a:t>
            </a:r>
            <a:r>
              <a:rPr lang="en-GB" sz="2800" dirty="0"/>
              <a:t> </a:t>
            </a:r>
            <a:r>
              <a:rPr lang="en-GB" sz="2800" dirty="0" err="1"/>
              <a:t>gyfer</a:t>
            </a:r>
            <a:r>
              <a:rPr lang="en-GB" sz="2800" dirty="0"/>
              <a:t> </a:t>
            </a:r>
            <a:r>
              <a:rPr lang="en-GB" sz="2800" dirty="0" err="1"/>
              <a:t>eich</a:t>
            </a:r>
            <a:r>
              <a:rPr lang="en-GB" sz="2800" dirty="0"/>
              <a:t> </a:t>
            </a:r>
            <a:r>
              <a:rPr lang="en-GB" sz="2800" dirty="0" err="1"/>
              <a:t>astudiaethau</a:t>
            </a:r>
            <a:r>
              <a:rPr lang="en-GB" sz="2800" dirty="0"/>
              <a:t> / </a:t>
            </a:r>
            <a:r>
              <a:rPr lang="en-GB" sz="2800" dirty="0" err="1"/>
              <a:t>maes</a:t>
            </a:r>
            <a:r>
              <a:rPr lang="en-GB" sz="2800" dirty="0"/>
              <a:t> </a:t>
            </a:r>
            <a:r>
              <a:rPr lang="en-GB" sz="2800" dirty="0" err="1"/>
              <a:t>gyrfa</a:t>
            </a:r>
            <a:r>
              <a:rPr lang="en-GB" sz="2800" dirty="0"/>
              <a:t> chi?</a:t>
            </a:r>
          </a:p>
          <a:p>
            <a:endParaRPr lang="en-GB" sz="2800" dirty="0"/>
          </a:p>
          <a:p>
            <a:r>
              <a:rPr lang="en-GB" sz="2800" dirty="0"/>
              <a:t>Beth </a:t>
            </a:r>
            <a:r>
              <a:rPr lang="en-GB" sz="2800" dirty="0" err="1"/>
              <a:t>byddai’n</a:t>
            </a:r>
            <a:r>
              <a:rPr lang="en-GB" sz="2800" dirty="0"/>
              <a:t> </a:t>
            </a:r>
            <a:r>
              <a:rPr lang="en-GB" sz="2800" dirty="0" err="1"/>
              <a:t>cael</a:t>
            </a:r>
            <a:r>
              <a:rPr lang="en-GB" sz="2800" dirty="0"/>
              <a:t> </a:t>
            </a:r>
            <a:r>
              <a:rPr lang="en-GB" sz="2800" dirty="0" err="1"/>
              <a:t>ei</a:t>
            </a:r>
            <a:r>
              <a:rPr lang="en-GB" sz="2800" dirty="0"/>
              <a:t> </a:t>
            </a:r>
            <a:r>
              <a:rPr lang="en-GB" sz="2800" dirty="0" err="1"/>
              <a:t>ystyried</a:t>
            </a:r>
            <a:r>
              <a:rPr lang="en-GB" sz="2800" dirty="0"/>
              <a:t> </a:t>
            </a:r>
            <a:r>
              <a:rPr lang="en-GB" sz="2800" dirty="0" err="1"/>
              <a:t>fel</a:t>
            </a:r>
            <a:r>
              <a:rPr lang="en-GB" sz="2800" dirty="0"/>
              <a:t> </a:t>
            </a:r>
            <a:r>
              <a:rPr lang="en-GB" sz="2800" dirty="0" err="1"/>
              <a:t>ymarfer</a:t>
            </a:r>
            <a:r>
              <a:rPr lang="en-GB" sz="2800" dirty="0"/>
              <a:t> </a:t>
            </a:r>
            <a:r>
              <a:rPr lang="en-GB" sz="2800" dirty="0" err="1"/>
              <a:t>gorau</a:t>
            </a:r>
            <a:r>
              <a:rPr lang="en-GB" sz="2800" dirty="0"/>
              <a:t> </a:t>
            </a:r>
            <a:r>
              <a:rPr lang="en-GB" sz="2800" dirty="0" err="1"/>
              <a:t>yn</a:t>
            </a:r>
            <a:r>
              <a:rPr lang="en-GB" sz="2800" dirty="0"/>
              <a:t> </a:t>
            </a:r>
            <a:r>
              <a:rPr lang="en-GB" sz="2800" dirty="0" err="1"/>
              <a:t>eich</a:t>
            </a:r>
            <a:r>
              <a:rPr lang="en-GB" sz="2800" dirty="0"/>
              <a:t> </a:t>
            </a:r>
            <a:r>
              <a:rPr lang="en-GB" sz="2800" dirty="0" err="1"/>
              <a:t>maes</a:t>
            </a:r>
            <a:r>
              <a:rPr lang="en-GB" sz="2800" dirty="0"/>
              <a:t> </a:t>
            </a:r>
            <a:r>
              <a:rPr lang="en-GB" sz="2800" dirty="0" err="1"/>
              <a:t>dysgu</a:t>
            </a:r>
            <a:r>
              <a:rPr lang="en-GB" sz="2800" dirty="0"/>
              <a:t> / </a:t>
            </a:r>
            <a:r>
              <a:rPr lang="en-GB" sz="2800" dirty="0" err="1"/>
              <a:t>gyrfa</a:t>
            </a:r>
            <a:r>
              <a:rPr lang="en-GB" sz="2800" dirty="0"/>
              <a:t>? </a:t>
            </a:r>
          </a:p>
          <a:p>
            <a:endParaRPr lang="en-GB" dirty="0"/>
          </a:p>
          <a:p>
            <a:endParaRPr lang="en-GB" dirty="0"/>
          </a:p>
          <a:p>
            <a:endParaRPr lang="en-GB" dirty="0"/>
          </a:p>
        </p:txBody>
      </p:sp>
    </p:spTree>
    <p:extLst>
      <p:ext uri="{BB962C8B-B14F-4D97-AF65-F5344CB8AC3E}">
        <p14:creationId xmlns:p14="http://schemas.microsoft.com/office/powerpoint/2010/main" val="241488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E1E1F-A2D4-C210-78BA-E64DB4B907DA}"/>
              </a:ext>
            </a:extLst>
          </p:cNvPr>
          <p:cNvSpPr>
            <a:spLocks noGrp="1"/>
          </p:cNvSpPr>
          <p:nvPr>
            <p:ph type="title"/>
          </p:nvPr>
        </p:nvSpPr>
        <p:spPr/>
        <p:txBody>
          <a:bodyPr/>
          <a:lstStyle/>
          <a:p>
            <a:r>
              <a:rPr lang="en-GB" dirty="0"/>
              <a:t>2. Card sort – Correct - Not Correct /</a:t>
            </a:r>
            <a:br>
              <a:rPr lang="en-GB" dirty="0"/>
            </a:br>
            <a:r>
              <a:rPr lang="en-GB" i="1" dirty="0" err="1"/>
              <a:t>Cywir</a:t>
            </a:r>
            <a:r>
              <a:rPr lang="en-GB" i="1" dirty="0"/>
              <a:t> neu </a:t>
            </a:r>
            <a:r>
              <a:rPr lang="en-GB" i="1" dirty="0" err="1"/>
              <a:t>Anghywir</a:t>
            </a:r>
            <a:br>
              <a:rPr lang="en-GB" dirty="0"/>
            </a:br>
            <a:br>
              <a:rPr lang="en-GB" dirty="0"/>
            </a:br>
            <a:r>
              <a:rPr lang="en-GB" dirty="0"/>
              <a:t>3. What could be the evidence of good practice to support those correct standards? </a:t>
            </a:r>
            <a:r>
              <a:rPr lang="en-GB" i="1" dirty="0"/>
              <a:t>Beth </a:t>
            </a:r>
            <a:r>
              <a:rPr lang="en-GB" i="1" dirty="0" err="1"/>
              <a:t>byddai’r</a:t>
            </a:r>
            <a:r>
              <a:rPr lang="en-GB" i="1" dirty="0"/>
              <a:t> </a:t>
            </a:r>
            <a:r>
              <a:rPr lang="en-GB" i="1" dirty="0" err="1"/>
              <a:t>tystiolaeth</a:t>
            </a:r>
            <a:r>
              <a:rPr lang="en-GB" i="1" dirty="0"/>
              <a:t> </a:t>
            </a:r>
            <a:r>
              <a:rPr lang="en-GB" i="1" dirty="0" err="1"/>
              <a:t>i</a:t>
            </a:r>
            <a:r>
              <a:rPr lang="en-GB" i="1" dirty="0"/>
              <a:t> </a:t>
            </a:r>
            <a:r>
              <a:rPr lang="en-GB" i="1" dirty="0" err="1"/>
              <a:t>ddangos</a:t>
            </a:r>
            <a:r>
              <a:rPr lang="en-GB" i="1" dirty="0"/>
              <a:t> </a:t>
            </a:r>
            <a:r>
              <a:rPr lang="en-GB" i="1" dirty="0" err="1"/>
              <a:t>arfer</a:t>
            </a:r>
            <a:r>
              <a:rPr lang="en-GB" i="1" dirty="0"/>
              <a:t> </a:t>
            </a:r>
            <a:r>
              <a:rPr lang="en-GB" i="1" dirty="0" err="1"/>
              <a:t>dda</a:t>
            </a:r>
            <a:r>
              <a:rPr lang="en-GB" i="1" dirty="0"/>
              <a:t> </a:t>
            </a:r>
            <a:r>
              <a:rPr lang="en-GB" i="1" dirty="0" err="1"/>
              <a:t>o’r</a:t>
            </a:r>
            <a:r>
              <a:rPr lang="en-GB" i="1" dirty="0"/>
              <a:t> </a:t>
            </a:r>
            <a:r>
              <a:rPr lang="en-GB" i="1" dirty="0" err="1"/>
              <a:t>safonau</a:t>
            </a:r>
            <a:r>
              <a:rPr lang="en-GB" i="1" dirty="0"/>
              <a:t> </a:t>
            </a:r>
            <a:r>
              <a:rPr lang="en-GB" i="1" dirty="0" err="1"/>
              <a:t>yma</a:t>
            </a:r>
            <a:r>
              <a:rPr lang="en-GB" i="1" dirty="0"/>
              <a:t>.  </a:t>
            </a:r>
          </a:p>
        </p:txBody>
      </p:sp>
    </p:spTree>
    <p:extLst>
      <p:ext uri="{BB962C8B-B14F-4D97-AF65-F5344CB8AC3E}">
        <p14:creationId xmlns:p14="http://schemas.microsoft.com/office/powerpoint/2010/main" val="181571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BD826-04C4-1A6F-B125-C3BB396DAFBC}"/>
              </a:ext>
            </a:extLst>
          </p:cNvPr>
          <p:cNvSpPr>
            <a:spLocks noGrp="1"/>
          </p:cNvSpPr>
          <p:nvPr>
            <p:ph type="title"/>
          </p:nvPr>
        </p:nvSpPr>
        <p:spPr/>
        <p:txBody>
          <a:bodyPr/>
          <a:lstStyle/>
          <a:p>
            <a:r>
              <a:rPr lang="en-GB" dirty="0"/>
              <a:t>4. </a:t>
            </a:r>
            <a:r>
              <a:rPr lang="en-GB" dirty="0" err="1"/>
              <a:t>Defnydd</a:t>
            </a:r>
            <a:r>
              <a:rPr lang="en-GB" dirty="0"/>
              <a:t> addas o AI </a:t>
            </a:r>
            <a:r>
              <a:rPr lang="en-GB" dirty="0" err="1"/>
              <a:t>i</a:t>
            </a:r>
            <a:r>
              <a:rPr lang="en-GB" dirty="0"/>
              <a:t>…</a:t>
            </a:r>
            <a:br>
              <a:rPr lang="en-GB" dirty="0"/>
            </a:br>
            <a:r>
              <a:rPr lang="en-GB" dirty="0"/>
              <a:t>Appropriate use of AI to …</a:t>
            </a:r>
          </a:p>
        </p:txBody>
      </p:sp>
      <p:sp>
        <p:nvSpPr>
          <p:cNvPr id="3" name="Content Placeholder 2">
            <a:extLst>
              <a:ext uri="{FF2B5EF4-FFF2-40B4-BE49-F238E27FC236}">
                <a16:creationId xmlns:a16="http://schemas.microsoft.com/office/drawing/2014/main" id="{FEB233E7-0AAA-6DBC-FB3D-5D9C00A4BE16}"/>
              </a:ext>
            </a:extLst>
          </p:cNvPr>
          <p:cNvSpPr>
            <a:spLocks noGrp="1"/>
          </p:cNvSpPr>
          <p:nvPr>
            <p:ph idx="1"/>
          </p:nvPr>
        </p:nvSpPr>
        <p:spPr>
          <a:xfrm>
            <a:off x="838200" y="2326105"/>
            <a:ext cx="10515600" cy="3850858"/>
          </a:xfrm>
        </p:spPr>
        <p:txBody>
          <a:bodyPr/>
          <a:lstStyle/>
          <a:p>
            <a:pPr marL="0" indent="0" algn="ctr">
              <a:buNone/>
            </a:pPr>
            <a:r>
              <a:rPr lang="en-GB" sz="4400" dirty="0"/>
              <a:t>Find more examples of good practice that could be considered as evidence to further support standards – for either </a:t>
            </a:r>
          </a:p>
          <a:p>
            <a:pPr marL="0" indent="0" algn="ctr">
              <a:buNone/>
            </a:pPr>
            <a:r>
              <a:rPr lang="en-GB" sz="4400" dirty="0"/>
              <a:t>SES, SET, OAE, NHPA or SHAPE student.  </a:t>
            </a:r>
          </a:p>
        </p:txBody>
      </p:sp>
    </p:spTree>
    <p:extLst>
      <p:ext uri="{BB962C8B-B14F-4D97-AF65-F5344CB8AC3E}">
        <p14:creationId xmlns:p14="http://schemas.microsoft.com/office/powerpoint/2010/main" val="3304616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FA3FA-C086-273D-AE8E-7423DA579B7A}"/>
              </a:ext>
            </a:extLst>
          </p:cNvPr>
          <p:cNvSpPr>
            <a:spLocks noGrp="1"/>
          </p:cNvSpPr>
          <p:nvPr>
            <p:ph type="title"/>
          </p:nvPr>
        </p:nvSpPr>
        <p:spPr>
          <a:xfrm>
            <a:off x="376989" y="365125"/>
            <a:ext cx="11438021" cy="1325563"/>
          </a:xfrm>
          <a:ln w="76200">
            <a:solidFill>
              <a:schemeClr val="accent2">
                <a:lumMod val="75000"/>
              </a:schemeClr>
            </a:solidFill>
          </a:ln>
        </p:spPr>
        <p:txBody>
          <a:bodyPr/>
          <a:lstStyle/>
          <a:p>
            <a:pPr algn="ctr"/>
            <a:r>
              <a:rPr lang="en-GB" sz="2800" b="1" dirty="0"/>
              <a:t>Then, reflect : which of the correct standards do we feel we’ve mastered / embedded into our personal professional ethos &amp; way of life &amp; which ones may need more focus in moving forward. </a:t>
            </a:r>
            <a:br>
              <a:rPr lang="en-GB" sz="3200" b="1" dirty="0"/>
            </a:br>
            <a:endParaRPr lang="en-GB" sz="3200" b="1" dirty="0"/>
          </a:p>
        </p:txBody>
      </p:sp>
      <p:sp>
        <p:nvSpPr>
          <p:cNvPr id="3" name="Content Placeholder 2">
            <a:extLst>
              <a:ext uri="{FF2B5EF4-FFF2-40B4-BE49-F238E27FC236}">
                <a16:creationId xmlns:a16="http://schemas.microsoft.com/office/drawing/2014/main" id="{2228587F-18E0-DE14-1A14-739ECF720F11}"/>
              </a:ext>
            </a:extLst>
          </p:cNvPr>
          <p:cNvSpPr>
            <a:spLocks noGrp="1"/>
          </p:cNvSpPr>
          <p:nvPr>
            <p:ph idx="1"/>
          </p:nvPr>
        </p:nvSpPr>
        <p:spPr>
          <a:xfrm>
            <a:off x="376989" y="2165683"/>
            <a:ext cx="11438021" cy="3177089"/>
          </a:xfrm>
          <a:ln w="76200">
            <a:solidFill>
              <a:srgbClr val="00B050"/>
            </a:solidFill>
          </a:ln>
        </p:spPr>
        <p:txBody>
          <a:bodyPr/>
          <a:lstStyle/>
          <a:p>
            <a:r>
              <a:rPr lang="en-GB" sz="3600" dirty="0"/>
              <a:t>Do we have to write or think of a plan for some of the standards to occur in our work? </a:t>
            </a:r>
          </a:p>
          <a:p>
            <a:r>
              <a:rPr lang="en-GB" sz="3600" dirty="0"/>
              <a:t>Do some of the standards come to us after some thought? </a:t>
            </a:r>
          </a:p>
          <a:p>
            <a:r>
              <a:rPr lang="en-GB" sz="3600" dirty="0"/>
              <a:t>Do we fulfil some standards naturally without much thought? … they are now so embedded within us it’s now just an automatic response.   </a:t>
            </a:r>
          </a:p>
          <a:p>
            <a:endParaRPr lang="en-GB" dirty="0"/>
          </a:p>
        </p:txBody>
      </p:sp>
    </p:spTree>
    <p:extLst>
      <p:ext uri="{BB962C8B-B14F-4D97-AF65-F5344CB8AC3E}">
        <p14:creationId xmlns:p14="http://schemas.microsoft.com/office/powerpoint/2010/main" val="2456908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6345509-C4A9-34D9-F9EC-F3374DCBE985}"/>
              </a:ext>
            </a:extLst>
          </p:cNvPr>
          <p:cNvSpPr>
            <a:spLocks noGrp="1"/>
          </p:cNvSpPr>
          <p:nvPr>
            <p:ph idx="1"/>
          </p:nvPr>
        </p:nvSpPr>
        <p:spPr>
          <a:xfrm>
            <a:off x="476031" y="212095"/>
            <a:ext cx="9693520" cy="2723781"/>
          </a:xfrm>
        </p:spPr>
        <p:txBody>
          <a:bodyPr/>
          <a:lstStyle/>
          <a:p>
            <a:pPr marL="0" indent="0">
              <a:buNone/>
            </a:pPr>
            <a:r>
              <a:rPr lang="en-GB" sz="4000" dirty="0"/>
              <a:t>5. </a:t>
            </a:r>
            <a:r>
              <a:rPr lang="en-GB" sz="4000" dirty="0" err="1"/>
              <a:t>Tasg</a:t>
            </a:r>
            <a:r>
              <a:rPr lang="en-GB" sz="4000" dirty="0"/>
              <a:t> / Task:</a:t>
            </a:r>
          </a:p>
          <a:p>
            <a:pPr marL="0" indent="0">
              <a:buNone/>
            </a:pPr>
            <a:r>
              <a:rPr lang="en-GB" sz="4000" dirty="0"/>
              <a:t>From the list provided of various posts – choose one </a:t>
            </a:r>
          </a:p>
          <a:p>
            <a:pPr marL="0" indent="0">
              <a:buNone/>
            </a:pPr>
            <a:r>
              <a:rPr lang="en-GB" sz="4000" dirty="0"/>
              <a:t>that may interest you. </a:t>
            </a:r>
          </a:p>
          <a:p>
            <a:pPr marL="0" indent="0">
              <a:buNone/>
            </a:pPr>
            <a:r>
              <a:rPr lang="en-GB" sz="4000" dirty="0"/>
              <a:t>Then, turn to a partner and tell them what the list of </a:t>
            </a:r>
          </a:p>
          <a:p>
            <a:pPr marL="0" indent="0">
              <a:buNone/>
            </a:pPr>
            <a:r>
              <a:rPr lang="en-GB" sz="4000" dirty="0"/>
              <a:t>desirables and essential skills are for the post. </a:t>
            </a:r>
          </a:p>
          <a:p>
            <a:pPr marL="0" indent="0">
              <a:buNone/>
            </a:pPr>
            <a:r>
              <a:rPr lang="en-GB" sz="4000" dirty="0"/>
              <a:t>Which ones would you focus upon?</a:t>
            </a:r>
          </a:p>
          <a:p>
            <a:pPr marL="0" indent="0">
              <a:buNone/>
            </a:pPr>
            <a:r>
              <a:rPr lang="en-GB" sz="4000" dirty="0"/>
              <a:t>Are there any essential skills that also appear as </a:t>
            </a:r>
          </a:p>
          <a:p>
            <a:pPr marL="0" indent="0">
              <a:buNone/>
            </a:pPr>
            <a:r>
              <a:rPr lang="en-GB" sz="4000" dirty="0"/>
              <a:t>standards?</a:t>
            </a:r>
          </a:p>
        </p:txBody>
      </p:sp>
    </p:spTree>
    <p:extLst>
      <p:ext uri="{BB962C8B-B14F-4D97-AF65-F5344CB8AC3E}">
        <p14:creationId xmlns:p14="http://schemas.microsoft.com/office/powerpoint/2010/main" val="302738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E012F3D-EB27-02AD-B10A-F5C6516803B9}"/>
              </a:ext>
            </a:extLst>
          </p:cNvPr>
          <p:cNvSpPr>
            <a:spLocks noGrp="1"/>
          </p:cNvSpPr>
          <p:nvPr>
            <p:ph idx="1"/>
          </p:nvPr>
        </p:nvSpPr>
        <p:spPr>
          <a:xfrm>
            <a:off x="292144" y="321734"/>
            <a:ext cx="10803903" cy="5181600"/>
          </a:xfrm>
        </p:spPr>
        <p:txBody>
          <a:bodyPr/>
          <a:lstStyle/>
          <a:p>
            <a:pPr marL="0" indent="0">
              <a:buNone/>
            </a:pPr>
            <a:r>
              <a:rPr lang="en-GB" sz="3600" dirty="0"/>
              <a:t>5. </a:t>
            </a:r>
            <a:r>
              <a:rPr lang="en-GB" sz="3600" dirty="0" err="1"/>
              <a:t>Tasg</a:t>
            </a:r>
            <a:r>
              <a:rPr lang="en-GB" sz="3600" dirty="0"/>
              <a:t> / Task:</a:t>
            </a:r>
          </a:p>
          <a:p>
            <a:pPr marL="0" indent="0">
              <a:buNone/>
            </a:pPr>
            <a:r>
              <a:rPr lang="en-GB" sz="4000" dirty="0" err="1"/>
              <a:t>O’r</a:t>
            </a:r>
            <a:r>
              <a:rPr lang="en-GB" sz="4000" dirty="0"/>
              <a:t> </a:t>
            </a:r>
            <a:r>
              <a:rPr lang="en-GB" sz="4000" dirty="0" err="1"/>
              <a:t>rhestr</a:t>
            </a:r>
            <a:r>
              <a:rPr lang="en-GB" sz="4000" dirty="0"/>
              <a:t> o </a:t>
            </a:r>
            <a:r>
              <a:rPr lang="en-GB" sz="4000" dirty="0" err="1"/>
              <a:t>swyddi</a:t>
            </a:r>
            <a:r>
              <a:rPr lang="en-GB" sz="4000" dirty="0"/>
              <a:t> a </a:t>
            </a:r>
            <a:r>
              <a:rPr lang="en-GB" sz="4000" dirty="0" err="1"/>
              <a:t>geir</a:t>
            </a:r>
            <a:r>
              <a:rPr lang="en-GB" sz="4000" dirty="0"/>
              <a:t> </a:t>
            </a:r>
            <a:r>
              <a:rPr lang="en-GB" sz="4000" dirty="0" err="1"/>
              <a:t>ar</a:t>
            </a:r>
            <a:r>
              <a:rPr lang="en-GB" sz="4000" dirty="0"/>
              <a:t> </a:t>
            </a:r>
            <a:r>
              <a:rPr lang="en-GB" sz="4000" dirty="0" err="1"/>
              <a:t>dudalen</a:t>
            </a:r>
            <a:r>
              <a:rPr lang="en-GB" sz="4000" dirty="0"/>
              <a:t> </a:t>
            </a:r>
            <a:r>
              <a:rPr lang="en-GB" sz="4000" dirty="0" err="1"/>
              <a:t>moodle</a:t>
            </a:r>
            <a:r>
              <a:rPr lang="en-GB" sz="4000" dirty="0"/>
              <a:t> – </a:t>
            </a:r>
          </a:p>
          <a:p>
            <a:pPr marL="0" indent="0">
              <a:buNone/>
            </a:pPr>
            <a:r>
              <a:rPr lang="en-GB" sz="4000" dirty="0" err="1"/>
              <a:t>dewiswch</a:t>
            </a:r>
            <a:r>
              <a:rPr lang="en-GB" sz="4000" dirty="0"/>
              <a:t> un </a:t>
            </a:r>
            <a:r>
              <a:rPr lang="en-GB" sz="4000" dirty="0" err="1"/>
              <a:t>sydd</a:t>
            </a:r>
            <a:r>
              <a:rPr lang="en-GB" sz="4000" dirty="0"/>
              <a:t> o </a:t>
            </a:r>
            <a:r>
              <a:rPr lang="en-GB" sz="4000" dirty="0" err="1"/>
              <a:t>ddiddordeb</a:t>
            </a:r>
            <a:r>
              <a:rPr lang="en-GB" sz="4000" dirty="0"/>
              <a:t> </a:t>
            </a:r>
            <a:r>
              <a:rPr lang="en-GB" sz="4000" dirty="0" err="1"/>
              <a:t>gyda</a:t>
            </a:r>
            <a:r>
              <a:rPr lang="en-GB" sz="4000" dirty="0"/>
              <a:t> chi</a:t>
            </a:r>
          </a:p>
          <a:p>
            <a:pPr marL="0" indent="0">
              <a:buNone/>
            </a:pPr>
            <a:r>
              <a:rPr lang="en-GB" sz="4000" dirty="0"/>
              <a:t>Yna, </a:t>
            </a:r>
            <a:r>
              <a:rPr lang="en-GB" sz="4000" dirty="0" err="1"/>
              <a:t>dywedwch</a:t>
            </a:r>
            <a:r>
              <a:rPr lang="en-GB" sz="4000" dirty="0"/>
              <a:t> </a:t>
            </a:r>
            <a:r>
              <a:rPr lang="en-GB" sz="4000" dirty="0" err="1"/>
              <a:t>wrth</a:t>
            </a:r>
            <a:r>
              <a:rPr lang="en-GB" sz="4000" dirty="0"/>
              <a:t> </a:t>
            </a:r>
            <a:r>
              <a:rPr lang="en-GB" sz="4000" dirty="0" err="1"/>
              <a:t>bartner</a:t>
            </a:r>
            <a:r>
              <a:rPr lang="en-GB" sz="4000" dirty="0"/>
              <a:t> y </a:t>
            </a:r>
            <a:r>
              <a:rPr lang="en-GB" sz="4000" dirty="0" err="1"/>
              <a:t>swydd</a:t>
            </a:r>
            <a:r>
              <a:rPr lang="en-GB" sz="4000" dirty="0"/>
              <a:t> </a:t>
            </a:r>
            <a:r>
              <a:rPr lang="en-GB" sz="4000" dirty="0" err="1"/>
              <a:t>i</a:t>
            </a:r>
            <a:r>
              <a:rPr lang="en-GB" sz="4000" dirty="0"/>
              <a:t> chi </a:t>
            </a:r>
            <a:r>
              <a:rPr lang="en-GB" sz="4000" dirty="0" err="1"/>
              <a:t>wedi</a:t>
            </a:r>
            <a:r>
              <a:rPr lang="en-GB" sz="4000" dirty="0"/>
              <a:t> </a:t>
            </a:r>
            <a:r>
              <a:rPr lang="en-GB" sz="4000" dirty="0" err="1"/>
              <a:t>dewis</a:t>
            </a:r>
            <a:r>
              <a:rPr lang="en-GB" sz="4000" dirty="0"/>
              <a:t> </a:t>
            </a:r>
          </a:p>
          <a:p>
            <a:pPr marL="0" indent="0">
              <a:buNone/>
            </a:pPr>
            <a:r>
              <a:rPr lang="en-GB" sz="4000" dirty="0"/>
              <a:t>a </a:t>
            </a:r>
            <a:r>
              <a:rPr lang="en-GB" sz="4000" dirty="0" err="1"/>
              <a:t>darllenwch</a:t>
            </a:r>
            <a:r>
              <a:rPr lang="en-GB" sz="4000" dirty="0"/>
              <a:t> </a:t>
            </a:r>
            <a:r>
              <a:rPr lang="en-GB" sz="4000" dirty="0" err="1"/>
              <a:t>iddynt</a:t>
            </a:r>
            <a:r>
              <a:rPr lang="en-GB" sz="4000" dirty="0"/>
              <a:t> y </a:t>
            </a:r>
            <a:r>
              <a:rPr lang="en-GB" sz="4000" dirty="0" err="1"/>
              <a:t>rhestr</a:t>
            </a:r>
            <a:r>
              <a:rPr lang="en-GB" sz="4000" dirty="0"/>
              <a:t> o </a:t>
            </a:r>
            <a:r>
              <a:rPr lang="en-GB" sz="4000" dirty="0" err="1"/>
              <a:t>nodweddion</a:t>
            </a:r>
            <a:r>
              <a:rPr lang="en-GB" sz="4000" dirty="0"/>
              <a:t> </a:t>
            </a:r>
            <a:r>
              <a:rPr lang="en-GB" sz="4000" dirty="0" err="1"/>
              <a:t>hanfodol</a:t>
            </a:r>
            <a:r>
              <a:rPr lang="en-GB" sz="4000" dirty="0"/>
              <a:t> </a:t>
            </a:r>
          </a:p>
          <a:p>
            <a:pPr marL="0" indent="0">
              <a:buNone/>
            </a:pPr>
            <a:r>
              <a:rPr lang="en-GB" sz="4000" dirty="0" err="1"/>
              <a:t>ar</a:t>
            </a:r>
            <a:r>
              <a:rPr lang="en-GB" sz="4000" dirty="0"/>
              <a:t> </a:t>
            </a:r>
            <a:r>
              <a:rPr lang="en-GB" sz="4000" dirty="0" err="1"/>
              <a:t>gyfer</a:t>
            </a:r>
            <a:r>
              <a:rPr lang="en-GB" sz="4000" dirty="0"/>
              <a:t> y </a:t>
            </a:r>
            <a:r>
              <a:rPr lang="en-GB" sz="4000" dirty="0" err="1"/>
              <a:t>swydd</a:t>
            </a:r>
            <a:r>
              <a:rPr lang="en-GB" sz="4000" dirty="0"/>
              <a:t>.</a:t>
            </a:r>
          </a:p>
          <a:p>
            <a:pPr marL="0" indent="0">
              <a:buNone/>
            </a:pPr>
            <a:r>
              <a:rPr lang="en-GB" sz="4000" dirty="0"/>
              <a:t>Pa rai </a:t>
            </a:r>
            <a:r>
              <a:rPr lang="en-GB" sz="4000" dirty="0" err="1"/>
              <a:t>fyddwch</a:t>
            </a:r>
            <a:r>
              <a:rPr lang="en-GB" sz="4000" dirty="0"/>
              <a:t> </a:t>
            </a:r>
            <a:r>
              <a:rPr lang="en-GB" sz="4000" dirty="0" err="1"/>
              <a:t>chi’n</a:t>
            </a:r>
            <a:r>
              <a:rPr lang="en-GB" sz="4000" dirty="0"/>
              <a:t> </a:t>
            </a:r>
            <a:r>
              <a:rPr lang="en-GB" sz="4000" dirty="0" err="1"/>
              <a:t>ffocysi</a:t>
            </a:r>
            <a:r>
              <a:rPr lang="en-GB" sz="4000" dirty="0"/>
              <a:t> </a:t>
            </a:r>
            <a:r>
              <a:rPr lang="en-GB" sz="4000" dirty="0" err="1"/>
              <a:t>arno</a:t>
            </a:r>
            <a:r>
              <a:rPr lang="en-GB" sz="4000" dirty="0"/>
              <a:t>? </a:t>
            </a:r>
          </a:p>
          <a:p>
            <a:pPr marL="0" indent="0">
              <a:buNone/>
            </a:pPr>
            <a:r>
              <a:rPr lang="en-GB" sz="4000" dirty="0"/>
              <a:t>Oes </a:t>
            </a:r>
            <a:r>
              <a:rPr lang="en-GB" sz="4000" dirty="0" err="1"/>
              <a:t>rhai</a:t>
            </a:r>
            <a:r>
              <a:rPr lang="en-GB" sz="4000" dirty="0"/>
              <a:t> </a:t>
            </a:r>
            <a:r>
              <a:rPr lang="en-GB" sz="4000" dirty="0" err="1"/>
              <a:t>o’r</a:t>
            </a:r>
            <a:r>
              <a:rPr lang="en-GB" sz="4000" dirty="0"/>
              <a:t> </a:t>
            </a:r>
            <a:r>
              <a:rPr lang="en-GB" sz="4000" dirty="0" err="1"/>
              <a:t>nodweddion</a:t>
            </a:r>
            <a:r>
              <a:rPr lang="en-GB" sz="4000" dirty="0"/>
              <a:t> </a:t>
            </a:r>
            <a:r>
              <a:rPr lang="en-GB" sz="4000" dirty="0" err="1"/>
              <a:t>hanfodol</a:t>
            </a:r>
            <a:r>
              <a:rPr lang="en-GB" sz="4000" dirty="0"/>
              <a:t> </a:t>
            </a:r>
            <a:r>
              <a:rPr lang="en-GB" sz="4000" dirty="0" err="1"/>
              <a:t>yn</a:t>
            </a:r>
            <a:r>
              <a:rPr lang="en-GB" sz="4000" dirty="0"/>
              <a:t> </a:t>
            </a:r>
            <a:r>
              <a:rPr lang="en-GB" sz="4000" dirty="0" err="1"/>
              <a:t>cyfateb</a:t>
            </a:r>
            <a:r>
              <a:rPr lang="en-GB" sz="4000" dirty="0"/>
              <a:t> </a:t>
            </a:r>
            <a:r>
              <a:rPr lang="en-GB" sz="4000" dirty="0" err="1"/>
              <a:t>i’r</a:t>
            </a:r>
            <a:r>
              <a:rPr lang="en-GB" sz="4000" dirty="0"/>
              <a:t> </a:t>
            </a:r>
            <a:r>
              <a:rPr lang="en-GB" sz="4000" dirty="0" err="1"/>
              <a:t>safonau</a:t>
            </a:r>
            <a:r>
              <a:rPr lang="en-GB" sz="4000" dirty="0"/>
              <a:t>?</a:t>
            </a:r>
          </a:p>
          <a:p>
            <a:endParaRPr lang="en-GB" dirty="0"/>
          </a:p>
        </p:txBody>
      </p:sp>
    </p:spTree>
    <p:extLst>
      <p:ext uri="{BB962C8B-B14F-4D97-AF65-F5344CB8AC3E}">
        <p14:creationId xmlns:p14="http://schemas.microsoft.com/office/powerpoint/2010/main" val="3031383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8CF346-8152-B901-9258-A15E2F1DE8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C294A8-8C94-7CEA-4779-0CF5C3E434DE}"/>
              </a:ext>
            </a:extLst>
          </p:cNvPr>
          <p:cNvSpPr>
            <a:spLocks noGrp="1"/>
          </p:cNvSpPr>
          <p:nvPr>
            <p:ph type="title"/>
          </p:nvPr>
        </p:nvSpPr>
        <p:spPr/>
        <p:txBody>
          <a:bodyPr>
            <a:normAutofit fontScale="90000"/>
          </a:bodyPr>
          <a:lstStyle/>
          <a:p>
            <a:r>
              <a:rPr lang="en-US" dirty="0">
                <a:cs typeface="Calibri Light"/>
              </a:rPr>
              <a:t>6, 7 &amp; 8 . To support in creating your own Personal Development Plan</a:t>
            </a:r>
            <a:endParaRPr lang="en-US" dirty="0"/>
          </a:p>
        </p:txBody>
      </p:sp>
      <p:sp>
        <p:nvSpPr>
          <p:cNvPr id="3" name="Content Placeholder 2">
            <a:extLst>
              <a:ext uri="{FF2B5EF4-FFF2-40B4-BE49-F238E27FC236}">
                <a16:creationId xmlns:a16="http://schemas.microsoft.com/office/drawing/2014/main" id="{C77FABA3-0C5B-1376-0ED1-F9D7BF8CCF3F}"/>
              </a:ext>
            </a:extLst>
          </p:cNvPr>
          <p:cNvSpPr>
            <a:spLocks noGrp="1"/>
          </p:cNvSpPr>
          <p:nvPr>
            <p:ph idx="1"/>
          </p:nvPr>
        </p:nvSpPr>
        <p:spPr>
          <a:xfrm>
            <a:off x="3346704" y="1825625"/>
            <a:ext cx="8389666" cy="4667250"/>
          </a:xfrm>
        </p:spPr>
        <p:txBody>
          <a:bodyPr>
            <a:normAutofit fontScale="92500" lnSpcReduction="10000"/>
          </a:bodyPr>
          <a:lstStyle/>
          <a:p>
            <a:pPr marL="0" indent="0">
              <a:buNone/>
            </a:pPr>
            <a:r>
              <a:rPr lang="en-US" dirty="0"/>
              <a:t>Research and consider what areas you need to further improve …</a:t>
            </a:r>
          </a:p>
          <a:p>
            <a:r>
              <a:rPr lang="en-US" dirty="0"/>
              <a:t>Training Needs Analysis</a:t>
            </a:r>
          </a:p>
          <a:p>
            <a:r>
              <a:rPr lang="en-US" dirty="0"/>
              <a:t>SWOT </a:t>
            </a:r>
          </a:p>
          <a:p>
            <a:endParaRPr lang="en-US" dirty="0"/>
          </a:p>
          <a:p>
            <a:pPr marL="0" indent="0">
              <a:buNone/>
            </a:pPr>
            <a:r>
              <a:rPr lang="en-US" dirty="0"/>
              <a:t>then create (&amp; try to complete during the week)</a:t>
            </a:r>
          </a:p>
          <a:p>
            <a:r>
              <a:rPr lang="en-US" dirty="0"/>
              <a:t>Personal Development Plan - by ensuring that the targets you set here are SMART!</a:t>
            </a:r>
          </a:p>
          <a:p>
            <a:endParaRPr lang="en-US" dirty="0"/>
          </a:p>
          <a:p>
            <a:pPr marL="0" indent="0">
              <a:buNone/>
            </a:pPr>
            <a:r>
              <a:rPr lang="en-US" i="1" dirty="0"/>
              <a:t>Hard copy templates for the above are provided in lecture &amp; are available on the </a:t>
            </a:r>
            <a:r>
              <a:rPr lang="en-US" i="1" dirty="0" err="1"/>
              <a:t>moodle</a:t>
            </a:r>
            <a:r>
              <a:rPr lang="en-US" i="1" dirty="0"/>
              <a:t> page</a:t>
            </a:r>
          </a:p>
        </p:txBody>
      </p:sp>
    </p:spTree>
    <p:extLst>
      <p:ext uri="{BB962C8B-B14F-4D97-AF65-F5344CB8AC3E}">
        <p14:creationId xmlns:p14="http://schemas.microsoft.com/office/powerpoint/2010/main" val="1999754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BA8F60B-1F8E-1E18-E190-90267EFD6EA3}"/>
              </a:ext>
            </a:extLst>
          </p:cNvPr>
          <p:cNvGraphicFramePr>
            <a:graphicFrameLocks noGrp="1"/>
          </p:cNvGraphicFramePr>
          <p:nvPr>
            <p:ph idx="1"/>
            <p:extLst>
              <p:ext uri="{D42A27DB-BD31-4B8C-83A1-F6EECF244321}">
                <p14:modId xmlns:p14="http://schemas.microsoft.com/office/powerpoint/2010/main" val="3230546140"/>
              </p:ext>
            </p:extLst>
          </p:nvPr>
        </p:nvGraphicFramePr>
        <p:xfrm>
          <a:off x="240633" y="2248377"/>
          <a:ext cx="11357808" cy="4609623"/>
        </p:xfrm>
        <a:graphic>
          <a:graphicData uri="http://schemas.openxmlformats.org/drawingml/2006/table">
            <a:tbl>
              <a:tblPr firstRow="1" firstCol="1" bandRow="1">
                <a:tableStyleId>{5C22544A-7EE6-4342-B048-85BDC9FD1C3A}</a:tableStyleId>
              </a:tblPr>
              <a:tblGrid>
                <a:gridCol w="3938771">
                  <a:extLst>
                    <a:ext uri="{9D8B030D-6E8A-4147-A177-3AD203B41FA5}">
                      <a16:colId xmlns:a16="http://schemas.microsoft.com/office/drawing/2014/main" val="104192502"/>
                    </a:ext>
                  </a:extLst>
                </a:gridCol>
                <a:gridCol w="1379180">
                  <a:extLst>
                    <a:ext uri="{9D8B030D-6E8A-4147-A177-3AD203B41FA5}">
                      <a16:colId xmlns:a16="http://schemas.microsoft.com/office/drawing/2014/main" val="1432932509"/>
                    </a:ext>
                  </a:extLst>
                </a:gridCol>
                <a:gridCol w="1236506">
                  <a:extLst>
                    <a:ext uri="{9D8B030D-6E8A-4147-A177-3AD203B41FA5}">
                      <a16:colId xmlns:a16="http://schemas.microsoft.com/office/drawing/2014/main" val="3802528447"/>
                    </a:ext>
                  </a:extLst>
                </a:gridCol>
                <a:gridCol w="4803351">
                  <a:extLst>
                    <a:ext uri="{9D8B030D-6E8A-4147-A177-3AD203B41FA5}">
                      <a16:colId xmlns:a16="http://schemas.microsoft.com/office/drawing/2014/main" val="636030326"/>
                    </a:ext>
                  </a:extLst>
                </a:gridCol>
              </a:tblGrid>
              <a:tr h="1134433">
                <a:tc>
                  <a:txBody>
                    <a:bodyPr/>
                    <a:lstStyle/>
                    <a:p>
                      <a:pPr algn="ctr">
                        <a:lnSpc>
                          <a:spcPct val="115000"/>
                        </a:lnSpc>
                        <a:spcAft>
                          <a:spcPts val="1000"/>
                        </a:spcAft>
                        <a:buNone/>
                      </a:pPr>
                      <a:r>
                        <a:rPr lang="en-GB" sz="2000" dirty="0">
                          <a:effectLst/>
                        </a:rPr>
                        <a:t>Main Skills Requirements of Job</a:t>
                      </a:r>
                    </a:p>
                    <a:p>
                      <a:pPr algn="ctr">
                        <a:lnSpc>
                          <a:spcPct val="115000"/>
                        </a:lnSpc>
                        <a:spcAft>
                          <a:spcPts val="1000"/>
                        </a:spcAft>
                        <a:buNone/>
                      </a:pPr>
                      <a:r>
                        <a:rPr lang="en-GB" sz="2000" dirty="0" err="1">
                          <a:effectLst/>
                        </a:rPr>
                        <a:t>Prif</a:t>
                      </a:r>
                      <a:r>
                        <a:rPr lang="en-GB" sz="2000" dirty="0">
                          <a:effectLst/>
                        </a:rPr>
                        <a:t> </a:t>
                      </a:r>
                      <a:r>
                        <a:rPr lang="en-GB" sz="2000" dirty="0" err="1">
                          <a:effectLst/>
                        </a:rPr>
                        <a:t>Sgiliau</a:t>
                      </a:r>
                      <a:r>
                        <a:rPr lang="en-GB" sz="2000" dirty="0">
                          <a:effectLst/>
                        </a:rPr>
                        <a:t> </a:t>
                      </a:r>
                      <a:r>
                        <a:rPr lang="en-GB" sz="2000" dirty="0" err="1">
                          <a:effectLst/>
                        </a:rPr>
                        <a:t>o’r</a:t>
                      </a:r>
                      <a:r>
                        <a:rPr lang="en-GB" sz="2000" dirty="0">
                          <a:effectLst/>
                        </a:rPr>
                        <a:t> </a:t>
                      </a:r>
                      <a:r>
                        <a:rPr lang="en-GB" sz="2000" dirty="0" err="1">
                          <a:effectLst/>
                        </a:rPr>
                        <a:t>Swydd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nchor="ctr"/>
                </a:tc>
                <a:tc>
                  <a:txBody>
                    <a:bodyPr/>
                    <a:lstStyle/>
                    <a:p>
                      <a:pPr algn="ctr">
                        <a:lnSpc>
                          <a:spcPct val="115000"/>
                        </a:lnSpc>
                        <a:spcAft>
                          <a:spcPts val="1000"/>
                        </a:spcAft>
                        <a:buNone/>
                      </a:pPr>
                      <a:r>
                        <a:rPr lang="en-GB" sz="1100" dirty="0">
                          <a:effectLst/>
                        </a:rPr>
                        <a:t>Relative importance (0-10)</a:t>
                      </a:r>
                    </a:p>
                    <a:p>
                      <a:pPr algn="ctr">
                        <a:lnSpc>
                          <a:spcPct val="115000"/>
                        </a:lnSpc>
                        <a:spcAft>
                          <a:spcPts val="1000"/>
                        </a:spcAft>
                        <a:buNone/>
                      </a:pPr>
                      <a:r>
                        <a:rPr lang="en-GB" sz="1100" dirty="0" err="1">
                          <a:effectLst/>
                        </a:rPr>
                        <a:t>Pwysigrwydd</a:t>
                      </a:r>
                      <a:r>
                        <a:rPr lang="en-GB" sz="1100" dirty="0">
                          <a:effectLst/>
                        </a:rPr>
                        <a:t> </a:t>
                      </a:r>
                      <a:r>
                        <a:rPr lang="en-GB" sz="1100" dirty="0" err="1">
                          <a:effectLst/>
                        </a:rPr>
                        <a:t>i’r</a:t>
                      </a:r>
                      <a:r>
                        <a:rPr lang="en-GB" sz="1100" dirty="0">
                          <a:effectLst/>
                        </a:rPr>
                        <a:t> </a:t>
                      </a:r>
                      <a:r>
                        <a:rPr lang="en-GB" sz="1100" dirty="0" err="1">
                          <a:effectLst/>
                        </a:rPr>
                        <a:t>swydd</a:t>
                      </a:r>
                      <a:r>
                        <a:rPr lang="en-GB" sz="1100" dirty="0">
                          <a:effectLst/>
                        </a:rPr>
                        <a:t> (0 – 10)</a:t>
                      </a:r>
                    </a:p>
                    <a:p>
                      <a:pPr algn="ctr">
                        <a:lnSpc>
                          <a:spcPct val="115000"/>
                        </a:lnSpc>
                        <a:spcAft>
                          <a:spcPts val="1000"/>
                        </a:spcAft>
                        <a:buNone/>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nchor="ctr"/>
                </a:tc>
                <a:tc>
                  <a:txBody>
                    <a:bodyPr/>
                    <a:lstStyle/>
                    <a:p>
                      <a:pPr algn="ctr">
                        <a:lnSpc>
                          <a:spcPct val="115000"/>
                        </a:lnSpc>
                        <a:spcAft>
                          <a:spcPts val="1000"/>
                        </a:spcAft>
                        <a:buNone/>
                      </a:pPr>
                      <a:r>
                        <a:rPr lang="en-GB" sz="1100">
                          <a:effectLst/>
                        </a:rPr>
                        <a:t>Self- Rating (0-10)</a:t>
                      </a:r>
                    </a:p>
                    <a:p>
                      <a:pPr algn="ctr">
                        <a:lnSpc>
                          <a:spcPct val="115000"/>
                        </a:lnSpc>
                        <a:spcAft>
                          <a:spcPts val="1000"/>
                        </a:spcAft>
                        <a:buNone/>
                      </a:pPr>
                      <a:r>
                        <a:rPr lang="en-GB" sz="1100">
                          <a:effectLst/>
                        </a:rPr>
                        <a:t>Hunan Dystio (0-10)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nchor="ctr"/>
                </a:tc>
                <a:tc>
                  <a:txBody>
                    <a:bodyPr/>
                    <a:lstStyle/>
                    <a:p>
                      <a:pPr algn="ctr">
                        <a:lnSpc>
                          <a:spcPct val="115000"/>
                        </a:lnSpc>
                        <a:spcAft>
                          <a:spcPts val="1000"/>
                        </a:spcAft>
                        <a:buNone/>
                      </a:pPr>
                      <a:r>
                        <a:rPr lang="en-GB" sz="2400" dirty="0">
                          <a:effectLst/>
                        </a:rPr>
                        <a:t>Training Needs</a:t>
                      </a:r>
                    </a:p>
                    <a:p>
                      <a:pPr algn="ctr">
                        <a:lnSpc>
                          <a:spcPct val="115000"/>
                        </a:lnSpc>
                        <a:spcAft>
                          <a:spcPts val="1000"/>
                        </a:spcAft>
                        <a:buNone/>
                      </a:pPr>
                      <a:r>
                        <a:rPr lang="en-GB" sz="2400" dirty="0" err="1">
                          <a:effectLst/>
                        </a:rPr>
                        <a:t>Anghenion</a:t>
                      </a:r>
                      <a:r>
                        <a:rPr lang="en-GB" sz="2400" dirty="0">
                          <a:effectLst/>
                        </a:rPr>
                        <a:t> </a:t>
                      </a:r>
                      <a:r>
                        <a:rPr lang="en-GB" sz="2400" dirty="0" err="1">
                          <a:effectLst/>
                        </a:rPr>
                        <a:t>Hyfforddi</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nchor="ctr"/>
                </a:tc>
                <a:extLst>
                  <a:ext uri="{0D108BD9-81ED-4DB2-BD59-A6C34878D82A}">
                    <a16:rowId xmlns:a16="http://schemas.microsoft.com/office/drawing/2014/main" val="736266749"/>
                  </a:ext>
                </a:extLst>
              </a:tr>
              <a:tr h="850749">
                <a:tc>
                  <a:txBody>
                    <a:bodyPr/>
                    <a:lstStyle/>
                    <a:p>
                      <a:pPr>
                        <a:lnSpc>
                          <a:spcPct val="115000"/>
                        </a:lnSpc>
                        <a:spcAft>
                          <a:spcPts val="1000"/>
                        </a:spcAft>
                        <a:buNone/>
                      </a:pPr>
                      <a:r>
                        <a:rPr lang="en-GB" sz="500" dirty="0">
                          <a:effectLst/>
                        </a:rPr>
                        <a:t> </a:t>
                      </a:r>
                    </a:p>
                    <a:p>
                      <a:pPr>
                        <a:lnSpc>
                          <a:spcPct val="115000"/>
                        </a:lnSpc>
                        <a:spcAft>
                          <a:spcPts val="1000"/>
                        </a:spcAft>
                        <a:buNone/>
                      </a:pPr>
                      <a:r>
                        <a:rPr lang="en-GB" sz="500" dirty="0">
                          <a:effectLst/>
                        </a:rPr>
                        <a:t> </a:t>
                      </a:r>
                    </a:p>
                    <a:p>
                      <a:pPr>
                        <a:lnSpc>
                          <a:spcPct val="115000"/>
                        </a:lnSpc>
                        <a:spcAft>
                          <a:spcPts val="1000"/>
                        </a:spcAft>
                        <a:buNone/>
                      </a:pPr>
                      <a:endParaRPr lang="en-GB" sz="500" dirty="0">
                        <a:effectLst/>
                      </a:endParaRPr>
                    </a:p>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extLst>
                  <a:ext uri="{0D108BD9-81ED-4DB2-BD59-A6C34878D82A}">
                    <a16:rowId xmlns:a16="http://schemas.microsoft.com/office/drawing/2014/main" val="2203662043"/>
                  </a:ext>
                </a:extLst>
              </a:tr>
              <a:tr h="850749">
                <a:tc>
                  <a:txBody>
                    <a:bodyPr/>
                    <a:lstStyle/>
                    <a:p>
                      <a:pPr>
                        <a:lnSpc>
                          <a:spcPct val="115000"/>
                        </a:lnSpc>
                        <a:spcAft>
                          <a:spcPts val="1000"/>
                        </a:spcAft>
                        <a:buNone/>
                      </a:pPr>
                      <a:r>
                        <a:rPr lang="en-GB" sz="500" dirty="0">
                          <a:effectLst/>
                        </a:rPr>
                        <a:t> </a:t>
                      </a:r>
                    </a:p>
                    <a:p>
                      <a:pPr>
                        <a:lnSpc>
                          <a:spcPct val="115000"/>
                        </a:lnSpc>
                        <a:spcAft>
                          <a:spcPts val="1000"/>
                        </a:spcAft>
                        <a:buNone/>
                      </a:pPr>
                      <a:r>
                        <a:rPr lang="en-GB" sz="500" dirty="0">
                          <a:effectLst/>
                        </a:rPr>
                        <a:t> </a:t>
                      </a:r>
                    </a:p>
                    <a:p>
                      <a:pPr>
                        <a:lnSpc>
                          <a:spcPct val="115000"/>
                        </a:lnSpc>
                        <a:spcAft>
                          <a:spcPts val="1000"/>
                        </a:spcAft>
                        <a:buNone/>
                      </a:pPr>
                      <a:r>
                        <a:rPr lang="en-GB" sz="500" dirty="0">
                          <a:effectLst/>
                        </a:rPr>
                        <a:t> </a:t>
                      </a:r>
                    </a:p>
                    <a:p>
                      <a:pPr>
                        <a:lnSpc>
                          <a:spcPct val="115000"/>
                        </a:lnSpc>
                        <a:spcAft>
                          <a:spcPts val="1000"/>
                        </a:spcAft>
                        <a:buNone/>
                      </a:pP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a:effectLst/>
                        </a:rPr>
                        <a:t>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a:effectLst/>
                        </a:rPr>
                        <a:t>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extLst>
                  <a:ext uri="{0D108BD9-81ED-4DB2-BD59-A6C34878D82A}">
                    <a16:rowId xmlns:a16="http://schemas.microsoft.com/office/drawing/2014/main" val="4096800511"/>
                  </a:ext>
                </a:extLst>
              </a:tr>
              <a:tr h="850749">
                <a:tc>
                  <a:txBody>
                    <a:bodyPr/>
                    <a:lstStyle/>
                    <a:p>
                      <a:pPr>
                        <a:lnSpc>
                          <a:spcPct val="115000"/>
                        </a:lnSpc>
                        <a:spcAft>
                          <a:spcPts val="1000"/>
                        </a:spcAft>
                        <a:buNone/>
                      </a:pPr>
                      <a:r>
                        <a:rPr lang="en-GB" sz="500" dirty="0">
                          <a:effectLst/>
                        </a:rPr>
                        <a:t> </a:t>
                      </a:r>
                    </a:p>
                    <a:p>
                      <a:pPr>
                        <a:lnSpc>
                          <a:spcPct val="115000"/>
                        </a:lnSpc>
                        <a:spcAft>
                          <a:spcPts val="1000"/>
                        </a:spcAft>
                        <a:buNone/>
                      </a:pPr>
                      <a:r>
                        <a:rPr lang="en-GB" sz="500" dirty="0">
                          <a:effectLst/>
                        </a:rPr>
                        <a:t> </a:t>
                      </a:r>
                    </a:p>
                    <a:p>
                      <a:pPr>
                        <a:lnSpc>
                          <a:spcPct val="115000"/>
                        </a:lnSpc>
                        <a:spcAft>
                          <a:spcPts val="1000"/>
                        </a:spcAft>
                        <a:buNone/>
                      </a:pPr>
                      <a:endParaRPr lang="en-GB" sz="500" dirty="0">
                        <a:effectLst/>
                      </a:endParaRPr>
                    </a:p>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a:effectLst/>
                        </a:rPr>
                        <a:t>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a:effectLst/>
                        </a:rPr>
                        <a:t>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extLst>
                  <a:ext uri="{0D108BD9-81ED-4DB2-BD59-A6C34878D82A}">
                    <a16:rowId xmlns:a16="http://schemas.microsoft.com/office/drawing/2014/main" val="2098518645"/>
                  </a:ext>
                </a:extLst>
              </a:tr>
              <a:tr h="850749">
                <a:tc>
                  <a:txBody>
                    <a:bodyPr/>
                    <a:lstStyle/>
                    <a:p>
                      <a:pPr>
                        <a:lnSpc>
                          <a:spcPct val="115000"/>
                        </a:lnSpc>
                        <a:spcAft>
                          <a:spcPts val="1000"/>
                        </a:spcAft>
                        <a:buNone/>
                      </a:pPr>
                      <a:r>
                        <a:rPr lang="en-GB" sz="500" dirty="0">
                          <a:effectLst/>
                        </a:rPr>
                        <a:t> </a:t>
                      </a:r>
                    </a:p>
                    <a:p>
                      <a:pPr>
                        <a:lnSpc>
                          <a:spcPct val="115000"/>
                        </a:lnSpc>
                        <a:spcAft>
                          <a:spcPts val="1000"/>
                        </a:spcAft>
                        <a:buNone/>
                      </a:pPr>
                      <a:r>
                        <a:rPr lang="en-GB" sz="500" dirty="0">
                          <a:effectLst/>
                        </a:rPr>
                        <a:t> </a:t>
                      </a:r>
                    </a:p>
                    <a:p>
                      <a:pPr>
                        <a:lnSpc>
                          <a:spcPct val="115000"/>
                        </a:lnSpc>
                        <a:spcAft>
                          <a:spcPts val="1000"/>
                        </a:spcAft>
                        <a:buNone/>
                      </a:pPr>
                      <a:endParaRPr lang="en-GB" sz="500" dirty="0">
                        <a:effectLst/>
                      </a:endParaRPr>
                    </a:p>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a:effectLst/>
                        </a:rPr>
                        <a:t>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tc>
                  <a:txBody>
                    <a:bodyPr/>
                    <a:lstStyle/>
                    <a:p>
                      <a:pPr>
                        <a:lnSpc>
                          <a:spcPct val="115000"/>
                        </a:lnSpc>
                        <a:spcAft>
                          <a:spcPts val="1000"/>
                        </a:spcAft>
                        <a:buNone/>
                      </a:pPr>
                      <a:r>
                        <a:rPr lang="en-GB" sz="500" dirty="0">
                          <a:effectLst/>
                        </a:rPr>
                        <a:t>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194" marR="33194" marT="0" marB="0"/>
                </a:tc>
                <a:extLst>
                  <a:ext uri="{0D108BD9-81ED-4DB2-BD59-A6C34878D82A}">
                    <a16:rowId xmlns:a16="http://schemas.microsoft.com/office/drawing/2014/main" val="3197008761"/>
                  </a:ext>
                </a:extLst>
              </a:tr>
            </a:tbl>
          </a:graphicData>
        </a:graphic>
      </p:graphicFrame>
      <p:sp>
        <p:nvSpPr>
          <p:cNvPr id="5" name="Rectangle 1">
            <a:extLst>
              <a:ext uri="{FF2B5EF4-FFF2-40B4-BE49-F238E27FC236}">
                <a16:creationId xmlns:a16="http://schemas.microsoft.com/office/drawing/2014/main" id="{C2A00121-9274-8E3B-1D02-6AE00DE81427}"/>
              </a:ext>
            </a:extLst>
          </p:cNvPr>
          <p:cNvSpPr>
            <a:spLocks noChangeArrowheads="1"/>
          </p:cNvSpPr>
          <p:nvPr/>
        </p:nvSpPr>
        <p:spPr bwMode="auto">
          <a:xfrm>
            <a:off x="473860" y="0"/>
            <a:ext cx="11718140" cy="2185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 Training Need Analysis – Self Evaluation – from the job application</a:t>
            </a:r>
          </a:p>
          <a:p>
            <a:pPr marL="0" marR="0" lvl="0" indent="0" algn="ctr" defTabSz="914400" rtl="0" eaLnBrk="0" fontAlgn="base" latinLnBrk="0" hangingPunct="0">
              <a:lnSpc>
                <a:spcPct val="15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 </a:t>
            </a:r>
            <a:r>
              <a:rPr kumimoji="0" lang="en-GB" altLang="en-US" sz="16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Dadansoddiad</a:t>
            </a: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6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Anghenion</a:t>
            </a: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6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Hyfforddiant</a:t>
            </a: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 Hunan </a:t>
            </a:r>
            <a:r>
              <a:rPr kumimoji="0" lang="en-GB" altLang="en-US" sz="16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Gwerthuso</a:t>
            </a:r>
            <a:endParaRPr lang="en-GB" altLang="en-US" sz="1100" b="1" dirty="0"/>
          </a:p>
          <a:p>
            <a:pPr marL="0" marR="0" lvl="0" indent="0" algn="ctr" defTabSz="914400" rtl="0" eaLnBrk="0" fontAlgn="base" latinLnBrk="0" hangingPunct="0">
              <a:lnSpc>
                <a:spcPct val="15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Type of post – Job Specifi</a:t>
            </a:r>
            <a:r>
              <a:rPr lang="en-GB" altLang="en-US" sz="1600" b="1" dirty="0">
                <a:latin typeface="Calibri" panose="020F0502020204030204" pitchFamily="34" charset="0"/>
                <a:ea typeface="Calibri" panose="020F0502020204030204" pitchFamily="34" charset="0"/>
                <a:cs typeface="Times New Roman" panose="02020603050405020304" pitchFamily="18" charset="0"/>
              </a:rPr>
              <a:t>c </a:t>
            </a: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Math o </a:t>
            </a:r>
            <a:r>
              <a:rPr kumimoji="0" lang="en-GB" altLang="en-US" sz="16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swydd</a:t>
            </a: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 </a:t>
            </a:r>
            <a:r>
              <a:rPr kumimoji="0" lang="en-GB" altLang="en-US" sz="16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Sgiliau</a:t>
            </a: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6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Penodol</a:t>
            </a: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lang="en-GB" altLang="en-US" sz="2400" b="1" dirty="0">
                <a:latin typeface="Calibri" panose="020F0502020204030204" pitchFamily="34" charset="0"/>
                <a:ea typeface="Calibri" panose="020F0502020204030204" pitchFamily="34" charset="0"/>
                <a:cs typeface="Times New Roman" panose="02020603050405020304" pitchFamily="18" charset="0"/>
              </a:rPr>
              <a:t>Outcome of this analysis could</a:t>
            </a:r>
            <a:r>
              <a:rPr kumimoji="0" lang="en-GB" altLang="en-US" sz="2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be considered </a:t>
            </a:r>
            <a:r>
              <a:rPr lang="en-GB" altLang="en-US" sz="2400" b="1" dirty="0">
                <a:latin typeface="Calibri" panose="020F0502020204030204" pitchFamily="34" charset="0"/>
                <a:ea typeface="Calibri" panose="020F0502020204030204" pitchFamily="34" charset="0"/>
                <a:cs typeface="Times New Roman" panose="02020603050405020304" pitchFamily="18" charset="0"/>
              </a:rPr>
              <a:t>as part of your SWOT </a:t>
            </a:r>
          </a:p>
          <a:p>
            <a:pPr marL="0" marR="0" lvl="0" indent="0" algn="ctr" defTabSz="914400" rtl="0" eaLnBrk="0" fontAlgn="base" latinLnBrk="0" hangingPunct="0">
              <a:lnSpc>
                <a:spcPct val="100000"/>
              </a:lnSpc>
              <a:spcBef>
                <a:spcPct val="0"/>
              </a:spcBef>
              <a:spcAft>
                <a:spcPct val="0"/>
              </a:spcAft>
              <a:buClrTx/>
              <a:buSzTx/>
              <a:buFontTx/>
              <a:buNone/>
              <a:tabLst/>
            </a:pPr>
            <a:r>
              <a:rPr lang="en-GB" altLang="en-US" sz="2400" b="1" dirty="0">
                <a:latin typeface="Calibri" panose="020F0502020204030204" pitchFamily="34" charset="0"/>
                <a:ea typeface="Calibri" panose="020F0502020204030204" pitchFamily="34" charset="0"/>
                <a:cs typeface="Times New Roman" panose="02020603050405020304" pitchFamily="18" charset="0"/>
              </a:rPr>
              <a:t>Time scales will be included as part of your Personal Development Plan</a:t>
            </a:r>
            <a:endParaRPr kumimoji="0" lang="en-GB" altLang="en-US" sz="1600" b="1"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64750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6"/>
          <p:cNvSpPr>
            <a:spLocks noGrp="1"/>
          </p:cNvSpPr>
          <p:nvPr>
            <p:ph type="title"/>
          </p:nvPr>
        </p:nvSpPr>
        <p:spPr>
          <a:xfrm>
            <a:off x="890333" y="175214"/>
            <a:ext cx="9600686" cy="1067713"/>
          </a:xfrm>
        </p:spPr>
        <p:txBody>
          <a:bodyPr>
            <a:normAutofit fontScale="90000"/>
          </a:bodyPr>
          <a:lstStyle/>
          <a:p>
            <a:r>
              <a:rPr lang="cy-GB" sz="4000" dirty="0">
                <a:solidFill>
                  <a:schemeClr val="bg1"/>
                </a:solidFill>
                <a:highlight>
                  <a:srgbClr val="FF00FF"/>
                </a:highlight>
                <a:latin typeface="Cosmos-Medium" panose="020B0600000000000000" pitchFamily="34" charset="0"/>
                <a:ea typeface="+mn-ea"/>
                <a:cs typeface="+mn-cs"/>
              </a:rPr>
              <a:t>Pa sgiliau ydych chi'n eu datblygu</a:t>
            </a:r>
            <a:r>
              <a:rPr lang="en-GB" sz="4000" dirty="0">
                <a:solidFill>
                  <a:schemeClr val="bg1"/>
                </a:solidFill>
                <a:highlight>
                  <a:srgbClr val="FF00FF"/>
                </a:highlight>
                <a:latin typeface="Cosmos-Medium" panose="020B0600000000000000" pitchFamily="34" charset="0"/>
                <a:ea typeface="+mn-ea"/>
                <a:cs typeface="+mn-cs"/>
              </a:rPr>
              <a:t>?</a:t>
            </a:r>
            <a:br>
              <a:rPr lang="en-GB" sz="4000" dirty="0">
                <a:solidFill>
                  <a:schemeClr val="bg1"/>
                </a:solidFill>
                <a:highlight>
                  <a:srgbClr val="FF00FF"/>
                </a:highlight>
                <a:latin typeface="Cosmos-Medium" panose="020B0600000000000000" pitchFamily="34" charset="0"/>
                <a:ea typeface="+mn-ea"/>
                <a:cs typeface="+mn-cs"/>
              </a:rPr>
            </a:br>
            <a:r>
              <a:rPr lang="en-GB" sz="4000" dirty="0">
                <a:solidFill>
                  <a:schemeClr val="bg1"/>
                </a:solidFill>
                <a:highlight>
                  <a:srgbClr val="FF00FF"/>
                </a:highlight>
                <a:latin typeface="Cosmos-Medium" panose="020B0600000000000000" pitchFamily="34" charset="0"/>
                <a:ea typeface="+mn-ea"/>
                <a:cs typeface="+mn-cs"/>
              </a:rPr>
              <a:t>What skills are you developing?</a:t>
            </a:r>
          </a:p>
        </p:txBody>
      </p:sp>
      <p:sp>
        <p:nvSpPr>
          <p:cNvPr id="5" name="Content Placeholder 2"/>
          <p:cNvSpPr>
            <a:spLocks noGrp="1"/>
          </p:cNvSpPr>
          <p:nvPr>
            <p:ph idx="1"/>
          </p:nvPr>
        </p:nvSpPr>
        <p:spPr>
          <a:xfrm>
            <a:off x="472440" y="1242927"/>
            <a:ext cx="11247120" cy="4665593"/>
          </a:xfrm>
        </p:spPr>
        <p:txBody>
          <a:bodyPr numCol="2">
            <a:noAutofit/>
          </a:bodyPr>
          <a:lstStyle/>
          <a:p>
            <a:pPr>
              <a:defRPr/>
            </a:pPr>
            <a:r>
              <a:rPr lang="cy-GB" sz="2000" b="1" dirty="0">
                <a:latin typeface="Futura LT" panose="02000503000000000000" pitchFamily="50" charset="0"/>
              </a:rPr>
              <a:t>Ymwybyddiaeth fasnachol/Commercial </a:t>
            </a:r>
            <a:r>
              <a:rPr lang="cy-GB" sz="2000" b="1" dirty="0" err="1">
                <a:latin typeface="Futura LT" panose="02000503000000000000" pitchFamily="50" charset="0"/>
              </a:rPr>
              <a:t>awareness</a:t>
            </a:r>
            <a:endParaRPr lang="cy-GB" sz="2000" b="1" dirty="0">
              <a:latin typeface="Futura LT" panose="02000503000000000000" pitchFamily="50" charset="0"/>
            </a:endParaRPr>
          </a:p>
          <a:p>
            <a:pPr>
              <a:defRPr/>
            </a:pPr>
            <a:r>
              <a:rPr lang="cy-GB" sz="2000" b="1" dirty="0">
                <a:latin typeface="Futura LT" panose="02000503000000000000" pitchFamily="50" charset="0"/>
              </a:rPr>
              <a:t>Arweinyddiaeth / </a:t>
            </a:r>
            <a:r>
              <a:rPr lang="cy-GB" sz="2000" b="1" dirty="0" err="1">
                <a:latin typeface="Futura LT" panose="02000503000000000000" pitchFamily="50" charset="0"/>
              </a:rPr>
              <a:t>Leadership</a:t>
            </a:r>
            <a:endParaRPr lang="cy-GB" sz="2000" b="1" dirty="0">
              <a:latin typeface="Futura LT" panose="02000503000000000000" pitchFamily="50" charset="0"/>
            </a:endParaRPr>
          </a:p>
          <a:p>
            <a:pPr>
              <a:defRPr/>
            </a:pPr>
            <a:r>
              <a:rPr lang="cy-GB" sz="2000" b="1" dirty="0">
                <a:latin typeface="Futura LT" panose="02000503000000000000" pitchFamily="50" charset="0"/>
              </a:rPr>
              <a:t>Creadigrwydd / Chwilfrydedd / </a:t>
            </a:r>
            <a:r>
              <a:rPr lang="cy-GB" sz="2000" b="1" dirty="0" err="1">
                <a:latin typeface="Futura LT" panose="02000503000000000000" pitchFamily="50" charset="0"/>
              </a:rPr>
              <a:t>Creativity</a:t>
            </a:r>
            <a:r>
              <a:rPr lang="cy-GB" sz="2000" b="1" dirty="0">
                <a:latin typeface="Futura LT" panose="02000503000000000000" pitchFamily="50" charset="0"/>
              </a:rPr>
              <a:t> / </a:t>
            </a:r>
            <a:r>
              <a:rPr lang="cy-GB" sz="2000" b="1" dirty="0" err="1">
                <a:latin typeface="Futura LT" panose="02000503000000000000" pitchFamily="50" charset="0"/>
              </a:rPr>
              <a:t>Curiosity</a:t>
            </a:r>
            <a:endParaRPr lang="cy-GB" sz="2000" b="1" dirty="0">
              <a:latin typeface="Futura LT" panose="02000503000000000000" pitchFamily="50" charset="0"/>
            </a:endParaRPr>
          </a:p>
          <a:p>
            <a:pPr>
              <a:defRPr/>
            </a:pPr>
            <a:r>
              <a:rPr lang="cy-GB" sz="2000" b="1" dirty="0">
                <a:latin typeface="Futura LT" panose="02000503000000000000" pitchFamily="50" charset="0"/>
              </a:rPr>
              <a:t>Cyfathrebu / </a:t>
            </a:r>
            <a:r>
              <a:rPr lang="cy-GB" sz="2000" b="1" dirty="0" err="1">
                <a:latin typeface="Futura LT" panose="02000503000000000000" pitchFamily="50" charset="0"/>
              </a:rPr>
              <a:t>Communication</a:t>
            </a:r>
            <a:endParaRPr lang="cy-GB" sz="2000" b="1" dirty="0">
              <a:latin typeface="Futura LT" panose="02000503000000000000" pitchFamily="50" charset="0"/>
            </a:endParaRPr>
          </a:p>
          <a:p>
            <a:pPr>
              <a:defRPr/>
            </a:pPr>
            <a:r>
              <a:rPr lang="cy-GB" sz="2000" b="1" dirty="0">
                <a:latin typeface="Futura LT" panose="02000503000000000000" pitchFamily="50" charset="0"/>
              </a:rPr>
              <a:t>Sgiliau gwneud penderfyniadau</a:t>
            </a:r>
          </a:p>
          <a:p>
            <a:pPr>
              <a:defRPr/>
            </a:pPr>
            <a:r>
              <a:rPr lang="cy-GB" sz="2000" b="1" dirty="0">
                <a:latin typeface="Futura LT" panose="02000503000000000000" pitchFamily="50" charset="0"/>
              </a:rPr>
              <a:t>Gwydnwch / Realaeth / </a:t>
            </a:r>
            <a:r>
              <a:rPr lang="cy-GB" sz="2000" b="1" dirty="0" err="1">
                <a:latin typeface="Futura LT" panose="02000503000000000000" pitchFamily="50" charset="0"/>
              </a:rPr>
              <a:t>Resilience</a:t>
            </a:r>
            <a:endParaRPr lang="cy-GB" sz="2000" b="1" dirty="0">
              <a:latin typeface="Futura LT" panose="02000503000000000000" pitchFamily="50" charset="0"/>
            </a:endParaRPr>
          </a:p>
          <a:p>
            <a:pPr>
              <a:defRPr/>
            </a:pPr>
            <a:r>
              <a:rPr lang="cy-GB" sz="2000" b="1" dirty="0">
                <a:latin typeface="Futura LT" panose="02000503000000000000" pitchFamily="50" charset="0"/>
              </a:rPr>
              <a:t>Optimistiaeth / </a:t>
            </a:r>
            <a:r>
              <a:rPr lang="cy-GB" sz="2000" b="1" dirty="0" err="1">
                <a:latin typeface="Futura LT" panose="02000503000000000000" pitchFamily="50" charset="0"/>
              </a:rPr>
              <a:t>Optimism</a:t>
            </a:r>
            <a:endParaRPr lang="cy-GB" sz="2000" b="1" dirty="0">
              <a:latin typeface="Futura LT" panose="02000503000000000000" pitchFamily="50" charset="0"/>
            </a:endParaRPr>
          </a:p>
          <a:p>
            <a:pPr>
              <a:defRPr/>
            </a:pPr>
            <a:r>
              <a:rPr lang="cy-GB" sz="2000" b="1" dirty="0">
                <a:latin typeface="Futura LT" panose="02000503000000000000" pitchFamily="50" charset="0"/>
              </a:rPr>
              <a:t>Hyblygrwydd / </a:t>
            </a:r>
            <a:r>
              <a:rPr lang="cy-GB" sz="2000" b="1" dirty="0" err="1">
                <a:latin typeface="Futura LT" panose="02000503000000000000" pitchFamily="50" charset="0"/>
              </a:rPr>
              <a:t>Adaptability</a:t>
            </a:r>
            <a:endParaRPr lang="cy-GB" sz="2000" b="1" dirty="0">
              <a:latin typeface="Futura LT" panose="02000503000000000000" pitchFamily="50" charset="0"/>
            </a:endParaRPr>
          </a:p>
          <a:p>
            <a:pPr>
              <a:defRPr/>
            </a:pPr>
            <a:r>
              <a:rPr lang="cy-GB" sz="2000" b="1" dirty="0">
                <a:latin typeface="Futura LT" panose="02000503000000000000" pitchFamily="50" charset="0"/>
              </a:rPr>
              <a:t>Cymhelliant / Dyfalbarhad</a:t>
            </a:r>
          </a:p>
          <a:p>
            <a:pPr>
              <a:defRPr/>
            </a:pPr>
            <a:r>
              <a:rPr lang="cy-GB" sz="2000" b="1" dirty="0">
                <a:latin typeface="Futura LT" panose="02000503000000000000" pitchFamily="50" charset="0"/>
              </a:rPr>
              <a:t>Cymryd Risgiau / </a:t>
            </a:r>
            <a:r>
              <a:rPr lang="cy-GB" sz="2000" b="1" dirty="0" err="1">
                <a:latin typeface="Futura LT" panose="02000503000000000000" pitchFamily="50" charset="0"/>
              </a:rPr>
              <a:t>Risk</a:t>
            </a:r>
            <a:r>
              <a:rPr lang="cy-GB" sz="2000" b="1" dirty="0">
                <a:latin typeface="Futura LT" panose="02000503000000000000" pitchFamily="50" charset="0"/>
              </a:rPr>
              <a:t> </a:t>
            </a:r>
            <a:r>
              <a:rPr lang="cy-GB" sz="2000" b="1" dirty="0" err="1">
                <a:latin typeface="Futura LT" panose="02000503000000000000" pitchFamily="50" charset="0"/>
              </a:rPr>
              <a:t>taking</a:t>
            </a:r>
            <a:r>
              <a:rPr lang="cy-GB" sz="2000" b="1" dirty="0">
                <a:latin typeface="Futura LT" panose="02000503000000000000" pitchFamily="50" charset="0"/>
              </a:rPr>
              <a:t> / </a:t>
            </a:r>
            <a:r>
              <a:rPr lang="cy-GB" sz="2000" b="1" dirty="0" err="1">
                <a:latin typeface="Futura LT" panose="02000503000000000000" pitchFamily="50" charset="0"/>
              </a:rPr>
              <a:t>Persistence</a:t>
            </a:r>
            <a:endParaRPr lang="cy-GB" sz="2000" b="1" dirty="0">
              <a:latin typeface="Futura LT" panose="02000503000000000000" pitchFamily="50" charset="0"/>
            </a:endParaRPr>
          </a:p>
          <a:p>
            <a:pPr>
              <a:defRPr/>
            </a:pPr>
            <a:endParaRPr lang="en-GB" sz="2000" b="1" dirty="0">
              <a:latin typeface="Futura LT" panose="02000503000000000000" pitchFamily="50" charset="0"/>
            </a:endParaRPr>
          </a:p>
          <a:p>
            <a:pPr>
              <a:defRPr/>
            </a:pPr>
            <a:endParaRPr lang="en-GB" sz="2000" b="1" dirty="0">
              <a:latin typeface="Futura LT" panose="02000503000000000000" pitchFamily="50" charset="0"/>
            </a:endParaRPr>
          </a:p>
          <a:p>
            <a:pPr>
              <a:defRPr/>
            </a:pPr>
            <a:endParaRPr lang="en-GB" sz="2000" b="1" dirty="0">
              <a:latin typeface="Futura LT" panose="02000503000000000000" pitchFamily="50" charset="0"/>
            </a:endParaRPr>
          </a:p>
          <a:p>
            <a:pPr>
              <a:defRPr/>
            </a:pPr>
            <a:r>
              <a:rPr lang="cy-GB" sz="2000" b="1" dirty="0">
                <a:latin typeface="Futura LT" panose="02000503000000000000" pitchFamily="50" charset="0"/>
              </a:rPr>
              <a:t>Sgiliau </a:t>
            </a:r>
            <a:r>
              <a:rPr lang="cy-GB" sz="2000" b="1" dirty="0" err="1">
                <a:latin typeface="Futura LT" panose="02000503000000000000" pitchFamily="50" charset="0"/>
              </a:rPr>
              <a:t>Hunangyflwyno</a:t>
            </a:r>
            <a:r>
              <a:rPr lang="cy-GB" sz="2000" b="1" dirty="0">
                <a:latin typeface="Futura LT" panose="02000503000000000000" pitchFamily="50" charset="0"/>
              </a:rPr>
              <a:t> (yn bersonol ac ar bapur) / </a:t>
            </a:r>
            <a:r>
              <a:rPr lang="cy-GB" sz="2000" b="1" dirty="0" err="1">
                <a:latin typeface="Futura LT" panose="02000503000000000000" pitchFamily="50" charset="0"/>
              </a:rPr>
              <a:t>Self</a:t>
            </a:r>
            <a:r>
              <a:rPr lang="cy-GB" sz="2000" b="1" dirty="0">
                <a:latin typeface="Futura LT" panose="02000503000000000000" pitchFamily="50" charset="0"/>
              </a:rPr>
              <a:t> </a:t>
            </a:r>
            <a:r>
              <a:rPr lang="cy-GB" sz="2000" b="1" dirty="0" err="1">
                <a:latin typeface="Futura LT" panose="02000503000000000000" pitchFamily="50" charset="0"/>
              </a:rPr>
              <a:t>presentation</a:t>
            </a:r>
            <a:endParaRPr lang="cy-GB" sz="2000" b="1" dirty="0">
              <a:latin typeface="Futura LT" panose="02000503000000000000" pitchFamily="50" charset="0"/>
            </a:endParaRPr>
          </a:p>
          <a:p>
            <a:pPr>
              <a:defRPr/>
            </a:pPr>
            <a:r>
              <a:rPr lang="cy-GB" sz="2000" b="1" dirty="0">
                <a:latin typeface="Futura LT" panose="02000503000000000000" pitchFamily="50" charset="0"/>
              </a:rPr>
              <a:t>Datrys Problemau / Meddwl dadansoddol / Problem </a:t>
            </a:r>
            <a:r>
              <a:rPr lang="cy-GB" sz="2000" b="1" dirty="0" err="1">
                <a:latin typeface="Futura LT" panose="02000503000000000000" pitchFamily="50" charset="0"/>
              </a:rPr>
              <a:t>solving</a:t>
            </a:r>
            <a:endParaRPr lang="cy-GB" sz="2000" b="1" dirty="0">
              <a:latin typeface="Futura LT" panose="02000503000000000000" pitchFamily="50" charset="0"/>
            </a:endParaRPr>
          </a:p>
          <a:p>
            <a:pPr>
              <a:defRPr/>
            </a:pPr>
            <a:r>
              <a:rPr lang="cy-GB" sz="2000" b="1" dirty="0">
                <a:latin typeface="Futura LT" panose="02000503000000000000" pitchFamily="50" charset="0"/>
              </a:rPr>
              <a:t>Hunan Ymwybyddiaeth / </a:t>
            </a:r>
            <a:r>
              <a:rPr lang="cy-GB" sz="2000" b="1" dirty="0" err="1">
                <a:latin typeface="Futura LT" panose="02000503000000000000" pitchFamily="50" charset="0"/>
              </a:rPr>
              <a:t>Self</a:t>
            </a:r>
            <a:r>
              <a:rPr lang="cy-GB" sz="2000" b="1" dirty="0">
                <a:latin typeface="Futura LT" panose="02000503000000000000" pitchFamily="50" charset="0"/>
              </a:rPr>
              <a:t> </a:t>
            </a:r>
            <a:r>
              <a:rPr lang="cy-GB" sz="2000" b="1" dirty="0" err="1">
                <a:latin typeface="Futura LT" panose="02000503000000000000" pitchFamily="50" charset="0"/>
              </a:rPr>
              <a:t>awareness</a:t>
            </a:r>
            <a:endParaRPr lang="cy-GB" sz="2000" b="1" dirty="0">
              <a:latin typeface="Futura LT" panose="02000503000000000000" pitchFamily="50" charset="0"/>
            </a:endParaRPr>
          </a:p>
          <a:p>
            <a:pPr>
              <a:defRPr/>
            </a:pPr>
            <a:r>
              <a:rPr lang="cy-GB" sz="2000" b="1" dirty="0">
                <a:latin typeface="Futura LT" panose="02000503000000000000" pitchFamily="50" charset="0"/>
              </a:rPr>
              <a:t>Cynllunio / </a:t>
            </a:r>
            <a:r>
              <a:rPr lang="cy-GB" sz="2000" b="1" dirty="0" err="1">
                <a:latin typeface="Futura LT" panose="02000503000000000000" pitchFamily="50" charset="0"/>
              </a:rPr>
              <a:t>Planning</a:t>
            </a:r>
            <a:endParaRPr lang="cy-GB" sz="2000" b="1" dirty="0">
              <a:latin typeface="Futura LT" panose="02000503000000000000" pitchFamily="50" charset="0"/>
            </a:endParaRPr>
          </a:p>
          <a:p>
            <a:pPr>
              <a:defRPr/>
            </a:pPr>
            <a:r>
              <a:rPr lang="cy-GB" sz="2000" b="1" dirty="0">
                <a:latin typeface="Futura LT" panose="02000503000000000000" pitchFamily="50" charset="0"/>
              </a:rPr>
              <a:t>Cydweithredu / </a:t>
            </a:r>
            <a:r>
              <a:rPr lang="cy-GB" sz="2000" b="1" dirty="0" err="1">
                <a:latin typeface="Futura LT" panose="02000503000000000000" pitchFamily="50" charset="0"/>
              </a:rPr>
              <a:t>Collaboration</a:t>
            </a:r>
            <a:endParaRPr lang="cy-GB" sz="2000" b="1" dirty="0">
              <a:latin typeface="Futura LT" panose="02000503000000000000" pitchFamily="50" charset="0"/>
            </a:endParaRPr>
          </a:p>
          <a:p>
            <a:pPr>
              <a:defRPr/>
            </a:pPr>
            <a:r>
              <a:rPr lang="cy-GB" sz="2000" b="1" dirty="0">
                <a:latin typeface="Futura LT" panose="02000503000000000000" pitchFamily="50" charset="0"/>
              </a:rPr>
              <a:t>Rheoli Amser / </a:t>
            </a:r>
            <a:r>
              <a:rPr lang="cy-GB" sz="2000" b="1" dirty="0" err="1">
                <a:latin typeface="Futura LT" panose="02000503000000000000" pitchFamily="50" charset="0"/>
              </a:rPr>
              <a:t>Time</a:t>
            </a:r>
            <a:r>
              <a:rPr lang="cy-GB" sz="2000" b="1" dirty="0">
                <a:latin typeface="Futura LT" panose="02000503000000000000" pitchFamily="50" charset="0"/>
              </a:rPr>
              <a:t> </a:t>
            </a:r>
            <a:r>
              <a:rPr lang="cy-GB" sz="2000" b="1" dirty="0" err="1">
                <a:latin typeface="Futura LT" panose="02000503000000000000" pitchFamily="50" charset="0"/>
              </a:rPr>
              <a:t>keeping</a:t>
            </a:r>
            <a:endParaRPr lang="cy-GB" sz="2000" b="1" dirty="0">
              <a:latin typeface="Futura LT" panose="02000503000000000000" pitchFamily="50" charset="0"/>
            </a:endParaRPr>
          </a:p>
          <a:p>
            <a:pPr>
              <a:defRPr/>
            </a:pPr>
            <a:r>
              <a:rPr lang="cy-GB" sz="2000" b="1" dirty="0">
                <a:latin typeface="Futura LT" panose="02000503000000000000" pitchFamily="50" charset="0"/>
              </a:rPr>
              <a:t>Sgiliau ar y Cyfryngau Cymdeithasol / </a:t>
            </a:r>
            <a:r>
              <a:rPr lang="cy-GB" sz="2000" b="1" dirty="0" err="1">
                <a:latin typeface="Futura LT" panose="02000503000000000000" pitchFamily="50" charset="0"/>
              </a:rPr>
              <a:t>Social</a:t>
            </a:r>
            <a:r>
              <a:rPr lang="cy-GB" sz="2000" b="1" dirty="0">
                <a:latin typeface="Futura LT" panose="02000503000000000000" pitchFamily="50" charset="0"/>
              </a:rPr>
              <a:t> </a:t>
            </a:r>
            <a:r>
              <a:rPr lang="cy-GB" sz="2000" b="1" dirty="0" err="1">
                <a:latin typeface="Futura LT" panose="02000503000000000000" pitchFamily="50" charset="0"/>
              </a:rPr>
              <a:t>media</a:t>
            </a:r>
            <a:r>
              <a:rPr lang="cy-GB" sz="2000" b="1" dirty="0">
                <a:latin typeface="Futura LT" panose="02000503000000000000" pitchFamily="50" charset="0"/>
              </a:rPr>
              <a:t> </a:t>
            </a:r>
            <a:r>
              <a:rPr lang="cy-GB" sz="2000" b="1" dirty="0" err="1">
                <a:latin typeface="Futura LT" panose="02000503000000000000" pitchFamily="50" charset="0"/>
              </a:rPr>
              <a:t>skills</a:t>
            </a:r>
            <a:endParaRPr lang="cy-GB" sz="2000" b="1" dirty="0">
              <a:latin typeface="+mj-lt"/>
            </a:endParaRPr>
          </a:p>
          <a:p>
            <a:r>
              <a:rPr lang="cy-GB" sz="2000" b="1" dirty="0">
                <a:latin typeface="Futura LT" panose="02000503000000000000" pitchFamily="50" charset="0"/>
              </a:rPr>
              <a:t>Parodrwydd i ddysgu / </a:t>
            </a:r>
            <a:r>
              <a:rPr lang="cy-GB" sz="2000" b="1" dirty="0" err="1">
                <a:latin typeface="Futura LT" panose="02000503000000000000" pitchFamily="50" charset="0"/>
              </a:rPr>
              <a:t>Readiness</a:t>
            </a:r>
            <a:r>
              <a:rPr lang="cy-GB" sz="2000" b="1" dirty="0">
                <a:latin typeface="Futura LT" panose="02000503000000000000" pitchFamily="50" charset="0"/>
              </a:rPr>
              <a:t> to </a:t>
            </a:r>
            <a:r>
              <a:rPr lang="cy-GB" sz="2000" b="1" dirty="0" err="1">
                <a:latin typeface="Futura LT" panose="02000503000000000000" pitchFamily="50" charset="0"/>
              </a:rPr>
              <a:t>learn</a:t>
            </a:r>
            <a:endParaRPr lang="cy-GB" sz="2000" b="1" dirty="0">
              <a:latin typeface="Futura LT" panose="02000503000000000000" pitchFamily="50" charset="0"/>
            </a:endParaRPr>
          </a:p>
          <a:p>
            <a:endParaRPr lang="en-GB" sz="2400" b="1" dirty="0">
              <a:latin typeface="+mj-lt"/>
            </a:endParaRPr>
          </a:p>
          <a:p>
            <a:endParaRPr lang="en-GB" b="1" dirty="0">
              <a:latin typeface="+mj-lt"/>
            </a:endParaRPr>
          </a:p>
          <a:p>
            <a:endParaRPr lang="en-GB" dirty="0">
              <a:solidFill>
                <a:schemeClr val="bg1"/>
              </a:solidFill>
              <a:latin typeface="+mj-lt"/>
            </a:endParaRPr>
          </a:p>
        </p:txBody>
      </p:sp>
    </p:spTree>
    <p:extLst>
      <p:ext uri="{BB962C8B-B14F-4D97-AF65-F5344CB8AC3E}">
        <p14:creationId xmlns:p14="http://schemas.microsoft.com/office/powerpoint/2010/main" val="1896614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6"/>
          <p:cNvSpPr>
            <a:spLocks noGrp="1"/>
          </p:cNvSpPr>
          <p:nvPr>
            <p:ph type="title"/>
          </p:nvPr>
        </p:nvSpPr>
        <p:spPr>
          <a:xfrm>
            <a:off x="1346481" y="0"/>
            <a:ext cx="10059455" cy="1143000"/>
          </a:xfrm>
        </p:spPr>
        <p:txBody>
          <a:bodyPr/>
          <a:lstStyle/>
          <a:p>
            <a:pPr algn="ctr">
              <a:lnSpc>
                <a:spcPct val="150000"/>
              </a:lnSpc>
            </a:pPr>
            <a:r>
              <a:rPr lang="en-GB" sz="2800" b="1" dirty="0">
                <a:latin typeface="Cosmos-Medium" panose="020B0600000000000000" pitchFamily="34" charset="0"/>
                <a:ea typeface="+mn-ea"/>
                <a:cs typeface="+mn-cs"/>
              </a:rPr>
              <a:t>7. SWOT</a:t>
            </a:r>
            <a:br>
              <a:rPr lang="en-GB" sz="2400" b="1" dirty="0">
                <a:latin typeface="Cosmos-Medium" panose="020B0600000000000000" pitchFamily="34" charset="0"/>
                <a:ea typeface="+mn-ea"/>
                <a:cs typeface="+mn-cs"/>
              </a:rPr>
            </a:br>
            <a:r>
              <a:rPr lang="en-GB" sz="1600" dirty="0">
                <a:latin typeface="Cosmos-Medium" panose="020B0600000000000000" pitchFamily="34" charset="0"/>
                <a:ea typeface="+mn-ea"/>
                <a:cs typeface="+mn-cs"/>
              </a:rPr>
              <a:t>(Also, keep the outcome of your Training Needs Analysis in mind when completing this)</a:t>
            </a:r>
            <a:endParaRPr lang="en-GB" sz="2400" b="1" dirty="0">
              <a:latin typeface="Cosmos-Medium" panose="020B0600000000000000" pitchFamily="34" charset="0"/>
              <a:ea typeface="+mn-ea"/>
              <a:cs typeface="+mn-cs"/>
            </a:endParaRPr>
          </a:p>
        </p:txBody>
      </p:sp>
      <p:graphicFrame>
        <p:nvGraphicFramePr>
          <p:cNvPr id="5" name="Content Placeholder 9"/>
          <p:cNvGraphicFramePr>
            <a:graphicFrameLocks noGrp="1"/>
          </p:cNvGraphicFramePr>
          <p:nvPr>
            <p:ph idx="1"/>
            <p:extLst>
              <p:ext uri="{D42A27DB-BD31-4B8C-83A1-F6EECF244321}">
                <p14:modId xmlns:p14="http://schemas.microsoft.com/office/powerpoint/2010/main" val="848789699"/>
              </p:ext>
            </p:extLst>
          </p:nvPr>
        </p:nvGraphicFramePr>
        <p:xfrm>
          <a:off x="784816" y="1349337"/>
          <a:ext cx="10620760" cy="5307776"/>
        </p:xfrm>
        <a:graphic>
          <a:graphicData uri="http://schemas.openxmlformats.org/drawingml/2006/table">
            <a:tbl>
              <a:tblPr firstRow="1" bandRow="1">
                <a:tableStyleId>{5C22544A-7EE6-4342-B048-85BDC9FD1C3A}</a:tableStyleId>
              </a:tblPr>
              <a:tblGrid>
                <a:gridCol w="5310380">
                  <a:extLst>
                    <a:ext uri="{9D8B030D-6E8A-4147-A177-3AD203B41FA5}">
                      <a16:colId xmlns:a16="http://schemas.microsoft.com/office/drawing/2014/main" val="1048482715"/>
                    </a:ext>
                  </a:extLst>
                </a:gridCol>
                <a:gridCol w="5310380">
                  <a:extLst>
                    <a:ext uri="{9D8B030D-6E8A-4147-A177-3AD203B41FA5}">
                      <a16:colId xmlns:a16="http://schemas.microsoft.com/office/drawing/2014/main" val="1555832481"/>
                    </a:ext>
                  </a:extLst>
                </a:gridCol>
              </a:tblGrid>
              <a:tr h="861401">
                <a:tc>
                  <a:txBody>
                    <a:bodyPr/>
                    <a:lstStyle/>
                    <a:p>
                      <a:r>
                        <a:rPr lang="en-GB" sz="3200" dirty="0">
                          <a:solidFill>
                            <a:schemeClr val="tx2">
                              <a:lumMod val="50000"/>
                            </a:schemeClr>
                          </a:solidFill>
                        </a:rPr>
                        <a:t>Strengths (Internal)</a:t>
                      </a:r>
                    </a:p>
                  </a:txBody>
                  <a:tcPr marL="68580" marR="68580" marT="34290" marB="34290">
                    <a:solidFill>
                      <a:srgbClr val="FFC000"/>
                    </a:solidFill>
                  </a:tcPr>
                </a:tc>
                <a:tc>
                  <a:txBody>
                    <a:bodyPr/>
                    <a:lstStyle/>
                    <a:p>
                      <a:r>
                        <a:rPr lang="en-GB" sz="3200" dirty="0">
                          <a:solidFill>
                            <a:schemeClr val="tx2">
                              <a:lumMod val="50000"/>
                            </a:schemeClr>
                          </a:solidFill>
                        </a:rPr>
                        <a:t>Weaknesses (Internal)</a:t>
                      </a:r>
                    </a:p>
                  </a:txBody>
                  <a:tcPr marL="68580" marR="68580" marT="34290" marB="34290">
                    <a:solidFill>
                      <a:schemeClr val="accent3">
                        <a:lumMod val="60000"/>
                        <a:lumOff val="40000"/>
                      </a:schemeClr>
                    </a:solidFill>
                  </a:tcPr>
                </a:tc>
                <a:extLst>
                  <a:ext uri="{0D108BD9-81ED-4DB2-BD59-A6C34878D82A}">
                    <a16:rowId xmlns:a16="http://schemas.microsoft.com/office/drawing/2014/main" val="4107350005"/>
                  </a:ext>
                </a:extLst>
              </a:tr>
              <a:tr h="1667475">
                <a:tc>
                  <a:txBody>
                    <a:bodyPr/>
                    <a:lstStyle/>
                    <a:p>
                      <a:r>
                        <a:rPr lang="en-GB" sz="2800" dirty="0"/>
                        <a:t>Good interpersonal</a:t>
                      </a:r>
                      <a:r>
                        <a:rPr lang="en-GB" sz="2800" baseline="0" dirty="0"/>
                        <a:t> skills </a:t>
                      </a:r>
                      <a:endParaRPr lang="en-GB" sz="2800" dirty="0"/>
                    </a:p>
                  </a:txBody>
                  <a:tcPr marL="68580" marR="68580" marT="34290" marB="34290"/>
                </a:tc>
                <a:tc>
                  <a:txBody>
                    <a:bodyPr/>
                    <a:lstStyle/>
                    <a:p>
                      <a:r>
                        <a:rPr lang="en-GB" sz="2800" dirty="0"/>
                        <a:t>Leadership and</a:t>
                      </a:r>
                      <a:r>
                        <a:rPr lang="en-GB" sz="2800" baseline="0" dirty="0"/>
                        <a:t> delegating</a:t>
                      </a:r>
                      <a:endParaRPr lang="en-GB" sz="2800" dirty="0"/>
                    </a:p>
                  </a:txBody>
                  <a:tcPr marL="68580" marR="68580" marT="34290" marB="34290"/>
                </a:tc>
                <a:extLst>
                  <a:ext uri="{0D108BD9-81ED-4DB2-BD59-A6C34878D82A}">
                    <a16:rowId xmlns:a16="http://schemas.microsoft.com/office/drawing/2014/main" val="174388989"/>
                  </a:ext>
                </a:extLst>
              </a:tr>
              <a:tr h="640782">
                <a:tc>
                  <a:txBody>
                    <a:bodyPr/>
                    <a:lstStyle/>
                    <a:p>
                      <a:pPr marL="0" algn="l" defTabSz="914400" rtl="0" eaLnBrk="1" latinLnBrk="0" hangingPunct="1"/>
                      <a:r>
                        <a:rPr lang="en-GB" sz="2800" b="1" kern="1200" dirty="0">
                          <a:solidFill>
                            <a:schemeClr val="tx2">
                              <a:lumMod val="50000"/>
                            </a:schemeClr>
                          </a:solidFill>
                          <a:latin typeface="+mn-lt"/>
                          <a:ea typeface="+mn-ea"/>
                          <a:cs typeface="+mn-cs"/>
                        </a:rPr>
                        <a:t>Opportunities (External)</a:t>
                      </a:r>
                    </a:p>
                  </a:txBody>
                  <a:tcPr marL="68580" marR="68580" marT="34290" marB="34290">
                    <a:solidFill>
                      <a:schemeClr val="accent6">
                        <a:lumMod val="75000"/>
                      </a:schemeClr>
                    </a:solidFill>
                  </a:tcPr>
                </a:tc>
                <a:tc>
                  <a:txBody>
                    <a:bodyPr/>
                    <a:lstStyle/>
                    <a:p>
                      <a:pPr marL="0" algn="l" defTabSz="914400" rtl="0" eaLnBrk="1" latinLnBrk="0" hangingPunct="1"/>
                      <a:r>
                        <a:rPr lang="en-GB" sz="2800" b="1" kern="1200" dirty="0">
                          <a:solidFill>
                            <a:schemeClr val="lt1"/>
                          </a:solidFill>
                          <a:latin typeface="+mn-lt"/>
                          <a:ea typeface="+mn-ea"/>
                          <a:cs typeface="+mn-cs"/>
                        </a:rPr>
                        <a:t>Threats (External)</a:t>
                      </a:r>
                    </a:p>
                  </a:txBody>
                  <a:tcPr marL="68580" marR="68580" marT="34290" marB="34290">
                    <a:solidFill>
                      <a:schemeClr val="accent1">
                        <a:lumMod val="75000"/>
                      </a:schemeClr>
                    </a:solidFill>
                  </a:tcPr>
                </a:tc>
                <a:extLst>
                  <a:ext uri="{0D108BD9-81ED-4DB2-BD59-A6C34878D82A}">
                    <a16:rowId xmlns:a16="http://schemas.microsoft.com/office/drawing/2014/main" val="1672173489"/>
                  </a:ext>
                </a:extLst>
              </a:tr>
              <a:tr h="2138118">
                <a:tc>
                  <a:txBody>
                    <a:bodyPr/>
                    <a:lstStyle/>
                    <a:p>
                      <a:r>
                        <a:rPr lang="en-GB" sz="2400" dirty="0"/>
                        <a:t>Take part in presentations</a:t>
                      </a:r>
                      <a:r>
                        <a:rPr lang="en-GB" sz="2400" baseline="0" dirty="0"/>
                        <a:t> in </a:t>
                      </a:r>
                      <a:r>
                        <a:rPr lang="en-GB" sz="2400" baseline="0" dirty="0" err="1"/>
                        <a:t>Uni</a:t>
                      </a:r>
                      <a:endParaRPr lang="en-GB" sz="2400" baseline="0" dirty="0"/>
                    </a:p>
                    <a:p>
                      <a:endParaRPr lang="en-GB" sz="2400" baseline="0" dirty="0"/>
                    </a:p>
                    <a:p>
                      <a:r>
                        <a:rPr lang="en-GB" sz="2400" baseline="0" dirty="0"/>
                        <a:t>Ask for more leadership roles in part time work / group projects, practice delegation. </a:t>
                      </a:r>
                      <a:endParaRPr lang="en-GB" sz="2400" dirty="0"/>
                    </a:p>
                  </a:txBody>
                  <a:tcPr marL="68580" marR="68580" marT="34290" marB="34290"/>
                </a:tc>
                <a:tc>
                  <a:txBody>
                    <a:bodyPr/>
                    <a:lstStyle/>
                    <a:p>
                      <a:r>
                        <a:rPr lang="en-GB" sz="2400" dirty="0"/>
                        <a:t>Other students may have more experience of delegation. </a:t>
                      </a:r>
                    </a:p>
                    <a:p>
                      <a:r>
                        <a:rPr lang="en-GB" sz="2400" dirty="0"/>
                        <a:t>Need</a:t>
                      </a:r>
                      <a:r>
                        <a:rPr lang="en-GB" sz="2400" baseline="0" dirty="0"/>
                        <a:t> to look at what skills and person specification Job Descriptions ask for.</a:t>
                      </a:r>
                      <a:endParaRPr lang="en-GB" sz="2400" dirty="0"/>
                    </a:p>
                  </a:txBody>
                  <a:tcPr marL="68580" marR="68580" marT="34290" marB="34290"/>
                </a:tc>
                <a:extLst>
                  <a:ext uri="{0D108BD9-81ED-4DB2-BD59-A6C34878D82A}">
                    <a16:rowId xmlns:a16="http://schemas.microsoft.com/office/drawing/2014/main" val="3636598576"/>
                  </a:ext>
                </a:extLst>
              </a:tr>
            </a:tbl>
          </a:graphicData>
        </a:graphic>
      </p:graphicFrame>
      <mc:AlternateContent xmlns:mc="http://schemas.openxmlformats.org/markup-compatibility/2006" xmlns:p14="http://schemas.microsoft.com/office/powerpoint/2010/main" xmlns:aink="http://schemas.microsoft.com/office/drawing/2016/ink">
        <mc:Choice Requires="p14 aink">
          <p:contentPart p14:bwMode="auto" r:id="rId3">
            <p14:nvContentPartPr>
              <p14:cNvPr id="2" name="Ink 1">
                <a:extLst>
                  <a:ext uri="{FF2B5EF4-FFF2-40B4-BE49-F238E27FC236}">
                    <a16:creationId xmlns:a16="http://schemas.microsoft.com/office/drawing/2014/main" id="{1575B7C0-D72F-45F1-9AD5-83A4E83F5DAA}"/>
                  </a:ext>
                </a:extLst>
              </p14:cNvPr>
              <p14:cNvContentPartPr/>
              <p14:nvPr/>
            </p14:nvContentPartPr>
            <p14:xfrm>
              <a:off x="784816" y="5655193"/>
              <a:ext cx="360" cy="360"/>
            </p14:xfrm>
          </p:contentPart>
        </mc:Choice>
        <mc:Fallback xmlns="">
          <p:pic>
            <p:nvPicPr>
              <p:cNvPr id="2" name="Ink 1">
                <a:extLst>
                  <a:ext uri="{FF2B5EF4-FFF2-40B4-BE49-F238E27FC236}">
                    <a16:creationId xmlns:a16="http://schemas.microsoft.com/office/drawing/2014/main" id="{1575B7C0-D72F-45F1-9AD5-83A4E83F5DAA}"/>
                  </a:ext>
                </a:extLst>
              </p:cNvPr>
              <p:cNvPicPr/>
              <p:nvPr/>
            </p:nvPicPr>
            <p:blipFill>
              <a:blip r:embed="rId5"/>
              <a:stretch>
                <a:fillRect/>
              </a:stretch>
            </p:blipFill>
            <p:spPr>
              <a:xfrm>
                <a:off x="767176" y="5637193"/>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3" name="Ink 2">
                <a:extLst>
                  <a:ext uri="{FF2B5EF4-FFF2-40B4-BE49-F238E27FC236}">
                    <a16:creationId xmlns:a16="http://schemas.microsoft.com/office/drawing/2014/main" id="{D89F8511-0CAA-48D7-9CDD-87A91D92370B}"/>
                  </a:ext>
                </a:extLst>
              </p14:cNvPr>
              <p14:cNvContentPartPr/>
              <p14:nvPr/>
            </p14:nvContentPartPr>
            <p14:xfrm>
              <a:off x="774736" y="5794153"/>
              <a:ext cx="360" cy="360"/>
            </p14:xfrm>
          </p:contentPart>
        </mc:Choice>
        <mc:Fallback xmlns="">
          <p:pic>
            <p:nvPicPr>
              <p:cNvPr id="3" name="Ink 2">
                <a:extLst>
                  <a:ext uri="{FF2B5EF4-FFF2-40B4-BE49-F238E27FC236}">
                    <a16:creationId xmlns:a16="http://schemas.microsoft.com/office/drawing/2014/main" id="{D89F8511-0CAA-48D7-9CDD-87A91D92370B}"/>
                  </a:ext>
                </a:extLst>
              </p:cNvPr>
              <p:cNvPicPr/>
              <p:nvPr/>
            </p:nvPicPr>
            <p:blipFill>
              <a:blip r:embed="rId7"/>
              <a:stretch>
                <a:fillRect/>
              </a:stretch>
            </p:blipFill>
            <p:spPr>
              <a:xfrm>
                <a:off x="757096" y="5776153"/>
                <a:ext cx="36000" cy="36000"/>
              </a:xfrm>
              <a:prstGeom prst="rect">
                <a:avLst/>
              </a:prstGeom>
            </p:spPr>
          </p:pic>
        </mc:Fallback>
      </mc:AlternateContent>
    </p:spTree>
    <p:extLst>
      <p:ext uri="{BB962C8B-B14F-4D97-AF65-F5344CB8AC3E}">
        <p14:creationId xmlns:p14="http://schemas.microsoft.com/office/powerpoint/2010/main" val="2796070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0DC6-51E0-4FEA-8094-5ED4EB8E8D6A}"/>
              </a:ext>
            </a:extLst>
          </p:cNvPr>
          <p:cNvSpPr>
            <a:spLocks noGrp="1"/>
          </p:cNvSpPr>
          <p:nvPr>
            <p:ph type="title"/>
          </p:nvPr>
        </p:nvSpPr>
        <p:spPr>
          <a:xfrm>
            <a:off x="5065777" y="243935"/>
            <a:ext cx="6005014" cy="998017"/>
          </a:xfrm>
        </p:spPr>
        <p:txBody>
          <a:bodyPr/>
          <a:lstStyle/>
          <a:p>
            <a:r>
              <a:rPr lang="en-GB" dirty="0">
                <a:latin typeface="Cosmos-Medium" panose="020B0600000000000000" pitchFamily="34" charset="0"/>
                <a:ea typeface="+mn-ea"/>
                <a:cs typeface="+mn-cs"/>
              </a:rPr>
              <a:t>Strengths / </a:t>
            </a:r>
            <a:r>
              <a:rPr lang="en-GB" dirty="0" err="1">
                <a:latin typeface="Cosmos-Medium" panose="020B0600000000000000" pitchFamily="34" charset="0"/>
                <a:ea typeface="+mn-ea"/>
                <a:cs typeface="+mn-cs"/>
              </a:rPr>
              <a:t>Cryfderau</a:t>
            </a:r>
            <a:endParaRPr lang="en-GB" dirty="0">
              <a:latin typeface="Cosmos-Medium" panose="020B0600000000000000" pitchFamily="34" charset="0"/>
              <a:ea typeface="+mn-ea"/>
              <a:cs typeface="+mn-cs"/>
            </a:endParaRPr>
          </a:p>
        </p:txBody>
      </p:sp>
      <p:sp>
        <p:nvSpPr>
          <p:cNvPr id="3" name="Content Placeholder 2">
            <a:extLst>
              <a:ext uri="{FF2B5EF4-FFF2-40B4-BE49-F238E27FC236}">
                <a16:creationId xmlns:a16="http://schemas.microsoft.com/office/drawing/2014/main" id="{B92AB28B-87D2-467A-926B-34941E49E27B}"/>
              </a:ext>
            </a:extLst>
          </p:cNvPr>
          <p:cNvSpPr>
            <a:spLocks noGrp="1"/>
          </p:cNvSpPr>
          <p:nvPr>
            <p:ph idx="1"/>
          </p:nvPr>
        </p:nvSpPr>
        <p:spPr>
          <a:xfrm>
            <a:off x="646634" y="967632"/>
            <a:ext cx="11218459" cy="5250929"/>
          </a:xfrm>
        </p:spPr>
        <p:txBody>
          <a:bodyPr>
            <a:normAutofit fontScale="70000" lnSpcReduction="20000"/>
          </a:bodyPr>
          <a:lstStyle/>
          <a:p>
            <a:pPr marL="0" indent="0">
              <a:lnSpc>
                <a:spcPct val="120000"/>
              </a:lnSpc>
              <a:spcBef>
                <a:spcPts val="600"/>
              </a:spcBef>
              <a:spcAft>
                <a:spcPts val="600"/>
              </a:spcAft>
              <a:buNone/>
            </a:pPr>
            <a:r>
              <a:rPr lang="en-GB" sz="2600" b="1" dirty="0">
                <a:solidFill>
                  <a:schemeClr val="bg1"/>
                </a:solidFill>
                <a:highlight>
                  <a:srgbClr val="FF00FF"/>
                </a:highlight>
                <a:latin typeface="Futura LT" panose="02000503000000000000" pitchFamily="50" charset="0"/>
              </a:rPr>
              <a:t>Ask around and discover your personality / </a:t>
            </a:r>
            <a:r>
              <a:rPr lang="en-GB" sz="2600" b="1" dirty="0" err="1">
                <a:solidFill>
                  <a:schemeClr val="bg1"/>
                </a:solidFill>
                <a:highlight>
                  <a:srgbClr val="FF00FF"/>
                </a:highlight>
                <a:latin typeface="Futura LT" panose="02000503000000000000" pitchFamily="50" charset="0"/>
              </a:rPr>
              <a:t>Holwch</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eich</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ffrindiau</a:t>
            </a:r>
            <a:r>
              <a:rPr lang="en-GB" sz="2600" b="1" dirty="0">
                <a:solidFill>
                  <a:schemeClr val="bg1"/>
                </a:solidFill>
                <a:highlight>
                  <a:srgbClr val="FF00FF"/>
                </a:highlight>
                <a:latin typeface="Futura LT" panose="02000503000000000000" pitchFamily="50" charset="0"/>
              </a:rPr>
              <a:t> am 3 gair </a:t>
            </a:r>
            <a:r>
              <a:rPr lang="en-GB" sz="2600" b="1" dirty="0" err="1">
                <a:solidFill>
                  <a:schemeClr val="bg1"/>
                </a:solidFill>
                <a:highlight>
                  <a:srgbClr val="FF00FF"/>
                </a:highlight>
                <a:latin typeface="Futura LT" panose="02000503000000000000" pitchFamily="50" charset="0"/>
              </a:rPr>
              <a:t>i’ch</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ddisgrifio</a:t>
            </a:r>
            <a:br>
              <a:rPr lang="en-GB" sz="2300" dirty="0">
                <a:solidFill>
                  <a:schemeClr val="bg1"/>
                </a:solidFill>
                <a:latin typeface="Futura LT" panose="02000503000000000000" pitchFamily="50" charset="0"/>
              </a:rPr>
            </a:br>
            <a:r>
              <a:rPr lang="en-GB" sz="2300" b="1" dirty="0">
                <a:latin typeface="Futura LT" panose="02000503000000000000" pitchFamily="50" charset="0"/>
              </a:rPr>
              <a:t>A great way to find out more about yourself is to ask people you like, trust and respect what they think you’re best at. Or what 3 words would you use to describe yourself? Why these 3?  Thinking about your personality is a great way to start identifying the kind of jobs which could be a good match.</a:t>
            </a:r>
            <a:br>
              <a:rPr lang="en-GB" sz="2300" b="1" dirty="0">
                <a:latin typeface="Futura LT" panose="02000503000000000000" pitchFamily="50" charset="0"/>
              </a:rPr>
            </a:br>
            <a:endParaRPr lang="en-GB" sz="2300" b="1" dirty="0">
              <a:latin typeface="Futura LT" panose="02000503000000000000" pitchFamily="50" charset="0"/>
            </a:endParaRPr>
          </a:p>
          <a:p>
            <a:pPr marL="0" indent="0">
              <a:lnSpc>
                <a:spcPct val="120000"/>
              </a:lnSpc>
              <a:spcBef>
                <a:spcPts val="600"/>
              </a:spcBef>
              <a:spcAft>
                <a:spcPts val="600"/>
              </a:spcAft>
              <a:buNone/>
            </a:pPr>
            <a:r>
              <a:rPr lang="en-GB" sz="2600" b="1" dirty="0">
                <a:highlight>
                  <a:srgbClr val="FF00FF"/>
                </a:highlight>
                <a:latin typeface="Futura LT" panose="02000503000000000000" pitchFamily="50" charset="0"/>
              </a:rPr>
              <a:t>Write down what you do / </a:t>
            </a:r>
            <a:r>
              <a:rPr lang="en-GB" sz="2600" b="1" dirty="0" err="1">
                <a:highlight>
                  <a:srgbClr val="FF00FF"/>
                </a:highlight>
                <a:latin typeface="Futura LT" panose="02000503000000000000" pitchFamily="50" charset="0"/>
              </a:rPr>
              <a:t>Ysgrifennwch</a:t>
            </a:r>
            <a:r>
              <a:rPr lang="en-GB" sz="2600" b="1" dirty="0">
                <a:highlight>
                  <a:srgbClr val="FF00FF"/>
                </a:highlight>
                <a:latin typeface="Futura LT" panose="02000503000000000000" pitchFamily="50" charset="0"/>
              </a:rPr>
              <a:t> am 5 </a:t>
            </a:r>
            <a:r>
              <a:rPr lang="en-GB" sz="2600" b="1" dirty="0" err="1">
                <a:highlight>
                  <a:srgbClr val="FF00FF"/>
                </a:highlight>
                <a:latin typeface="Futura LT" panose="02000503000000000000" pitchFamily="50" charset="0"/>
              </a:rPr>
              <a:t>peth</a:t>
            </a:r>
            <a:r>
              <a:rPr lang="en-GB" sz="2600" b="1" dirty="0">
                <a:highlight>
                  <a:srgbClr val="FF00FF"/>
                </a:highlight>
                <a:latin typeface="Futura LT" panose="02000503000000000000" pitchFamily="50" charset="0"/>
              </a:rPr>
              <a:t> yr </a:t>
            </a:r>
            <a:r>
              <a:rPr lang="en-GB" sz="2600" b="1" dirty="0" err="1">
                <a:highlight>
                  <a:srgbClr val="FF00FF"/>
                </a:highlight>
                <a:latin typeface="Futura LT" panose="02000503000000000000" pitchFamily="50" charset="0"/>
              </a:rPr>
              <a:t>ydych</a:t>
            </a:r>
            <a:r>
              <a:rPr lang="en-GB" sz="2600" b="1" dirty="0">
                <a:highlight>
                  <a:srgbClr val="FF00FF"/>
                </a:highlight>
                <a:latin typeface="Futura LT" panose="02000503000000000000" pitchFamily="50" charset="0"/>
              </a:rPr>
              <a:t> </a:t>
            </a:r>
            <a:r>
              <a:rPr lang="en-GB" sz="2600" b="1" dirty="0" err="1">
                <a:highlight>
                  <a:srgbClr val="FF00FF"/>
                </a:highlight>
                <a:latin typeface="Futura LT" panose="02000503000000000000" pitchFamily="50" charset="0"/>
              </a:rPr>
              <a:t>yn</a:t>
            </a:r>
            <a:r>
              <a:rPr lang="en-GB" sz="2600" b="1" dirty="0">
                <a:highlight>
                  <a:srgbClr val="FF00FF"/>
                </a:highlight>
                <a:latin typeface="Futura LT" panose="02000503000000000000" pitchFamily="50" charset="0"/>
              </a:rPr>
              <a:t> </a:t>
            </a:r>
            <a:r>
              <a:rPr lang="en-GB" sz="2600" b="1" dirty="0" err="1">
                <a:highlight>
                  <a:srgbClr val="FF00FF"/>
                </a:highlight>
                <a:latin typeface="Futura LT" panose="02000503000000000000" pitchFamily="50" charset="0"/>
              </a:rPr>
              <a:t>hoffi</a:t>
            </a:r>
            <a:r>
              <a:rPr lang="en-GB" sz="2600" b="1" dirty="0">
                <a:highlight>
                  <a:srgbClr val="FF00FF"/>
                </a:highlight>
                <a:latin typeface="Futura LT" panose="02000503000000000000" pitchFamily="50" charset="0"/>
              </a:rPr>
              <a:t> </a:t>
            </a:r>
            <a:r>
              <a:rPr lang="en-GB" sz="2600" b="1" dirty="0" err="1">
                <a:highlight>
                  <a:srgbClr val="FF00FF"/>
                </a:highlight>
                <a:latin typeface="Futura LT" panose="02000503000000000000" pitchFamily="50" charset="0"/>
              </a:rPr>
              <a:t>gwneud</a:t>
            </a:r>
            <a:br>
              <a:rPr lang="en-GB" sz="2300" b="1" dirty="0">
                <a:latin typeface="Futura LT" panose="02000503000000000000" pitchFamily="50" charset="0"/>
              </a:rPr>
            </a:br>
            <a:r>
              <a:rPr lang="en-GB" sz="2300" b="1" dirty="0">
                <a:latin typeface="Futura LT" panose="02000503000000000000" pitchFamily="50" charset="0"/>
              </a:rPr>
              <a:t>Over the course of a week, think about the 5 things you most enjoy doing and write them down. Challenge yourself to really think about why it is you like them. For example: playing sport, writing blogs, organising stuff, chatting and meeting new people, leading teams</a:t>
            </a:r>
            <a:br>
              <a:rPr lang="en-GB" sz="2300" b="1" dirty="0">
                <a:latin typeface="Futura LT" panose="02000503000000000000" pitchFamily="50" charset="0"/>
              </a:rPr>
            </a:br>
            <a:endParaRPr lang="en-GB" sz="2300" b="1" dirty="0">
              <a:latin typeface="Futura LT" panose="02000503000000000000" pitchFamily="50" charset="0"/>
            </a:endParaRPr>
          </a:p>
          <a:p>
            <a:pPr marL="0" indent="0">
              <a:lnSpc>
                <a:spcPct val="120000"/>
              </a:lnSpc>
              <a:spcBef>
                <a:spcPts val="600"/>
              </a:spcBef>
              <a:spcAft>
                <a:spcPts val="600"/>
              </a:spcAft>
              <a:buNone/>
            </a:pPr>
            <a:r>
              <a:rPr lang="en-GB" sz="2600" b="1" dirty="0">
                <a:highlight>
                  <a:srgbClr val="FF00FF"/>
                </a:highlight>
                <a:latin typeface="Futura LT" panose="02000503000000000000" pitchFamily="50" charset="0"/>
              </a:rPr>
              <a:t>Look for Patterns / </a:t>
            </a:r>
            <a:r>
              <a:rPr lang="en-GB" sz="2600" b="1" dirty="0" err="1">
                <a:highlight>
                  <a:srgbClr val="FF00FF"/>
                </a:highlight>
                <a:latin typeface="Futura LT" panose="02000503000000000000" pitchFamily="50" charset="0"/>
              </a:rPr>
              <a:t>Edrychwch</a:t>
            </a:r>
            <a:r>
              <a:rPr lang="en-GB" sz="2600" b="1" dirty="0">
                <a:highlight>
                  <a:srgbClr val="FF00FF"/>
                </a:highlight>
                <a:latin typeface="Futura LT" panose="02000503000000000000" pitchFamily="50" charset="0"/>
              </a:rPr>
              <a:t> am </a:t>
            </a:r>
            <a:r>
              <a:rPr lang="en-GB" sz="2600" b="1" dirty="0" err="1">
                <a:highlight>
                  <a:srgbClr val="FF00FF"/>
                </a:highlight>
                <a:latin typeface="Futura LT" panose="02000503000000000000" pitchFamily="50" charset="0"/>
              </a:rPr>
              <a:t>batrymau</a:t>
            </a:r>
            <a:br>
              <a:rPr lang="en-GB" sz="2300" b="1" dirty="0">
                <a:latin typeface="Futura LT" panose="02000503000000000000" pitchFamily="50" charset="0"/>
              </a:rPr>
            </a:br>
            <a:r>
              <a:rPr lang="en-GB" sz="2300" b="1" dirty="0">
                <a:latin typeface="Futura LT" panose="02000503000000000000" pitchFamily="50" charset="0"/>
              </a:rPr>
              <a:t>Are there personality traits or skills that keep coming up.  Are you the person that people rely on for certain things or someone people turn to?  Do you get asked to complete the same tasks?</a:t>
            </a:r>
            <a:br>
              <a:rPr lang="en-GB" sz="2300" b="1" dirty="0">
                <a:latin typeface="Futura LT" panose="02000503000000000000" pitchFamily="50" charset="0"/>
              </a:rPr>
            </a:br>
            <a:endParaRPr lang="en-GB" sz="2300" b="1" dirty="0">
              <a:latin typeface="Futura LT" panose="02000503000000000000" pitchFamily="50" charset="0"/>
            </a:endParaRPr>
          </a:p>
          <a:p>
            <a:pPr marL="0" indent="0">
              <a:lnSpc>
                <a:spcPct val="120000"/>
              </a:lnSpc>
              <a:spcBef>
                <a:spcPts val="600"/>
              </a:spcBef>
              <a:spcAft>
                <a:spcPts val="600"/>
              </a:spcAft>
              <a:buNone/>
            </a:pPr>
            <a:r>
              <a:rPr lang="en-GB" sz="2600" b="1" dirty="0">
                <a:highlight>
                  <a:srgbClr val="FF00FF"/>
                </a:highlight>
                <a:latin typeface="Futura LT" panose="02000503000000000000" pitchFamily="50" charset="0"/>
              </a:rPr>
              <a:t>Keep an open mind / </a:t>
            </a:r>
            <a:r>
              <a:rPr lang="en-GB" sz="2600" b="1" dirty="0" err="1">
                <a:highlight>
                  <a:srgbClr val="FF00FF"/>
                </a:highlight>
                <a:latin typeface="Futura LT" panose="02000503000000000000" pitchFamily="50" charset="0"/>
              </a:rPr>
              <a:t>Cadwch</a:t>
            </a:r>
            <a:r>
              <a:rPr lang="en-GB" sz="2600" b="1" dirty="0">
                <a:highlight>
                  <a:srgbClr val="FF00FF"/>
                </a:highlight>
                <a:latin typeface="Futura LT" panose="02000503000000000000" pitchFamily="50" charset="0"/>
              </a:rPr>
              <a:t> </a:t>
            </a:r>
            <a:r>
              <a:rPr lang="en-GB" sz="2600" b="1" dirty="0" err="1">
                <a:highlight>
                  <a:srgbClr val="FF00FF"/>
                </a:highlight>
                <a:latin typeface="Futura LT" panose="02000503000000000000" pitchFamily="50" charset="0"/>
              </a:rPr>
              <a:t>meddwl</a:t>
            </a:r>
            <a:r>
              <a:rPr lang="en-GB" sz="2600" b="1" dirty="0">
                <a:highlight>
                  <a:srgbClr val="FF00FF"/>
                </a:highlight>
                <a:latin typeface="Futura LT" panose="02000503000000000000" pitchFamily="50" charset="0"/>
              </a:rPr>
              <a:t> </a:t>
            </a:r>
            <a:r>
              <a:rPr lang="en-GB" sz="2600" b="1" dirty="0" err="1">
                <a:highlight>
                  <a:srgbClr val="FF00FF"/>
                </a:highlight>
                <a:latin typeface="Futura LT" panose="02000503000000000000" pitchFamily="50" charset="0"/>
              </a:rPr>
              <a:t>agored</a:t>
            </a:r>
            <a:br>
              <a:rPr lang="en-GB" sz="2300" b="1" dirty="0">
                <a:latin typeface="Futura LT" panose="02000503000000000000" pitchFamily="50" charset="0"/>
              </a:rPr>
            </a:br>
            <a:r>
              <a:rPr lang="en-GB" sz="2300" b="1" dirty="0">
                <a:latin typeface="Futura LT" panose="02000503000000000000" pitchFamily="50" charset="0"/>
              </a:rPr>
              <a:t>Some of the answers and results you get might be </a:t>
            </a:r>
            <a:r>
              <a:rPr lang="en-GB" sz="2300" b="1" dirty="0" err="1">
                <a:latin typeface="Futura LT" panose="02000503000000000000" pitchFamily="50" charset="0"/>
              </a:rPr>
              <a:t>surprising,or</a:t>
            </a:r>
            <a:r>
              <a:rPr lang="en-GB" sz="2300" b="1" dirty="0">
                <a:latin typeface="Futura LT" panose="02000503000000000000" pitchFamily="50" charset="0"/>
              </a:rPr>
              <a:t> highlight aspects of your personality that you hadn’t considered. Don’t dismiss these. The idea is to get a better picture of yourself, and that includes the image you present to other people, as well as what you’re good at and things that you could improve. </a:t>
            </a:r>
          </a:p>
        </p:txBody>
      </p:sp>
    </p:spTree>
    <p:extLst>
      <p:ext uri="{BB962C8B-B14F-4D97-AF65-F5344CB8AC3E}">
        <p14:creationId xmlns:p14="http://schemas.microsoft.com/office/powerpoint/2010/main" val="30832904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6"/>
          <p:cNvSpPr>
            <a:spLocks noGrp="1"/>
          </p:cNvSpPr>
          <p:nvPr>
            <p:ph type="title"/>
          </p:nvPr>
        </p:nvSpPr>
        <p:spPr>
          <a:xfrm>
            <a:off x="890333" y="513055"/>
            <a:ext cx="9600686" cy="1143000"/>
          </a:xfrm>
        </p:spPr>
        <p:txBody>
          <a:bodyPr/>
          <a:lstStyle/>
          <a:p>
            <a:pPr algn="ctr"/>
            <a:r>
              <a:rPr lang="cy-GB" b="1" dirty="0">
                <a:latin typeface="Cosmos-Medium" panose="020B0600000000000000" pitchFamily="34" charset="0"/>
                <a:ea typeface="+mn-ea"/>
                <a:cs typeface="+mn-cs"/>
              </a:rPr>
              <a:t>Dadansoddiad SWOT</a:t>
            </a:r>
          </a:p>
        </p:txBody>
      </p:sp>
      <p:graphicFrame>
        <p:nvGraphicFramePr>
          <p:cNvPr id="5" name="Content Placeholder 9"/>
          <p:cNvGraphicFramePr>
            <a:graphicFrameLocks noGrp="1"/>
          </p:cNvGraphicFramePr>
          <p:nvPr>
            <p:ph idx="1"/>
          </p:nvPr>
        </p:nvGraphicFramePr>
        <p:xfrm>
          <a:off x="1579418" y="1514169"/>
          <a:ext cx="8778050" cy="4235888"/>
        </p:xfrm>
        <a:graphic>
          <a:graphicData uri="http://schemas.openxmlformats.org/drawingml/2006/table">
            <a:tbl>
              <a:tblPr firstRow="1" bandRow="1">
                <a:tableStyleId>{5C22544A-7EE6-4342-B048-85BDC9FD1C3A}</a:tableStyleId>
              </a:tblPr>
              <a:tblGrid>
                <a:gridCol w="4371148">
                  <a:extLst>
                    <a:ext uri="{9D8B030D-6E8A-4147-A177-3AD203B41FA5}">
                      <a16:colId xmlns:a16="http://schemas.microsoft.com/office/drawing/2014/main" val="1048482715"/>
                    </a:ext>
                  </a:extLst>
                </a:gridCol>
                <a:gridCol w="4406902">
                  <a:extLst>
                    <a:ext uri="{9D8B030D-6E8A-4147-A177-3AD203B41FA5}">
                      <a16:colId xmlns:a16="http://schemas.microsoft.com/office/drawing/2014/main" val="1555832481"/>
                    </a:ext>
                  </a:extLst>
                </a:gridCol>
              </a:tblGrid>
              <a:tr h="685224">
                <a:tc>
                  <a:txBody>
                    <a:bodyPr/>
                    <a:lstStyle/>
                    <a:p>
                      <a:r>
                        <a:rPr lang="cy-GB" sz="2400" noProof="0" dirty="0">
                          <a:solidFill>
                            <a:schemeClr val="tx2">
                              <a:lumMod val="50000"/>
                            </a:schemeClr>
                          </a:solidFill>
                        </a:rPr>
                        <a:t>Cryfderau (Mewnol)</a:t>
                      </a:r>
                    </a:p>
                  </a:txBody>
                  <a:tcPr marL="68580" marR="68580" marT="34290" marB="34290">
                    <a:solidFill>
                      <a:srgbClr val="FFC000"/>
                    </a:solidFill>
                  </a:tcPr>
                </a:tc>
                <a:tc>
                  <a:txBody>
                    <a:bodyPr/>
                    <a:lstStyle/>
                    <a:p>
                      <a:r>
                        <a:rPr lang="cy-GB" sz="2400" noProof="0" dirty="0">
                          <a:solidFill>
                            <a:schemeClr val="tx2">
                              <a:lumMod val="50000"/>
                            </a:schemeClr>
                          </a:solidFill>
                        </a:rPr>
                        <a:t>Gwendidau (Mewnol)</a:t>
                      </a:r>
                    </a:p>
                  </a:txBody>
                  <a:tcPr marL="68580" marR="68580" marT="34290" marB="34290">
                    <a:solidFill>
                      <a:schemeClr val="accent3">
                        <a:lumMod val="60000"/>
                        <a:lumOff val="40000"/>
                      </a:schemeClr>
                    </a:solidFill>
                  </a:tcPr>
                </a:tc>
                <a:extLst>
                  <a:ext uri="{0D108BD9-81ED-4DB2-BD59-A6C34878D82A}">
                    <a16:rowId xmlns:a16="http://schemas.microsoft.com/office/drawing/2014/main" val="4107350005"/>
                  </a:ext>
                </a:extLst>
              </a:tr>
              <a:tr h="1326437">
                <a:tc>
                  <a:txBody>
                    <a:bodyPr/>
                    <a:lstStyle/>
                    <a:p>
                      <a:r>
                        <a:rPr lang="cy-GB" sz="2000" noProof="0" dirty="0"/>
                        <a:t>Sgiliau rhyngbersonol da</a:t>
                      </a:r>
                    </a:p>
                  </a:txBody>
                  <a:tcPr marL="68580" marR="68580" marT="34290" marB="34290"/>
                </a:tc>
                <a:tc>
                  <a:txBody>
                    <a:bodyPr/>
                    <a:lstStyle/>
                    <a:p>
                      <a:r>
                        <a:rPr lang="cy-GB" sz="2000" noProof="0" dirty="0"/>
                        <a:t>Arweinyddiaeth a dirprwyo</a:t>
                      </a:r>
                    </a:p>
                  </a:txBody>
                  <a:tcPr marL="68580" marR="68580" marT="34290" marB="34290"/>
                </a:tc>
                <a:extLst>
                  <a:ext uri="{0D108BD9-81ED-4DB2-BD59-A6C34878D82A}">
                    <a16:rowId xmlns:a16="http://schemas.microsoft.com/office/drawing/2014/main" val="174388989"/>
                  </a:ext>
                </a:extLst>
              </a:tr>
              <a:tr h="509727">
                <a:tc>
                  <a:txBody>
                    <a:bodyPr/>
                    <a:lstStyle/>
                    <a:p>
                      <a:pPr marL="0" algn="l" defTabSz="914400" rtl="0" eaLnBrk="1" latinLnBrk="0" hangingPunct="1"/>
                      <a:r>
                        <a:rPr lang="cy-GB" sz="2000" b="1" kern="1200" noProof="0" dirty="0">
                          <a:solidFill>
                            <a:schemeClr val="tx2">
                              <a:lumMod val="50000"/>
                            </a:schemeClr>
                          </a:solidFill>
                          <a:latin typeface="+mn-lt"/>
                          <a:ea typeface="+mn-ea"/>
                          <a:cs typeface="+mn-cs"/>
                        </a:rPr>
                        <a:t>Cyfleoedd (Allanol)</a:t>
                      </a:r>
                    </a:p>
                  </a:txBody>
                  <a:tcPr marL="68580" marR="68580" marT="34290" marB="34290">
                    <a:solidFill>
                      <a:schemeClr val="accent6">
                        <a:lumMod val="75000"/>
                      </a:schemeClr>
                    </a:solidFill>
                  </a:tcPr>
                </a:tc>
                <a:tc>
                  <a:txBody>
                    <a:bodyPr/>
                    <a:lstStyle/>
                    <a:p>
                      <a:pPr marL="0" algn="l" defTabSz="914400" rtl="0" eaLnBrk="1" latinLnBrk="0" hangingPunct="1"/>
                      <a:r>
                        <a:rPr lang="cy-GB" sz="2000" b="1" kern="1200" noProof="0" dirty="0">
                          <a:solidFill>
                            <a:schemeClr val="lt1"/>
                          </a:solidFill>
                          <a:latin typeface="+mn-lt"/>
                          <a:ea typeface="+mn-ea"/>
                          <a:cs typeface="+mn-cs"/>
                        </a:rPr>
                        <a:t>Bygythiadau (Allanol)</a:t>
                      </a:r>
                    </a:p>
                  </a:txBody>
                  <a:tcPr marL="68580" marR="68580" marT="34290" marB="34290">
                    <a:solidFill>
                      <a:schemeClr val="accent1">
                        <a:lumMod val="75000"/>
                      </a:schemeClr>
                    </a:solidFill>
                  </a:tcPr>
                </a:tc>
                <a:extLst>
                  <a:ext uri="{0D108BD9-81ED-4DB2-BD59-A6C34878D82A}">
                    <a16:rowId xmlns:a16="http://schemas.microsoft.com/office/drawing/2014/main" val="1672173489"/>
                  </a:ext>
                </a:extLst>
              </a:tr>
              <a:tr h="1700822">
                <a:tc>
                  <a:txBody>
                    <a:bodyPr/>
                    <a:lstStyle/>
                    <a:p>
                      <a:r>
                        <a:rPr lang="cy-GB" sz="1800" noProof="0" dirty="0"/>
                        <a:t>Cymryd rhan mewn cyflwyniadau yn y Brifysgol</a:t>
                      </a:r>
                    </a:p>
                    <a:p>
                      <a:endParaRPr lang="cy-GB" sz="1800" baseline="0" noProof="0" dirty="0"/>
                    </a:p>
                    <a:p>
                      <a:r>
                        <a:rPr lang="cy-GB" sz="1800" baseline="0" noProof="0" dirty="0"/>
                        <a:t>Gofynnwch am ragor o rolau arwain mewn gwaith rhan-amser / prosiectau grŵp, dirprwyo ymarfer. </a:t>
                      </a:r>
                      <a:endParaRPr lang="cy-GB" sz="1800" noProof="0" dirty="0"/>
                    </a:p>
                  </a:txBody>
                  <a:tcPr marL="68580" marR="68580" marT="34290" marB="34290"/>
                </a:tc>
                <a:tc>
                  <a:txBody>
                    <a:bodyPr/>
                    <a:lstStyle/>
                    <a:p>
                      <a:r>
                        <a:rPr lang="cy-GB" sz="1800" noProof="0" dirty="0"/>
                        <a:t>Efallai y bydd gan fyfyrwyr eraill fwy o brofiad o ddirprwyo. </a:t>
                      </a:r>
                    </a:p>
                    <a:p>
                      <a:r>
                        <a:rPr lang="cy-GB" sz="1800" noProof="0" dirty="0"/>
                        <a:t>Angen edrych ar y sgiliau a manyleb y person y mae disgrifiad swydd yn gofyn amdanyn nhw</a:t>
                      </a:r>
                    </a:p>
                  </a:txBody>
                  <a:tcPr marL="68580" marR="68580" marT="34290" marB="34290"/>
                </a:tc>
                <a:extLst>
                  <a:ext uri="{0D108BD9-81ED-4DB2-BD59-A6C34878D82A}">
                    <a16:rowId xmlns:a16="http://schemas.microsoft.com/office/drawing/2014/main" val="3636598576"/>
                  </a:ext>
                </a:extLst>
              </a:tr>
            </a:tbl>
          </a:graphicData>
        </a:graphic>
      </p:graphicFrame>
      <mc:AlternateContent xmlns:mc="http://schemas.openxmlformats.org/markup-compatibility/2006" xmlns:p14="http://schemas.microsoft.com/office/powerpoint/2010/main" xmlns:aink="http://schemas.microsoft.com/office/drawing/2016/ink">
        <mc:Choice Requires="p14 aink">
          <p:contentPart p14:bwMode="auto" r:id="rId3">
            <p14:nvContentPartPr>
              <p14:cNvPr id="2" name="Ink 1">
                <a:extLst>
                  <a:ext uri="{FF2B5EF4-FFF2-40B4-BE49-F238E27FC236}">
                    <a16:creationId xmlns:a16="http://schemas.microsoft.com/office/drawing/2014/main" id="{1575B7C0-D72F-45F1-9AD5-83A4E83F5DAA}"/>
                  </a:ext>
                </a:extLst>
              </p14:cNvPr>
              <p14:cNvContentPartPr/>
              <p14:nvPr/>
            </p14:nvContentPartPr>
            <p14:xfrm>
              <a:off x="-739184" y="5655193"/>
              <a:ext cx="360" cy="360"/>
            </p14:xfrm>
          </p:contentPart>
        </mc:Choice>
        <mc:Fallback xmlns="">
          <p:pic>
            <p:nvPicPr>
              <p:cNvPr id="2" name="Ink 1">
                <a:extLst>
                  <a:ext uri="{FF2B5EF4-FFF2-40B4-BE49-F238E27FC236}">
                    <a16:creationId xmlns:a16="http://schemas.microsoft.com/office/drawing/2014/main" id="{1575B7C0-D72F-45F1-9AD5-83A4E83F5DAA}"/>
                  </a:ext>
                </a:extLst>
              </p:cNvPr>
              <p:cNvPicPr/>
              <p:nvPr/>
            </p:nvPicPr>
            <p:blipFill>
              <a:blip r:embed="rId4"/>
              <a:stretch>
                <a:fillRect/>
              </a:stretch>
            </p:blipFill>
            <p:spPr>
              <a:xfrm>
                <a:off x="-757184" y="5637193"/>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3" name="Ink 2">
                <a:extLst>
                  <a:ext uri="{FF2B5EF4-FFF2-40B4-BE49-F238E27FC236}">
                    <a16:creationId xmlns:a16="http://schemas.microsoft.com/office/drawing/2014/main" id="{D89F8511-0CAA-48D7-9CDD-87A91D92370B}"/>
                  </a:ext>
                </a:extLst>
              </p14:cNvPr>
              <p14:cNvContentPartPr/>
              <p14:nvPr/>
            </p14:nvContentPartPr>
            <p14:xfrm>
              <a:off x="-749264" y="5794153"/>
              <a:ext cx="360" cy="360"/>
            </p14:xfrm>
          </p:contentPart>
        </mc:Choice>
        <mc:Fallback xmlns="">
          <p:pic>
            <p:nvPicPr>
              <p:cNvPr id="3" name="Ink 2">
                <a:extLst>
                  <a:ext uri="{FF2B5EF4-FFF2-40B4-BE49-F238E27FC236}">
                    <a16:creationId xmlns:a16="http://schemas.microsoft.com/office/drawing/2014/main" id="{D89F8511-0CAA-48D7-9CDD-87A91D92370B}"/>
                  </a:ext>
                </a:extLst>
              </p:cNvPr>
              <p:cNvPicPr/>
              <p:nvPr/>
            </p:nvPicPr>
            <p:blipFill>
              <a:blip r:embed="rId6"/>
              <a:stretch>
                <a:fillRect/>
              </a:stretch>
            </p:blipFill>
            <p:spPr>
              <a:xfrm>
                <a:off x="-767264" y="5776153"/>
                <a:ext cx="36000" cy="36000"/>
              </a:xfrm>
              <a:prstGeom prst="rect">
                <a:avLst/>
              </a:prstGeom>
            </p:spPr>
          </p:pic>
        </mc:Fallback>
      </mc:AlternateContent>
    </p:spTree>
    <p:extLst>
      <p:ext uri="{BB962C8B-B14F-4D97-AF65-F5344CB8AC3E}">
        <p14:creationId xmlns:p14="http://schemas.microsoft.com/office/powerpoint/2010/main" val="11035317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6345509-C4A9-34D9-F9EC-F3374DCBE985}"/>
              </a:ext>
            </a:extLst>
          </p:cNvPr>
          <p:cNvSpPr>
            <a:spLocks noGrp="1"/>
          </p:cNvSpPr>
          <p:nvPr>
            <p:ph idx="1"/>
          </p:nvPr>
        </p:nvSpPr>
        <p:spPr>
          <a:xfrm>
            <a:off x="320841" y="241779"/>
            <a:ext cx="11149265" cy="5228579"/>
          </a:xfrm>
        </p:spPr>
        <p:txBody>
          <a:bodyPr numCol="2">
            <a:normAutofit lnSpcReduction="10000"/>
          </a:bodyPr>
          <a:lstStyle/>
          <a:p>
            <a:pPr marL="0" indent="0" algn="ctr">
              <a:buNone/>
            </a:pPr>
            <a:endParaRPr lang="en-GB" sz="4400" b="1" dirty="0"/>
          </a:p>
          <a:p>
            <a:pPr marL="0" indent="0" algn="ctr">
              <a:buNone/>
            </a:pPr>
            <a:r>
              <a:rPr lang="en-GB" sz="4400" b="1" i="1" dirty="0"/>
              <a:t>By considering the standards discussed today and your personal professional needs try to identify which areas you are going to focus on this year. </a:t>
            </a:r>
          </a:p>
          <a:p>
            <a:pPr marL="0" indent="0" algn="ctr">
              <a:buNone/>
            </a:pPr>
            <a:r>
              <a:rPr lang="en-GB" sz="4400" b="1" i="1" dirty="0"/>
              <a:t>Share with one other person on your table &amp; record yourself using voice notes. </a:t>
            </a:r>
          </a:p>
          <a:p>
            <a:pPr marL="0" indent="0" algn="ctr">
              <a:buNone/>
            </a:pPr>
            <a:r>
              <a:rPr lang="en-GB" sz="4400" b="1" i="1" dirty="0"/>
              <a:t>Share suggestions on </a:t>
            </a:r>
            <a:r>
              <a:rPr lang="en-GB" sz="4400" b="1" i="1" u="sng" dirty="0"/>
              <a:t>how</a:t>
            </a:r>
            <a:r>
              <a:rPr lang="en-GB" sz="4400" b="1" i="1" dirty="0"/>
              <a:t> to tackle.</a:t>
            </a:r>
          </a:p>
          <a:p>
            <a:pPr marL="0" indent="0" algn="ctr">
              <a:buNone/>
            </a:pPr>
            <a:r>
              <a:rPr lang="en-GB" sz="4400" b="1" i="1" dirty="0"/>
              <a:t> Next week these will turn into SMART targets!</a:t>
            </a:r>
          </a:p>
        </p:txBody>
      </p:sp>
    </p:spTree>
    <p:extLst>
      <p:ext uri="{BB962C8B-B14F-4D97-AF65-F5344CB8AC3E}">
        <p14:creationId xmlns:p14="http://schemas.microsoft.com/office/powerpoint/2010/main" val="332138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F88D6-5092-9DD1-D30B-56166C8442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08D4DD-0884-F977-6B02-AA721AE293BA}"/>
              </a:ext>
            </a:extLst>
          </p:cNvPr>
          <p:cNvSpPr>
            <a:spLocks noGrp="1"/>
          </p:cNvSpPr>
          <p:nvPr>
            <p:ph type="title" idx="4294967295"/>
          </p:nvPr>
        </p:nvSpPr>
        <p:spPr>
          <a:xfrm>
            <a:off x="0" y="230188"/>
            <a:ext cx="11833225" cy="1325562"/>
          </a:xfrm>
          <a:prstGeom prst="rect">
            <a:avLst/>
          </a:prstGeom>
        </p:spPr>
        <p:txBody>
          <a:bodyPr/>
          <a:lstStyle/>
          <a:p>
            <a:pPr algn="ctr"/>
            <a:r>
              <a:rPr lang="en-GB" dirty="0" err="1"/>
              <a:t>Camau</a:t>
            </a:r>
            <a:r>
              <a:rPr lang="en-GB" dirty="0"/>
              <a:t> Nesaf / Next Steps</a:t>
            </a:r>
          </a:p>
        </p:txBody>
      </p:sp>
      <p:sp>
        <p:nvSpPr>
          <p:cNvPr id="3" name="Content Placeholder 2">
            <a:extLst>
              <a:ext uri="{FF2B5EF4-FFF2-40B4-BE49-F238E27FC236}">
                <a16:creationId xmlns:a16="http://schemas.microsoft.com/office/drawing/2014/main" id="{BF12EB21-C4D2-EBAD-8B1B-3EB9DC4CFE32}"/>
              </a:ext>
            </a:extLst>
          </p:cNvPr>
          <p:cNvSpPr>
            <a:spLocks noGrp="1"/>
          </p:cNvSpPr>
          <p:nvPr>
            <p:ph idx="4294967295"/>
          </p:nvPr>
        </p:nvSpPr>
        <p:spPr>
          <a:xfrm>
            <a:off x="6565250" y="1173617"/>
            <a:ext cx="5502600" cy="5304517"/>
          </a:xfrm>
          <a:prstGeom prst="rect">
            <a:avLst/>
          </a:prstGeom>
        </p:spPr>
        <p:txBody>
          <a:bodyPr vert="horz" lIns="91440" tIns="45720" rIns="91440" bIns="45720" rtlCol="0" anchor="t">
            <a:normAutofit/>
          </a:bodyPr>
          <a:lstStyle/>
          <a:p>
            <a:pPr marL="0" indent="0">
              <a:lnSpc>
                <a:spcPct val="110000"/>
              </a:lnSpc>
              <a:buNone/>
            </a:pPr>
            <a:r>
              <a:rPr lang="en-GB" b="1" dirty="0"/>
              <a:t>Week 3 - Result</a:t>
            </a:r>
          </a:p>
          <a:p>
            <a:pPr marL="0" indent="0">
              <a:lnSpc>
                <a:spcPct val="110000"/>
              </a:lnSpc>
              <a:buNone/>
            </a:pPr>
            <a:r>
              <a:rPr lang="en-GB" dirty="0"/>
              <a:t>Essential : </a:t>
            </a:r>
            <a:r>
              <a:rPr lang="en-GB" b="1" dirty="0"/>
              <a:t>keep and submit all your paper work from today </a:t>
            </a:r>
            <a:r>
              <a:rPr lang="en-GB" dirty="0"/>
              <a:t>to support with evidencing your journey towards completing your Professional Development Plan (1,000 words)</a:t>
            </a:r>
          </a:p>
          <a:p>
            <a:pPr marL="0" indent="0">
              <a:lnSpc>
                <a:spcPct val="110000"/>
              </a:lnSpc>
              <a:buNone/>
            </a:pPr>
            <a:r>
              <a:rPr lang="en-GB" b="1" dirty="0"/>
              <a:t>Week 4 – Creating your PDP using SMART targets based on the outcomes of today</a:t>
            </a:r>
          </a:p>
          <a:p>
            <a:pPr marL="0" indent="0">
              <a:lnSpc>
                <a:spcPct val="110000"/>
              </a:lnSpc>
              <a:buNone/>
            </a:pPr>
            <a:endParaRPr lang="en-GB" dirty="0"/>
          </a:p>
        </p:txBody>
      </p:sp>
      <p:sp>
        <p:nvSpPr>
          <p:cNvPr id="4" name="Content Placeholder 2">
            <a:extLst>
              <a:ext uri="{FF2B5EF4-FFF2-40B4-BE49-F238E27FC236}">
                <a16:creationId xmlns:a16="http://schemas.microsoft.com/office/drawing/2014/main" id="{1C107422-CAC9-9CE4-5AF4-7430B4836377}"/>
              </a:ext>
            </a:extLst>
          </p:cNvPr>
          <p:cNvSpPr txBox="1">
            <a:spLocks/>
          </p:cNvSpPr>
          <p:nvPr/>
        </p:nvSpPr>
        <p:spPr>
          <a:xfrm>
            <a:off x="358775" y="1173616"/>
            <a:ext cx="5127625" cy="4922383"/>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b="1" dirty="0" err="1"/>
              <a:t>Wythnos</a:t>
            </a:r>
            <a:r>
              <a:rPr lang="en-GB" b="1" dirty="0"/>
              <a:t> 3 - </a:t>
            </a:r>
            <a:r>
              <a:rPr lang="en-GB" b="1" dirty="0" err="1"/>
              <a:t>Canlyniad</a:t>
            </a:r>
            <a:endParaRPr lang="en-GB" b="1" dirty="0"/>
          </a:p>
          <a:p>
            <a:pPr marL="0" indent="0">
              <a:lnSpc>
                <a:spcPct val="120000"/>
              </a:lnSpc>
              <a:buNone/>
            </a:pPr>
            <a:r>
              <a:rPr lang="en-GB" dirty="0" err="1"/>
              <a:t>Allweddol</a:t>
            </a:r>
            <a:r>
              <a:rPr lang="en-GB" dirty="0"/>
              <a:t> : </a:t>
            </a:r>
            <a:r>
              <a:rPr lang="en-GB" b="1" dirty="0" err="1"/>
              <a:t>cadwch</a:t>
            </a:r>
            <a:r>
              <a:rPr lang="en-GB" b="1" dirty="0"/>
              <a:t> yr </a:t>
            </a:r>
            <a:r>
              <a:rPr lang="en-GB" b="1" dirty="0" err="1"/>
              <a:t>holl</a:t>
            </a:r>
            <a:r>
              <a:rPr lang="en-GB" b="1" dirty="0"/>
              <a:t> </a:t>
            </a:r>
            <a:r>
              <a:rPr lang="en-GB" b="1" dirty="0" err="1"/>
              <a:t>waith</a:t>
            </a:r>
            <a:r>
              <a:rPr lang="en-GB" b="1" dirty="0"/>
              <a:t> </a:t>
            </a:r>
            <a:r>
              <a:rPr lang="en-GB" b="1" dirty="0" err="1"/>
              <a:t>papur</a:t>
            </a:r>
            <a:r>
              <a:rPr lang="en-GB" b="1" dirty="0"/>
              <a:t> o </a:t>
            </a:r>
            <a:r>
              <a:rPr lang="en-GB" b="1" dirty="0" err="1"/>
              <a:t>heddiw</a:t>
            </a:r>
            <a:r>
              <a:rPr lang="en-GB" dirty="0"/>
              <a:t> </a:t>
            </a:r>
            <a:r>
              <a:rPr lang="en-GB" dirty="0" err="1"/>
              <a:t>i’ch</a:t>
            </a:r>
            <a:r>
              <a:rPr lang="en-GB" dirty="0"/>
              <a:t> </a:t>
            </a:r>
            <a:r>
              <a:rPr lang="en-GB" dirty="0" err="1"/>
              <a:t>cynorthwyo</a:t>
            </a:r>
            <a:r>
              <a:rPr lang="en-GB" dirty="0"/>
              <a:t> </a:t>
            </a:r>
            <a:r>
              <a:rPr lang="en-GB" dirty="0" err="1"/>
              <a:t>i</a:t>
            </a:r>
            <a:r>
              <a:rPr lang="en-GB" dirty="0"/>
              <a:t> </a:t>
            </a:r>
            <a:r>
              <a:rPr lang="en-GB" dirty="0" err="1"/>
              <a:t>ddangos</a:t>
            </a:r>
            <a:r>
              <a:rPr lang="en-GB" dirty="0"/>
              <a:t> </a:t>
            </a:r>
            <a:r>
              <a:rPr lang="en-GB" dirty="0" err="1"/>
              <a:t>tystiolaeth</a:t>
            </a:r>
            <a:r>
              <a:rPr lang="en-GB" dirty="0"/>
              <a:t> </a:t>
            </a:r>
            <a:r>
              <a:rPr lang="en-GB" dirty="0" err="1"/>
              <a:t>o’ch</a:t>
            </a:r>
            <a:r>
              <a:rPr lang="en-GB" dirty="0"/>
              <a:t> </a:t>
            </a:r>
            <a:r>
              <a:rPr lang="en-GB" dirty="0" err="1"/>
              <a:t>taith</a:t>
            </a:r>
            <a:r>
              <a:rPr lang="en-GB" dirty="0"/>
              <a:t> </a:t>
            </a:r>
            <a:r>
              <a:rPr lang="en-GB" dirty="0" err="1"/>
              <a:t>i</a:t>
            </a:r>
            <a:r>
              <a:rPr lang="en-GB" dirty="0"/>
              <a:t> </a:t>
            </a:r>
            <a:r>
              <a:rPr lang="en-GB" dirty="0" err="1"/>
              <a:t>gwblhau</a:t>
            </a:r>
            <a:r>
              <a:rPr lang="en-GB" dirty="0"/>
              <a:t> </a:t>
            </a:r>
            <a:r>
              <a:rPr lang="en-GB" dirty="0" err="1"/>
              <a:t>eich</a:t>
            </a:r>
            <a:r>
              <a:rPr lang="en-GB" dirty="0"/>
              <a:t> </a:t>
            </a:r>
            <a:r>
              <a:rPr lang="en-GB" dirty="0" err="1"/>
              <a:t>Cynllun</a:t>
            </a:r>
            <a:r>
              <a:rPr lang="en-GB" dirty="0"/>
              <a:t> </a:t>
            </a:r>
            <a:r>
              <a:rPr lang="en-GB" dirty="0" err="1"/>
              <a:t>Datblygu</a:t>
            </a:r>
            <a:r>
              <a:rPr lang="en-GB" dirty="0"/>
              <a:t> </a:t>
            </a:r>
            <a:r>
              <a:rPr lang="en-GB" dirty="0" err="1"/>
              <a:t>Proffesiynol</a:t>
            </a:r>
            <a:r>
              <a:rPr lang="en-GB" dirty="0"/>
              <a:t> (1,000 gair)</a:t>
            </a:r>
          </a:p>
          <a:p>
            <a:pPr marL="0" indent="0">
              <a:lnSpc>
                <a:spcPct val="120000"/>
              </a:lnSpc>
              <a:buNone/>
            </a:pPr>
            <a:r>
              <a:rPr lang="en-GB" b="1" dirty="0" err="1"/>
              <a:t>Wythnos</a:t>
            </a:r>
            <a:r>
              <a:rPr lang="en-GB" b="1" dirty="0"/>
              <a:t> 4 – Creu PDP o </a:t>
            </a:r>
            <a:r>
              <a:rPr lang="en-GB" b="1" dirty="0" err="1"/>
              <a:t>ganlyniad</a:t>
            </a:r>
            <a:r>
              <a:rPr lang="en-GB" b="1" dirty="0"/>
              <a:t> </a:t>
            </a:r>
            <a:r>
              <a:rPr lang="en-GB" b="1" dirty="0" err="1"/>
              <a:t>i</a:t>
            </a:r>
            <a:r>
              <a:rPr lang="en-GB" b="1" dirty="0"/>
              <a:t> </a:t>
            </a:r>
            <a:r>
              <a:rPr lang="en-GB" b="1" dirty="0" err="1"/>
              <a:t>amcanion</a:t>
            </a:r>
            <a:r>
              <a:rPr lang="en-GB" b="1" dirty="0"/>
              <a:t> Heddiw </a:t>
            </a:r>
            <a:r>
              <a:rPr lang="en-GB" b="1" dirty="0" err="1"/>
              <a:t>gan</a:t>
            </a:r>
            <a:r>
              <a:rPr lang="en-GB" b="1" dirty="0"/>
              <a:t> </a:t>
            </a:r>
            <a:r>
              <a:rPr lang="en-GB" b="1" dirty="0" err="1"/>
              <a:t>ddefnyddio</a:t>
            </a:r>
            <a:r>
              <a:rPr lang="en-GB" b="1" dirty="0"/>
              <a:t> </a:t>
            </a:r>
            <a:r>
              <a:rPr lang="en-GB" b="1" dirty="0" err="1"/>
              <a:t>targedau</a:t>
            </a:r>
            <a:r>
              <a:rPr lang="en-GB" b="1" dirty="0"/>
              <a:t> CAMPUS</a:t>
            </a:r>
            <a:endParaRPr lang="en-GB" dirty="0"/>
          </a:p>
        </p:txBody>
      </p:sp>
    </p:spTree>
    <p:extLst>
      <p:ext uri="{BB962C8B-B14F-4D97-AF65-F5344CB8AC3E}">
        <p14:creationId xmlns:p14="http://schemas.microsoft.com/office/powerpoint/2010/main" val="1462088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D33DC-F42A-D944-00ED-AE26FDF4ACB1}"/>
              </a:ext>
            </a:extLst>
          </p:cNvPr>
          <p:cNvSpPr>
            <a:spLocks noGrp="1"/>
          </p:cNvSpPr>
          <p:nvPr>
            <p:ph type="title"/>
          </p:nvPr>
        </p:nvSpPr>
        <p:spPr>
          <a:xfrm>
            <a:off x="501534" y="321339"/>
            <a:ext cx="11188931" cy="719396"/>
          </a:xfrm>
        </p:spPr>
        <p:txBody>
          <a:bodyPr>
            <a:normAutofit fontScale="90000"/>
          </a:bodyPr>
          <a:lstStyle/>
          <a:p>
            <a:pPr algn="ctr"/>
            <a:r>
              <a:rPr lang="en-US" b="1" dirty="0" err="1">
                <a:latin typeface="Aptos" panose="020B0004020202020204" pitchFamily="34" charset="0"/>
                <a:ea typeface="+mn-ea"/>
                <a:cs typeface="+mn-cs"/>
              </a:rPr>
              <a:t>Defnyddio</a:t>
            </a:r>
            <a:r>
              <a:rPr lang="en-US" b="1" dirty="0">
                <a:latin typeface="Aptos" panose="020B0004020202020204" pitchFamily="34" charset="0"/>
                <a:ea typeface="+mn-ea"/>
                <a:cs typeface="+mn-cs"/>
              </a:rPr>
              <a:t> </a:t>
            </a:r>
            <a:r>
              <a:rPr lang="en-US" b="1" dirty="0" err="1">
                <a:latin typeface="Aptos" panose="020B0004020202020204" pitchFamily="34" charset="0"/>
                <a:ea typeface="+mn-ea"/>
                <a:cs typeface="+mn-cs"/>
              </a:rPr>
              <a:t>Cymorth</a:t>
            </a:r>
            <a:r>
              <a:rPr lang="en-US" b="1" dirty="0">
                <a:latin typeface="Aptos" panose="020B0004020202020204" pitchFamily="34" charset="0"/>
                <a:ea typeface="+mn-ea"/>
                <a:cs typeface="+mn-cs"/>
              </a:rPr>
              <a:t> </a:t>
            </a:r>
            <a:r>
              <a:rPr lang="en-US" b="1" dirty="0" err="1">
                <a:latin typeface="Aptos" panose="020B0004020202020204" pitchFamily="34" charset="0"/>
                <a:ea typeface="+mn-ea"/>
                <a:cs typeface="+mn-cs"/>
              </a:rPr>
              <a:t>o’ch</a:t>
            </a:r>
            <a:r>
              <a:rPr lang="en-US" b="1" dirty="0">
                <a:latin typeface="Aptos" panose="020B0004020202020204" pitchFamily="34" charset="0"/>
                <a:ea typeface="+mn-ea"/>
                <a:cs typeface="+mn-cs"/>
              </a:rPr>
              <a:t> </a:t>
            </a:r>
            <a:r>
              <a:rPr lang="en-US" b="1" dirty="0" err="1">
                <a:latin typeface="Aptos" panose="020B0004020202020204" pitchFamily="34" charset="0"/>
                <a:ea typeface="+mn-ea"/>
                <a:cs typeface="+mn-cs"/>
              </a:rPr>
              <a:t>Cwmpas</a:t>
            </a:r>
            <a:r>
              <a:rPr lang="en-US" b="1" dirty="0">
                <a:latin typeface="Aptos" panose="020B0004020202020204" pitchFamily="34" charset="0"/>
                <a:ea typeface="+mn-ea"/>
                <a:cs typeface="+mn-cs"/>
              </a:rPr>
              <a:t> ac AI</a:t>
            </a:r>
            <a:br>
              <a:rPr lang="en-US" b="1" dirty="0">
                <a:latin typeface="Aptos" panose="020B0004020202020204" pitchFamily="34" charset="0"/>
                <a:ea typeface="+mn-ea"/>
                <a:cs typeface="+mn-cs"/>
              </a:rPr>
            </a:br>
            <a:r>
              <a:rPr lang="en-US" b="1" dirty="0">
                <a:latin typeface="Aptos" panose="020B0004020202020204" pitchFamily="34" charset="0"/>
                <a:ea typeface="+mn-ea"/>
                <a:cs typeface="+mn-cs"/>
              </a:rPr>
              <a:t>Using AI and other support</a:t>
            </a:r>
            <a:endParaRPr lang="en-GB" b="1" dirty="0">
              <a:latin typeface="Aptos" panose="020B0004020202020204" pitchFamily="34" charset="0"/>
              <a:ea typeface="+mn-ea"/>
              <a:cs typeface="+mn-cs"/>
            </a:endParaRPr>
          </a:p>
        </p:txBody>
      </p:sp>
      <p:sp>
        <p:nvSpPr>
          <p:cNvPr id="3" name="Content Placeholder 2">
            <a:extLst>
              <a:ext uri="{FF2B5EF4-FFF2-40B4-BE49-F238E27FC236}">
                <a16:creationId xmlns:a16="http://schemas.microsoft.com/office/drawing/2014/main" id="{725BC6A6-7ADD-0E08-0CDA-C3A4CCB424A2}"/>
              </a:ext>
            </a:extLst>
          </p:cNvPr>
          <p:cNvSpPr>
            <a:spLocks noGrp="1"/>
          </p:cNvSpPr>
          <p:nvPr>
            <p:ph idx="1"/>
          </p:nvPr>
        </p:nvSpPr>
        <p:spPr>
          <a:xfrm>
            <a:off x="335472" y="1697288"/>
            <a:ext cx="11521054" cy="4351338"/>
          </a:xfrm>
        </p:spPr>
        <p:txBody>
          <a:bodyPr>
            <a:normAutofit/>
          </a:bodyPr>
          <a:lstStyle/>
          <a:p>
            <a:r>
              <a:rPr lang="en-US" sz="2400" b="1" dirty="0">
                <a:latin typeface="Aptos" panose="020B0004020202020204" pitchFamily="34" charset="0"/>
              </a:rPr>
              <a:t>ChatGPT: </a:t>
            </a:r>
            <a:r>
              <a:rPr lang="en-US" sz="2400" b="1" dirty="0" err="1">
                <a:latin typeface="Aptos" panose="020B0004020202020204" pitchFamily="34" charset="0"/>
              </a:rPr>
              <a:t>Gofynnwch</a:t>
            </a:r>
            <a:r>
              <a:rPr lang="en-US" sz="2400" b="1" dirty="0">
                <a:latin typeface="Aptos" panose="020B0004020202020204" pitchFamily="34" charset="0"/>
              </a:rPr>
              <a:t> pa </a:t>
            </a:r>
            <a:r>
              <a:rPr lang="en-US" sz="2400" b="1" dirty="0" err="1">
                <a:latin typeface="Aptos" panose="020B0004020202020204" pitchFamily="34" charset="0"/>
              </a:rPr>
              <a:t>gwmnïau</a:t>
            </a:r>
            <a:r>
              <a:rPr lang="en-US" sz="2400" b="1" dirty="0">
                <a:latin typeface="Aptos" panose="020B0004020202020204" pitchFamily="34" charset="0"/>
              </a:rPr>
              <a:t> </a:t>
            </a:r>
            <a:r>
              <a:rPr lang="en-US" sz="2400" b="1" dirty="0" err="1">
                <a:latin typeface="Aptos" panose="020B0004020202020204" pitchFamily="34" charset="0"/>
              </a:rPr>
              <a:t>sy'n</a:t>
            </a:r>
            <a:r>
              <a:rPr lang="en-US" sz="2400" b="1" dirty="0">
                <a:latin typeface="Aptos" panose="020B0004020202020204" pitchFamily="34" charset="0"/>
              </a:rPr>
              <a:t> </a:t>
            </a:r>
            <a:r>
              <a:rPr lang="en-US" sz="2400" b="1" dirty="0" err="1">
                <a:latin typeface="Aptos" panose="020B0004020202020204" pitchFamily="34" charset="0"/>
              </a:rPr>
              <a:t>cyd-fynd</a:t>
            </a:r>
            <a:r>
              <a:rPr lang="en-US" sz="2400" b="1" dirty="0">
                <a:latin typeface="Aptos" panose="020B0004020202020204" pitchFamily="34" charset="0"/>
              </a:rPr>
              <a:t> </a:t>
            </a:r>
            <a:r>
              <a:rPr lang="en-US" sz="2400" b="1" dirty="0" err="1">
                <a:latin typeface="Aptos" panose="020B0004020202020204" pitchFamily="34" charset="0"/>
              </a:rPr>
              <a:t>â'ch</a:t>
            </a:r>
            <a:r>
              <a:rPr lang="en-US" sz="2400" b="1" dirty="0">
                <a:latin typeface="Aptos" panose="020B0004020202020204" pitchFamily="34" charset="0"/>
              </a:rPr>
              <a:t> </a:t>
            </a:r>
            <a:r>
              <a:rPr lang="en-US" sz="2400" b="1" dirty="0" err="1">
                <a:latin typeface="Aptos" panose="020B0004020202020204" pitchFamily="34" charset="0"/>
              </a:rPr>
              <a:t>nodau</a:t>
            </a:r>
            <a:r>
              <a:rPr lang="en-US" sz="2400" b="1" dirty="0">
                <a:latin typeface="Aptos" panose="020B0004020202020204" pitchFamily="34" charset="0"/>
              </a:rPr>
              <a:t> </a:t>
            </a:r>
            <a:r>
              <a:rPr lang="en-US" sz="2400" b="1" dirty="0" err="1">
                <a:latin typeface="Aptos" panose="020B0004020202020204" pitchFamily="34" charset="0"/>
              </a:rPr>
              <a:t>yn</a:t>
            </a:r>
            <a:r>
              <a:rPr lang="en-US" sz="2400" b="1" dirty="0">
                <a:latin typeface="Aptos" panose="020B0004020202020204" pitchFamily="34" charset="0"/>
              </a:rPr>
              <a:t> y pen draw </a:t>
            </a:r>
            <a:r>
              <a:rPr lang="en-US" sz="2400" b="1" dirty="0" err="1">
                <a:latin typeface="Aptos" panose="020B0004020202020204" pitchFamily="34" charset="0"/>
              </a:rPr>
              <a:t>a'ch</a:t>
            </a:r>
            <a:r>
              <a:rPr lang="en-US" sz="2400" b="1" dirty="0">
                <a:latin typeface="Aptos" panose="020B0004020202020204" pitchFamily="34" charset="0"/>
              </a:rPr>
              <a:t> </a:t>
            </a:r>
            <a:r>
              <a:rPr lang="en-US" sz="2400" b="1" dirty="0" err="1">
                <a:latin typeface="Aptos" panose="020B0004020202020204" pitchFamily="34" charset="0"/>
              </a:rPr>
              <a:t>gwerthoedd</a:t>
            </a:r>
            <a:r>
              <a:rPr lang="en-US" sz="2400" b="1" dirty="0">
                <a:latin typeface="Aptos" panose="020B0004020202020204" pitchFamily="34" charset="0"/>
              </a:rPr>
              <a:t>? </a:t>
            </a:r>
            <a:r>
              <a:rPr lang="en-US" b="1" dirty="0">
                <a:highlight>
                  <a:srgbClr val="FF00FF"/>
                </a:highlight>
                <a:latin typeface="Aptos" panose="020B0004020202020204" pitchFamily="34" charset="0"/>
              </a:rPr>
              <a:t>Ask ChatGPT for companies that align to your goals &amp; values</a:t>
            </a:r>
            <a:br>
              <a:rPr lang="en-US" b="1" dirty="0">
                <a:highlight>
                  <a:srgbClr val="FF00FF"/>
                </a:highlight>
                <a:latin typeface="Aptos" panose="020B0004020202020204" pitchFamily="34" charset="0"/>
              </a:rPr>
            </a:br>
            <a:endParaRPr lang="en-US" b="1" dirty="0">
              <a:highlight>
                <a:srgbClr val="FF00FF"/>
              </a:highlight>
              <a:latin typeface="Aptos" panose="020B0004020202020204" pitchFamily="34" charset="0"/>
            </a:endParaRPr>
          </a:p>
          <a:p>
            <a:r>
              <a:rPr lang="en-US" sz="2400" b="1" dirty="0" err="1">
                <a:latin typeface="Aptos" panose="020B0004020202020204" pitchFamily="34" charset="0"/>
              </a:rPr>
              <a:t>Ymchwiliwch</a:t>
            </a:r>
            <a:r>
              <a:rPr lang="en-US" sz="2400" b="1" dirty="0">
                <a:latin typeface="Aptos" panose="020B0004020202020204" pitchFamily="34" charset="0"/>
              </a:rPr>
              <a:t> </a:t>
            </a:r>
            <a:r>
              <a:rPr lang="en-US" sz="2400" b="1" dirty="0" err="1">
                <a:latin typeface="Aptos" panose="020B0004020202020204" pitchFamily="34" charset="0"/>
              </a:rPr>
              <a:t>i'r</a:t>
            </a:r>
            <a:r>
              <a:rPr lang="en-US" sz="2400" b="1" dirty="0">
                <a:latin typeface="Aptos" panose="020B0004020202020204" pitchFamily="34" charset="0"/>
              </a:rPr>
              <a:t> </a:t>
            </a:r>
            <a:r>
              <a:rPr lang="en-US" sz="2400" b="1" dirty="0" err="1">
                <a:latin typeface="Aptos" panose="020B0004020202020204" pitchFamily="34" charset="0"/>
              </a:rPr>
              <a:t>cwmni</a:t>
            </a:r>
            <a:r>
              <a:rPr lang="en-US" sz="2400" b="1" dirty="0">
                <a:latin typeface="Aptos" panose="020B0004020202020204" pitchFamily="34" charset="0"/>
              </a:rPr>
              <a:t> / </a:t>
            </a:r>
            <a:r>
              <a:rPr lang="en-US" b="1" dirty="0">
                <a:highlight>
                  <a:srgbClr val="FF00FF"/>
                </a:highlight>
                <a:latin typeface="Aptos" panose="020B0004020202020204" pitchFamily="34" charset="0"/>
              </a:rPr>
              <a:t>research the company</a:t>
            </a:r>
            <a:br>
              <a:rPr lang="en-US" sz="2400" b="1" dirty="0">
                <a:latin typeface="Aptos" panose="020B0004020202020204" pitchFamily="34" charset="0"/>
              </a:rPr>
            </a:br>
            <a:endParaRPr lang="en-US" sz="2400" b="1" dirty="0">
              <a:latin typeface="Aptos" panose="020B0004020202020204" pitchFamily="34" charset="0"/>
            </a:endParaRPr>
          </a:p>
          <a:p>
            <a:r>
              <a:rPr lang="en-US" sz="2400" b="1" dirty="0" err="1">
                <a:latin typeface="Aptos" panose="020B0004020202020204" pitchFamily="34" charset="0"/>
              </a:rPr>
              <a:t>Dewch</a:t>
            </a:r>
            <a:r>
              <a:rPr lang="en-US" sz="2400" b="1" dirty="0">
                <a:latin typeface="Aptos" panose="020B0004020202020204" pitchFamily="34" charset="0"/>
              </a:rPr>
              <a:t> o </a:t>
            </a:r>
            <a:r>
              <a:rPr lang="en-US" sz="2400" b="1" dirty="0" err="1">
                <a:latin typeface="Aptos" panose="020B0004020202020204" pitchFamily="34" charset="0"/>
              </a:rPr>
              <a:t>hyd</a:t>
            </a:r>
            <a:r>
              <a:rPr lang="en-US" sz="2400" b="1" dirty="0">
                <a:latin typeface="Aptos" panose="020B0004020202020204" pitchFamily="34" charset="0"/>
              </a:rPr>
              <a:t> </a:t>
            </a:r>
            <a:r>
              <a:rPr lang="en-US" sz="2400" b="1" dirty="0" err="1">
                <a:latin typeface="Aptos" panose="020B0004020202020204" pitchFamily="34" charset="0"/>
              </a:rPr>
              <a:t>i'r</a:t>
            </a:r>
            <a:r>
              <a:rPr lang="en-US" sz="2400" b="1" dirty="0">
                <a:latin typeface="Aptos" panose="020B0004020202020204" pitchFamily="34" charset="0"/>
              </a:rPr>
              <a:t> </a:t>
            </a:r>
            <a:r>
              <a:rPr lang="en-US" sz="2400" b="1" dirty="0" err="1">
                <a:latin typeface="Aptos" panose="020B0004020202020204" pitchFamily="34" charset="0"/>
              </a:rPr>
              <a:t>cwmni</a:t>
            </a:r>
            <a:r>
              <a:rPr lang="en-US" sz="2400" b="1" dirty="0">
                <a:latin typeface="Aptos" panose="020B0004020202020204" pitchFamily="34" charset="0"/>
              </a:rPr>
              <a:t> neu </a:t>
            </a:r>
            <a:r>
              <a:rPr lang="en-US" sz="2400" b="1" dirty="0" err="1">
                <a:latin typeface="Aptos" panose="020B0004020202020204" pitchFamily="34" charset="0"/>
              </a:rPr>
              <a:t>bwy</a:t>
            </a:r>
            <a:r>
              <a:rPr lang="en-US" sz="2400" b="1" dirty="0">
                <a:latin typeface="Aptos" panose="020B0004020202020204" pitchFamily="34" charset="0"/>
              </a:rPr>
              <a:t> </a:t>
            </a:r>
            <a:r>
              <a:rPr lang="en-US" sz="2400" b="1" dirty="0" err="1">
                <a:latin typeface="Aptos" panose="020B0004020202020204" pitchFamily="34" charset="0"/>
              </a:rPr>
              <a:t>sy'n</a:t>
            </a:r>
            <a:r>
              <a:rPr lang="en-US" sz="2400" b="1" dirty="0">
                <a:latin typeface="Aptos" panose="020B0004020202020204" pitchFamily="34" charset="0"/>
              </a:rPr>
              <a:t> </a:t>
            </a:r>
            <a:r>
              <a:rPr lang="en-US" sz="2400" b="1" dirty="0" err="1">
                <a:latin typeface="Aptos" panose="020B0004020202020204" pitchFamily="34" charset="0"/>
              </a:rPr>
              <a:t>gweithio</a:t>
            </a:r>
            <a:r>
              <a:rPr lang="en-US" sz="2400" b="1" dirty="0">
                <a:latin typeface="Aptos" panose="020B0004020202020204" pitchFamily="34" charset="0"/>
              </a:rPr>
              <a:t> </a:t>
            </a:r>
            <a:r>
              <a:rPr lang="en-US" sz="2400" b="1" dirty="0" err="1">
                <a:latin typeface="Aptos" panose="020B0004020202020204" pitchFamily="34" charset="0"/>
              </a:rPr>
              <a:t>iddo</a:t>
            </a:r>
            <a:r>
              <a:rPr lang="en-US" sz="2400" b="1" dirty="0">
                <a:latin typeface="Aptos" panose="020B0004020202020204" pitchFamily="34" charset="0"/>
              </a:rPr>
              <a:t> (Cyn-</a:t>
            </a:r>
            <a:r>
              <a:rPr lang="en-US" sz="2400" b="1" dirty="0" err="1">
                <a:latin typeface="Aptos" panose="020B0004020202020204" pitchFamily="34" charset="0"/>
              </a:rPr>
              <a:t>fyfyrwyr</a:t>
            </a:r>
            <a:r>
              <a:rPr lang="en-US" sz="2400" b="1" dirty="0">
                <a:latin typeface="Aptos" panose="020B0004020202020204" pitchFamily="34" charset="0"/>
              </a:rPr>
              <a:t>) </a:t>
            </a:r>
            <a:r>
              <a:rPr lang="en-US" sz="2400" b="1" dirty="0" err="1">
                <a:latin typeface="Aptos" panose="020B0004020202020204" pitchFamily="34" charset="0"/>
              </a:rPr>
              <a:t>ar</a:t>
            </a:r>
            <a:r>
              <a:rPr lang="en-US" sz="2400" b="1" dirty="0">
                <a:latin typeface="Aptos" panose="020B0004020202020204" pitchFamily="34" charset="0"/>
              </a:rPr>
              <a:t> LinkedIn a </a:t>
            </a:r>
            <a:r>
              <a:rPr lang="en-US" sz="2400" b="1" dirty="0" err="1">
                <a:latin typeface="Aptos" panose="020B0004020202020204" pitchFamily="34" charset="0"/>
              </a:rPr>
              <a:t>chysylltwch</a:t>
            </a:r>
            <a:r>
              <a:rPr lang="en-US" sz="2400" b="1" dirty="0">
                <a:latin typeface="Aptos" panose="020B0004020202020204" pitchFamily="34" charset="0"/>
              </a:rPr>
              <a:t> / </a:t>
            </a:r>
            <a:r>
              <a:rPr lang="en-US" b="1" dirty="0">
                <a:highlight>
                  <a:srgbClr val="FF00FF"/>
                </a:highlight>
                <a:latin typeface="Aptos" panose="020B0004020202020204" pitchFamily="34" charset="0"/>
              </a:rPr>
              <a:t>connect with previous graduates on LinkedIn</a:t>
            </a:r>
          </a:p>
          <a:p>
            <a:endParaRPr lang="en-US" sz="2400" b="1" dirty="0">
              <a:latin typeface="Aptos" panose="020B0004020202020204" pitchFamily="34" charset="0"/>
            </a:endParaRPr>
          </a:p>
          <a:p>
            <a:pPr algn="ctr"/>
            <a:r>
              <a:rPr lang="en-US" sz="2400" b="1" dirty="0" err="1">
                <a:latin typeface="Aptos" panose="020B0004020202020204" pitchFamily="34" charset="0"/>
              </a:rPr>
              <a:t>Cysylltwch</a:t>
            </a:r>
            <a:r>
              <a:rPr lang="en-US" sz="2400" b="1" dirty="0">
                <a:latin typeface="Aptos" panose="020B0004020202020204" pitchFamily="34" charset="0"/>
              </a:rPr>
              <a:t> </a:t>
            </a:r>
            <a:r>
              <a:rPr lang="en-US" sz="2400" b="1" dirty="0" err="1">
                <a:latin typeface="Aptos" panose="020B0004020202020204" pitchFamily="34" charset="0"/>
              </a:rPr>
              <a:t>â'r</a:t>
            </a:r>
            <a:r>
              <a:rPr lang="en-US" sz="2400" b="1" dirty="0">
                <a:latin typeface="Aptos" panose="020B0004020202020204" pitchFamily="34" charset="0"/>
              </a:rPr>
              <a:t> </a:t>
            </a:r>
            <a:r>
              <a:rPr lang="en-US" sz="2400" b="1" dirty="0" err="1">
                <a:latin typeface="Aptos" panose="020B0004020202020204" pitchFamily="34" charset="0"/>
              </a:rPr>
              <a:t>tîm</a:t>
            </a:r>
            <a:r>
              <a:rPr lang="en-US" sz="2400" b="1" dirty="0">
                <a:latin typeface="Aptos" panose="020B0004020202020204" pitchFamily="34" charset="0"/>
              </a:rPr>
              <a:t> </a:t>
            </a:r>
            <a:r>
              <a:rPr lang="en-US" sz="2400" b="1" dirty="0" err="1">
                <a:latin typeface="Aptos" panose="020B0004020202020204" pitchFamily="34" charset="0"/>
              </a:rPr>
              <a:t>gyrfaoedd</a:t>
            </a:r>
            <a:r>
              <a:rPr lang="en-US" sz="2400" b="1" dirty="0">
                <a:latin typeface="Aptos" panose="020B0004020202020204" pitchFamily="34" charset="0"/>
              </a:rPr>
              <a:t>: </a:t>
            </a:r>
            <a:r>
              <a:rPr lang="en-US" sz="2400" b="1" dirty="0">
                <a:latin typeface="Aptos" panose="020B0004020202020204" pitchFamily="34" charset="0"/>
                <a:hlinkClick r:id="rId2">
                  <a:extLst>
                    <a:ext uri="{A12FA001-AC4F-418D-AE19-62706E023703}">
                      <ahyp:hlinkClr xmlns:ahyp="http://schemas.microsoft.com/office/drawing/2018/hyperlinkcolor" val="tx"/>
                    </a:ext>
                  </a:extLst>
                </a:hlinkClick>
              </a:rPr>
              <a:t>Gyrfaoedd@pcydds.ac.uk</a:t>
            </a:r>
            <a:r>
              <a:rPr lang="en-US" sz="2400" b="1" dirty="0">
                <a:latin typeface="Aptos" panose="020B0004020202020204" pitchFamily="34" charset="0"/>
              </a:rPr>
              <a:t>  / Contact us!</a:t>
            </a:r>
          </a:p>
          <a:p>
            <a:endParaRPr lang="en-US" sz="2400" dirty="0">
              <a:solidFill>
                <a:schemeClr val="bg1"/>
              </a:solidFill>
              <a:latin typeface="Aptos" panose="020B0004020202020204" pitchFamily="34" charset="0"/>
            </a:endParaRPr>
          </a:p>
        </p:txBody>
      </p:sp>
    </p:spTree>
    <p:extLst>
      <p:ext uri="{BB962C8B-B14F-4D97-AF65-F5344CB8AC3E}">
        <p14:creationId xmlns:p14="http://schemas.microsoft.com/office/powerpoint/2010/main" val="3162118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8F4D6-9B20-41C3-6091-EA12660FBE43}"/>
              </a:ext>
            </a:extLst>
          </p:cNvPr>
          <p:cNvSpPr>
            <a:spLocks noGrp="1"/>
          </p:cNvSpPr>
          <p:nvPr>
            <p:ph type="title"/>
          </p:nvPr>
        </p:nvSpPr>
        <p:spPr/>
        <p:txBody>
          <a:bodyPr>
            <a:normAutofit fontScale="90000"/>
          </a:bodyPr>
          <a:lstStyle/>
          <a:p>
            <a:pPr algn="ctr"/>
            <a:r>
              <a:rPr lang="en-GB" sz="5400" b="1" dirty="0">
                <a:solidFill>
                  <a:srgbClr val="002060"/>
                </a:solidFill>
                <a:highlight>
                  <a:srgbClr val="FF00FF"/>
                </a:highlight>
              </a:rPr>
              <a:t>Carmarthen Careers Fair / </a:t>
            </a:r>
            <a:r>
              <a:rPr lang="en-GB" sz="5400" b="1" dirty="0" err="1">
                <a:solidFill>
                  <a:srgbClr val="002060"/>
                </a:solidFill>
                <a:highlight>
                  <a:srgbClr val="FF00FF"/>
                </a:highlight>
              </a:rPr>
              <a:t>Ffair</a:t>
            </a:r>
            <a:r>
              <a:rPr lang="en-GB" sz="5400" b="1" dirty="0">
                <a:solidFill>
                  <a:srgbClr val="002060"/>
                </a:solidFill>
                <a:highlight>
                  <a:srgbClr val="FF00FF"/>
                </a:highlight>
              </a:rPr>
              <a:t> </a:t>
            </a:r>
            <a:r>
              <a:rPr lang="en-GB" sz="5400" b="1" dirty="0" err="1">
                <a:solidFill>
                  <a:srgbClr val="002060"/>
                </a:solidFill>
                <a:highlight>
                  <a:srgbClr val="FF00FF"/>
                </a:highlight>
              </a:rPr>
              <a:t>Gyrfaoedd</a:t>
            </a:r>
            <a:endParaRPr lang="en-GB" sz="5400" b="1" dirty="0"/>
          </a:p>
        </p:txBody>
      </p:sp>
      <p:sp>
        <p:nvSpPr>
          <p:cNvPr id="3" name="Content Placeholder 2">
            <a:extLst>
              <a:ext uri="{FF2B5EF4-FFF2-40B4-BE49-F238E27FC236}">
                <a16:creationId xmlns:a16="http://schemas.microsoft.com/office/drawing/2014/main" id="{E8E02162-7E87-D7DD-9EEF-6596EB28288F}"/>
              </a:ext>
            </a:extLst>
          </p:cNvPr>
          <p:cNvSpPr>
            <a:spLocks noGrp="1"/>
          </p:cNvSpPr>
          <p:nvPr>
            <p:ph idx="1"/>
          </p:nvPr>
        </p:nvSpPr>
        <p:spPr/>
        <p:txBody>
          <a:bodyPr>
            <a:normAutofit lnSpcReduction="10000"/>
          </a:bodyPr>
          <a:lstStyle/>
          <a:p>
            <a:pPr marL="3657600" lvl="8" indent="0">
              <a:buNone/>
            </a:pPr>
            <a:endParaRPr lang="en-GB" sz="8000" b="1" dirty="0">
              <a:solidFill>
                <a:srgbClr val="002060"/>
              </a:solidFill>
              <a:highlight>
                <a:srgbClr val="FF00FF"/>
              </a:highlight>
            </a:endParaRPr>
          </a:p>
          <a:p>
            <a:pPr marL="0" indent="0" algn="ctr">
              <a:buNone/>
            </a:pPr>
            <a:r>
              <a:rPr lang="en-GB" sz="8000" b="1" dirty="0">
                <a:solidFill>
                  <a:srgbClr val="002060"/>
                </a:solidFill>
                <a:highlight>
                  <a:srgbClr val="FFFF00"/>
                </a:highlight>
              </a:rPr>
              <a:t>25/11/2026</a:t>
            </a:r>
          </a:p>
          <a:p>
            <a:pPr marL="0" indent="0" algn="ctr">
              <a:buNone/>
            </a:pPr>
            <a:r>
              <a:rPr lang="en-GB" sz="8000" b="1" dirty="0" err="1">
                <a:solidFill>
                  <a:srgbClr val="002060"/>
                </a:solidFill>
                <a:highlight>
                  <a:srgbClr val="FFFF00"/>
                </a:highlight>
              </a:rPr>
              <a:t>Cothi</a:t>
            </a:r>
            <a:r>
              <a:rPr lang="en-GB" sz="8000" b="1" dirty="0">
                <a:solidFill>
                  <a:srgbClr val="002060"/>
                </a:solidFill>
                <a:highlight>
                  <a:srgbClr val="FFFF00"/>
                </a:highlight>
              </a:rPr>
              <a:t> : 1pm – 3.30pm</a:t>
            </a:r>
          </a:p>
          <a:p>
            <a:pPr marL="0" indent="0">
              <a:buNone/>
            </a:pPr>
            <a:endParaRPr lang="en-GB" b="1" dirty="0">
              <a:solidFill>
                <a:srgbClr val="002060"/>
              </a:solidFill>
              <a:highlight>
                <a:srgbClr val="FF00FF"/>
              </a:highlight>
            </a:endParaRPr>
          </a:p>
        </p:txBody>
      </p:sp>
    </p:spTree>
    <p:extLst>
      <p:ext uri="{BB962C8B-B14F-4D97-AF65-F5344CB8AC3E}">
        <p14:creationId xmlns:p14="http://schemas.microsoft.com/office/powerpoint/2010/main" val="331497339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FD2DE48B-498F-4597-A7EC-27A09A8F29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979</TotalTime>
  <Words>2086</Words>
  <Application>Microsoft Office PowerPoint</Application>
  <PresentationFormat>Widescreen</PresentationFormat>
  <Paragraphs>314</Paragraphs>
  <Slides>24</Slides>
  <Notes>10</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24</vt:i4>
      </vt:variant>
    </vt:vector>
  </HeadingPairs>
  <TitlesOfParts>
    <vt:vector size="37" baseType="lpstr">
      <vt:lpstr>Aptos</vt:lpstr>
      <vt:lpstr>Arial</vt:lpstr>
      <vt:lpstr>Calibri</vt:lpstr>
      <vt:lpstr>Calibri Light</vt:lpstr>
      <vt:lpstr>Cosmos-Medium</vt:lpstr>
      <vt:lpstr>Futura LT</vt:lpstr>
      <vt:lpstr>Segoe UI</vt:lpstr>
      <vt:lpstr>UWTSD 200_Title Page</vt:lpstr>
      <vt:lpstr>UWTSD 200_Title Page 2</vt:lpstr>
      <vt:lpstr>UWTSD 200_Text 2</vt:lpstr>
      <vt:lpstr>UWTSD 200_Text 5</vt:lpstr>
      <vt:lpstr>UWTSD Logo only mono_bottom left</vt:lpstr>
      <vt:lpstr>Office 2013 - 2022 Theme</vt:lpstr>
      <vt:lpstr>PowerPoint Presentation</vt:lpstr>
      <vt:lpstr>Aims for today / Amcanion heddiw</vt:lpstr>
      <vt:lpstr>Asesiad 1 hyd yn hyn … / Assessment 1 so far …</vt:lpstr>
      <vt:lpstr>CV – dau tudalen</vt:lpstr>
      <vt:lpstr>Profile/ Personal Statement</vt:lpstr>
      <vt:lpstr>Personal Statement / Datganiad Personol</vt:lpstr>
      <vt:lpstr>Berfau – geiriau gwneud i ddechrau brawddegau</vt:lpstr>
      <vt:lpstr>Contact details / Manylion Cyswllt</vt:lpstr>
      <vt:lpstr>1. Cyrff Llywodraethu / Governing Bodies</vt:lpstr>
      <vt:lpstr>2. Card sort – Correct - Not Correct / Cywir neu Anghywir  3. What could be the evidence of good practice to support those correct standards? Beth byddai’r tystiolaeth i ddangos arfer dda o’r safonau yma.  </vt:lpstr>
      <vt:lpstr>4. Defnydd addas o AI i… Appropriate use of AI to …</vt:lpstr>
      <vt:lpstr>Then, reflect : which of the correct standards do we feel we’ve mastered / embedded into our personal professional ethos &amp; way of life &amp; which ones may need more focus in moving forward.  </vt:lpstr>
      <vt:lpstr>PowerPoint Presentation</vt:lpstr>
      <vt:lpstr>PowerPoint Presentation</vt:lpstr>
      <vt:lpstr>6, 7 &amp; 8 . To support in creating your own Personal Development Plan</vt:lpstr>
      <vt:lpstr>PowerPoint Presentation</vt:lpstr>
      <vt:lpstr>Pa sgiliau ydych chi'n eu datblygu? What skills are you developing?</vt:lpstr>
      <vt:lpstr>7. SWOT (Also, keep the outcome of your Training Needs Analysis in mind when completing this)</vt:lpstr>
      <vt:lpstr>Strengths / Cryfderau</vt:lpstr>
      <vt:lpstr>Dadansoddiad SWOT</vt:lpstr>
      <vt:lpstr>PowerPoint Presentation</vt:lpstr>
      <vt:lpstr>Camau Nesaf / Next Steps</vt:lpstr>
      <vt:lpstr>Defnyddio Cymorth o’ch Cwmpas ac AI Using AI and other support</vt:lpstr>
      <vt:lpstr>Carmarthen Careers Fair / Ffair Gyrfaoedd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Heddwen Davies</cp:lastModifiedBy>
  <cp:revision>97</cp:revision>
  <dcterms:created xsi:type="dcterms:W3CDTF">2021-03-09T15:35:42Z</dcterms:created>
  <dcterms:modified xsi:type="dcterms:W3CDTF">2026-10-15T14:28:23Z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