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sldIdLst>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279" autoAdjust="0"/>
    <p:restoredTop sz="94660"/>
  </p:normalViewPr>
  <p:slideViewPr>
    <p:cSldViewPr snapToGrid="0">
      <p:cViewPr varScale="1">
        <p:scale>
          <a:sx n="68" d="100"/>
          <a:sy n="68" d="100"/>
        </p:scale>
        <p:origin x="144" y="5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presProps" Target="presProp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2" Type="http://schemas.openxmlformats.org/officeDocument/2006/relationships/slideMaster" Target="slideMasters/slideMaster2.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theme" Target="theme/theme1.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2363"/>
            <a:ext cx="103632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pPr>
              <a:defRPr/>
            </a:pPr>
            <a:fld id="{AD46282B-07DC-4B1A-A223-8DADEA6C1BE7}" type="datetimeFigureOut">
              <a:rPr lang="en-GB" smtClean="0">
                <a:solidFill>
                  <a:prstClr val="white">
                    <a:tint val="75000"/>
                  </a:prstClr>
                </a:solidFill>
              </a:rPr>
              <a:pPr>
                <a:defRPr/>
              </a:pPr>
              <a:t>30/09/2016</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pPr>
              <a:defRPr/>
            </a:pPr>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68A65ECA-16F1-49A3-B4C6-52DF0772D103}"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39518316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5F099534-DB60-47E7-85C3-831325081025}" type="datetimeFigureOut">
              <a:rPr lang="en-GB" smtClean="0">
                <a:solidFill>
                  <a:prstClr val="white">
                    <a:tint val="75000"/>
                  </a:prstClr>
                </a:solidFill>
              </a:rPr>
              <a:pPr>
                <a:defRPr/>
              </a:pPr>
              <a:t>30/09/2016</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pPr>
              <a:defRPr/>
            </a:pPr>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E23EFBE4-6C88-4F97-B3C0-C65AFCB3E350}"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29197503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0"/>
            <a:ext cx="105156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831851" y="4589465"/>
            <a:ext cx="105156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fld id="{321B2DE0-323E-41E0-A015-A2383775465A}" type="datetimeFigureOut">
              <a:rPr lang="en-GB" smtClean="0">
                <a:solidFill>
                  <a:prstClr val="white">
                    <a:tint val="75000"/>
                  </a:prstClr>
                </a:solidFill>
              </a:rPr>
              <a:pPr>
                <a:defRPr/>
              </a:pPr>
              <a:t>30/09/2016</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pPr>
              <a:defRPr/>
            </a:pPr>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E3CA8E2B-9DEF-4E6F-94E5-4942DC49B9AD}"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41001094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pPr>
              <a:defRPr/>
            </a:pPr>
            <a:fld id="{D1983A5A-CE29-40C8-A81A-1118E61CCDD9}" type="datetimeFigureOut">
              <a:rPr lang="en-GB" smtClean="0">
                <a:solidFill>
                  <a:prstClr val="white">
                    <a:tint val="75000"/>
                  </a:prstClr>
                </a:solidFill>
              </a:rPr>
              <a:pPr>
                <a:defRPr/>
              </a:pPr>
              <a:t>30/09/2016</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pPr>
              <a:defRPr/>
            </a:pPr>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9882B2E4-C6CF-4509-8F16-9DEBB3121C30}"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27284165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pPr>
              <a:defRPr/>
            </a:pPr>
            <a:fld id="{E12A687A-873F-43BE-B6D7-4540B5140506}" type="datetimeFigureOut">
              <a:rPr lang="en-GB" smtClean="0">
                <a:solidFill>
                  <a:prstClr val="white">
                    <a:tint val="75000"/>
                  </a:prstClr>
                </a:solidFill>
              </a:rPr>
              <a:pPr>
                <a:defRPr/>
              </a:pPr>
              <a:t>30/09/2016</a:t>
            </a:fld>
            <a:endParaRPr lang="en-GB">
              <a:solidFill>
                <a:prstClr val="white">
                  <a:tint val="75000"/>
                </a:prstClr>
              </a:solidFill>
            </a:endParaRPr>
          </a:p>
        </p:txBody>
      </p:sp>
      <p:sp>
        <p:nvSpPr>
          <p:cNvPr id="8" name="Footer Placeholder 7"/>
          <p:cNvSpPr>
            <a:spLocks noGrp="1"/>
          </p:cNvSpPr>
          <p:nvPr>
            <p:ph type="ftr" sz="quarter" idx="11"/>
          </p:nvPr>
        </p:nvSpPr>
        <p:spPr/>
        <p:txBody>
          <a:bodyPr/>
          <a:lstStyle/>
          <a:p>
            <a:pPr>
              <a:defRPr/>
            </a:pPr>
            <a:endParaRPr lang="en-GB">
              <a:solidFill>
                <a:prstClr val="white">
                  <a:tint val="75000"/>
                </a:prstClr>
              </a:solidFill>
            </a:endParaRPr>
          </a:p>
        </p:txBody>
      </p:sp>
      <p:sp>
        <p:nvSpPr>
          <p:cNvPr id="9" name="Slide Number Placeholder 8"/>
          <p:cNvSpPr>
            <a:spLocks noGrp="1"/>
          </p:cNvSpPr>
          <p:nvPr>
            <p:ph type="sldNum" sz="quarter" idx="12"/>
          </p:nvPr>
        </p:nvSpPr>
        <p:spPr/>
        <p:txBody>
          <a:bodyPr/>
          <a:lstStyle/>
          <a:p>
            <a:fld id="{4ECDC166-5363-4CB2-9257-8EF3619C342F}"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14912915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pPr>
              <a:defRPr/>
            </a:pPr>
            <a:fld id="{27EABCE0-C169-463B-A95C-22BF0BC652EF}" type="datetimeFigureOut">
              <a:rPr lang="en-GB" smtClean="0">
                <a:solidFill>
                  <a:prstClr val="white">
                    <a:tint val="75000"/>
                  </a:prstClr>
                </a:solidFill>
              </a:rPr>
              <a:pPr>
                <a:defRPr/>
              </a:pPr>
              <a:t>30/09/2016</a:t>
            </a:fld>
            <a:endParaRPr lang="en-GB">
              <a:solidFill>
                <a:prstClr val="white">
                  <a:tint val="75000"/>
                </a:prstClr>
              </a:solidFill>
            </a:endParaRPr>
          </a:p>
        </p:txBody>
      </p:sp>
      <p:sp>
        <p:nvSpPr>
          <p:cNvPr id="4" name="Footer Placeholder 3"/>
          <p:cNvSpPr>
            <a:spLocks noGrp="1"/>
          </p:cNvSpPr>
          <p:nvPr>
            <p:ph type="ftr" sz="quarter" idx="11"/>
          </p:nvPr>
        </p:nvSpPr>
        <p:spPr/>
        <p:txBody>
          <a:bodyPr/>
          <a:lstStyle/>
          <a:p>
            <a:pPr>
              <a:defRPr/>
            </a:pPr>
            <a:endParaRPr lang="en-GB">
              <a:solidFill>
                <a:prstClr val="white">
                  <a:tint val="75000"/>
                </a:prstClr>
              </a:solidFill>
            </a:endParaRPr>
          </a:p>
        </p:txBody>
      </p:sp>
      <p:sp>
        <p:nvSpPr>
          <p:cNvPr id="5" name="Slide Number Placeholder 4"/>
          <p:cNvSpPr>
            <a:spLocks noGrp="1"/>
          </p:cNvSpPr>
          <p:nvPr>
            <p:ph type="sldNum" sz="quarter" idx="12"/>
          </p:nvPr>
        </p:nvSpPr>
        <p:spPr/>
        <p:txBody>
          <a:bodyPr/>
          <a:lstStyle/>
          <a:p>
            <a:fld id="{0C872926-C3CB-43A4-81E7-702D1FC15C7E}"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12088767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7BC718C9-5530-4FF0-B13B-C4472450141B}" type="datetimeFigureOut">
              <a:rPr lang="en-GB" smtClean="0">
                <a:solidFill>
                  <a:prstClr val="white">
                    <a:tint val="75000"/>
                  </a:prstClr>
                </a:solidFill>
              </a:rPr>
              <a:pPr>
                <a:defRPr/>
              </a:pPr>
              <a:t>30/09/2016</a:t>
            </a:fld>
            <a:endParaRPr lang="en-GB">
              <a:solidFill>
                <a:prstClr val="white">
                  <a:tint val="75000"/>
                </a:prstClr>
              </a:solidFill>
            </a:endParaRPr>
          </a:p>
        </p:txBody>
      </p:sp>
      <p:sp>
        <p:nvSpPr>
          <p:cNvPr id="3" name="Footer Placeholder 2"/>
          <p:cNvSpPr>
            <a:spLocks noGrp="1"/>
          </p:cNvSpPr>
          <p:nvPr>
            <p:ph type="ftr" sz="quarter" idx="11"/>
          </p:nvPr>
        </p:nvSpPr>
        <p:spPr/>
        <p:txBody>
          <a:bodyPr/>
          <a:lstStyle/>
          <a:p>
            <a:pPr>
              <a:defRPr/>
            </a:pPr>
            <a:endParaRPr lang="en-GB">
              <a:solidFill>
                <a:prstClr val="white">
                  <a:tint val="75000"/>
                </a:prstClr>
              </a:solidFill>
            </a:endParaRPr>
          </a:p>
        </p:txBody>
      </p:sp>
      <p:sp>
        <p:nvSpPr>
          <p:cNvPr id="4" name="Slide Number Placeholder 3"/>
          <p:cNvSpPr>
            <a:spLocks noGrp="1"/>
          </p:cNvSpPr>
          <p:nvPr>
            <p:ph type="sldNum" sz="quarter" idx="12"/>
          </p:nvPr>
        </p:nvSpPr>
        <p:spPr/>
        <p:txBody>
          <a:bodyPr/>
          <a:lstStyle/>
          <a:p>
            <a:fld id="{C2A7CA87-0F5C-430D-98CB-13A893D10ABA}"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21208090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fld id="{B132E02F-11FB-4A88-87B6-CD0E0C790C8B}" type="datetimeFigureOut">
              <a:rPr lang="en-GB" smtClean="0">
                <a:solidFill>
                  <a:prstClr val="white">
                    <a:tint val="75000"/>
                  </a:prstClr>
                </a:solidFill>
              </a:rPr>
              <a:pPr>
                <a:defRPr/>
              </a:pPr>
              <a:t>30/09/2016</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pPr>
              <a:defRPr/>
            </a:pPr>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815FA661-A77C-49D3-B5CA-C3CF6DA115FB}"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30800941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fld id="{528E1AC2-A8FB-4D7F-B7CC-B48B21511016}" type="datetimeFigureOut">
              <a:rPr lang="en-GB" smtClean="0">
                <a:solidFill>
                  <a:prstClr val="white">
                    <a:tint val="75000"/>
                  </a:prstClr>
                </a:solidFill>
              </a:rPr>
              <a:pPr>
                <a:defRPr/>
              </a:pPr>
              <a:t>30/09/2016</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pPr>
              <a:defRPr/>
            </a:pPr>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5948F8D4-99C4-4499-8D6D-516C07D9EB7C}"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23648046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57FBBE0F-3FE9-407F-AC65-6DFC1346F985}" type="datetimeFigureOut">
              <a:rPr lang="en-GB" smtClean="0">
                <a:solidFill>
                  <a:prstClr val="white">
                    <a:tint val="75000"/>
                  </a:prstClr>
                </a:solidFill>
              </a:rPr>
              <a:pPr>
                <a:defRPr/>
              </a:pPr>
              <a:t>30/09/2016</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pPr>
              <a:defRPr/>
            </a:pPr>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8983A585-92CF-4164-BB09-1478BB407D0A}"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22100355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F076EBE8-2C3C-4CDD-A119-8626AD7DFE62}" type="datetimeFigureOut">
              <a:rPr lang="en-GB" smtClean="0">
                <a:solidFill>
                  <a:prstClr val="white">
                    <a:tint val="75000"/>
                  </a:prstClr>
                </a:solidFill>
              </a:rPr>
              <a:pPr>
                <a:defRPr/>
              </a:pPr>
              <a:t>30/09/2016</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pPr>
              <a:defRPr/>
            </a:pPr>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584C5976-C180-4569-ADC4-BA0B4AFC5A74}"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14278824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2363"/>
            <a:ext cx="103632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pPr>
              <a:defRPr/>
            </a:pPr>
            <a:fld id="{AD46282B-07DC-4B1A-A223-8DADEA6C1BE7}" type="datetimeFigureOut">
              <a:rPr lang="en-GB" smtClean="0">
                <a:solidFill>
                  <a:prstClr val="white">
                    <a:tint val="75000"/>
                  </a:prstClr>
                </a:solidFill>
              </a:rPr>
              <a:pPr>
                <a:defRPr/>
              </a:pPr>
              <a:t>30/09/2016</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pPr>
              <a:defRPr/>
            </a:pPr>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68A65ECA-16F1-49A3-B4C6-52DF0772D103}"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16576602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5F099534-DB60-47E7-85C3-831325081025}" type="datetimeFigureOut">
              <a:rPr lang="en-GB" smtClean="0">
                <a:solidFill>
                  <a:prstClr val="white">
                    <a:tint val="75000"/>
                  </a:prstClr>
                </a:solidFill>
              </a:rPr>
              <a:pPr>
                <a:defRPr/>
              </a:pPr>
              <a:t>30/09/2016</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pPr>
              <a:defRPr/>
            </a:pPr>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E23EFBE4-6C88-4F97-B3C0-C65AFCB3E350}"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22926227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0"/>
            <a:ext cx="105156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831851" y="4589465"/>
            <a:ext cx="105156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fld id="{321B2DE0-323E-41E0-A015-A2383775465A}" type="datetimeFigureOut">
              <a:rPr lang="en-GB" smtClean="0">
                <a:solidFill>
                  <a:prstClr val="white">
                    <a:tint val="75000"/>
                  </a:prstClr>
                </a:solidFill>
              </a:rPr>
              <a:pPr>
                <a:defRPr/>
              </a:pPr>
              <a:t>30/09/2016</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pPr>
              <a:defRPr/>
            </a:pPr>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E3CA8E2B-9DEF-4E6F-94E5-4942DC49B9AD}"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28485554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pPr>
              <a:defRPr/>
            </a:pPr>
            <a:fld id="{D1983A5A-CE29-40C8-A81A-1118E61CCDD9}" type="datetimeFigureOut">
              <a:rPr lang="en-GB" smtClean="0">
                <a:solidFill>
                  <a:prstClr val="white">
                    <a:tint val="75000"/>
                  </a:prstClr>
                </a:solidFill>
              </a:rPr>
              <a:pPr>
                <a:defRPr/>
              </a:pPr>
              <a:t>30/09/2016</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pPr>
              <a:defRPr/>
            </a:pPr>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9882B2E4-C6CF-4509-8F16-9DEBB3121C30}"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27435077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pPr>
              <a:defRPr/>
            </a:pPr>
            <a:fld id="{E12A687A-873F-43BE-B6D7-4540B5140506}" type="datetimeFigureOut">
              <a:rPr lang="en-GB" smtClean="0">
                <a:solidFill>
                  <a:prstClr val="white">
                    <a:tint val="75000"/>
                  </a:prstClr>
                </a:solidFill>
              </a:rPr>
              <a:pPr>
                <a:defRPr/>
              </a:pPr>
              <a:t>30/09/2016</a:t>
            </a:fld>
            <a:endParaRPr lang="en-GB">
              <a:solidFill>
                <a:prstClr val="white">
                  <a:tint val="75000"/>
                </a:prstClr>
              </a:solidFill>
            </a:endParaRPr>
          </a:p>
        </p:txBody>
      </p:sp>
      <p:sp>
        <p:nvSpPr>
          <p:cNvPr id="8" name="Footer Placeholder 7"/>
          <p:cNvSpPr>
            <a:spLocks noGrp="1"/>
          </p:cNvSpPr>
          <p:nvPr>
            <p:ph type="ftr" sz="quarter" idx="11"/>
          </p:nvPr>
        </p:nvSpPr>
        <p:spPr/>
        <p:txBody>
          <a:bodyPr/>
          <a:lstStyle/>
          <a:p>
            <a:pPr>
              <a:defRPr/>
            </a:pPr>
            <a:endParaRPr lang="en-GB">
              <a:solidFill>
                <a:prstClr val="white">
                  <a:tint val="75000"/>
                </a:prstClr>
              </a:solidFill>
            </a:endParaRPr>
          </a:p>
        </p:txBody>
      </p:sp>
      <p:sp>
        <p:nvSpPr>
          <p:cNvPr id="9" name="Slide Number Placeholder 8"/>
          <p:cNvSpPr>
            <a:spLocks noGrp="1"/>
          </p:cNvSpPr>
          <p:nvPr>
            <p:ph type="sldNum" sz="quarter" idx="12"/>
          </p:nvPr>
        </p:nvSpPr>
        <p:spPr/>
        <p:txBody>
          <a:bodyPr/>
          <a:lstStyle/>
          <a:p>
            <a:fld id="{4ECDC166-5363-4CB2-9257-8EF3619C342F}"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28343955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pPr>
              <a:defRPr/>
            </a:pPr>
            <a:fld id="{27EABCE0-C169-463B-A95C-22BF0BC652EF}" type="datetimeFigureOut">
              <a:rPr lang="en-GB" smtClean="0">
                <a:solidFill>
                  <a:prstClr val="white">
                    <a:tint val="75000"/>
                  </a:prstClr>
                </a:solidFill>
              </a:rPr>
              <a:pPr>
                <a:defRPr/>
              </a:pPr>
              <a:t>30/09/2016</a:t>
            </a:fld>
            <a:endParaRPr lang="en-GB">
              <a:solidFill>
                <a:prstClr val="white">
                  <a:tint val="75000"/>
                </a:prstClr>
              </a:solidFill>
            </a:endParaRPr>
          </a:p>
        </p:txBody>
      </p:sp>
      <p:sp>
        <p:nvSpPr>
          <p:cNvPr id="4" name="Footer Placeholder 3"/>
          <p:cNvSpPr>
            <a:spLocks noGrp="1"/>
          </p:cNvSpPr>
          <p:nvPr>
            <p:ph type="ftr" sz="quarter" idx="11"/>
          </p:nvPr>
        </p:nvSpPr>
        <p:spPr/>
        <p:txBody>
          <a:bodyPr/>
          <a:lstStyle/>
          <a:p>
            <a:pPr>
              <a:defRPr/>
            </a:pPr>
            <a:endParaRPr lang="en-GB">
              <a:solidFill>
                <a:prstClr val="white">
                  <a:tint val="75000"/>
                </a:prstClr>
              </a:solidFill>
            </a:endParaRPr>
          </a:p>
        </p:txBody>
      </p:sp>
      <p:sp>
        <p:nvSpPr>
          <p:cNvPr id="5" name="Slide Number Placeholder 4"/>
          <p:cNvSpPr>
            <a:spLocks noGrp="1"/>
          </p:cNvSpPr>
          <p:nvPr>
            <p:ph type="sldNum" sz="quarter" idx="12"/>
          </p:nvPr>
        </p:nvSpPr>
        <p:spPr/>
        <p:txBody>
          <a:bodyPr/>
          <a:lstStyle/>
          <a:p>
            <a:fld id="{0C872926-C3CB-43A4-81E7-702D1FC15C7E}"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161337163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7BC718C9-5530-4FF0-B13B-C4472450141B}" type="datetimeFigureOut">
              <a:rPr lang="en-GB" smtClean="0">
                <a:solidFill>
                  <a:prstClr val="white">
                    <a:tint val="75000"/>
                  </a:prstClr>
                </a:solidFill>
              </a:rPr>
              <a:pPr>
                <a:defRPr/>
              </a:pPr>
              <a:t>30/09/2016</a:t>
            </a:fld>
            <a:endParaRPr lang="en-GB">
              <a:solidFill>
                <a:prstClr val="white">
                  <a:tint val="75000"/>
                </a:prstClr>
              </a:solidFill>
            </a:endParaRPr>
          </a:p>
        </p:txBody>
      </p:sp>
      <p:sp>
        <p:nvSpPr>
          <p:cNvPr id="3" name="Footer Placeholder 2"/>
          <p:cNvSpPr>
            <a:spLocks noGrp="1"/>
          </p:cNvSpPr>
          <p:nvPr>
            <p:ph type="ftr" sz="quarter" idx="11"/>
          </p:nvPr>
        </p:nvSpPr>
        <p:spPr/>
        <p:txBody>
          <a:bodyPr/>
          <a:lstStyle/>
          <a:p>
            <a:pPr>
              <a:defRPr/>
            </a:pPr>
            <a:endParaRPr lang="en-GB">
              <a:solidFill>
                <a:prstClr val="white">
                  <a:tint val="75000"/>
                </a:prstClr>
              </a:solidFill>
            </a:endParaRPr>
          </a:p>
        </p:txBody>
      </p:sp>
      <p:sp>
        <p:nvSpPr>
          <p:cNvPr id="4" name="Slide Number Placeholder 3"/>
          <p:cNvSpPr>
            <a:spLocks noGrp="1"/>
          </p:cNvSpPr>
          <p:nvPr>
            <p:ph type="sldNum" sz="quarter" idx="12"/>
          </p:nvPr>
        </p:nvSpPr>
        <p:spPr/>
        <p:txBody>
          <a:bodyPr/>
          <a:lstStyle/>
          <a:p>
            <a:fld id="{C2A7CA87-0F5C-430D-98CB-13A893D10ABA}"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147378985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fld id="{B132E02F-11FB-4A88-87B6-CD0E0C790C8B}" type="datetimeFigureOut">
              <a:rPr lang="en-GB" smtClean="0">
                <a:solidFill>
                  <a:prstClr val="white">
                    <a:tint val="75000"/>
                  </a:prstClr>
                </a:solidFill>
              </a:rPr>
              <a:pPr>
                <a:defRPr/>
              </a:pPr>
              <a:t>30/09/2016</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pPr>
              <a:defRPr/>
            </a:pPr>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815FA661-A77C-49D3-B5CA-C3CF6DA115FB}"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138242992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fld id="{528E1AC2-A8FB-4D7F-B7CC-B48B21511016}" type="datetimeFigureOut">
              <a:rPr lang="en-GB" smtClean="0">
                <a:solidFill>
                  <a:prstClr val="white">
                    <a:tint val="75000"/>
                  </a:prstClr>
                </a:solidFill>
              </a:rPr>
              <a:pPr>
                <a:defRPr/>
              </a:pPr>
              <a:t>30/09/2016</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pPr>
              <a:defRPr/>
            </a:pPr>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5948F8D4-99C4-4499-8D6D-516C07D9EB7C}"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38689864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57FBBE0F-3FE9-407F-AC65-6DFC1346F985}" type="datetimeFigureOut">
              <a:rPr lang="en-GB" smtClean="0">
                <a:solidFill>
                  <a:prstClr val="white">
                    <a:tint val="75000"/>
                  </a:prstClr>
                </a:solidFill>
              </a:rPr>
              <a:pPr>
                <a:defRPr/>
              </a:pPr>
              <a:t>30/09/2016</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pPr>
              <a:defRPr/>
            </a:pPr>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8983A585-92CF-4164-BB09-1478BB407D0A}"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2820520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F076EBE8-2C3C-4CDD-A119-8626AD7DFE62}" type="datetimeFigureOut">
              <a:rPr lang="en-GB" smtClean="0">
                <a:solidFill>
                  <a:prstClr val="white">
                    <a:tint val="75000"/>
                  </a:prstClr>
                </a:solidFill>
              </a:rPr>
              <a:pPr>
                <a:defRPr/>
              </a:pPr>
              <a:t>30/09/2016</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pPr>
              <a:defRPr/>
            </a:pPr>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584C5976-C180-4569-ADC4-BA0B4AFC5A74}"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4206917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fld id="{40E40341-4E08-44BB-9334-30031AC6BB09}" type="datetimeFigureOut">
              <a:rPr lang="en-GB" smtClean="0">
                <a:solidFill>
                  <a:prstClr val="white">
                    <a:tint val="75000"/>
                  </a:prstClr>
                </a:solidFill>
              </a:rPr>
              <a:pPr>
                <a:defRPr/>
              </a:pPr>
              <a:t>30/09/2016</a:t>
            </a:fld>
            <a:endParaRPr lang="en-GB">
              <a:solidFill>
                <a:prstClr val="white">
                  <a:tint val="75000"/>
                </a:prstClr>
              </a:solidFill>
            </a:endParaRPr>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GB">
              <a:solidFill>
                <a:prstClr val="white">
                  <a:tint val="75000"/>
                </a:prstClr>
              </a:solidFill>
            </a:endParaRPr>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fontAlgn="base">
              <a:spcBef>
                <a:spcPct val="0"/>
              </a:spcBef>
              <a:spcAft>
                <a:spcPct val="0"/>
              </a:spcAft>
            </a:pPr>
            <a:fld id="{E2B244AC-D018-4E14-B55F-4E56C461D3F6}" type="slidenum">
              <a:rPr lang="en-GB" altLang="en-US" smtClean="0">
                <a:solidFill>
                  <a:prstClr val="white">
                    <a:tint val="75000"/>
                  </a:prstClr>
                </a:solidFill>
                <a:cs typeface="Arial" panose="020B0604020202020204" pitchFamily="34" charset="0"/>
              </a:rPr>
              <a:pPr fontAlgn="base">
                <a:spcBef>
                  <a:spcPct val="0"/>
                </a:spcBef>
                <a:spcAft>
                  <a:spcPct val="0"/>
                </a:spcAft>
              </a:pPr>
              <a:t>‹#›</a:t>
            </a:fld>
            <a:endParaRPr lang="en-GB" altLang="en-US" smtClean="0">
              <a:solidFill>
                <a:prstClr val="white">
                  <a:tint val="75000"/>
                </a:prstClr>
              </a:solidFill>
              <a:cs typeface="Arial" panose="020B0604020202020204" pitchFamily="34" charset="0"/>
            </a:endParaRPr>
          </a:p>
        </p:txBody>
      </p:sp>
    </p:spTree>
    <p:extLst>
      <p:ext uri="{BB962C8B-B14F-4D97-AF65-F5344CB8AC3E}">
        <p14:creationId xmlns:p14="http://schemas.microsoft.com/office/powerpoint/2010/main" val="1054876518"/>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fld id="{40E40341-4E08-44BB-9334-30031AC6BB09}" type="datetimeFigureOut">
              <a:rPr lang="en-GB" smtClean="0">
                <a:solidFill>
                  <a:prstClr val="white">
                    <a:tint val="75000"/>
                  </a:prstClr>
                </a:solidFill>
              </a:rPr>
              <a:pPr>
                <a:defRPr/>
              </a:pPr>
              <a:t>30/09/2016</a:t>
            </a:fld>
            <a:endParaRPr lang="en-GB">
              <a:solidFill>
                <a:prstClr val="white">
                  <a:tint val="75000"/>
                </a:prstClr>
              </a:solidFill>
            </a:endParaRPr>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GB">
              <a:solidFill>
                <a:prstClr val="white">
                  <a:tint val="75000"/>
                </a:prstClr>
              </a:solidFill>
            </a:endParaRPr>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fontAlgn="base">
              <a:spcBef>
                <a:spcPct val="0"/>
              </a:spcBef>
              <a:spcAft>
                <a:spcPct val="0"/>
              </a:spcAft>
            </a:pPr>
            <a:fld id="{E2B244AC-D018-4E14-B55F-4E56C461D3F6}" type="slidenum">
              <a:rPr lang="en-GB" altLang="en-US" smtClean="0">
                <a:solidFill>
                  <a:prstClr val="white">
                    <a:tint val="75000"/>
                  </a:prstClr>
                </a:solidFill>
                <a:cs typeface="Arial" panose="020B0604020202020204" pitchFamily="34" charset="0"/>
              </a:rPr>
              <a:pPr fontAlgn="base">
                <a:spcBef>
                  <a:spcPct val="0"/>
                </a:spcBef>
                <a:spcAft>
                  <a:spcPct val="0"/>
                </a:spcAft>
              </a:pPr>
              <a:t>‹#›</a:t>
            </a:fld>
            <a:endParaRPr lang="en-GB" altLang="en-US" smtClean="0">
              <a:solidFill>
                <a:prstClr val="white">
                  <a:tint val="75000"/>
                </a:prstClr>
              </a:solidFill>
              <a:cs typeface="Arial" panose="020B0604020202020204" pitchFamily="34" charset="0"/>
            </a:endParaRPr>
          </a:p>
        </p:txBody>
      </p:sp>
    </p:spTree>
    <p:extLst>
      <p:ext uri="{BB962C8B-B14F-4D97-AF65-F5344CB8AC3E}">
        <p14:creationId xmlns:p14="http://schemas.microsoft.com/office/powerpoint/2010/main" val="3075442425"/>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alexander.scott@uwtsd.ac.uk" TargetMode="External"/><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12192000" cy="3154710"/>
          </a:xfrm>
          <a:prstGeom prst="rect">
            <a:avLst/>
          </a:prstGeom>
          <a:noFill/>
        </p:spPr>
        <p:txBody>
          <a:bodyPr wrap="square" lIns="1371600" tIns="457200" rIns="1371600" bIns="457200" rtlCol="0">
            <a:spAutoFit/>
          </a:bodyPr>
          <a:lstStyle/>
          <a:p>
            <a:r>
              <a:rPr lang="en-GB" sz="3200" b="1" dirty="0"/>
              <a:t>AHSK5004 </a:t>
            </a:r>
            <a:r>
              <a:rPr lang="en-GB" sz="3200" b="1" dirty="0" smtClean="0"/>
              <a:t> Theory</a:t>
            </a:r>
            <a:r>
              <a:rPr lang="en-GB" sz="3200" b="1" dirty="0"/>
              <a:t>, Methods and Practice: </a:t>
            </a:r>
            <a:r>
              <a:rPr lang="en-GB" sz="3200" b="1" dirty="0" smtClean="0"/>
              <a:t> </a:t>
            </a:r>
          </a:p>
          <a:p>
            <a:r>
              <a:rPr lang="en-GB" sz="3200" b="1" dirty="0" smtClean="0"/>
              <a:t>Critical Perspectives (</a:t>
            </a:r>
            <a:r>
              <a:rPr lang="en-GB" sz="3200" b="1" dirty="0"/>
              <a:t>History and Medieval </a:t>
            </a:r>
            <a:r>
              <a:rPr lang="en-GB" sz="3200" b="1" dirty="0" smtClean="0"/>
              <a:t>Studies)</a:t>
            </a:r>
          </a:p>
          <a:p>
            <a:r>
              <a:rPr lang="en-GB" sz="3200" b="1" dirty="0" smtClean="0"/>
              <a:t>Introduction to the Module</a:t>
            </a:r>
            <a:endParaRPr lang="en-GB" sz="3200" b="1" dirty="0"/>
          </a:p>
          <a:p>
            <a:endParaRPr lang="en-US" sz="1600" dirty="0"/>
          </a:p>
          <a:p>
            <a:r>
              <a:rPr lang="en-GB" sz="1600" b="1" dirty="0"/>
              <a:t> </a:t>
            </a:r>
            <a:endParaRPr lang="en-US" sz="1600" dirty="0"/>
          </a:p>
          <a:p>
            <a:pPr marL="342900" indent="-342900">
              <a:buFontTx/>
              <a:buAutoNum type="arabicPeriod"/>
            </a:pPr>
            <a:endParaRPr lang="en-GB" sz="1700" dirty="0">
              <a:solidFill>
                <a:prstClr val="white"/>
              </a:solidFill>
            </a:endParaRPr>
          </a:p>
        </p:txBody>
      </p:sp>
      <p:pic>
        <p:nvPicPr>
          <p:cNvPr id="3" name="Picture 2"/>
          <p:cNvPicPr>
            <a:picLocks noChangeAspect="1"/>
          </p:cNvPicPr>
          <p:nvPr/>
        </p:nvPicPr>
        <p:blipFill>
          <a:blip r:embed="rId2"/>
          <a:stretch>
            <a:fillRect/>
          </a:stretch>
        </p:blipFill>
        <p:spPr>
          <a:xfrm>
            <a:off x="1328515" y="2106041"/>
            <a:ext cx="4767485" cy="3621338"/>
          </a:xfrm>
          <a:prstGeom prst="rect">
            <a:avLst/>
          </a:prstGeom>
        </p:spPr>
      </p:pic>
      <p:sp>
        <p:nvSpPr>
          <p:cNvPr id="6" name="Rectangle 2"/>
          <p:cNvSpPr>
            <a:spLocks noChangeArrowheads="1"/>
          </p:cNvSpPr>
          <p:nvPr/>
        </p:nvSpPr>
        <p:spPr bwMode="auto">
          <a:xfrm>
            <a:off x="-6696758" y="5851503"/>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r" defTabSz="914400" rtl="0" eaLnBrk="0" fontAlgn="base" latinLnBrk="0" hangingPunct="0">
              <a:lnSpc>
                <a:spcPct val="100000"/>
              </a:lnSpc>
              <a:spcBef>
                <a:spcPct val="0"/>
              </a:spcBef>
              <a:spcAft>
                <a:spcPct val="0"/>
              </a:spcAft>
              <a:buClrTx/>
              <a:buSzTx/>
              <a:buFontTx/>
              <a:buNone/>
              <a:tabLst/>
            </a:pPr>
            <a:r>
              <a:rPr kumimoji="0" lang="en-GB" altLang="en-US" sz="1100" b="0" i="1"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Salvador Dali, ‘The Persistence of Memory’ </a:t>
            </a:r>
            <a:r>
              <a:rPr kumimoji="0" lang="en-GB" altLang="en-US" sz="1100"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(1932)</a:t>
            </a:r>
            <a:endParaRPr kumimoji="0" lang="en-GB" altLang="en-US" sz="1800" b="0" i="0" u="none" strike="noStrike" cap="none" normalizeH="0" baseline="0" dirty="0" smtClean="0">
              <a:ln>
                <a:noFill/>
              </a:ln>
              <a:solidFill>
                <a:schemeClr val="tx1"/>
              </a:solidFill>
              <a:effectLst/>
              <a:latin typeface="Arial" panose="020B0604020202020204" pitchFamily="34" charset="0"/>
            </a:endParaRPr>
          </a:p>
        </p:txBody>
      </p:sp>
      <p:sp>
        <p:nvSpPr>
          <p:cNvPr id="7" name="AutoShape 3" descr="https://upload.wikimedia.org/wikipedia/en/d/dd/The_Persistence_of_Memory.jpg"/>
          <p:cNvSpPr>
            <a:spLocks noChangeAspect="1" noChangeArrowheads="1"/>
          </p:cNvSpPr>
          <p:nvPr/>
        </p:nvSpPr>
        <p:spPr bwMode="auto">
          <a:xfrm>
            <a:off x="0" y="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rot="0" vert="horz" wrap="square" lIns="91440" tIns="45720" rIns="91440" bIns="45720" anchor="t" anchorCtr="0" upright="1">
            <a:noAutofit/>
          </a:bodyPr>
          <a:lstStyle/>
          <a:p>
            <a:endParaRPr lang="en-US"/>
          </a:p>
        </p:txBody>
      </p:sp>
      <p:sp>
        <p:nvSpPr>
          <p:cNvPr id="8" name="Rectangle 3"/>
          <p:cNvSpPr>
            <a:spLocks noChangeArrowheads="1"/>
          </p:cNvSpPr>
          <p:nvPr/>
        </p:nvSpPr>
        <p:spPr bwMode="auto">
          <a:xfrm>
            <a:off x="0" y="7620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9" name="Rectangle 8"/>
          <p:cNvSpPr/>
          <p:nvPr/>
        </p:nvSpPr>
        <p:spPr>
          <a:xfrm>
            <a:off x="6513342" y="2194782"/>
            <a:ext cx="4786923" cy="2308324"/>
          </a:xfrm>
          <a:prstGeom prst="rect">
            <a:avLst/>
          </a:prstGeom>
        </p:spPr>
        <p:txBody>
          <a:bodyPr wrap="square">
            <a:spAutoFit/>
          </a:bodyPr>
          <a:lstStyle/>
          <a:p>
            <a:pPr algn="just"/>
            <a:r>
              <a:rPr lang="en-GB" dirty="0" smtClean="0">
                <a:effectLst/>
                <a:latin typeface="Calibri" panose="020F0502020204030204" pitchFamily="34" charset="0"/>
                <a:ea typeface="Calibri" panose="020F0502020204030204" pitchFamily="34" charset="0"/>
                <a:cs typeface="Times New Roman" panose="02020603050405020304" pitchFamily="18" charset="0"/>
              </a:rPr>
              <a:t>Module convenor: </a:t>
            </a:r>
            <a:endParaRPr lang="en-US" sz="1400" dirty="0" smtClean="0">
              <a:effectLst/>
              <a:latin typeface="Calibri" panose="020F0502020204030204" pitchFamily="34" charset="0"/>
              <a:ea typeface="Calibri" panose="020F0502020204030204" pitchFamily="34" charset="0"/>
              <a:cs typeface="Times New Roman" panose="02020603050405020304" pitchFamily="18" charset="0"/>
            </a:endParaRPr>
          </a:p>
          <a:p>
            <a:pPr algn="just"/>
            <a:r>
              <a:rPr lang="en-GB" dirty="0" smtClean="0">
                <a:effectLst/>
                <a:latin typeface="Calibri" panose="020F0502020204030204" pitchFamily="34" charset="0"/>
                <a:ea typeface="Calibri" panose="020F0502020204030204" pitchFamily="34" charset="0"/>
                <a:cs typeface="Times New Roman" panose="02020603050405020304" pitchFamily="18" charset="0"/>
              </a:rPr>
              <a:t>Alexander Scott (</a:t>
            </a:r>
            <a:r>
              <a:rPr lang="en-GB" u="sng" dirty="0" smtClean="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3"/>
              </a:rPr>
              <a:t>alexander.scott@uwtsd.ac.uk</a:t>
            </a:r>
            <a:r>
              <a:rPr lang="en-GB" dirty="0" smtClean="0">
                <a:effectLst/>
                <a:latin typeface="Calibri" panose="020F0502020204030204" pitchFamily="34" charset="0"/>
                <a:ea typeface="Calibri" panose="020F0502020204030204" pitchFamily="34" charset="0"/>
                <a:cs typeface="Times New Roman" panose="02020603050405020304" pitchFamily="18" charset="0"/>
              </a:rPr>
              <a:t>)</a:t>
            </a:r>
            <a:endParaRPr lang="en-US" sz="1400" dirty="0" smtClean="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dirty="0" smtClean="0">
              <a:effectLst/>
              <a:latin typeface="Calibri" panose="020F0502020204030204" pitchFamily="34" charset="0"/>
              <a:ea typeface="Calibri" panose="020F0502020204030204" pitchFamily="34" charset="0"/>
              <a:cs typeface="Times New Roman" panose="02020603050405020304" pitchFamily="18" charset="0"/>
            </a:endParaRPr>
          </a:p>
          <a:p>
            <a:pPr algn="just"/>
            <a:r>
              <a:rPr lang="en-GB" dirty="0" smtClean="0">
                <a:effectLst/>
                <a:latin typeface="Calibri" panose="020F0502020204030204" pitchFamily="34" charset="0"/>
                <a:ea typeface="Calibri" panose="020F0502020204030204" pitchFamily="34" charset="0"/>
                <a:cs typeface="Times New Roman" panose="02020603050405020304" pitchFamily="18" charset="0"/>
              </a:rPr>
              <a:t>Module tutors: </a:t>
            </a:r>
            <a:endParaRPr lang="en-US" sz="1400" dirty="0" smtClean="0">
              <a:effectLst/>
              <a:latin typeface="Calibri" panose="020F0502020204030204" pitchFamily="34" charset="0"/>
              <a:ea typeface="Calibri" panose="020F0502020204030204" pitchFamily="34" charset="0"/>
              <a:cs typeface="Times New Roman" panose="02020603050405020304" pitchFamily="18" charset="0"/>
            </a:endParaRPr>
          </a:p>
          <a:p>
            <a:pPr algn="just"/>
            <a:r>
              <a:rPr lang="en-GB" dirty="0" smtClean="0">
                <a:effectLst/>
                <a:latin typeface="Calibri" panose="020F0502020204030204" pitchFamily="34" charset="0"/>
                <a:ea typeface="Calibri" panose="020F0502020204030204" pitchFamily="34" charset="0"/>
                <a:cs typeface="Times New Roman" panose="02020603050405020304" pitchFamily="18" charset="0"/>
              </a:rPr>
              <a:t>Alexander Scott, Lester Mason, Harriett Webster, Janet Burton</a:t>
            </a:r>
            <a:endParaRPr lang="en-US" sz="1400" dirty="0" smtClean="0">
              <a:effectLst/>
              <a:latin typeface="Calibri" panose="020F0502020204030204" pitchFamily="34" charset="0"/>
              <a:ea typeface="Calibri" panose="020F0502020204030204" pitchFamily="34" charset="0"/>
              <a:cs typeface="Times New Roman" panose="02020603050405020304" pitchFamily="18" charset="0"/>
            </a:endParaRPr>
          </a:p>
          <a:p>
            <a:pPr algn="r"/>
            <a:r>
              <a:rPr lang="en-GB" dirty="0" smtClean="0">
                <a:effectLst/>
                <a:latin typeface="Calibri" panose="020F0502020204030204" pitchFamily="34" charset="0"/>
                <a:ea typeface="Calibri" panose="020F0502020204030204" pitchFamily="34" charset="0"/>
                <a:cs typeface="Times New Roman" panose="02020603050405020304" pitchFamily="18" charset="0"/>
              </a:rPr>
              <a:t> </a:t>
            </a:r>
            <a:endParaRPr lang="en-US" sz="1400" dirty="0" smtClean="0">
              <a:effectLst/>
              <a:latin typeface="Calibri" panose="020F0502020204030204" pitchFamily="34" charset="0"/>
              <a:ea typeface="Calibri" panose="020F0502020204030204" pitchFamily="34" charset="0"/>
              <a:cs typeface="Times New Roman" panose="02020603050405020304" pitchFamily="18" charset="0"/>
            </a:endParaRPr>
          </a:p>
          <a:p>
            <a:r>
              <a:rPr lang="en-GB" dirty="0" smtClean="0">
                <a:effectLst/>
                <a:latin typeface="Calibri" panose="020F0502020204030204" pitchFamily="34" charset="0"/>
                <a:ea typeface="Calibri" panose="020F0502020204030204" pitchFamily="34" charset="0"/>
                <a:cs typeface="Times New Roman" panose="02020603050405020304" pitchFamily="18" charset="0"/>
              </a:rPr>
              <a:t>Lecture: </a:t>
            </a:r>
            <a:r>
              <a:rPr lang="en-GB" b="1" dirty="0" smtClean="0">
                <a:effectLst/>
                <a:latin typeface="Calibri" panose="020F0502020204030204" pitchFamily="34" charset="0"/>
                <a:ea typeface="Calibri" panose="020F0502020204030204" pitchFamily="34" charset="0"/>
                <a:cs typeface="Times New Roman" panose="02020603050405020304" pitchFamily="18" charset="0"/>
              </a:rPr>
              <a:t>Monday, 3pm-6pm (Arts Building 01)</a:t>
            </a:r>
            <a:endParaRPr lang="en-US" dirty="0"/>
          </a:p>
        </p:txBody>
      </p:sp>
    </p:spTree>
    <p:extLst>
      <p:ext uri="{BB962C8B-B14F-4D97-AF65-F5344CB8AC3E}">
        <p14:creationId xmlns:p14="http://schemas.microsoft.com/office/powerpoint/2010/main" val="242300799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900" y="263527"/>
            <a:ext cx="12280900" cy="1325563"/>
          </a:xfrm>
        </p:spPr>
        <p:txBody>
          <a:bodyPr/>
          <a:lstStyle/>
          <a:p>
            <a:pPr algn="ctr"/>
            <a:r>
              <a:rPr lang="en-GB" b="1" dirty="0" smtClean="0">
                <a:solidFill>
                  <a:srgbClr val="FFFF00"/>
                </a:solidFill>
              </a:rPr>
              <a:t>AHSK5004 </a:t>
            </a:r>
            <a:br>
              <a:rPr lang="en-GB" b="1" dirty="0" smtClean="0">
                <a:solidFill>
                  <a:srgbClr val="FFFF00"/>
                </a:solidFill>
              </a:rPr>
            </a:br>
            <a:r>
              <a:rPr lang="en-GB" b="1" dirty="0" smtClean="0">
                <a:solidFill>
                  <a:srgbClr val="FFFF00"/>
                </a:solidFill>
              </a:rPr>
              <a:t>Principles and Aims</a:t>
            </a:r>
            <a:endParaRPr lang="en-US" b="1" dirty="0">
              <a:solidFill>
                <a:srgbClr val="FFFF00"/>
              </a:solidFill>
            </a:endParaRPr>
          </a:p>
        </p:txBody>
      </p:sp>
      <p:sp>
        <p:nvSpPr>
          <p:cNvPr id="3" name="Content Placeholder 2"/>
          <p:cNvSpPr>
            <a:spLocks noGrp="1"/>
          </p:cNvSpPr>
          <p:nvPr>
            <p:ph idx="1"/>
          </p:nvPr>
        </p:nvSpPr>
        <p:spPr>
          <a:xfrm>
            <a:off x="0" y="1830390"/>
            <a:ext cx="12192000" cy="4351338"/>
          </a:xfrm>
        </p:spPr>
        <p:txBody>
          <a:bodyPr lIns="1097280" rIns="1097280">
            <a:normAutofit fontScale="92500" lnSpcReduction="20000"/>
          </a:bodyPr>
          <a:lstStyle/>
          <a:p>
            <a:pPr algn="just"/>
            <a:r>
              <a:rPr lang="en-GB" dirty="0" smtClean="0"/>
              <a:t>Equip students with practical</a:t>
            </a:r>
            <a:r>
              <a:rPr lang="en-GB" dirty="0"/>
              <a:t>, conceptual, theoretical and methodological techniques requisite for study at Levels 5 and 6. </a:t>
            </a:r>
            <a:endParaRPr lang="en-GB" dirty="0" smtClean="0"/>
          </a:p>
          <a:p>
            <a:pPr algn="just"/>
            <a:r>
              <a:rPr lang="en-GB" dirty="0" smtClean="0"/>
              <a:t>Introduce to key methods</a:t>
            </a:r>
            <a:r>
              <a:rPr lang="en-GB" dirty="0"/>
              <a:t>, </a:t>
            </a:r>
            <a:r>
              <a:rPr lang="en-GB" dirty="0" smtClean="0"/>
              <a:t>approaches, ideas, theories and theorists</a:t>
            </a:r>
          </a:p>
          <a:p>
            <a:pPr algn="just"/>
            <a:r>
              <a:rPr lang="en-GB" dirty="0" smtClean="0"/>
              <a:t>Prepare students for Level </a:t>
            </a:r>
            <a:r>
              <a:rPr lang="en-GB" dirty="0"/>
              <a:t>6 dissertation </a:t>
            </a:r>
            <a:r>
              <a:rPr lang="en-GB" dirty="0" smtClean="0"/>
              <a:t>work (assessment </a:t>
            </a:r>
            <a:r>
              <a:rPr lang="en-GB" dirty="0"/>
              <a:t>tasks students with developing an independent research </a:t>
            </a:r>
            <a:r>
              <a:rPr lang="en-GB" dirty="0" smtClean="0"/>
              <a:t>project). </a:t>
            </a:r>
            <a:endParaRPr lang="en-US" dirty="0"/>
          </a:p>
          <a:p>
            <a:pPr algn="just"/>
            <a:r>
              <a:rPr lang="en-GB" dirty="0" smtClean="0"/>
              <a:t>Encourage students to </a:t>
            </a:r>
            <a:r>
              <a:rPr lang="en-GB" dirty="0"/>
              <a:t>‘take ownership’ of their </a:t>
            </a:r>
            <a:r>
              <a:rPr lang="en-GB" dirty="0" smtClean="0"/>
              <a:t>studies</a:t>
            </a:r>
          </a:p>
          <a:p>
            <a:pPr algn="just"/>
            <a:r>
              <a:rPr lang="en-GB" dirty="0" smtClean="0"/>
              <a:t>Encourage students to think reflexively about their discipline and studies </a:t>
            </a:r>
          </a:p>
          <a:p>
            <a:pPr algn="just"/>
            <a:r>
              <a:rPr lang="en-GB" dirty="0" smtClean="0"/>
              <a:t>Encourage students  </a:t>
            </a:r>
            <a:r>
              <a:rPr lang="en-GB" dirty="0"/>
              <a:t>think critically about the ways in which history is written and </a:t>
            </a:r>
            <a:r>
              <a:rPr lang="en-GB" dirty="0" smtClean="0"/>
              <a:t>practiced</a:t>
            </a:r>
          </a:p>
          <a:p>
            <a:pPr algn="just"/>
            <a:r>
              <a:rPr lang="en-GB" dirty="0" smtClean="0"/>
              <a:t>Provide </a:t>
            </a:r>
            <a:r>
              <a:rPr lang="en-GB" b="1" dirty="0" smtClean="0"/>
              <a:t>“</a:t>
            </a:r>
            <a:r>
              <a:rPr lang="en-GB" b="1" dirty="0">
                <a:solidFill>
                  <a:srgbClr val="FFFF00"/>
                </a:solidFill>
              </a:rPr>
              <a:t>an explicit analysis of why the history you are getting is the one you are getting and why you are getting it in the way you </a:t>
            </a:r>
            <a:r>
              <a:rPr lang="en-GB" b="1" dirty="0" smtClean="0">
                <a:solidFill>
                  <a:srgbClr val="FFFF00"/>
                </a:solidFill>
              </a:rPr>
              <a:t>are</a:t>
            </a:r>
            <a:r>
              <a:rPr lang="en-GB" b="1" dirty="0" smtClean="0"/>
              <a:t>” </a:t>
            </a:r>
            <a:r>
              <a:rPr lang="en-GB" dirty="0" smtClean="0"/>
              <a:t>(Keith Jenkins)</a:t>
            </a:r>
            <a:endParaRPr lang="en-US" dirty="0"/>
          </a:p>
        </p:txBody>
      </p:sp>
    </p:spTree>
    <p:extLst>
      <p:ext uri="{BB962C8B-B14F-4D97-AF65-F5344CB8AC3E}">
        <p14:creationId xmlns:p14="http://schemas.microsoft.com/office/powerpoint/2010/main" val="386238116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862575" y="553689"/>
            <a:ext cx="8487537" cy="5832648"/>
          </a:xfrm>
        </p:spPr>
        <p:txBody>
          <a:bodyPr>
            <a:noAutofit/>
          </a:bodyPr>
          <a:lstStyle/>
          <a:p>
            <a:pPr marL="0" indent="0">
              <a:buNone/>
            </a:pPr>
            <a:r>
              <a:rPr lang="en-GB" sz="2400" b="1" u="sng" dirty="0"/>
              <a:t>LECTURES:</a:t>
            </a:r>
            <a:endParaRPr lang="en-US" sz="2400" dirty="0"/>
          </a:p>
          <a:p>
            <a:pPr marL="0" indent="0">
              <a:buNone/>
            </a:pPr>
            <a:endParaRPr lang="en-US" sz="2400" dirty="0" smtClean="0"/>
          </a:p>
          <a:p>
            <a:pPr marL="0" indent="0" algn="just">
              <a:buNone/>
            </a:pPr>
            <a:r>
              <a:rPr lang="en-US" sz="2400" dirty="0" smtClean="0"/>
              <a:t>The </a:t>
            </a:r>
            <a:r>
              <a:rPr lang="en-US" sz="2400" dirty="0"/>
              <a:t>main contact hours for the module consist of a </a:t>
            </a:r>
            <a:r>
              <a:rPr lang="en-US" sz="2400" dirty="0" smtClean="0"/>
              <a:t>three-hour session </a:t>
            </a:r>
            <a:r>
              <a:rPr lang="en-US" sz="2400" dirty="0"/>
              <a:t>which takes place on </a:t>
            </a:r>
            <a:r>
              <a:rPr lang="en-US" sz="2400" b="1" dirty="0"/>
              <a:t>Mondays, 3pm-6pm (Arts Building 01)</a:t>
            </a:r>
            <a:r>
              <a:rPr lang="en-US" sz="2400" dirty="0"/>
              <a:t>. In practice, though, this time will be </a:t>
            </a:r>
            <a:r>
              <a:rPr lang="en-US" sz="2400" dirty="0" smtClean="0"/>
              <a:t>divided </a:t>
            </a:r>
            <a:r>
              <a:rPr lang="en-US" sz="2400" dirty="0" err="1" smtClean="0"/>
              <a:t>betwen</a:t>
            </a:r>
            <a:r>
              <a:rPr lang="en-US" sz="2400" dirty="0" smtClean="0"/>
              <a:t>:</a:t>
            </a:r>
          </a:p>
          <a:p>
            <a:pPr marL="0" indent="0" algn="just">
              <a:buNone/>
            </a:pPr>
            <a:endParaRPr lang="en-US" sz="2400" dirty="0" smtClean="0"/>
          </a:p>
          <a:p>
            <a:pPr lvl="0" algn="just"/>
            <a:r>
              <a:rPr lang="en-US" sz="2400" dirty="0" smtClean="0"/>
              <a:t>Two </a:t>
            </a:r>
            <a:r>
              <a:rPr lang="en-US" sz="2400" dirty="0"/>
              <a:t>hours of discussion (2pm-5pm</a:t>
            </a:r>
            <a:r>
              <a:rPr lang="en-US" sz="2400" dirty="0" smtClean="0"/>
              <a:t>)*</a:t>
            </a:r>
          </a:p>
          <a:p>
            <a:pPr marL="0" lvl="0" indent="0" algn="just">
              <a:buNone/>
            </a:pPr>
            <a:r>
              <a:rPr lang="en-GB" sz="2400" i="1" dirty="0" smtClean="0"/>
              <a:t>Overseen by AS and previous week’s lecturer </a:t>
            </a:r>
            <a:r>
              <a:rPr lang="en-GB" sz="1400" i="1" dirty="0" smtClean="0"/>
              <a:t>(subject to availability)</a:t>
            </a:r>
            <a:endParaRPr lang="en-US" sz="1400" i="1" dirty="0" smtClean="0"/>
          </a:p>
          <a:p>
            <a:pPr lvl="0" algn="just"/>
            <a:endParaRPr lang="en-US" sz="2400" dirty="0"/>
          </a:p>
          <a:p>
            <a:pPr lvl="0" algn="just"/>
            <a:r>
              <a:rPr lang="en-US" sz="2400" dirty="0"/>
              <a:t>A one-hour lecture on a particular topic/theme (5pm-6pm</a:t>
            </a:r>
            <a:r>
              <a:rPr lang="en-US" sz="2400" dirty="0" smtClean="0"/>
              <a:t>)*</a:t>
            </a:r>
          </a:p>
          <a:p>
            <a:pPr marL="0" lvl="0" indent="0" algn="just">
              <a:buNone/>
            </a:pPr>
            <a:r>
              <a:rPr lang="en-GB" sz="2400" i="1" dirty="0" smtClean="0"/>
              <a:t>Delivered by either AS, LM, JB or HW </a:t>
            </a:r>
            <a:endParaRPr lang="en-US" sz="2400" i="1" dirty="0"/>
          </a:p>
          <a:p>
            <a:pPr marL="0" indent="0" algn="r">
              <a:buNone/>
            </a:pPr>
            <a:r>
              <a:rPr lang="en-US" sz="2400" dirty="0" smtClean="0"/>
              <a:t>* </a:t>
            </a:r>
            <a:r>
              <a:rPr lang="en-US" sz="2400" b="1" u="sng" dirty="0"/>
              <a:t>break-time will also be allocated</a:t>
            </a:r>
            <a:endParaRPr lang="en-US" sz="2400" dirty="0"/>
          </a:p>
          <a:p>
            <a:pPr marL="0" indent="0">
              <a:buNone/>
            </a:pPr>
            <a:r>
              <a:rPr lang="en-GB" sz="2100" b="1" dirty="0" smtClean="0">
                <a:solidFill>
                  <a:srgbClr val="FFFF00"/>
                </a:solidFill>
              </a:rPr>
              <a:t>.</a:t>
            </a:r>
            <a:endParaRPr lang="en-GB" sz="2100" b="1" dirty="0">
              <a:solidFill>
                <a:srgbClr val="FFFF00"/>
              </a:solidFill>
            </a:endParaRPr>
          </a:p>
          <a:p>
            <a:pPr marL="457200" lvl="1" indent="0" algn="just">
              <a:buNone/>
            </a:pPr>
            <a:endParaRPr lang="en-GB" sz="2100" b="1" dirty="0">
              <a:solidFill>
                <a:srgbClr val="FFFF00"/>
              </a:solidFill>
            </a:endParaRPr>
          </a:p>
        </p:txBody>
      </p:sp>
    </p:spTree>
    <p:extLst>
      <p:ext uri="{BB962C8B-B14F-4D97-AF65-F5344CB8AC3E}">
        <p14:creationId xmlns:p14="http://schemas.microsoft.com/office/powerpoint/2010/main" val="17272612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862575" y="553689"/>
            <a:ext cx="8487537" cy="5832648"/>
          </a:xfrm>
        </p:spPr>
        <p:txBody>
          <a:bodyPr>
            <a:noAutofit/>
          </a:bodyPr>
          <a:lstStyle/>
          <a:p>
            <a:pPr marL="0" indent="0">
              <a:buNone/>
            </a:pPr>
            <a:r>
              <a:rPr lang="en-GB" sz="2400" b="1" u="sng" dirty="0"/>
              <a:t>LECTURES:</a:t>
            </a:r>
            <a:endParaRPr lang="en-US" sz="2400" dirty="0"/>
          </a:p>
          <a:p>
            <a:pPr marL="0" indent="0" algn="r">
              <a:buNone/>
            </a:pPr>
            <a:r>
              <a:rPr lang="en-GB" sz="2400" dirty="0" smtClean="0"/>
              <a:t>Thematic units</a:t>
            </a:r>
            <a:endParaRPr lang="en-GB" sz="2100" b="1" dirty="0" smtClean="0">
              <a:solidFill>
                <a:srgbClr val="FFFF00"/>
              </a:solidFill>
            </a:endParaRPr>
          </a:p>
          <a:p>
            <a:pPr lvl="0"/>
            <a:r>
              <a:rPr lang="en-GB" b="1" dirty="0">
                <a:solidFill>
                  <a:srgbClr val="FFFF00"/>
                </a:solidFill>
              </a:rPr>
              <a:t>What is History? </a:t>
            </a:r>
            <a:r>
              <a:rPr lang="en-GB" b="1" dirty="0"/>
              <a:t>AS</a:t>
            </a:r>
            <a:endParaRPr lang="en-US" dirty="0"/>
          </a:p>
          <a:p>
            <a:pPr lvl="0"/>
            <a:r>
              <a:rPr lang="en-GB" b="1" dirty="0">
                <a:solidFill>
                  <a:srgbClr val="FFFF00"/>
                </a:solidFill>
              </a:rPr>
              <a:t>Marxism </a:t>
            </a:r>
            <a:r>
              <a:rPr lang="en-GB" b="1" dirty="0"/>
              <a:t>AS</a:t>
            </a:r>
            <a:endParaRPr lang="en-US" dirty="0"/>
          </a:p>
          <a:p>
            <a:pPr lvl="0"/>
            <a:r>
              <a:rPr lang="en-GB" b="1" dirty="0" err="1">
                <a:solidFill>
                  <a:srgbClr val="FFFF00"/>
                </a:solidFill>
              </a:rPr>
              <a:t>Microhistory</a:t>
            </a:r>
            <a:r>
              <a:rPr lang="en-GB" b="1" dirty="0">
                <a:solidFill>
                  <a:srgbClr val="FFFF00"/>
                </a:solidFill>
              </a:rPr>
              <a:t> </a:t>
            </a:r>
            <a:r>
              <a:rPr lang="en-GB" b="1" dirty="0"/>
              <a:t>HW</a:t>
            </a:r>
            <a:endParaRPr lang="en-US" dirty="0"/>
          </a:p>
          <a:p>
            <a:pPr lvl="0"/>
            <a:r>
              <a:rPr lang="en-GB" b="1" dirty="0">
                <a:solidFill>
                  <a:srgbClr val="FFFF00"/>
                </a:solidFill>
              </a:rPr>
              <a:t>Memory </a:t>
            </a:r>
            <a:r>
              <a:rPr lang="en-GB" b="1" dirty="0"/>
              <a:t>LM</a:t>
            </a:r>
          </a:p>
          <a:p>
            <a:r>
              <a:rPr lang="en-GB" b="1" dirty="0" smtClean="0">
                <a:solidFill>
                  <a:srgbClr val="FFFF00"/>
                </a:solidFill>
              </a:rPr>
              <a:t>Gender </a:t>
            </a:r>
            <a:r>
              <a:rPr lang="en-GB" b="1" dirty="0"/>
              <a:t>JB</a:t>
            </a:r>
            <a:endParaRPr lang="en-US" dirty="0"/>
          </a:p>
          <a:p>
            <a:pPr lvl="0"/>
            <a:r>
              <a:rPr lang="en-GB" b="1" dirty="0" smtClean="0">
                <a:solidFill>
                  <a:srgbClr val="FFFF00"/>
                </a:solidFill>
              </a:rPr>
              <a:t>Empire </a:t>
            </a:r>
            <a:r>
              <a:rPr lang="en-GB" b="1" dirty="0"/>
              <a:t>LM</a:t>
            </a:r>
            <a:endParaRPr lang="en-US" dirty="0"/>
          </a:p>
          <a:p>
            <a:r>
              <a:rPr lang="en-GB" b="1" dirty="0">
                <a:solidFill>
                  <a:srgbClr val="FFFF00"/>
                </a:solidFill>
              </a:rPr>
              <a:t>Environment </a:t>
            </a:r>
            <a:r>
              <a:rPr lang="en-GB" b="1" dirty="0"/>
              <a:t>JB</a:t>
            </a:r>
            <a:endParaRPr lang="en-US" dirty="0"/>
          </a:p>
          <a:p>
            <a:pPr lvl="0"/>
            <a:r>
              <a:rPr lang="en-GB" b="1" dirty="0" smtClean="0">
                <a:solidFill>
                  <a:srgbClr val="FFFF00"/>
                </a:solidFill>
              </a:rPr>
              <a:t>Literary </a:t>
            </a:r>
            <a:r>
              <a:rPr lang="en-GB" b="1" dirty="0">
                <a:solidFill>
                  <a:srgbClr val="FFFF00"/>
                </a:solidFill>
              </a:rPr>
              <a:t>Theory </a:t>
            </a:r>
            <a:r>
              <a:rPr lang="en-GB" b="1" dirty="0"/>
              <a:t>HW</a:t>
            </a:r>
            <a:endParaRPr lang="en-US" dirty="0"/>
          </a:p>
          <a:p>
            <a:pPr lvl="0"/>
            <a:r>
              <a:rPr lang="en-GB" b="1" dirty="0">
                <a:solidFill>
                  <a:srgbClr val="FFFF00"/>
                </a:solidFill>
              </a:rPr>
              <a:t>Postmodernism </a:t>
            </a:r>
            <a:r>
              <a:rPr lang="en-GB" b="1" dirty="0"/>
              <a:t>AS</a:t>
            </a:r>
            <a:endParaRPr lang="en-US" dirty="0"/>
          </a:p>
          <a:p>
            <a:pPr marL="0" lvl="0" indent="0">
              <a:buNone/>
            </a:pPr>
            <a:endParaRPr lang="en-US" sz="2400" dirty="0"/>
          </a:p>
          <a:p>
            <a:pPr marL="0" indent="0">
              <a:buNone/>
            </a:pPr>
            <a:endParaRPr lang="en-US" sz="2400" dirty="0" smtClean="0"/>
          </a:p>
        </p:txBody>
      </p:sp>
    </p:spTree>
    <p:extLst>
      <p:ext uri="{BB962C8B-B14F-4D97-AF65-F5344CB8AC3E}">
        <p14:creationId xmlns:p14="http://schemas.microsoft.com/office/powerpoint/2010/main" val="259445583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862575" y="553689"/>
            <a:ext cx="8487537" cy="5832648"/>
          </a:xfrm>
        </p:spPr>
        <p:txBody>
          <a:bodyPr>
            <a:noAutofit/>
          </a:bodyPr>
          <a:lstStyle/>
          <a:p>
            <a:pPr marL="0" indent="0">
              <a:buNone/>
            </a:pPr>
            <a:r>
              <a:rPr lang="en-GB" sz="2400" b="1" u="sng" dirty="0" smtClean="0"/>
              <a:t>LECTURES:</a:t>
            </a:r>
            <a:endParaRPr lang="en-US" sz="2400" dirty="0" smtClean="0"/>
          </a:p>
          <a:p>
            <a:pPr marL="0" marR="0" indent="0" algn="r">
              <a:spcBef>
                <a:spcPts val="0"/>
              </a:spcBef>
              <a:spcAft>
                <a:spcPts val="0"/>
              </a:spcAft>
              <a:buNone/>
            </a:pPr>
            <a:endParaRPr lang="en-GB" sz="2400" u="sng" dirty="0" smtClean="0">
              <a:latin typeface="Calibri" panose="020F0502020204030204" pitchFamily="34" charset="0"/>
              <a:ea typeface="Calibri" panose="020F0502020204030204" pitchFamily="34" charset="0"/>
              <a:cs typeface="Times New Roman" panose="02020603050405020304" pitchFamily="18" charset="0"/>
            </a:endParaRPr>
          </a:p>
          <a:p>
            <a:pPr marL="0" marR="0" indent="0" algn="r">
              <a:spcBef>
                <a:spcPts val="0"/>
              </a:spcBef>
              <a:spcAft>
                <a:spcPts val="0"/>
              </a:spcAft>
              <a:buNone/>
            </a:pPr>
            <a:r>
              <a:rPr lang="en-GB" sz="2400" u="sng" dirty="0" smtClean="0">
                <a:latin typeface="Calibri" panose="020F0502020204030204" pitchFamily="34" charset="0"/>
                <a:ea typeface="Calibri" panose="020F0502020204030204" pitchFamily="34" charset="0"/>
                <a:cs typeface="Times New Roman" panose="02020603050405020304" pitchFamily="18" charset="0"/>
              </a:rPr>
              <a:t>Week </a:t>
            </a:r>
            <a:r>
              <a:rPr lang="en-GB" sz="2400" u="sng" dirty="0">
                <a:latin typeface="Calibri" panose="020F0502020204030204" pitchFamily="34" charset="0"/>
                <a:ea typeface="Calibri" panose="020F0502020204030204" pitchFamily="34" charset="0"/>
                <a:cs typeface="Times New Roman" panose="02020603050405020304" pitchFamily="18" charset="0"/>
              </a:rPr>
              <a:t>1 (October 3)</a:t>
            </a:r>
            <a:endParaRPr lang="en-US" sz="2000" dirty="0">
              <a:latin typeface="Calibri" panose="020F0502020204030204" pitchFamily="34" charset="0"/>
              <a:ea typeface="Calibri" panose="020F0502020204030204" pitchFamily="34" charset="0"/>
              <a:cs typeface="Times New Roman" panose="02020603050405020304" pitchFamily="18" charset="0"/>
            </a:endParaRPr>
          </a:p>
          <a:p>
            <a:pPr marL="0" marR="0" indent="0" algn="just">
              <a:spcBef>
                <a:spcPts val="0"/>
              </a:spcBef>
              <a:spcAft>
                <a:spcPts val="0"/>
              </a:spcAft>
              <a:buNone/>
            </a:pPr>
            <a:r>
              <a:rPr lang="en-GB" sz="2400" b="1" dirty="0">
                <a:latin typeface="Calibri" panose="020F0502020204030204" pitchFamily="34" charset="0"/>
                <a:ea typeface="Calibri" panose="020F0502020204030204" pitchFamily="34" charset="0"/>
                <a:cs typeface="Times New Roman" panose="02020603050405020304" pitchFamily="18" charset="0"/>
              </a:rPr>
              <a:t>Introduction to Module</a:t>
            </a:r>
            <a:r>
              <a:rPr lang="en-GB" sz="2400" dirty="0">
                <a:latin typeface="Calibri" panose="020F0502020204030204" pitchFamily="34" charset="0"/>
                <a:ea typeface="Calibri" panose="020F0502020204030204" pitchFamily="34" charset="0"/>
                <a:cs typeface="Times New Roman" panose="02020603050405020304" pitchFamily="18" charset="0"/>
              </a:rPr>
              <a:t> (3pm–5pm) followed by </a:t>
            </a:r>
            <a:r>
              <a:rPr lang="en-GB" sz="2400" b="1" dirty="0">
                <a:solidFill>
                  <a:srgbClr val="0000FF"/>
                </a:solidFill>
                <a:latin typeface="Calibri" panose="020F0502020204030204" pitchFamily="34" charset="0"/>
                <a:ea typeface="Calibri" panose="020F0502020204030204" pitchFamily="34" charset="0"/>
                <a:cs typeface="Times New Roman" panose="02020603050405020304" pitchFamily="18" charset="0"/>
              </a:rPr>
              <a:t>What is History? </a:t>
            </a:r>
            <a:r>
              <a:rPr lang="en-GB" sz="2400" dirty="0">
                <a:latin typeface="Calibri" panose="020F0502020204030204" pitchFamily="34" charset="0"/>
                <a:ea typeface="Calibri" panose="020F0502020204030204" pitchFamily="34" charset="0"/>
                <a:cs typeface="Times New Roman" panose="02020603050405020304" pitchFamily="18" charset="0"/>
              </a:rPr>
              <a:t>lecture by Alex Scott (5pm–6pm)</a:t>
            </a:r>
            <a:endParaRPr lang="en-US" sz="2000" dirty="0">
              <a:latin typeface="Calibri" panose="020F0502020204030204" pitchFamily="34" charset="0"/>
              <a:ea typeface="Calibri" panose="020F0502020204030204" pitchFamily="34" charset="0"/>
              <a:cs typeface="Times New Roman" panose="02020603050405020304" pitchFamily="18" charset="0"/>
            </a:endParaRPr>
          </a:p>
          <a:p>
            <a:pPr marL="0" marR="0" indent="0" algn="r">
              <a:spcBef>
                <a:spcPts val="0"/>
              </a:spcBef>
              <a:spcAft>
                <a:spcPts val="0"/>
              </a:spcAft>
              <a:buNone/>
            </a:pPr>
            <a:r>
              <a:rPr lang="en-GB" sz="2400" u="sng" dirty="0">
                <a:latin typeface="Calibri" panose="020F0502020204030204" pitchFamily="34" charset="0"/>
                <a:ea typeface="Calibri" panose="020F0502020204030204" pitchFamily="34" charset="0"/>
                <a:cs typeface="Times New Roman" panose="02020603050405020304" pitchFamily="18" charset="0"/>
              </a:rPr>
              <a:t>Week 2 (October 10)</a:t>
            </a:r>
            <a:endParaRPr lang="en-US" sz="2000" dirty="0">
              <a:latin typeface="Calibri" panose="020F0502020204030204" pitchFamily="34" charset="0"/>
              <a:ea typeface="Calibri" panose="020F0502020204030204" pitchFamily="34" charset="0"/>
              <a:cs typeface="Times New Roman" panose="02020603050405020304" pitchFamily="18" charset="0"/>
            </a:endParaRPr>
          </a:p>
          <a:p>
            <a:pPr marL="0" marR="0" indent="0" algn="just">
              <a:spcBef>
                <a:spcPts val="0"/>
              </a:spcBef>
              <a:spcAft>
                <a:spcPts val="0"/>
              </a:spcAft>
              <a:buNone/>
            </a:pPr>
            <a:r>
              <a:rPr lang="en-GB" sz="2400" b="1" dirty="0">
                <a:solidFill>
                  <a:srgbClr val="0000FF"/>
                </a:solidFill>
                <a:latin typeface="Calibri" panose="020F0502020204030204" pitchFamily="34" charset="0"/>
                <a:ea typeface="Calibri" panose="020F0502020204030204" pitchFamily="34" charset="0"/>
                <a:cs typeface="Times New Roman" panose="02020603050405020304" pitchFamily="18" charset="0"/>
              </a:rPr>
              <a:t>What is History?</a:t>
            </a:r>
            <a:r>
              <a:rPr lang="en-GB" sz="2400" b="1" dirty="0">
                <a:solidFill>
                  <a:srgbClr val="FF0000"/>
                </a:solidFill>
                <a:latin typeface="Calibri" panose="020F0502020204030204" pitchFamily="34" charset="0"/>
                <a:ea typeface="Calibri" panose="020F0502020204030204" pitchFamily="34" charset="0"/>
                <a:cs typeface="Times New Roman" panose="02020603050405020304" pitchFamily="18" charset="0"/>
              </a:rPr>
              <a:t> </a:t>
            </a:r>
            <a:r>
              <a:rPr lang="en-GB" sz="2400" dirty="0">
                <a:latin typeface="Calibri" panose="020F0502020204030204" pitchFamily="34" charset="0"/>
                <a:ea typeface="Calibri" panose="020F0502020204030204" pitchFamily="34" charset="0"/>
                <a:cs typeface="Times New Roman" panose="02020603050405020304" pitchFamily="18" charset="0"/>
              </a:rPr>
              <a:t>discussion (3pm–5pm) followed by </a:t>
            </a:r>
            <a:r>
              <a:rPr lang="en-GB" sz="2400" b="1" dirty="0">
                <a:solidFill>
                  <a:srgbClr val="FF0000"/>
                </a:solidFill>
                <a:latin typeface="Calibri" panose="020F0502020204030204" pitchFamily="34" charset="0"/>
                <a:ea typeface="Calibri" panose="020F0502020204030204" pitchFamily="34" charset="0"/>
                <a:cs typeface="Times New Roman" panose="02020603050405020304" pitchFamily="18" charset="0"/>
              </a:rPr>
              <a:t>Marxism</a:t>
            </a:r>
            <a:r>
              <a:rPr lang="en-GB" sz="2400" b="1" dirty="0">
                <a:latin typeface="Calibri" panose="020F0502020204030204" pitchFamily="34" charset="0"/>
                <a:ea typeface="Calibri" panose="020F0502020204030204" pitchFamily="34" charset="0"/>
                <a:cs typeface="Times New Roman" panose="02020603050405020304" pitchFamily="18" charset="0"/>
              </a:rPr>
              <a:t> </a:t>
            </a:r>
            <a:r>
              <a:rPr lang="en-GB" sz="2400" dirty="0">
                <a:latin typeface="Calibri" panose="020F0502020204030204" pitchFamily="34" charset="0"/>
                <a:ea typeface="Calibri" panose="020F0502020204030204" pitchFamily="34" charset="0"/>
                <a:cs typeface="Times New Roman" panose="02020603050405020304" pitchFamily="18" charset="0"/>
              </a:rPr>
              <a:t>lecture by Alex Scott (5pm–6pm)</a:t>
            </a:r>
            <a:endParaRPr lang="en-US" sz="2000" dirty="0">
              <a:latin typeface="Calibri" panose="020F0502020204030204" pitchFamily="34" charset="0"/>
              <a:ea typeface="Calibri" panose="020F0502020204030204" pitchFamily="34" charset="0"/>
              <a:cs typeface="Times New Roman" panose="02020603050405020304" pitchFamily="18" charset="0"/>
            </a:endParaRPr>
          </a:p>
          <a:p>
            <a:pPr marL="0" marR="0" indent="0" algn="r">
              <a:spcBef>
                <a:spcPts val="0"/>
              </a:spcBef>
              <a:spcAft>
                <a:spcPts val="0"/>
              </a:spcAft>
              <a:buNone/>
            </a:pPr>
            <a:r>
              <a:rPr lang="en-GB" sz="2400" u="sng" dirty="0">
                <a:latin typeface="Calibri" panose="020F0502020204030204" pitchFamily="34" charset="0"/>
                <a:ea typeface="Calibri" panose="020F0502020204030204" pitchFamily="34" charset="0"/>
                <a:cs typeface="Times New Roman" panose="02020603050405020304" pitchFamily="18" charset="0"/>
              </a:rPr>
              <a:t>Week 3 (October 17)</a:t>
            </a:r>
            <a:endParaRPr lang="en-US" sz="2000" dirty="0">
              <a:latin typeface="Calibri" panose="020F0502020204030204" pitchFamily="34" charset="0"/>
              <a:ea typeface="Calibri" panose="020F0502020204030204" pitchFamily="34" charset="0"/>
              <a:cs typeface="Times New Roman" panose="02020603050405020304" pitchFamily="18" charset="0"/>
            </a:endParaRPr>
          </a:p>
          <a:p>
            <a:pPr marL="0" marR="0" indent="0" algn="just">
              <a:spcBef>
                <a:spcPts val="0"/>
              </a:spcBef>
              <a:spcAft>
                <a:spcPts val="0"/>
              </a:spcAft>
              <a:buNone/>
            </a:pPr>
            <a:r>
              <a:rPr lang="en-GB" sz="2400" b="1" dirty="0">
                <a:solidFill>
                  <a:srgbClr val="FF0000"/>
                </a:solidFill>
                <a:latin typeface="Calibri" panose="020F0502020204030204" pitchFamily="34" charset="0"/>
                <a:ea typeface="Calibri" panose="020F0502020204030204" pitchFamily="34" charset="0"/>
                <a:cs typeface="Times New Roman" panose="02020603050405020304" pitchFamily="18" charset="0"/>
              </a:rPr>
              <a:t>Marxism </a:t>
            </a:r>
            <a:r>
              <a:rPr lang="en-GB" sz="2400" dirty="0">
                <a:latin typeface="Calibri" panose="020F0502020204030204" pitchFamily="34" charset="0"/>
                <a:ea typeface="Calibri" panose="020F0502020204030204" pitchFamily="34" charset="0"/>
                <a:cs typeface="Times New Roman" panose="02020603050405020304" pitchFamily="18" charset="0"/>
              </a:rPr>
              <a:t>discussion (3pm–5pm) followed by </a:t>
            </a:r>
            <a:r>
              <a:rPr lang="en-GB" sz="2400" b="1" dirty="0" err="1">
                <a:solidFill>
                  <a:srgbClr val="0000FF"/>
                </a:solidFill>
                <a:latin typeface="Calibri" panose="020F0502020204030204" pitchFamily="34" charset="0"/>
                <a:ea typeface="Calibri" panose="020F0502020204030204" pitchFamily="34" charset="0"/>
                <a:cs typeface="Times New Roman" panose="02020603050405020304" pitchFamily="18" charset="0"/>
              </a:rPr>
              <a:t>Microhistory</a:t>
            </a:r>
            <a:r>
              <a:rPr lang="en-GB" sz="2400" b="1" dirty="0">
                <a:solidFill>
                  <a:srgbClr val="0000FF"/>
                </a:solidFill>
                <a:latin typeface="Calibri" panose="020F0502020204030204" pitchFamily="34" charset="0"/>
                <a:ea typeface="Calibri" panose="020F0502020204030204" pitchFamily="34" charset="0"/>
                <a:cs typeface="Times New Roman" panose="02020603050405020304" pitchFamily="18" charset="0"/>
              </a:rPr>
              <a:t> </a:t>
            </a:r>
            <a:r>
              <a:rPr lang="en-GB" sz="2400" dirty="0">
                <a:latin typeface="Calibri" panose="020F0502020204030204" pitchFamily="34" charset="0"/>
                <a:ea typeface="Calibri" panose="020F0502020204030204" pitchFamily="34" charset="0"/>
                <a:cs typeface="Times New Roman" panose="02020603050405020304" pitchFamily="18" charset="0"/>
              </a:rPr>
              <a:t>lecture by Harriett Webster (5pm–6pm)</a:t>
            </a:r>
            <a:endParaRPr lang="en-US" sz="2000" dirty="0">
              <a:latin typeface="Calibri" panose="020F0502020204030204" pitchFamily="34" charset="0"/>
              <a:ea typeface="Calibri" panose="020F0502020204030204" pitchFamily="34" charset="0"/>
              <a:cs typeface="Times New Roman" panose="02020603050405020304" pitchFamily="18" charset="0"/>
            </a:endParaRPr>
          </a:p>
          <a:p>
            <a:pPr marL="0" marR="0" indent="0" algn="r">
              <a:spcBef>
                <a:spcPts val="0"/>
              </a:spcBef>
              <a:spcAft>
                <a:spcPts val="0"/>
              </a:spcAft>
              <a:buNone/>
            </a:pPr>
            <a:r>
              <a:rPr lang="en-GB" sz="2400" u="sng" dirty="0">
                <a:latin typeface="Calibri" panose="020F0502020204030204" pitchFamily="34" charset="0"/>
                <a:ea typeface="Calibri" panose="020F0502020204030204" pitchFamily="34" charset="0"/>
                <a:cs typeface="Times New Roman" panose="02020603050405020304" pitchFamily="18" charset="0"/>
              </a:rPr>
              <a:t>Week 4 (October 24)</a:t>
            </a:r>
            <a:endParaRPr lang="en-US" sz="2000" dirty="0">
              <a:latin typeface="Calibri" panose="020F0502020204030204" pitchFamily="34" charset="0"/>
              <a:ea typeface="Calibri" panose="020F0502020204030204" pitchFamily="34" charset="0"/>
              <a:cs typeface="Times New Roman" panose="02020603050405020304" pitchFamily="18" charset="0"/>
            </a:endParaRPr>
          </a:p>
          <a:p>
            <a:pPr marL="0" marR="0" indent="0" algn="just">
              <a:spcBef>
                <a:spcPts val="0"/>
              </a:spcBef>
              <a:spcAft>
                <a:spcPts val="0"/>
              </a:spcAft>
              <a:buNone/>
            </a:pPr>
            <a:r>
              <a:rPr lang="en-GB" sz="2400" b="1" dirty="0" err="1">
                <a:solidFill>
                  <a:srgbClr val="0000FF"/>
                </a:solidFill>
                <a:latin typeface="Calibri" panose="020F0502020204030204" pitchFamily="34" charset="0"/>
                <a:ea typeface="Calibri" panose="020F0502020204030204" pitchFamily="34" charset="0"/>
                <a:cs typeface="Times New Roman" panose="02020603050405020304" pitchFamily="18" charset="0"/>
              </a:rPr>
              <a:t>Microhistory</a:t>
            </a:r>
            <a:r>
              <a:rPr lang="en-GB" sz="2400" b="1" dirty="0">
                <a:latin typeface="Calibri" panose="020F0502020204030204" pitchFamily="34" charset="0"/>
                <a:ea typeface="Calibri" panose="020F0502020204030204" pitchFamily="34" charset="0"/>
                <a:cs typeface="Times New Roman" panose="02020603050405020304" pitchFamily="18" charset="0"/>
              </a:rPr>
              <a:t> </a:t>
            </a:r>
            <a:r>
              <a:rPr lang="en-GB" sz="2400" dirty="0">
                <a:latin typeface="Calibri" panose="020F0502020204030204" pitchFamily="34" charset="0"/>
                <a:ea typeface="Calibri" panose="020F0502020204030204" pitchFamily="34" charset="0"/>
                <a:cs typeface="Times New Roman" panose="02020603050405020304" pitchFamily="18" charset="0"/>
              </a:rPr>
              <a:t>discussion (3pm–5pm) followed by </a:t>
            </a:r>
            <a:r>
              <a:rPr lang="en-GB" sz="2400" b="1" dirty="0">
                <a:solidFill>
                  <a:srgbClr val="FF0000"/>
                </a:solidFill>
                <a:latin typeface="Calibri" panose="020F0502020204030204" pitchFamily="34" charset="0"/>
                <a:ea typeface="Calibri" panose="020F0502020204030204" pitchFamily="34" charset="0"/>
                <a:cs typeface="Times New Roman" panose="02020603050405020304" pitchFamily="18" charset="0"/>
              </a:rPr>
              <a:t>Memory </a:t>
            </a:r>
            <a:r>
              <a:rPr lang="en-GB" sz="2400" dirty="0">
                <a:latin typeface="Calibri" panose="020F0502020204030204" pitchFamily="34" charset="0"/>
                <a:ea typeface="Calibri" panose="020F0502020204030204" pitchFamily="34" charset="0"/>
                <a:cs typeface="Times New Roman" panose="02020603050405020304" pitchFamily="18" charset="0"/>
              </a:rPr>
              <a:t>lecture by Lester Mason (5pm–6pm)</a:t>
            </a:r>
            <a:endParaRPr lang="en-US" sz="2000" dirty="0">
              <a:latin typeface="Calibri" panose="020F0502020204030204" pitchFamily="34" charset="0"/>
              <a:ea typeface="Calibri" panose="020F0502020204030204" pitchFamily="34" charset="0"/>
              <a:cs typeface="Times New Roman" panose="02020603050405020304" pitchFamily="18" charset="0"/>
            </a:endParaRPr>
          </a:p>
          <a:p>
            <a:pPr marL="0" marR="0" indent="0" algn="r">
              <a:spcBef>
                <a:spcPts val="0"/>
              </a:spcBef>
              <a:spcAft>
                <a:spcPts val="0"/>
              </a:spcAft>
              <a:buNone/>
            </a:pPr>
            <a:r>
              <a:rPr lang="en-GB" sz="2400" u="sng" dirty="0">
                <a:latin typeface="Calibri" panose="020F0502020204030204" pitchFamily="34" charset="0"/>
                <a:ea typeface="Calibri" panose="020F0502020204030204" pitchFamily="34" charset="0"/>
                <a:cs typeface="Times New Roman" panose="02020603050405020304" pitchFamily="18" charset="0"/>
              </a:rPr>
              <a:t>Week 5 (October 31)</a:t>
            </a:r>
            <a:endParaRPr lang="en-US" sz="2000" dirty="0">
              <a:latin typeface="Calibri" panose="020F0502020204030204" pitchFamily="34" charset="0"/>
              <a:ea typeface="Calibri" panose="020F0502020204030204" pitchFamily="34" charset="0"/>
              <a:cs typeface="Times New Roman" panose="02020603050405020304" pitchFamily="18" charset="0"/>
            </a:endParaRPr>
          </a:p>
          <a:p>
            <a:pPr marL="0" marR="0" indent="0" algn="just">
              <a:spcBef>
                <a:spcPts val="0"/>
              </a:spcBef>
              <a:spcAft>
                <a:spcPts val="0"/>
              </a:spcAft>
              <a:buNone/>
            </a:pPr>
            <a:r>
              <a:rPr lang="en-GB" sz="2400" b="1" dirty="0" smtClean="0">
                <a:solidFill>
                  <a:srgbClr val="FF0000"/>
                </a:solidFill>
                <a:latin typeface="Calibri" panose="020F0502020204030204" pitchFamily="34" charset="0"/>
                <a:ea typeface="Calibri" panose="020F0502020204030204" pitchFamily="34" charset="0"/>
                <a:cs typeface="Times New Roman" panose="02020603050405020304" pitchFamily="18" charset="0"/>
              </a:rPr>
              <a:t>Memory </a:t>
            </a:r>
            <a:r>
              <a:rPr lang="en-GB" sz="2400" dirty="0" smtClean="0">
                <a:latin typeface="Calibri" panose="020F0502020204030204" pitchFamily="34" charset="0"/>
                <a:ea typeface="Calibri" panose="020F0502020204030204" pitchFamily="34" charset="0"/>
                <a:cs typeface="Times New Roman" panose="02020603050405020304" pitchFamily="18" charset="0"/>
              </a:rPr>
              <a:t>discussion (3pm–5pm) followed by </a:t>
            </a:r>
            <a:r>
              <a:rPr lang="en-GB" sz="2400" b="1" dirty="0" smtClean="0">
                <a:solidFill>
                  <a:srgbClr val="0000FF"/>
                </a:solidFill>
                <a:latin typeface="Calibri" panose="020F0502020204030204" pitchFamily="34" charset="0"/>
                <a:ea typeface="Calibri" panose="020F0502020204030204" pitchFamily="34" charset="0"/>
                <a:cs typeface="Times New Roman" panose="02020603050405020304" pitchFamily="18" charset="0"/>
              </a:rPr>
              <a:t>Gender </a:t>
            </a:r>
            <a:r>
              <a:rPr lang="en-GB" sz="2400" dirty="0" smtClean="0">
                <a:latin typeface="Calibri" panose="020F0502020204030204" pitchFamily="34" charset="0"/>
                <a:ea typeface="Calibri" panose="020F0502020204030204" pitchFamily="34" charset="0"/>
                <a:cs typeface="Times New Roman" panose="02020603050405020304" pitchFamily="18" charset="0"/>
              </a:rPr>
              <a:t>lecture by Janet Burton (5pm–6pm)</a:t>
            </a:r>
            <a:endParaRPr lang="en-US" sz="20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31858406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862575" y="553689"/>
            <a:ext cx="8487537" cy="5832648"/>
          </a:xfrm>
        </p:spPr>
        <p:txBody>
          <a:bodyPr>
            <a:noAutofit/>
          </a:bodyPr>
          <a:lstStyle/>
          <a:p>
            <a:pPr marL="0" indent="0">
              <a:buNone/>
            </a:pPr>
            <a:r>
              <a:rPr lang="en-GB" sz="2400" b="1" u="sng" dirty="0" smtClean="0"/>
              <a:t>LECTURES:</a:t>
            </a:r>
            <a:endParaRPr lang="en-US" sz="2400" dirty="0" smtClean="0"/>
          </a:p>
          <a:p>
            <a:pPr marL="0" marR="0" indent="0" algn="r">
              <a:spcBef>
                <a:spcPts val="0"/>
              </a:spcBef>
              <a:spcAft>
                <a:spcPts val="0"/>
              </a:spcAft>
              <a:buNone/>
            </a:pPr>
            <a:r>
              <a:rPr lang="en-GB" sz="2400" u="sng" dirty="0" smtClean="0">
                <a:solidFill>
                  <a:srgbClr val="FFFF00"/>
                </a:solidFill>
                <a:latin typeface="Calibri" panose="020F0502020204030204" pitchFamily="34" charset="0"/>
                <a:ea typeface="Calibri" panose="020F0502020204030204" pitchFamily="34" charset="0"/>
                <a:cs typeface="Times New Roman" panose="02020603050405020304" pitchFamily="18" charset="0"/>
              </a:rPr>
              <a:t>Week 6 (November 7)</a:t>
            </a:r>
            <a:r>
              <a:rPr lang="en-GB" sz="2400" dirty="0" smtClean="0">
                <a:solidFill>
                  <a:srgbClr val="FFFF00"/>
                </a:solidFill>
                <a:latin typeface="Calibri" panose="020F0502020204030204" pitchFamily="34" charset="0"/>
                <a:ea typeface="Calibri" panose="020F0502020204030204" pitchFamily="34" charset="0"/>
                <a:cs typeface="Times New Roman" panose="02020603050405020304" pitchFamily="18" charset="0"/>
              </a:rPr>
              <a:t> Reading </a:t>
            </a:r>
            <a:r>
              <a:rPr lang="en-GB" sz="2400" dirty="0">
                <a:solidFill>
                  <a:srgbClr val="FFFF00"/>
                </a:solidFill>
                <a:latin typeface="Calibri" panose="020F0502020204030204" pitchFamily="34" charset="0"/>
                <a:ea typeface="Calibri" panose="020F0502020204030204" pitchFamily="34" charset="0"/>
                <a:cs typeface="Times New Roman" panose="02020603050405020304" pitchFamily="18" charset="0"/>
              </a:rPr>
              <a:t>week – no lecture</a:t>
            </a:r>
            <a:endParaRPr lang="en-US" sz="2000" dirty="0">
              <a:solidFill>
                <a:srgbClr val="FFFF00"/>
              </a:solidFill>
              <a:latin typeface="Calibri" panose="020F0502020204030204" pitchFamily="34" charset="0"/>
              <a:ea typeface="Calibri" panose="020F0502020204030204" pitchFamily="34" charset="0"/>
              <a:cs typeface="Times New Roman" panose="02020603050405020304" pitchFamily="18" charset="0"/>
            </a:endParaRPr>
          </a:p>
          <a:p>
            <a:pPr marL="0" marR="0" indent="0" algn="r">
              <a:spcBef>
                <a:spcPts val="0"/>
              </a:spcBef>
              <a:spcAft>
                <a:spcPts val="0"/>
              </a:spcAft>
              <a:buNone/>
            </a:pPr>
            <a:r>
              <a:rPr lang="en-GB" sz="2400" u="sng" dirty="0">
                <a:latin typeface="Calibri" panose="020F0502020204030204" pitchFamily="34" charset="0"/>
                <a:ea typeface="Calibri" panose="020F0502020204030204" pitchFamily="34" charset="0"/>
                <a:cs typeface="Times New Roman" panose="02020603050405020304" pitchFamily="18" charset="0"/>
              </a:rPr>
              <a:t>Week 7 (November 14)</a:t>
            </a:r>
            <a:endParaRPr lang="en-US" sz="2000" dirty="0">
              <a:latin typeface="Calibri" panose="020F0502020204030204" pitchFamily="34" charset="0"/>
              <a:ea typeface="Calibri" panose="020F0502020204030204" pitchFamily="34" charset="0"/>
              <a:cs typeface="Times New Roman" panose="02020603050405020304" pitchFamily="18" charset="0"/>
            </a:endParaRPr>
          </a:p>
          <a:p>
            <a:pPr marL="0" marR="0" indent="0" algn="just">
              <a:spcBef>
                <a:spcPts val="0"/>
              </a:spcBef>
              <a:spcAft>
                <a:spcPts val="0"/>
              </a:spcAft>
              <a:buNone/>
            </a:pPr>
            <a:r>
              <a:rPr lang="en-GB" sz="2400" b="1" dirty="0">
                <a:solidFill>
                  <a:srgbClr val="0000FF"/>
                </a:solidFill>
                <a:latin typeface="Calibri" panose="020F0502020204030204" pitchFamily="34" charset="0"/>
                <a:ea typeface="Calibri" panose="020F0502020204030204" pitchFamily="34" charset="0"/>
                <a:cs typeface="Times New Roman" panose="02020603050405020304" pitchFamily="18" charset="0"/>
              </a:rPr>
              <a:t>Gender</a:t>
            </a:r>
            <a:r>
              <a:rPr lang="en-GB" sz="2400" b="1" dirty="0">
                <a:latin typeface="Calibri" panose="020F0502020204030204" pitchFamily="34" charset="0"/>
                <a:ea typeface="Calibri" panose="020F0502020204030204" pitchFamily="34" charset="0"/>
                <a:cs typeface="Times New Roman" panose="02020603050405020304" pitchFamily="18" charset="0"/>
              </a:rPr>
              <a:t> </a:t>
            </a:r>
            <a:r>
              <a:rPr lang="en-GB" sz="2400" dirty="0">
                <a:latin typeface="Calibri" panose="020F0502020204030204" pitchFamily="34" charset="0"/>
                <a:ea typeface="Calibri" panose="020F0502020204030204" pitchFamily="34" charset="0"/>
                <a:cs typeface="Times New Roman" panose="02020603050405020304" pitchFamily="18" charset="0"/>
              </a:rPr>
              <a:t>discussion (3pm–5pm) followed by </a:t>
            </a:r>
            <a:r>
              <a:rPr lang="en-GB" sz="2400" b="1" dirty="0">
                <a:solidFill>
                  <a:srgbClr val="FF0000"/>
                </a:solidFill>
                <a:latin typeface="Calibri" panose="020F0502020204030204" pitchFamily="34" charset="0"/>
                <a:ea typeface="Calibri" panose="020F0502020204030204" pitchFamily="34" charset="0"/>
                <a:cs typeface="Times New Roman" panose="02020603050405020304" pitchFamily="18" charset="0"/>
              </a:rPr>
              <a:t>Empire</a:t>
            </a:r>
            <a:r>
              <a:rPr lang="en-GB" sz="2400" b="1" dirty="0">
                <a:latin typeface="Calibri" panose="020F0502020204030204" pitchFamily="34" charset="0"/>
                <a:ea typeface="Calibri" panose="020F0502020204030204" pitchFamily="34" charset="0"/>
                <a:cs typeface="Times New Roman" panose="02020603050405020304" pitchFamily="18" charset="0"/>
              </a:rPr>
              <a:t> </a:t>
            </a:r>
            <a:r>
              <a:rPr lang="en-GB" sz="2400" dirty="0">
                <a:latin typeface="Calibri" panose="020F0502020204030204" pitchFamily="34" charset="0"/>
                <a:ea typeface="Calibri" panose="020F0502020204030204" pitchFamily="34" charset="0"/>
                <a:cs typeface="Times New Roman" panose="02020603050405020304" pitchFamily="18" charset="0"/>
              </a:rPr>
              <a:t>lecture by Lester Mason (5pm–6pm)</a:t>
            </a:r>
            <a:endParaRPr lang="en-US" sz="2000" dirty="0">
              <a:latin typeface="Calibri" panose="020F0502020204030204" pitchFamily="34" charset="0"/>
              <a:ea typeface="Calibri" panose="020F0502020204030204" pitchFamily="34" charset="0"/>
              <a:cs typeface="Times New Roman" panose="02020603050405020304" pitchFamily="18" charset="0"/>
            </a:endParaRPr>
          </a:p>
          <a:p>
            <a:pPr marL="0" marR="0" indent="0" algn="r">
              <a:spcBef>
                <a:spcPts val="0"/>
              </a:spcBef>
              <a:spcAft>
                <a:spcPts val="0"/>
              </a:spcAft>
              <a:buNone/>
            </a:pPr>
            <a:r>
              <a:rPr lang="en-GB" sz="2400" u="sng" dirty="0">
                <a:latin typeface="Calibri" panose="020F0502020204030204" pitchFamily="34" charset="0"/>
                <a:ea typeface="Calibri" panose="020F0502020204030204" pitchFamily="34" charset="0"/>
                <a:cs typeface="Times New Roman" panose="02020603050405020304" pitchFamily="18" charset="0"/>
              </a:rPr>
              <a:t>Week 8 (November 21)</a:t>
            </a:r>
            <a:endParaRPr lang="en-US" sz="2000" dirty="0">
              <a:latin typeface="Calibri" panose="020F0502020204030204" pitchFamily="34" charset="0"/>
              <a:ea typeface="Calibri" panose="020F0502020204030204" pitchFamily="34" charset="0"/>
              <a:cs typeface="Times New Roman" panose="02020603050405020304" pitchFamily="18" charset="0"/>
            </a:endParaRPr>
          </a:p>
          <a:p>
            <a:pPr marL="0" marR="0" indent="0" algn="just">
              <a:spcBef>
                <a:spcPts val="0"/>
              </a:spcBef>
              <a:spcAft>
                <a:spcPts val="0"/>
              </a:spcAft>
              <a:buNone/>
            </a:pPr>
            <a:r>
              <a:rPr lang="en-GB" sz="2400" b="1" dirty="0">
                <a:solidFill>
                  <a:srgbClr val="FF0000"/>
                </a:solidFill>
                <a:latin typeface="Calibri" panose="020F0502020204030204" pitchFamily="34" charset="0"/>
                <a:ea typeface="Calibri" panose="020F0502020204030204" pitchFamily="34" charset="0"/>
                <a:cs typeface="Times New Roman" panose="02020603050405020304" pitchFamily="18" charset="0"/>
              </a:rPr>
              <a:t>Empire </a:t>
            </a:r>
            <a:r>
              <a:rPr lang="en-GB" sz="2400" dirty="0">
                <a:latin typeface="Calibri" panose="020F0502020204030204" pitchFamily="34" charset="0"/>
                <a:ea typeface="Calibri" panose="020F0502020204030204" pitchFamily="34" charset="0"/>
                <a:cs typeface="Times New Roman" panose="02020603050405020304" pitchFamily="18" charset="0"/>
              </a:rPr>
              <a:t>discussion (3pm–5pm) followed by </a:t>
            </a:r>
            <a:r>
              <a:rPr lang="en-GB" sz="2400" b="1" dirty="0">
                <a:solidFill>
                  <a:srgbClr val="0000FF"/>
                </a:solidFill>
                <a:latin typeface="Calibri" panose="020F0502020204030204" pitchFamily="34" charset="0"/>
                <a:ea typeface="Calibri" panose="020F0502020204030204" pitchFamily="34" charset="0"/>
                <a:cs typeface="Times New Roman" panose="02020603050405020304" pitchFamily="18" charset="0"/>
              </a:rPr>
              <a:t>Environment</a:t>
            </a:r>
            <a:r>
              <a:rPr lang="en-GB" sz="2400" b="1" dirty="0">
                <a:latin typeface="Calibri" panose="020F0502020204030204" pitchFamily="34" charset="0"/>
                <a:ea typeface="Calibri" panose="020F0502020204030204" pitchFamily="34" charset="0"/>
                <a:cs typeface="Times New Roman" panose="02020603050405020304" pitchFamily="18" charset="0"/>
              </a:rPr>
              <a:t> </a:t>
            </a:r>
            <a:r>
              <a:rPr lang="en-GB" sz="2400" dirty="0">
                <a:latin typeface="Calibri" panose="020F0502020204030204" pitchFamily="34" charset="0"/>
                <a:ea typeface="Calibri" panose="020F0502020204030204" pitchFamily="34" charset="0"/>
                <a:cs typeface="Times New Roman" panose="02020603050405020304" pitchFamily="18" charset="0"/>
              </a:rPr>
              <a:t>lecture by Janet Burton (5pm–6pm)</a:t>
            </a:r>
            <a:endParaRPr lang="en-US" sz="2000" dirty="0">
              <a:latin typeface="Calibri" panose="020F0502020204030204" pitchFamily="34" charset="0"/>
              <a:ea typeface="Calibri" panose="020F0502020204030204" pitchFamily="34" charset="0"/>
              <a:cs typeface="Times New Roman" panose="02020603050405020304" pitchFamily="18" charset="0"/>
            </a:endParaRPr>
          </a:p>
          <a:p>
            <a:pPr marL="0" marR="0" indent="0" algn="r">
              <a:spcBef>
                <a:spcPts val="0"/>
              </a:spcBef>
              <a:spcAft>
                <a:spcPts val="0"/>
              </a:spcAft>
              <a:buNone/>
            </a:pPr>
            <a:r>
              <a:rPr lang="en-GB" sz="2400" u="sng" dirty="0">
                <a:latin typeface="Calibri" panose="020F0502020204030204" pitchFamily="34" charset="0"/>
                <a:ea typeface="Calibri" panose="020F0502020204030204" pitchFamily="34" charset="0"/>
                <a:cs typeface="Times New Roman" panose="02020603050405020304" pitchFamily="18" charset="0"/>
              </a:rPr>
              <a:t>Week 9 (November 28)</a:t>
            </a:r>
            <a:endParaRPr lang="en-US" sz="2000" dirty="0">
              <a:latin typeface="Calibri" panose="020F0502020204030204" pitchFamily="34" charset="0"/>
              <a:ea typeface="Calibri" panose="020F0502020204030204" pitchFamily="34" charset="0"/>
              <a:cs typeface="Times New Roman" panose="02020603050405020304" pitchFamily="18" charset="0"/>
            </a:endParaRPr>
          </a:p>
          <a:p>
            <a:pPr marL="0" marR="0" indent="0" algn="just">
              <a:spcBef>
                <a:spcPts val="0"/>
              </a:spcBef>
              <a:spcAft>
                <a:spcPts val="0"/>
              </a:spcAft>
              <a:buNone/>
            </a:pPr>
            <a:r>
              <a:rPr lang="en-GB" sz="2400" b="1" dirty="0">
                <a:solidFill>
                  <a:srgbClr val="0000FF"/>
                </a:solidFill>
                <a:latin typeface="Calibri" panose="020F0502020204030204" pitchFamily="34" charset="0"/>
                <a:ea typeface="Calibri" panose="020F0502020204030204" pitchFamily="34" charset="0"/>
                <a:cs typeface="Times New Roman" panose="02020603050405020304" pitchFamily="18" charset="0"/>
              </a:rPr>
              <a:t>Environment</a:t>
            </a:r>
            <a:r>
              <a:rPr lang="en-GB" sz="2400" dirty="0">
                <a:solidFill>
                  <a:srgbClr val="0000FF"/>
                </a:solidFill>
                <a:latin typeface="Calibri" panose="020F0502020204030204" pitchFamily="34" charset="0"/>
                <a:ea typeface="Calibri" panose="020F0502020204030204" pitchFamily="34" charset="0"/>
                <a:cs typeface="Times New Roman" panose="02020603050405020304" pitchFamily="18" charset="0"/>
              </a:rPr>
              <a:t> </a:t>
            </a:r>
            <a:r>
              <a:rPr lang="en-GB" sz="2400" dirty="0">
                <a:latin typeface="Calibri" panose="020F0502020204030204" pitchFamily="34" charset="0"/>
                <a:ea typeface="Calibri" panose="020F0502020204030204" pitchFamily="34" charset="0"/>
                <a:cs typeface="Times New Roman" panose="02020603050405020304" pitchFamily="18" charset="0"/>
              </a:rPr>
              <a:t>discussion (3pm–5pm) followed by </a:t>
            </a:r>
            <a:r>
              <a:rPr lang="en-GB" sz="2400" b="1" dirty="0">
                <a:solidFill>
                  <a:srgbClr val="FF0000"/>
                </a:solidFill>
                <a:latin typeface="Calibri" panose="020F0502020204030204" pitchFamily="34" charset="0"/>
                <a:ea typeface="Calibri" panose="020F0502020204030204" pitchFamily="34" charset="0"/>
                <a:cs typeface="Times New Roman" panose="02020603050405020304" pitchFamily="18" charset="0"/>
              </a:rPr>
              <a:t>Literary Theory </a:t>
            </a:r>
            <a:r>
              <a:rPr lang="en-GB" sz="2400" dirty="0">
                <a:latin typeface="Calibri" panose="020F0502020204030204" pitchFamily="34" charset="0"/>
                <a:ea typeface="Calibri" panose="020F0502020204030204" pitchFamily="34" charset="0"/>
                <a:cs typeface="Times New Roman" panose="02020603050405020304" pitchFamily="18" charset="0"/>
              </a:rPr>
              <a:t>lecture by Harriett Webster (5pm–6pm)</a:t>
            </a:r>
            <a:endParaRPr lang="en-US" sz="2000" dirty="0">
              <a:latin typeface="Calibri" panose="020F0502020204030204" pitchFamily="34" charset="0"/>
              <a:ea typeface="Calibri" panose="020F0502020204030204" pitchFamily="34" charset="0"/>
              <a:cs typeface="Times New Roman" panose="02020603050405020304" pitchFamily="18" charset="0"/>
            </a:endParaRPr>
          </a:p>
          <a:p>
            <a:pPr marL="0" marR="0" indent="0" algn="r">
              <a:spcBef>
                <a:spcPts val="0"/>
              </a:spcBef>
              <a:spcAft>
                <a:spcPts val="0"/>
              </a:spcAft>
              <a:buNone/>
            </a:pPr>
            <a:r>
              <a:rPr lang="en-GB" sz="2400" u="sng" dirty="0">
                <a:latin typeface="Calibri" panose="020F0502020204030204" pitchFamily="34" charset="0"/>
                <a:ea typeface="Calibri" panose="020F0502020204030204" pitchFamily="34" charset="0"/>
                <a:cs typeface="Times New Roman" panose="02020603050405020304" pitchFamily="18" charset="0"/>
              </a:rPr>
              <a:t>Week 10 (December 3)</a:t>
            </a:r>
            <a:endParaRPr lang="en-US" sz="2000" dirty="0">
              <a:latin typeface="Calibri" panose="020F0502020204030204" pitchFamily="34" charset="0"/>
              <a:ea typeface="Calibri" panose="020F0502020204030204" pitchFamily="34" charset="0"/>
              <a:cs typeface="Times New Roman" panose="02020603050405020304" pitchFamily="18" charset="0"/>
            </a:endParaRPr>
          </a:p>
          <a:p>
            <a:pPr marL="0" marR="0" indent="0" algn="just">
              <a:spcBef>
                <a:spcPts val="0"/>
              </a:spcBef>
              <a:spcAft>
                <a:spcPts val="0"/>
              </a:spcAft>
              <a:buNone/>
            </a:pPr>
            <a:r>
              <a:rPr lang="en-GB" sz="2400" b="1" dirty="0">
                <a:solidFill>
                  <a:srgbClr val="FF0000"/>
                </a:solidFill>
                <a:latin typeface="Calibri" panose="020F0502020204030204" pitchFamily="34" charset="0"/>
                <a:ea typeface="Calibri" panose="020F0502020204030204" pitchFamily="34" charset="0"/>
                <a:cs typeface="Times New Roman" panose="02020603050405020304" pitchFamily="18" charset="0"/>
              </a:rPr>
              <a:t>Literary Theory </a:t>
            </a:r>
            <a:r>
              <a:rPr lang="en-GB" sz="2400" dirty="0">
                <a:latin typeface="Calibri" panose="020F0502020204030204" pitchFamily="34" charset="0"/>
                <a:ea typeface="Calibri" panose="020F0502020204030204" pitchFamily="34" charset="0"/>
                <a:cs typeface="Times New Roman" panose="02020603050405020304" pitchFamily="18" charset="0"/>
              </a:rPr>
              <a:t>discussion (3pm–5pm) followed by lecture by </a:t>
            </a:r>
            <a:r>
              <a:rPr lang="en-GB" sz="2400" b="1" dirty="0">
                <a:solidFill>
                  <a:srgbClr val="0000FF"/>
                </a:solidFill>
                <a:latin typeface="Calibri" panose="020F0502020204030204" pitchFamily="34" charset="0"/>
                <a:ea typeface="Calibri" panose="020F0502020204030204" pitchFamily="34" charset="0"/>
                <a:cs typeface="Times New Roman" panose="02020603050405020304" pitchFamily="18" charset="0"/>
              </a:rPr>
              <a:t>Postmodernism </a:t>
            </a:r>
            <a:r>
              <a:rPr lang="en-GB" sz="2400" dirty="0">
                <a:latin typeface="Calibri" panose="020F0502020204030204" pitchFamily="34" charset="0"/>
                <a:ea typeface="Calibri" panose="020F0502020204030204" pitchFamily="34" charset="0"/>
                <a:cs typeface="Times New Roman" panose="02020603050405020304" pitchFamily="18" charset="0"/>
              </a:rPr>
              <a:t>lecture by Alex Scott (5pm–6pm)</a:t>
            </a:r>
            <a:endParaRPr lang="en-US" sz="2000" dirty="0">
              <a:latin typeface="Calibri" panose="020F0502020204030204" pitchFamily="34" charset="0"/>
              <a:ea typeface="Calibri" panose="020F0502020204030204" pitchFamily="34" charset="0"/>
              <a:cs typeface="Times New Roman" panose="02020603050405020304" pitchFamily="18" charset="0"/>
            </a:endParaRPr>
          </a:p>
          <a:p>
            <a:pPr marL="0" marR="0" indent="0" algn="r">
              <a:spcBef>
                <a:spcPts val="0"/>
              </a:spcBef>
              <a:spcAft>
                <a:spcPts val="0"/>
              </a:spcAft>
              <a:buNone/>
            </a:pPr>
            <a:r>
              <a:rPr lang="en-GB" sz="2400" u="sng" dirty="0">
                <a:latin typeface="Calibri" panose="020F0502020204030204" pitchFamily="34" charset="0"/>
                <a:ea typeface="Calibri" panose="020F0502020204030204" pitchFamily="34" charset="0"/>
                <a:cs typeface="Times New Roman" panose="02020603050405020304" pitchFamily="18" charset="0"/>
              </a:rPr>
              <a:t>Week 11 (December 10)</a:t>
            </a:r>
            <a:endParaRPr lang="en-US" sz="2000" dirty="0">
              <a:latin typeface="Calibri" panose="020F0502020204030204" pitchFamily="34" charset="0"/>
              <a:ea typeface="Calibri" panose="020F0502020204030204" pitchFamily="34" charset="0"/>
              <a:cs typeface="Times New Roman" panose="02020603050405020304" pitchFamily="18" charset="0"/>
            </a:endParaRPr>
          </a:p>
          <a:p>
            <a:pPr marL="0" marR="0" indent="0" algn="just">
              <a:spcBef>
                <a:spcPts val="0"/>
              </a:spcBef>
              <a:spcAft>
                <a:spcPts val="0"/>
              </a:spcAft>
              <a:buNone/>
            </a:pPr>
            <a:r>
              <a:rPr lang="en-GB" sz="2400" b="1" dirty="0">
                <a:solidFill>
                  <a:srgbClr val="0000FF"/>
                </a:solidFill>
                <a:latin typeface="Calibri" panose="020F0502020204030204" pitchFamily="34" charset="0"/>
                <a:ea typeface="Calibri" panose="020F0502020204030204" pitchFamily="34" charset="0"/>
                <a:cs typeface="Times New Roman" panose="02020603050405020304" pitchFamily="18" charset="0"/>
              </a:rPr>
              <a:t>Postmodernism</a:t>
            </a:r>
            <a:r>
              <a:rPr lang="en-GB" sz="2400" b="1" dirty="0">
                <a:latin typeface="Calibri" panose="020F0502020204030204" pitchFamily="34" charset="0"/>
                <a:ea typeface="Calibri" panose="020F0502020204030204" pitchFamily="34" charset="0"/>
                <a:cs typeface="Times New Roman" panose="02020603050405020304" pitchFamily="18" charset="0"/>
              </a:rPr>
              <a:t> </a:t>
            </a:r>
            <a:r>
              <a:rPr lang="en-GB" sz="2400" dirty="0">
                <a:latin typeface="Calibri" panose="020F0502020204030204" pitchFamily="34" charset="0"/>
                <a:ea typeface="Calibri" panose="020F0502020204030204" pitchFamily="34" charset="0"/>
                <a:cs typeface="Times New Roman" panose="02020603050405020304" pitchFamily="18" charset="0"/>
              </a:rPr>
              <a:t>discussion (3pm–5pm) + time allocated for </a:t>
            </a:r>
            <a:r>
              <a:rPr lang="en-GB" sz="2400" b="1" dirty="0">
                <a:latin typeface="Calibri" panose="020F0502020204030204" pitchFamily="34" charset="0"/>
                <a:ea typeface="Calibri" panose="020F0502020204030204" pitchFamily="34" charset="0"/>
                <a:cs typeface="Times New Roman" panose="02020603050405020304" pitchFamily="18" charset="0"/>
              </a:rPr>
              <a:t>coursework discussions</a:t>
            </a:r>
            <a:endParaRPr lang="en-US" sz="20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06540662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862575" y="553689"/>
            <a:ext cx="8487537" cy="5832648"/>
          </a:xfrm>
        </p:spPr>
        <p:txBody>
          <a:bodyPr>
            <a:noAutofit/>
          </a:bodyPr>
          <a:lstStyle/>
          <a:p>
            <a:pPr marL="0" indent="0">
              <a:buNone/>
            </a:pPr>
            <a:r>
              <a:rPr lang="en-GB" sz="2400" b="1" u="sng" dirty="0"/>
              <a:t>READING AND OTHER PREPARATION:</a:t>
            </a:r>
            <a:endParaRPr lang="en-US" sz="2400" dirty="0"/>
          </a:p>
          <a:p>
            <a:pPr marL="0" indent="0">
              <a:buNone/>
            </a:pPr>
            <a:endParaRPr lang="en-GB" sz="2400" dirty="0" smtClean="0"/>
          </a:p>
          <a:p>
            <a:pPr marL="0" indent="0" algn="just">
              <a:buNone/>
            </a:pPr>
            <a:r>
              <a:rPr lang="en-GB" sz="2400" dirty="0" smtClean="0"/>
              <a:t>With </a:t>
            </a:r>
            <a:r>
              <a:rPr lang="en-GB" sz="2400" dirty="0"/>
              <a:t>the exception of Week 1, students are expected to complete a set of assigned readings and/or other activities in advance teaching sessions. Readings and preparation activities will be assigned during the 5pm–6pm lecture and then discussed in depth during the first two hours of the following week. These readings and preparatory exercises will be disseminated via Moodle.</a:t>
            </a:r>
            <a:endParaRPr lang="en-US" sz="2400" dirty="0"/>
          </a:p>
          <a:p>
            <a:pPr marL="0" indent="0">
              <a:buNone/>
            </a:pPr>
            <a:endParaRPr lang="en-US" sz="20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84414778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862575" y="553689"/>
            <a:ext cx="8487537" cy="5832648"/>
          </a:xfrm>
        </p:spPr>
        <p:txBody>
          <a:bodyPr>
            <a:noAutofit/>
          </a:bodyPr>
          <a:lstStyle/>
          <a:p>
            <a:pPr marL="0" indent="0">
              <a:buNone/>
            </a:pPr>
            <a:r>
              <a:rPr lang="en-GB" sz="2400" b="1" u="sng" dirty="0" smtClean="0"/>
              <a:t>ASSESSMENT:</a:t>
            </a:r>
            <a:endParaRPr lang="en-US" sz="2400" dirty="0"/>
          </a:p>
          <a:p>
            <a:pPr marL="0" indent="0">
              <a:buNone/>
            </a:pPr>
            <a:endParaRPr lang="en-GB" sz="2400" dirty="0" smtClean="0"/>
          </a:p>
          <a:p>
            <a:pPr marL="0" indent="0" algn="just">
              <a:buNone/>
            </a:pPr>
            <a:r>
              <a:rPr lang="en-GB" sz="2400" dirty="0" smtClean="0"/>
              <a:t>Assessment </a:t>
            </a:r>
            <a:r>
              <a:rPr lang="en-GB" sz="2400" dirty="0"/>
              <a:t>for the module is intended to familiarise students with the process of doing independent research. It thus consists of a detailed, </a:t>
            </a:r>
            <a:r>
              <a:rPr lang="en-GB" sz="2400" b="1" dirty="0"/>
              <a:t>extended essay plan </a:t>
            </a:r>
            <a:r>
              <a:rPr lang="en-GB" sz="2400" dirty="0"/>
              <a:t>which acts as preparation for final-year dissertations and/or independent projects.</a:t>
            </a:r>
            <a:endParaRPr lang="en-US" sz="2400" dirty="0"/>
          </a:p>
          <a:p>
            <a:pPr marL="0" indent="0" algn="just">
              <a:buNone/>
            </a:pPr>
            <a:r>
              <a:rPr lang="en-GB" sz="2400" dirty="0"/>
              <a:t>	</a:t>
            </a:r>
            <a:r>
              <a:rPr lang="en-GB" sz="2400" b="1" dirty="0"/>
              <a:t>Please note: </a:t>
            </a:r>
            <a:r>
              <a:rPr lang="en-GB" sz="2400" dirty="0"/>
              <a:t>students are instructed that they must write their extended essay </a:t>
            </a:r>
            <a:r>
              <a:rPr lang="en-GB" sz="2400" u="sng" dirty="0">
                <a:solidFill>
                  <a:srgbClr val="FFFF00"/>
                </a:solidFill>
              </a:rPr>
              <a:t>on a topic that is substantively </a:t>
            </a:r>
            <a:r>
              <a:rPr lang="en-GB" sz="2400" b="1" u="sng" dirty="0">
                <a:solidFill>
                  <a:srgbClr val="FFFF00"/>
                </a:solidFill>
              </a:rPr>
              <a:t>different</a:t>
            </a:r>
            <a:r>
              <a:rPr lang="en-GB" sz="2400" u="sng" dirty="0">
                <a:solidFill>
                  <a:srgbClr val="FFFF00"/>
                </a:solidFill>
              </a:rPr>
              <a:t> to the one that the write their eventual final-year dissertation on</a:t>
            </a:r>
            <a:r>
              <a:rPr lang="en-GB" sz="2400" dirty="0"/>
              <a:t>. This is to prevent self-plagiarism and duplication of coursework. This may therefore impact upon your decision of what to write about (i.e. you may wish to save a ‘passion project’ dissertation until the final year). Students should therefore enter dialogue with relevant members of staff before pursuing their extended essay.</a:t>
            </a:r>
            <a:endParaRPr lang="en-US" sz="2400" dirty="0"/>
          </a:p>
          <a:p>
            <a:pPr marL="0" indent="0">
              <a:buNone/>
            </a:pPr>
            <a:endParaRPr lang="en-US" sz="20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90934469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0"/>
            <a:ext cx="12192000" cy="6858000"/>
          </a:xfrm>
        </p:spPr>
        <p:txBody>
          <a:bodyPr lIns="914400" tIns="457200" rIns="914400" bIns="457200">
            <a:noAutofit/>
          </a:bodyPr>
          <a:lstStyle/>
          <a:p>
            <a:pPr marL="0" indent="0" algn="just">
              <a:lnSpc>
                <a:spcPct val="100000"/>
              </a:lnSpc>
              <a:spcBef>
                <a:spcPts val="0"/>
              </a:spcBef>
              <a:buNone/>
            </a:pPr>
            <a:r>
              <a:rPr lang="en-GB" sz="2400" b="1" u="sng" dirty="0" smtClean="0"/>
              <a:t>ASSESSMENT:</a:t>
            </a:r>
            <a:endParaRPr lang="en-US" sz="2400" dirty="0"/>
          </a:p>
          <a:p>
            <a:pPr marL="0" indent="0" algn="r">
              <a:lnSpc>
                <a:spcPct val="100000"/>
              </a:lnSpc>
              <a:spcBef>
                <a:spcPts val="0"/>
              </a:spcBef>
              <a:buNone/>
            </a:pPr>
            <a:r>
              <a:rPr lang="en-GB" sz="2400" b="1" dirty="0" smtClean="0"/>
              <a:t>Assessment </a:t>
            </a:r>
            <a:r>
              <a:rPr lang="en-GB" sz="2400" b="1" dirty="0"/>
              <a:t>Component 1 – 20% of module grade</a:t>
            </a:r>
            <a:endParaRPr lang="en-US" sz="2400" dirty="0"/>
          </a:p>
          <a:p>
            <a:pPr marL="0" indent="0" algn="r">
              <a:lnSpc>
                <a:spcPct val="100000"/>
              </a:lnSpc>
              <a:spcBef>
                <a:spcPts val="0"/>
              </a:spcBef>
              <a:buNone/>
            </a:pPr>
            <a:r>
              <a:rPr lang="en-GB" sz="2400" b="1" dirty="0"/>
              <a:t>Extended essay plan 1000 </a:t>
            </a:r>
            <a:r>
              <a:rPr lang="en-GB" sz="2400" b="1" dirty="0" smtClean="0"/>
              <a:t>words</a:t>
            </a:r>
            <a:endParaRPr lang="en-GB" sz="2400" dirty="0" smtClean="0">
              <a:latin typeface="Calibri" panose="020F0502020204030204" pitchFamily="34" charset="0"/>
              <a:ea typeface="Calibri" panose="020F0502020204030204" pitchFamily="34" charset="0"/>
              <a:cs typeface="Times New Roman" panose="02020603050405020304" pitchFamily="18" charset="0"/>
            </a:endParaRPr>
          </a:p>
          <a:p>
            <a:pPr marL="0" marR="0" indent="0" algn="just">
              <a:spcBef>
                <a:spcPts val="0"/>
              </a:spcBef>
              <a:spcAft>
                <a:spcPts val="0"/>
              </a:spcAft>
              <a:buNone/>
            </a:pPr>
            <a:endParaRPr lang="en-GB" sz="800" dirty="0">
              <a:latin typeface="Calibri" panose="020F0502020204030204" pitchFamily="34" charset="0"/>
              <a:ea typeface="Calibri" panose="020F0502020204030204" pitchFamily="34" charset="0"/>
              <a:cs typeface="Times New Roman" panose="02020603050405020304" pitchFamily="18" charset="0"/>
            </a:endParaRPr>
          </a:p>
          <a:p>
            <a:pPr marL="0" marR="0" indent="0" algn="just">
              <a:spcBef>
                <a:spcPts val="0"/>
              </a:spcBef>
              <a:spcAft>
                <a:spcPts val="0"/>
              </a:spcAft>
              <a:buNone/>
            </a:pPr>
            <a:r>
              <a:rPr lang="en-GB" sz="2200" dirty="0" smtClean="0">
                <a:latin typeface="Calibri" panose="020F0502020204030204" pitchFamily="34" charset="0"/>
                <a:ea typeface="Calibri" panose="020F0502020204030204" pitchFamily="34" charset="0"/>
                <a:cs typeface="Times New Roman" panose="02020603050405020304" pitchFamily="18" charset="0"/>
              </a:rPr>
              <a:t>Students </a:t>
            </a:r>
            <a:r>
              <a:rPr lang="en-GB" sz="2200" dirty="0">
                <a:latin typeface="Calibri" panose="020F0502020204030204" pitchFamily="34" charset="0"/>
                <a:ea typeface="Calibri" panose="020F0502020204030204" pitchFamily="34" charset="0"/>
                <a:cs typeface="Times New Roman" panose="02020603050405020304" pitchFamily="18" charset="0"/>
              </a:rPr>
              <a:t>will produce an abstract, detailed plan, and bibliography for an extended essay on a subject of their own choosing. The subject should be associated with one of the following topic areas: </a:t>
            </a:r>
            <a:endParaRPr lang="en-US" sz="2200" dirty="0">
              <a:latin typeface="Calibri" panose="020F0502020204030204" pitchFamily="34" charset="0"/>
              <a:ea typeface="Calibri" panose="020F0502020204030204" pitchFamily="34" charset="0"/>
              <a:cs typeface="Times New Roman" panose="02020603050405020304" pitchFamily="18" charset="0"/>
            </a:endParaRPr>
          </a:p>
          <a:p>
            <a:pPr marL="0" marR="0" lvl="0" indent="0" algn="just">
              <a:spcBef>
                <a:spcPts val="0"/>
              </a:spcBef>
              <a:spcAft>
                <a:spcPts val="0"/>
              </a:spcAft>
              <a:buNone/>
            </a:pPr>
            <a:endParaRPr lang="en-GB" sz="800" dirty="0" smtClean="0">
              <a:latin typeface="Calibri" panose="020F0502020204030204" pitchFamily="34" charset="0"/>
              <a:ea typeface="Calibri" panose="020F0502020204030204" pitchFamily="34" charset="0"/>
              <a:cs typeface="Times New Roman" panose="02020603050405020304" pitchFamily="18" charset="0"/>
            </a:endParaRPr>
          </a:p>
          <a:p>
            <a:pPr marL="0" marR="0" lvl="0" indent="0" algn="ctr">
              <a:spcBef>
                <a:spcPts val="0"/>
              </a:spcBef>
              <a:spcAft>
                <a:spcPts val="0"/>
              </a:spcAft>
              <a:buNone/>
            </a:pPr>
            <a:r>
              <a:rPr lang="en-GB" sz="2200" dirty="0" smtClean="0">
                <a:latin typeface="Calibri" panose="020F0502020204030204" pitchFamily="34" charset="0"/>
                <a:ea typeface="Calibri" panose="020F0502020204030204" pitchFamily="34" charset="0"/>
                <a:cs typeface="Times New Roman" panose="02020603050405020304" pitchFamily="18" charset="0"/>
              </a:rPr>
              <a:t>Empire		Place		Belief</a:t>
            </a:r>
            <a:endParaRPr lang="en-US" sz="2200" dirty="0">
              <a:latin typeface="Calibri" panose="020F0502020204030204" pitchFamily="34" charset="0"/>
              <a:ea typeface="Calibri" panose="020F0502020204030204" pitchFamily="34" charset="0"/>
              <a:cs typeface="Times New Roman" panose="02020603050405020304" pitchFamily="18" charset="0"/>
            </a:endParaRPr>
          </a:p>
          <a:p>
            <a:pPr marL="0" marR="0" lvl="0" indent="0" algn="ctr">
              <a:spcBef>
                <a:spcPts val="0"/>
              </a:spcBef>
              <a:spcAft>
                <a:spcPts val="0"/>
              </a:spcAft>
              <a:buNone/>
            </a:pPr>
            <a:r>
              <a:rPr lang="en-GB" sz="2200" dirty="0" smtClean="0">
                <a:latin typeface="Calibri" panose="020F0502020204030204" pitchFamily="34" charset="0"/>
                <a:ea typeface="Calibri" panose="020F0502020204030204" pitchFamily="34" charset="0"/>
                <a:cs typeface="Times New Roman" panose="02020603050405020304" pitchFamily="18" charset="0"/>
              </a:rPr>
              <a:t>Movement 	Conflict 	Gender</a:t>
            </a:r>
            <a:endParaRPr lang="en-US" sz="2200" dirty="0">
              <a:latin typeface="Calibri" panose="020F0502020204030204" pitchFamily="34" charset="0"/>
              <a:ea typeface="Calibri" panose="020F0502020204030204" pitchFamily="34" charset="0"/>
              <a:cs typeface="Times New Roman" panose="02020603050405020304" pitchFamily="18" charset="0"/>
            </a:endParaRPr>
          </a:p>
          <a:p>
            <a:pPr marL="0" marR="0" lvl="0" indent="0" algn="just">
              <a:spcBef>
                <a:spcPts val="0"/>
              </a:spcBef>
              <a:spcAft>
                <a:spcPts val="0"/>
              </a:spcAft>
              <a:buNone/>
            </a:pPr>
            <a:r>
              <a:rPr lang="en-GB" sz="2200" dirty="0" smtClean="0">
                <a:latin typeface="Calibri" panose="020F0502020204030204" pitchFamily="34" charset="0"/>
                <a:ea typeface="Calibri" panose="020F0502020204030204" pitchFamily="34" charset="0"/>
                <a:cs typeface="Times New Roman" panose="02020603050405020304" pitchFamily="18" charset="0"/>
              </a:rPr>
              <a:t>Environment</a:t>
            </a:r>
            <a:r>
              <a:rPr lang="en-GB" sz="2200" dirty="0">
                <a:latin typeface="Calibri" panose="020F0502020204030204" pitchFamily="34" charset="0"/>
                <a:ea typeface="Calibri" panose="020F0502020204030204" pitchFamily="34" charset="0"/>
                <a:cs typeface="Times New Roman" panose="02020603050405020304" pitchFamily="18" charset="0"/>
              </a:rPr>
              <a:t/>
            </a:r>
            <a:br>
              <a:rPr lang="en-GB" sz="2200" dirty="0">
                <a:latin typeface="Calibri" panose="020F0502020204030204" pitchFamily="34" charset="0"/>
                <a:ea typeface="Calibri" panose="020F0502020204030204" pitchFamily="34" charset="0"/>
                <a:cs typeface="Times New Roman" panose="02020603050405020304" pitchFamily="18" charset="0"/>
              </a:rPr>
            </a:br>
            <a:endParaRPr lang="en-GB" sz="2200" dirty="0" smtClean="0">
              <a:latin typeface="Calibri" panose="020F0502020204030204" pitchFamily="34" charset="0"/>
              <a:ea typeface="Calibri" panose="020F0502020204030204" pitchFamily="34" charset="0"/>
              <a:cs typeface="Times New Roman" panose="02020603050405020304" pitchFamily="18" charset="0"/>
            </a:endParaRPr>
          </a:p>
          <a:p>
            <a:pPr marL="0" marR="0" lvl="0" indent="0" algn="ctr">
              <a:spcBef>
                <a:spcPts val="0"/>
              </a:spcBef>
              <a:spcAft>
                <a:spcPts val="0"/>
              </a:spcAft>
              <a:buNone/>
            </a:pPr>
            <a:r>
              <a:rPr lang="en-GB" sz="2200" dirty="0" smtClean="0">
                <a:latin typeface="Calibri" panose="020F0502020204030204" pitchFamily="34" charset="0"/>
                <a:ea typeface="Calibri" panose="020F0502020204030204" pitchFamily="34" charset="0"/>
                <a:cs typeface="Times New Roman" panose="02020603050405020304" pitchFamily="18" charset="0"/>
              </a:rPr>
              <a:t>The </a:t>
            </a:r>
            <a:r>
              <a:rPr lang="en-GB" sz="2200" dirty="0">
                <a:latin typeface="Calibri" panose="020F0502020204030204" pitchFamily="34" charset="0"/>
                <a:ea typeface="Calibri" panose="020F0502020204030204" pitchFamily="34" charset="0"/>
                <a:cs typeface="Times New Roman" panose="02020603050405020304" pitchFamily="18" charset="0"/>
              </a:rPr>
              <a:t>plan should outline how the essay will </a:t>
            </a:r>
            <a:r>
              <a:rPr lang="en-GB" sz="2200" b="1" dirty="0">
                <a:solidFill>
                  <a:srgbClr val="FFFF00"/>
                </a:solidFill>
                <a:latin typeface="Calibri" panose="020F0502020204030204" pitchFamily="34" charset="0"/>
                <a:ea typeface="Calibri" panose="020F0502020204030204" pitchFamily="34" charset="0"/>
                <a:cs typeface="Times New Roman" panose="02020603050405020304" pitchFamily="18" charset="0"/>
              </a:rPr>
              <a:t>engage with one or more of the theoretical and methodological approaches covered in the lectures and workshops</a:t>
            </a:r>
            <a:r>
              <a:rPr lang="en-GB" sz="2200" dirty="0">
                <a:latin typeface="Calibri" panose="020F0502020204030204" pitchFamily="34" charset="0"/>
                <a:ea typeface="Calibri" panose="020F0502020204030204" pitchFamily="34" charset="0"/>
                <a:cs typeface="Times New Roman" panose="02020603050405020304" pitchFamily="18" charset="0"/>
              </a:rPr>
              <a:t>, and what body of primary source material will be used to support this. </a:t>
            </a:r>
            <a:endParaRPr lang="en-US" sz="2200" dirty="0">
              <a:latin typeface="Calibri" panose="020F0502020204030204" pitchFamily="34" charset="0"/>
              <a:ea typeface="Calibri" panose="020F0502020204030204" pitchFamily="34" charset="0"/>
              <a:cs typeface="Times New Roman" panose="02020603050405020304" pitchFamily="18" charset="0"/>
            </a:endParaRPr>
          </a:p>
          <a:p>
            <a:pPr marL="0" indent="0" algn="just">
              <a:buNone/>
            </a:pPr>
            <a:r>
              <a:rPr lang="en-GB" sz="2200" dirty="0">
                <a:latin typeface="Calibri" panose="020F0502020204030204" pitchFamily="34" charset="0"/>
                <a:ea typeface="Calibri" panose="020F0502020204030204" pitchFamily="34" charset="0"/>
                <a:cs typeface="Times New Roman" panose="02020603050405020304" pitchFamily="18" charset="0"/>
              </a:rPr>
              <a:t>	</a:t>
            </a:r>
            <a:r>
              <a:rPr lang="en-GB" sz="2200" dirty="0" smtClean="0">
                <a:latin typeface="Calibri" panose="020F0502020204030204" pitchFamily="34" charset="0"/>
                <a:ea typeface="Calibri" panose="020F0502020204030204" pitchFamily="34" charset="0"/>
                <a:cs typeface="Times New Roman" panose="02020603050405020304" pitchFamily="18" charset="0"/>
              </a:rPr>
              <a:t>This </a:t>
            </a:r>
            <a:r>
              <a:rPr lang="en-GB" sz="2200" dirty="0">
                <a:latin typeface="Calibri" panose="020F0502020204030204" pitchFamily="34" charset="0"/>
                <a:ea typeface="Calibri" panose="020F0502020204030204" pitchFamily="34" charset="0"/>
                <a:cs typeface="Times New Roman" panose="02020603050405020304" pitchFamily="18" charset="0"/>
              </a:rPr>
              <a:t>proposal is designed primarily to help you develop a more refined research proposal for your dissertation at the end of the second year. As </a:t>
            </a:r>
            <a:r>
              <a:rPr lang="en-GB" sz="2200" dirty="0" smtClean="0">
                <a:latin typeface="Calibri" panose="020F0502020204030204" pitchFamily="34" charset="0"/>
                <a:ea typeface="Calibri" panose="020F0502020204030204" pitchFamily="34" charset="0"/>
                <a:cs typeface="Times New Roman" panose="02020603050405020304" pitchFamily="18" charset="0"/>
              </a:rPr>
              <a:t>such, you </a:t>
            </a:r>
            <a:r>
              <a:rPr lang="en-GB" sz="2200" dirty="0">
                <a:latin typeface="Calibri" panose="020F0502020204030204" pitchFamily="34" charset="0"/>
                <a:ea typeface="Calibri" panose="020F0502020204030204" pitchFamily="34" charset="0"/>
                <a:cs typeface="Times New Roman" panose="02020603050405020304" pitchFamily="18" charset="0"/>
              </a:rPr>
              <a:t>should seek to look to how you might create a research proposal, how you would research the topic, which materials you would look to use, where you find those materials, and what conclusions you expect to reach as a result of your research</a:t>
            </a:r>
            <a:r>
              <a:rPr lang="en-GB" sz="2200" dirty="0" smtClean="0"/>
              <a:t>.</a:t>
            </a:r>
            <a:endParaRPr lang="en-US" sz="2200" dirty="0"/>
          </a:p>
          <a:p>
            <a:pPr marL="0" indent="0">
              <a:buNone/>
            </a:pPr>
            <a:endParaRPr lang="en-US" sz="2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09343437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862575" y="342674"/>
            <a:ext cx="8487537" cy="5832648"/>
          </a:xfrm>
        </p:spPr>
        <p:txBody>
          <a:bodyPr>
            <a:noAutofit/>
          </a:bodyPr>
          <a:lstStyle/>
          <a:p>
            <a:pPr marL="0" indent="0" algn="just">
              <a:buNone/>
            </a:pPr>
            <a:r>
              <a:rPr lang="en-GB" sz="2400" b="1" u="sng" dirty="0" smtClean="0"/>
              <a:t>ASSESSMENT:</a:t>
            </a:r>
            <a:endParaRPr lang="en-US" sz="2400" dirty="0"/>
          </a:p>
          <a:p>
            <a:pPr marL="0" indent="0" algn="r">
              <a:buNone/>
            </a:pPr>
            <a:r>
              <a:rPr lang="en-US" sz="2400" b="1" dirty="0" smtClean="0"/>
              <a:t>Assessment </a:t>
            </a:r>
            <a:r>
              <a:rPr lang="en-US" sz="2400" b="1" dirty="0"/>
              <a:t>Component 2 – 80% of module grade</a:t>
            </a:r>
            <a:endParaRPr lang="en-US" sz="2400" dirty="0"/>
          </a:p>
          <a:p>
            <a:pPr marL="0" indent="0" algn="r">
              <a:buNone/>
            </a:pPr>
            <a:r>
              <a:rPr lang="en-US" sz="2400" b="1" dirty="0"/>
              <a:t>Extended essay </a:t>
            </a:r>
            <a:r>
              <a:rPr lang="en-US" sz="2400" dirty="0"/>
              <a:t>based on independent research</a:t>
            </a:r>
            <a:r>
              <a:rPr lang="en-US" sz="2400" b="1" dirty="0"/>
              <a:t> – 4000 words</a:t>
            </a:r>
            <a:endParaRPr lang="en-US" sz="2400" dirty="0"/>
          </a:p>
          <a:p>
            <a:endParaRPr lang="en-US" sz="2400" dirty="0"/>
          </a:p>
          <a:p>
            <a:pPr marL="0" indent="0" algn="just">
              <a:buNone/>
            </a:pPr>
            <a:r>
              <a:rPr lang="en-US" sz="2400" dirty="0"/>
              <a:t>Students will attend a compulsory tutorial with the module </a:t>
            </a:r>
            <a:r>
              <a:rPr lang="en-GB" sz="2400" dirty="0"/>
              <a:t>convenor</a:t>
            </a:r>
            <a:r>
              <a:rPr lang="en-US" sz="2400" dirty="0"/>
              <a:t> and/or relevant members of lecture staff to discuss their extended essay plan. Based on these tutorials, and on written feedback related to their plan, students will be tasked with writing a 4000-word essay. Students will</a:t>
            </a:r>
            <a:r>
              <a:rPr lang="en-US" sz="2400" b="1" dirty="0"/>
              <a:t> devise their own topic </a:t>
            </a:r>
            <a:r>
              <a:rPr lang="en-US" sz="2400" dirty="0"/>
              <a:t>and study questions in consultation with members of staff. The onus is on students to come up with their own topic independently (albeit with advice from members of staff), and their assignment affords them an opportunity to pursue their own particular interests in-depth. This all acts as preparation for the type of skills which will then be harnessed in their final-year dissertation/independent project.</a:t>
            </a:r>
          </a:p>
          <a:p>
            <a:pPr marL="0" indent="0">
              <a:buNone/>
            </a:pPr>
            <a:endParaRPr lang="en-US" sz="2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196948494"/>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docProps/app.xml><?xml version="1.0" encoding="utf-8"?>
<Properties xmlns="http://schemas.openxmlformats.org/officeDocument/2006/extended-properties" xmlns:vt="http://schemas.openxmlformats.org/officeDocument/2006/docPropsVTypes">
  <TotalTime>107</TotalTime>
  <Words>815</Words>
  <Application>Microsoft Office PowerPoint</Application>
  <PresentationFormat>Widescreen</PresentationFormat>
  <Paragraphs>90</Paragraphs>
  <Slides>10</Slides>
  <Notes>0</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10</vt:i4>
      </vt:variant>
    </vt:vector>
  </HeadingPairs>
  <TitlesOfParts>
    <vt:vector size="16" baseType="lpstr">
      <vt:lpstr>Arial</vt:lpstr>
      <vt:lpstr>Calibri</vt:lpstr>
      <vt:lpstr>Calibri Light</vt:lpstr>
      <vt:lpstr>Times New Roman</vt:lpstr>
      <vt:lpstr>1_Office Theme</vt:lpstr>
      <vt:lpstr>Office Theme</vt:lpstr>
      <vt:lpstr>PowerPoint Presentation</vt:lpstr>
      <vt:lpstr>AHSK5004  Principles and Aims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 Scott</dc:creator>
  <cp:lastModifiedBy>Alexander Scott</cp:lastModifiedBy>
  <cp:revision>1</cp:revision>
  <dcterms:created xsi:type="dcterms:W3CDTF">2016-09-30T10:24:27Z</dcterms:created>
  <dcterms:modified xsi:type="dcterms:W3CDTF">2016-09-30T12:12:09Z</dcterms:modified>
</cp:coreProperties>
</file>